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3"/>
    <p:sldId id="258" r:id="rId4"/>
    <p:sldId id="7189" r:id="rId5"/>
    <p:sldId id="7286" r:id="rId6"/>
    <p:sldId id="7287" r:id="rId7"/>
    <p:sldId id="7288" r:id="rId8"/>
    <p:sldId id="7289" r:id="rId9"/>
    <p:sldId id="7290" r:id="rId10"/>
    <p:sldId id="7293" r:id="rId11"/>
    <p:sldId id="7313" r:id="rId12"/>
    <p:sldId id="7314" r:id="rId13"/>
    <p:sldId id="7318" r:id="rId14"/>
    <p:sldId id="7319" r:id="rId15"/>
    <p:sldId id="7308" r:id="rId16"/>
    <p:sldId id="7321" r:id="rId17"/>
    <p:sldId id="7322" r:id="rId18"/>
    <p:sldId id="7323" r:id="rId19"/>
    <p:sldId id="7324" r:id="rId20"/>
    <p:sldId id="7299" r:id="rId21"/>
    <p:sldId id="7300" r:id="rId22"/>
    <p:sldId id="7301" r:id="rId23"/>
    <p:sldId id="7302" r:id="rId24"/>
    <p:sldId id="7303" r:id="rId25"/>
    <p:sldId id="7304" r:id="rId26"/>
    <p:sldId id="7331" r:id="rId27"/>
    <p:sldId id="7305" r:id="rId28"/>
    <p:sldId id="7306" r:id="rId29"/>
    <p:sldId id="7309" r:id="rId30"/>
    <p:sldId id="7332" r:id="rId31"/>
    <p:sldId id="7334" r:id="rId32"/>
    <p:sldId id="7335" r:id="rId33"/>
    <p:sldId id="261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6A"/>
    <a:srgbClr val="B5692D"/>
    <a:srgbClr val="934B31"/>
    <a:srgbClr val="FF9D79"/>
    <a:srgbClr val="FF8E44"/>
    <a:srgbClr val="FAC132"/>
    <a:srgbClr val="F9D957"/>
    <a:srgbClr val="FAC94A"/>
    <a:srgbClr val="FBCB4D"/>
    <a:srgbClr val="AF5C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6182" autoAdjust="0"/>
  </p:normalViewPr>
  <p:slideViewPr>
    <p:cSldViewPr snapToGrid="0">
      <p:cViewPr>
        <p:scale>
          <a:sx n="80" d="100"/>
          <a:sy n="80" d="100"/>
        </p:scale>
        <p:origin x="1740" y="894"/>
      </p:cViewPr>
      <p:guideLst>
        <p:guide orient="horz" pos="2173"/>
        <p:guide pos="381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4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0FF84-AF38-4BC9-9488-8433D31C78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F0E7B4-B12F-48EE-A9E9-21AE07C19F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任意多边形: 形状 69"/>
          <p:cNvSpPr/>
          <p:nvPr userDrawn="1"/>
        </p:nvSpPr>
        <p:spPr>
          <a:xfrm>
            <a:off x="0" y="-1"/>
            <a:ext cx="12192000" cy="3838373"/>
          </a:xfrm>
          <a:custGeom>
            <a:avLst/>
            <a:gdLst>
              <a:gd name="connsiteX0" fmla="*/ 0 w 12192000"/>
              <a:gd name="connsiteY0" fmla="*/ 0 h 3702186"/>
              <a:gd name="connsiteX1" fmla="*/ 12192000 w 12192000"/>
              <a:gd name="connsiteY1" fmla="*/ 0 h 3702186"/>
              <a:gd name="connsiteX2" fmla="*/ 12192000 w 12192000"/>
              <a:gd name="connsiteY2" fmla="*/ 3338861 h 3702186"/>
              <a:gd name="connsiteX3" fmla="*/ 6094795 w 12192000"/>
              <a:gd name="connsiteY3" fmla="*/ 3338861 h 3702186"/>
              <a:gd name="connsiteX4" fmla="*/ 6096000 w 12192000"/>
              <a:gd name="connsiteY4" fmla="*/ 3341683 h 3702186"/>
              <a:gd name="connsiteX5" fmla="*/ 3048000 w 12192000"/>
              <a:gd name="connsiteY5" fmla="*/ 3702186 h 3702186"/>
              <a:gd name="connsiteX6" fmla="*/ 0 w 12192000"/>
              <a:gd name="connsiteY6" fmla="*/ 3341683 h 3702186"/>
              <a:gd name="connsiteX7" fmla="*/ 1205 w 12192000"/>
              <a:gd name="connsiteY7" fmla="*/ 3338861 h 3702186"/>
              <a:gd name="connsiteX8" fmla="*/ 0 w 12192000"/>
              <a:gd name="connsiteY8" fmla="*/ 3338861 h 3702186"/>
              <a:gd name="connsiteX0-1" fmla="*/ 0 w 12192000"/>
              <a:gd name="connsiteY0-2" fmla="*/ 0 h 3702186"/>
              <a:gd name="connsiteX1-3" fmla="*/ 12192000 w 12192000"/>
              <a:gd name="connsiteY1-4" fmla="*/ 0 h 3702186"/>
              <a:gd name="connsiteX2-5" fmla="*/ 12192000 w 12192000"/>
              <a:gd name="connsiteY2-6" fmla="*/ 3338861 h 3702186"/>
              <a:gd name="connsiteX3-7" fmla="*/ 6094795 w 12192000"/>
              <a:gd name="connsiteY3-8" fmla="*/ 3338861 h 3702186"/>
              <a:gd name="connsiteX4-9" fmla="*/ 6096000 w 12192000"/>
              <a:gd name="connsiteY4-10" fmla="*/ 3341683 h 3702186"/>
              <a:gd name="connsiteX5-11" fmla="*/ 3048000 w 12192000"/>
              <a:gd name="connsiteY5-12" fmla="*/ 3702186 h 3702186"/>
              <a:gd name="connsiteX6-13" fmla="*/ 0 w 12192000"/>
              <a:gd name="connsiteY6-14" fmla="*/ 3341683 h 3702186"/>
              <a:gd name="connsiteX7-15" fmla="*/ 1205 w 12192000"/>
              <a:gd name="connsiteY7-16" fmla="*/ 3338861 h 3702186"/>
              <a:gd name="connsiteX8-17" fmla="*/ 0 w 12192000"/>
              <a:gd name="connsiteY8-18" fmla="*/ 3338861 h 3702186"/>
              <a:gd name="connsiteX9" fmla="*/ 0 w 12192000"/>
              <a:gd name="connsiteY9" fmla="*/ 0 h 3702186"/>
              <a:gd name="connsiteX0-19" fmla="*/ 0 w 12192000"/>
              <a:gd name="connsiteY0-20" fmla="*/ 0 h 3838373"/>
              <a:gd name="connsiteX1-21" fmla="*/ 12192000 w 12192000"/>
              <a:gd name="connsiteY1-22" fmla="*/ 0 h 3838373"/>
              <a:gd name="connsiteX2-23" fmla="*/ 12192000 w 12192000"/>
              <a:gd name="connsiteY2-24" fmla="*/ 3338861 h 3838373"/>
              <a:gd name="connsiteX3-25" fmla="*/ 6094795 w 12192000"/>
              <a:gd name="connsiteY3-26" fmla="*/ 3338861 h 3838373"/>
              <a:gd name="connsiteX4-27" fmla="*/ 6096000 w 12192000"/>
              <a:gd name="connsiteY4-28" fmla="*/ 3341683 h 3838373"/>
              <a:gd name="connsiteX5-29" fmla="*/ 3184187 w 12192000"/>
              <a:gd name="connsiteY5-30" fmla="*/ 3838373 h 3838373"/>
              <a:gd name="connsiteX6-31" fmla="*/ 0 w 12192000"/>
              <a:gd name="connsiteY6-32" fmla="*/ 3341683 h 3838373"/>
              <a:gd name="connsiteX7-33" fmla="*/ 1205 w 12192000"/>
              <a:gd name="connsiteY7-34" fmla="*/ 3338861 h 3838373"/>
              <a:gd name="connsiteX8-35" fmla="*/ 0 w 12192000"/>
              <a:gd name="connsiteY8-36" fmla="*/ 3338861 h 3838373"/>
              <a:gd name="connsiteX9-37" fmla="*/ 0 w 12192000"/>
              <a:gd name="connsiteY9-38" fmla="*/ 0 h 38383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12192000" h="3838373">
                <a:moveTo>
                  <a:pt x="0" y="0"/>
                </a:moveTo>
                <a:lnTo>
                  <a:pt x="12192000" y="0"/>
                </a:lnTo>
                <a:lnTo>
                  <a:pt x="12192000" y="3338861"/>
                </a:lnTo>
                <a:lnTo>
                  <a:pt x="6094795" y="3338861"/>
                </a:lnTo>
                <a:lnTo>
                  <a:pt x="6096000" y="3341683"/>
                </a:lnTo>
                <a:cubicBezTo>
                  <a:pt x="5765260" y="3453234"/>
                  <a:pt x="4867551" y="3838373"/>
                  <a:pt x="3184187" y="3838373"/>
                </a:cubicBezTo>
                <a:cubicBezTo>
                  <a:pt x="1500823" y="3838373"/>
                  <a:pt x="0" y="3540783"/>
                  <a:pt x="0" y="3341683"/>
                </a:cubicBezTo>
                <a:lnTo>
                  <a:pt x="1205" y="3338861"/>
                </a:lnTo>
                <a:lnTo>
                  <a:pt x="0" y="33388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1956532" y="6010541"/>
            <a:ext cx="147284" cy="120504"/>
          </a:xfrm>
          <a:custGeom>
            <a:avLst/>
            <a:gdLst>
              <a:gd name="connsiteX0" fmla="*/ 45872 w 132804"/>
              <a:gd name="connsiteY0" fmla="*/ 45872 h 108658"/>
              <a:gd name="connsiteX1" fmla="*/ 90543 w 132804"/>
              <a:gd name="connsiteY1" fmla="*/ 65189 h 108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804" h="108658">
                <a:moveTo>
                  <a:pt x="45872" y="45872"/>
                </a:moveTo>
                <a:cubicBezTo>
                  <a:pt x="60360" y="53116"/>
                  <a:pt x="74848" y="59153"/>
                  <a:pt x="90543" y="65189"/>
                </a:cubicBezTo>
              </a:path>
            </a:pathLst>
          </a:custGeom>
          <a:noFill/>
          <a:ln w="48254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4280935" y="5955644"/>
            <a:ext cx="147284" cy="120504"/>
          </a:xfrm>
          <a:custGeom>
            <a:avLst/>
            <a:gdLst>
              <a:gd name="connsiteX0" fmla="*/ 45872 w 132804"/>
              <a:gd name="connsiteY0" fmla="*/ 67604 h 108658"/>
              <a:gd name="connsiteX1" fmla="*/ 89335 w 132804"/>
              <a:gd name="connsiteY1" fmla="*/ 45872 h 108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804" h="108658">
                <a:moveTo>
                  <a:pt x="45872" y="67604"/>
                </a:moveTo>
                <a:cubicBezTo>
                  <a:pt x="60360" y="60360"/>
                  <a:pt x="74848" y="53116"/>
                  <a:pt x="89335" y="45872"/>
                </a:cubicBezTo>
              </a:path>
            </a:pathLst>
          </a:custGeom>
          <a:noFill/>
          <a:ln w="48254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3501129" y="4384175"/>
            <a:ext cx="441851" cy="508798"/>
          </a:xfrm>
          <a:custGeom>
            <a:avLst/>
            <a:gdLst>
              <a:gd name="connsiteX0" fmla="*/ 348189 w 398413"/>
              <a:gd name="connsiteY0" fmla="*/ 37016 h 458779"/>
              <a:gd name="connsiteX1" fmla="*/ 374749 w 398413"/>
              <a:gd name="connsiteY1" fmla="*/ 184309 h 458779"/>
              <a:gd name="connsiteX2" fmla="*/ 204518 w 398413"/>
              <a:gd name="connsiteY2" fmla="*/ 417320 h 458779"/>
              <a:gd name="connsiteX3" fmla="*/ 54811 w 398413"/>
              <a:gd name="connsiteY3" fmla="*/ 422150 h 458779"/>
              <a:gd name="connsiteX4" fmla="*/ 54811 w 398413"/>
              <a:gd name="connsiteY4" fmla="*/ 422150 h 458779"/>
              <a:gd name="connsiteX5" fmla="*/ 28250 w 398413"/>
              <a:gd name="connsiteY5" fmla="*/ 274857 h 458779"/>
              <a:gd name="connsiteX6" fmla="*/ 198481 w 398413"/>
              <a:gd name="connsiteY6" fmla="*/ 41845 h 458779"/>
              <a:gd name="connsiteX7" fmla="*/ 348189 w 398413"/>
              <a:gd name="connsiteY7" fmla="*/ 37016 h 458779"/>
              <a:gd name="connsiteX8" fmla="*/ 348189 w 398413"/>
              <a:gd name="connsiteY8" fmla="*/ 37016 h 45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413" h="458779">
                <a:moveTo>
                  <a:pt x="348189" y="37016"/>
                </a:moveTo>
                <a:cubicBezTo>
                  <a:pt x="396481" y="76858"/>
                  <a:pt x="408554" y="142053"/>
                  <a:pt x="374749" y="184309"/>
                </a:cubicBezTo>
                <a:lnTo>
                  <a:pt x="204518" y="417320"/>
                </a:lnTo>
                <a:cubicBezTo>
                  <a:pt x="170713" y="459576"/>
                  <a:pt x="103103" y="461991"/>
                  <a:pt x="54811" y="422150"/>
                </a:cubicBezTo>
                <a:lnTo>
                  <a:pt x="54811" y="422150"/>
                </a:lnTo>
                <a:cubicBezTo>
                  <a:pt x="6518" y="382308"/>
                  <a:pt x="-5555" y="317113"/>
                  <a:pt x="28250" y="274857"/>
                </a:cubicBezTo>
                <a:lnTo>
                  <a:pt x="198481" y="41845"/>
                </a:lnTo>
                <a:cubicBezTo>
                  <a:pt x="233493" y="-411"/>
                  <a:pt x="299896" y="-1618"/>
                  <a:pt x="348189" y="37016"/>
                </a:cubicBezTo>
                <a:lnTo>
                  <a:pt x="348189" y="37016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/>
          <p:cNvSpPr/>
          <p:nvPr/>
        </p:nvSpPr>
        <p:spPr>
          <a:xfrm>
            <a:off x="2578463" y="4140702"/>
            <a:ext cx="950648" cy="682860"/>
          </a:xfrm>
          <a:custGeom>
            <a:avLst/>
            <a:gdLst>
              <a:gd name="connsiteX0" fmla="*/ 733444 w 857193"/>
              <a:gd name="connsiteY0" fmla="*/ 617541 h 615730"/>
              <a:gd name="connsiteX1" fmla="*/ 225164 w 857193"/>
              <a:gd name="connsiteY1" fmla="*/ 617541 h 615730"/>
              <a:gd name="connsiteX2" fmla="*/ 202225 w 857193"/>
              <a:gd name="connsiteY2" fmla="*/ 597017 h 615730"/>
              <a:gd name="connsiteX3" fmla="*/ 128579 w 857193"/>
              <a:gd name="connsiteY3" fmla="*/ 86323 h 615730"/>
              <a:gd name="connsiteX4" fmla="*/ 92360 w 857193"/>
              <a:gd name="connsiteY4" fmla="*/ 54933 h 615730"/>
              <a:gd name="connsiteX5" fmla="*/ 54933 w 857193"/>
              <a:gd name="connsiteY5" fmla="*/ 92360 h 615730"/>
              <a:gd name="connsiteX6" fmla="*/ 54933 w 857193"/>
              <a:gd name="connsiteY6" fmla="*/ 145482 h 615730"/>
              <a:gd name="connsiteX7" fmla="*/ 31994 w 857193"/>
              <a:gd name="connsiteY7" fmla="*/ 168421 h 615730"/>
              <a:gd name="connsiteX8" fmla="*/ 9055 w 857193"/>
              <a:gd name="connsiteY8" fmla="*/ 145482 h 615730"/>
              <a:gd name="connsiteX9" fmla="*/ 9055 w 857193"/>
              <a:gd name="connsiteY9" fmla="*/ 92360 h 615730"/>
              <a:gd name="connsiteX10" fmla="*/ 92360 w 857193"/>
              <a:gd name="connsiteY10" fmla="*/ 9055 h 615730"/>
              <a:gd name="connsiteX11" fmla="*/ 175664 w 857193"/>
              <a:gd name="connsiteY11" fmla="*/ 80286 h 615730"/>
              <a:gd name="connsiteX12" fmla="*/ 190152 w 857193"/>
              <a:gd name="connsiteY12" fmla="*/ 184115 h 615730"/>
              <a:gd name="connsiteX13" fmla="*/ 831236 w 857193"/>
              <a:gd name="connsiteY13" fmla="*/ 184115 h 615730"/>
              <a:gd name="connsiteX14" fmla="*/ 849346 w 857193"/>
              <a:gd name="connsiteY14" fmla="*/ 192567 h 615730"/>
              <a:gd name="connsiteX15" fmla="*/ 852968 w 857193"/>
              <a:gd name="connsiteY15" fmla="*/ 213091 h 615730"/>
              <a:gd name="connsiteX16" fmla="*/ 753968 w 857193"/>
              <a:gd name="connsiteY16" fmla="*/ 599432 h 615730"/>
              <a:gd name="connsiteX17" fmla="*/ 733444 w 857193"/>
              <a:gd name="connsiteY17" fmla="*/ 617541 h 615730"/>
              <a:gd name="connsiteX18" fmla="*/ 245689 w 857193"/>
              <a:gd name="connsiteY18" fmla="*/ 571664 h 615730"/>
              <a:gd name="connsiteX19" fmla="*/ 715334 w 857193"/>
              <a:gd name="connsiteY19" fmla="*/ 571664 h 615730"/>
              <a:gd name="connsiteX20" fmla="*/ 802261 w 857193"/>
              <a:gd name="connsiteY20" fmla="*/ 231201 h 615730"/>
              <a:gd name="connsiteX21" fmla="*/ 197396 w 857193"/>
              <a:gd name="connsiteY21" fmla="*/ 231201 h 615730"/>
              <a:gd name="connsiteX22" fmla="*/ 245689 w 857193"/>
              <a:gd name="connsiteY22" fmla="*/ 571664 h 615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57193" h="615730">
                <a:moveTo>
                  <a:pt x="733444" y="617541"/>
                </a:moveTo>
                <a:lnTo>
                  <a:pt x="225164" y="617541"/>
                </a:lnTo>
                <a:cubicBezTo>
                  <a:pt x="213091" y="617541"/>
                  <a:pt x="203433" y="609090"/>
                  <a:pt x="202225" y="597017"/>
                </a:cubicBezTo>
                <a:lnTo>
                  <a:pt x="128579" y="86323"/>
                </a:lnTo>
                <a:cubicBezTo>
                  <a:pt x="126164" y="68213"/>
                  <a:pt x="110469" y="54933"/>
                  <a:pt x="92360" y="54933"/>
                </a:cubicBezTo>
                <a:cubicBezTo>
                  <a:pt x="71835" y="54933"/>
                  <a:pt x="54933" y="71835"/>
                  <a:pt x="54933" y="92360"/>
                </a:cubicBezTo>
                <a:lnTo>
                  <a:pt x="54933" y="145482"/>
                </a:lnTo>
                <a:cubicBezTo>
                  <a:pt x="54933" y="158762"/>
                  <a:pt x="44067" y="168421"/>
                  <a:pt x="31994" y="168421"/>
                </a:cubicBezTo>
                <a:cubicBezTo>
                  <a:pt x="19921" y="168421"/>
                  <a:pt x="9055" y="157555"/>
                  <a:pt x="9055" y="145482"/>
                </a:cubicBezTo>
                <a:lnTo>
                  <a:pt x="9055" y="92360"/>
                </a:lnTo>
                <a:cubicBezTo>
                  <a:pt x="9055" y="46482"/>
                  <a:pt x="46482" y="9055"/>
                  <a:pt x="92360" y="9055"/>
                </a:cubicBezTo>
                <a:cubicBezTo>
                  <a:pt x="133408" y="9055"/>
                  <a:pt x="168420" y="39238"/>
                  <a:pt x="175664" y="80286"/>
                </a:cubicBezTo>
                <a:lnTo>
                  <a:pt x="190152" y="184115"/>
                </a:lnTo>
                <a:lnTo>
                  <a:pt x="831236" y="184115"/>
                </a:lnTo>
                <a:cubicBezTo>
                  <a:pt x="838480" y="184115"/>
                  <a:pt x="845724" y="187738"/>
                  <a:pt x="849346" y="192567"/>
                </a:cubicBezTo>
                <a:cubicBezTo>
                  <a:pt x="854175" y="198603"/>
                  <a:pt x="855383" y="205847"/>
                  <a:pt x="852968" y="213091"/>
                </a:cubicBezTo>
                <a:lnTo>
                  <a:pt x="753968" y="599432"/>
                </a:lnTo>
                <a:cubicBezTo>
                  <a:pt x="752761" y="610298"/>
                  <a:pt x="743102" y="617541"/>
                  <a:pt x="733444" y="617541"/>
                </a:cubicBezTo>
                <a:close/>
                <a:moveTo>
                  <a:pt x="245689" y="571664"/>
                </a:moveTo>
                <a:lnTo>
                  <a:pt x="715334" y="571664"/>
                </a:lnTo>
                <a:lnTo>
                  <a:pt x="802261" y="231201"/>
                </a:lnTo>
                <a:lnTo>
                  <a:pt x="197396" y="231201"/>
                </a:lnTo>
                <a:lnTo>
                  <a:pt x="245689" y="57166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2946559" y="4341430"/>
            <a:ext cx="107115" cy="482019"/>
          </a:xfrm>
          <a:custGeom>
            <a:avLst/>
            <a:gdLst>
              <a:gd name="connsiteX0" fmla="*/ 73145 w 96585"/>
              <a:gd name="connsiteY0" fmla="*/ 436546 h 434633"/>
              <a:gd name="connsiteX1" fmla="*/ 50206 w 96585"/>
              <a:gd name="connsiteY1" fmla="*/ 416022 h 434633"/>
              <a:gd name="connsiteX2" fmla="*/ 9157 w 96585"/>
              <a:gd name="connsiteY2" fmla="*/ 34511 h 434633"/>
              <a:gd name="connsiteX3" fmla="*/ 29681 w 96585"/>
              <a:gd name="connsiteY3" fmla="*/ 9157 h 434633"/>
              <a:gd name="connsiteX4" fmla="*/ 55035 w 96585"/>
              <a:gd name="connsiteY4" fmla="*/ 29681 h 434633"/>
              <a:gd name="connsiteX5" fmla="*/ 96084 w 96585"/>
              <a:gd name="connsiteY5" fmla="*/ 411193 h 434633"/>
              <a:gd name="connsiteX6" fmla="*/ 75559 w 96585"/>
              <a:gd name="connsiteY6" fmla="*/ 436546 h 434633"/>
              <a:gd name="connsiteX7" fmla="*/ 73145 w 96585"/>
              <a:gd name="connsiteY7" fmla="*/ 436546 h 434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85" h="434633">
                <a:moveTo>
                  <a:pt x="73145" y="436546"/>
                </a:moveTo>
                <a:cubicBezTo>
                  <a:pt x="61072" y="436546"/>
                  <a:pt x="51413" y="428095"/>
                  <a:pt x="50206" y="416022"/>
                </a:cubicBezTo>
                <a:lnTo>
                  <a:pt x="9157" y="34511"/>
                </a:lnTo>
                <a:cubicBezTo>
                  <a:pt x="7950" y="21230"/>
                  <a:pt x="17608" y="10364"/>
                  <a:pt x="29681" y="9157"/>
                </a:cubicBezTo>
                <a:cubicBezTo>
                  <a:pt x="42962" y="7950"/>
                  <a:pt x="53828" y="17608"/>
                  <a:pt x="55035" y="29681"/>
                </a:cubicBezTo>
                <a:lnTo>
                  <a:pt x="96084" y="411193"/>
                </a:lnTo>
                <a:cubicBezTo>
                  <a:pt x="97291" y="424473"/>
                  <a:pt x="87632" y="435339"/>
                  <a:pt x="75559" y="436546"/>
                </a:cubicBezTo>
                <a:cubicBezTo>
                  <a:pt x="75559" y="436546"/>
                  <a:pt x="74352" y="436546"/>
                  <a:pt x="73145" y="43654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3182199" y="4341416"/>
            <a:ext cx="107115" cy="482019"/>
          </a:xfrm>
          <a:custGeom>
            <a:avLst/>
            <a:gdLst>
              <a:gd name="connsiteX0" fmla="*/ 32108 w 96585"/>
              <a:gd name="connsiteY0" fmla="*/ 436559 h 434633"/>
              <a:gd name="connsiteX1" fmla="*/ 29694 w 96585"/>
              <a:gd name="connsiteY1" fmla="*/ 436559 h 434633"/>
              <a:gd name="connsiteX2" fmla="*/ 9169 w 96585"/>
              <a:gd name="connsiteY2" fmla="*/ 411205 h 434633"/>
              <a:gd name="connsiteX3" fmla="*/ 45389 w 96585"/>
              <a:gd name="connsiteY3" fmla="*/ 29694 h 434633"/>
              <a:gd name="connsiteX4" fmla="*/ 70742 w 96585"/>
              <a:gd name="connsiteY4" fmla="*/ 9169 h 434633"/>
              <a:gd name="connsiteX5" fmla="*/ 91267 w 96585"/>
              <a:gd name="connsiteY5" fmla="*/ 34523 h 434633"/>
              <a:gd name="connsiteX6" fmla="*/ 55047 w 96585"/>
              <a:gd name="connsiteY6" fmla="*/ 416034 h 434633"/>
              <a:gd name="connsiteX7" fmla="*/ 32108 w 96585"/>
              <a:gd name="connsiteY7" fmla="*/ 436559 h 434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85" h="434633">
                <a:moveTo>
                  <a:pt x="32108" y="436559"/>
                </a:moveTo>
                <a:cubicBezTo>
                  <a:pt x="30901" y="436559"/>
                  <a:pt x="30901" y="436559"/>
                  <a:pt x="29694" y="436559"/>
                </a:cubicBezTo>
                <a:cubicBezTo>
                  <a:pt x="16413" y="435352"/>
                  <a:pt x="7962" y="424485"/>
                  <a:pt x="9169" y="411205"/>
                </a:cubicBezTo>
                <a:lnTo>
                  <a:pt x="45389" y="29694"/>
                </a:lnTo>
                <a:cubicBezTo>
                  <a:pt x="46596" y="16413"/>
                  <a:pt x="57462" y="7962"/>
                  <a:pt x="70742" y="9169"/>
                </a:cubicBezTo>
                <a:cubicBezTo>
                  <a:pt x="84023" y="10377"/>
                  <a:pt x="92474" y="21242"/>
                  <a:pt x="91267" y="34523"/>
                </a:cubicBezTo>
                <a:lnTo>
                  <a:pt x="55047" y="416034"/>
                </a:lnTo>
                <a:cubicBezTo>
                  <a:pt x="53840" y="428108"/>
                  <a:pt x="44181" y="436559"/>
                  <a:pt x="32108" y="436559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>
            <a:off x="2775287" y="4479454"/>
            <a:ext cx="696250" cy="66947"/>
          </a:xfrm>
          <a:custGeom>
            <a:avLst/>
            <a:gdLst>
              <a:gd name="connsiteX0" fmla="*/ 600639 w 627803"/>
              <a:gd name="connsiteY0" fmla="*/ 54933 h 60365"/>
              <a:gd name="connsiteX1" fmla="*/ 31994 w 627803"/>
              <a:gd name="connsiteY1" fmla="*/ 54933 h 60365"/>
              <a:gd name="connsiteX2" fmla="*/ 9055 w 627803"/>
              <a:gd name="connsiteY2" fmla="*/ 31994 h 60365"/>
              <a:gd name="connsiteX3" fmla="*/ 31994 w 627803"/>
              <a:gd name="connsiteY3" fmla="*/ 9055 h 60365"/>
              <a:gd name="connsiteX4" fmla="*/ 600639 w 627803"/>
              <a:gd name="connsiteY4" fmla="*/ 9055 h 60365"/>
              <a:gd name="connsiteX5" fmla="*/ 623578 w 627803"/>
              <a:gd name="connsiteY5" fmla="*/ 31994 h 60365"/>
              <a:gd name="connsiteX6" fmla="*/ 600639 w 627803"/>
              <a:gd name="connsiteY6" fmla="*/ 54933 h 6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03" h="60365">
                <a:moveTo>
                  <a:pt x="600639" y="54933"/>
                </a:moveTo>
                <a:lnTo>
                  <a:pt x="31994" y="54933"/>
                </a:lnTo>
                <a:cubicBezTo>
                  <a:pt x="18713" y="54933"/>
                  <a:pt x="9055" y="44067"/>
                  <a:pt x="9055" y="31994"/>
                </a:cubicBezTo>
                <a:cubicBezTo>
                  <a:pt x="9055" y="19921"/>
                  <a:pt x="19921" y="9055"/>
                  <a:pt x="31994" y="9055"/>
                </a:cubicBezTo>
                <a:lnTo>
                  <a:pt x="600639" y="9055"/>
                </a:lnTo>
                <a:cubicBezTo>
                  <a:pt x="613920" y="9055"/>
                  <a:pt x="623578" y="19921"/>
                  <a:pt x="623578" y="31994"/>
                </a:cubicBezTo>
                <a:cubicBezTo>
                  <a:pt x="623578" y="44067"/>
                  <a:pt x="613920" y="54933"/>
                  <a:pt x="600639" y="5493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2794033" y="4618705"/>
            <a:ext cx="656081" cy="66947"/>
          </a:xfrm>
          <a:custGeom>
            <a:avLst/>
            <a:gdLst>
              <a:gd name="connsiteX0" fmla="*/ 568042 w 591584"/>
              <a:gd name="connsiteY0" fmla="*/ 54933 h 60365"/>
              <a:gd name="connsiteX1" fmla="*/ 31994 w 591584"/>
              <a:gd name="connsiteY1" fmla="*/ 54933 h 60365"/>
              <a:gd name="connsiteX2" fmla="*/ 9055 w 591584"/>
              <a:gd name="connsiteY2" fmla="*/ 31994 h 60365"/>
              <a:gd name="connsiteX3" fmla="*/ 31994 w 591584"/>
              <a:gd name="connsiteY3" fmla="*/ 9055 h 60365"/>
              <a:gd name="connsiteX4" fmla="*/ 568042 w 591584"/>
              <a:gd name="connsiteY4" fmla="*/ 9055 h 60365"/>
              <a:gd name="connsiteX5" fmla="*/ 590981 w 591584"/>
              <a:gd name="connsiteY5" fmla="*/ 31994 h 60365"/>
              <a:gd name="connsiteX6" fmla="*/ 568042 w 591584"/>
              <a:gd name="connsiteY6" fmla="*/ 54933 h 6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584" h="60365">
                <a:moveTo>
                  <a:pt x="568042" y="54933"/>
                </a:moveTo>
                <a:lnTo>
                  <a:pt x="31994" y="54933"/>
                </a:lnTo>
                <a:cubicBezTo>
                  <a:pt x="18713" y="54933"/>
                  <a:pt x="9055" y="44067"/>
                  <a:pt x="9055" y="31994"/>
                </a:cubicBezTo>
                <a:cubicBezTo>
                  <a:pt x="9055" y="19921"/>
                  <a:pt x="19921" y="9055"/>
                  <a:pt x="31994" y="9055"/>
                </a:cubicBezTo>
                <a:lnTo>
                  <a:pt x="568042" y="9055"/>
                </a:lnTo>
                <a:cubicBezTo>
                  <a:pt x="581322" y="9055"/>
                  <a:pt x="590981" y="19921"/>
                  <a:pt x="590981" y="31994"/>
                </a:cubicBezTo>
                <a:cubicBezTo>
                  <a:pt x="590981" y="44067"/>
                  <a:pt x="581322" y="54933"/>
                  <a:pt x="568042" y="5493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2889097" y="4840969"/>
            <a:ext cx="160673" cy="160673"/>
          </a:xfrm>
          <a:custGeom>
            <a:avLst/>
            <a:gdLst>
              <a:gd name="connsiteX0" fmla="*/ 75457 w 144877"/>
              <a:gd name="connsiteY0" fmla="*/ 141859 h 144877"/>
              <a:gd name="connsiteX1" fmla="*/ 9055 w 144877"/>
              <a:gd name="connsiteY1" fmla="*/ 75457 h 144877"/>
              <a:gd name="connsiteX2" fmla="*/ 75457 w 144877"/>
              <a:gd name="connsiteY2" fmla="*/ 9055 h 144877"/>
              <a:gd name="connsiteX3" fmla="*/ 141859 w 144877"/>
              <a:gd name="connsiteY3" fmla="*/ 75457 h 144877"/>
              <a:gd name="connsiteX4" fmla="*/ 75457 w 144877"/>
              <a:gd name="connsiteY4" fmla="*/ 141859 h 144877"/>
              <a:gd name="connsiteX5" fmla="*/ 75457 w 144877"/>
              <a:gd name="connsiteY5" fmla="*/ 56140 h 144877"/>
              <a:gd name="connsiteX6" fmla="*/ 56140 w 144877"/>
              <a:gd name="connsiteY6" fmla="*/ 75457 h 144877"/>
              <a:gd name="connsiteX7" fmla="*/ 75457 w 144877"/>
              <a:gd name="connsiteY7" fmla="*/ 94774 h 144877"/>
              <a:gd name="connsiteX8" fmla="*/ 94774 w 144877"/>
              <a:gd name="connsiteY8" fmla="*/ 75457 h 144877"/>
              <a:gd name="connsiteX9" fmla="*/ 75457 w 144877"/>
              <a:gd name="connsiteY9" fmla="*/ 56140 h 14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877" h="144877">
                <a:moveTo>
                  <a:pt x="75457" y="141859"/>
                </a:moveTo>
                <a:cubicBezTo>
                  <a:pt x="39238" y="141859"/>
                  <a:pt x="9055" y="111677"/>
                  <a:pt x="9055" y="75457"/>
                </a:cubicBezTo>
                <a:cubicBezTo>
                  <a:pt x="9055" y="39238"/>
                  <a:pt x="39238" y="9055"/>
                  <a:pt x="75457" y="9055"/>
                </a:cubicBezTo>
                <a:cubicBezTo>
                  <a:pt x="111677" y="9055"/>
                  <a:pt x="141859" y="39238"/>
                  <a:pt x="141859" y="75457"/>
                </a:cubicBezTo>
                <a:cubicBezTo>
                  <a:pt x="140652" y="111677"/>
                  <a:pt x="111677" y="141859"/>
                  <a:pt x="75457" y="141859"/>
                </a:cubicBezTo>
                <a:close/>
                <a:moveTo>
                  <a:pt x="75457" y="56140"/>
                </a:moveTo>
                <a:cubicBezTo>
                  <a:pt x="64591" y="56140"/>
                  <a:pt x="56140" y="64591"/>
                  <a:pt x="56140" y="75457"/>
                </a:cubicBezTo>
                <a:cubicBezTo>
                  <a:pt x="56140" y="86323"/>
                  <a:pt x="64591" y="94774"/>
                  <a:pt x="75457" y="94774"/>
                </a:cubicBezTo>
                <a:cubicBezTo>
                  <a:pt x="86323" y="94774"/>
                  <a:pt x="94774" y="86323"/>
                  <a:pt x="94774" y="75457"/>
                </a:cubicBezTo>
                <a:cubicBezTo>
                  <a:pt x="94774" y="65798"/>
                  <a:pt x="85116" y="56140"/>
                  <a:pt x="75457" y="5614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/>
          <p:cNvSpPr/>
          <p:nvPr/>
        </p:nvSpPr>
        <p:spPr>
          <a:xfrm>
            <a:off x="3186343" y="4840969"/>
            <a:ext cx="160673" cy="160673"/>
          </a:xfrm>
          <a:custGeom>
            <a:avLst/>
            <a:gdLst>
              <a:gd name="connsiteX0" fmla="*/ 75457 w 144877"/>
              <a:gd name="connsiteY0" fmla="*/ 141859 h 144877"/>
              <a:gd name="connsiteX1" fmla="*/ 9055 w 144877"/>
              <a:gd name="connsiteY1" fmla="*/ 75457 h 144877"/>
              <a:gd name="connsiteX2" fmla="*/ 75457 w 144877"/>
              <a:gd name="connsiteY2" fmla="*/ 9055 h 144877"/>
              <a:gd name="connsiteX3" fmla="*/ 141859 w 144877"/>
              <a:gd name="connsiteY3" fmla="*/ 75457 h 144877"/>
              <a:gd name="connsiteX4" fmla="*/ 75457 w 144877"/>
              <a:gd name="connsiteY4" fmla="*/ 141859 h 144877"/>
              <a:gd name="connsiteX5" fmla="*/ 75457 w 144877"/>
              <a:gd name="connsiteY5" fmla="*/ 56140 h 144877"/>
              <a:gd name="connsiteX6" fmla="*/ 56140 w 144877"/>
              <a:gd name="connsiteY6" fmla="*/ 75457 h 144877"/>
              <a:gd name="connsiteX7" fmla="*/ 75457 w 144877"/>
              <a:gd name="connsiteY7" fmla="*/ 94774 h 144877"/>
              <a:gd name="connsiteX8" fmla="*/ 94774 w 144877"/>
              <a:gd name="connsiteY8" fmla="*/ 75457 h 144877"/>
              <a:gd name="connsiteX9" fmla="*/ 75457 w 144877"/>
              <a:gd name="connsiteY9" fmla="*/ 56140 h 14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877" h="144877">
                <a:moveTo>
                  <a:pt x="75457" y="141859"/>
                </a:moveTo>
                <a:cubicBezTo>
                  <a:pt x="39238" y="141859"/>
                  <a:pt x="9055" y="111677"/>
                  <a:pt x="9055" y="75457"/>
                </a:cubicBezTo>
                <a:cubicBezTo>
                  <a:pt x="9055" y="39238"/>
                  <a:pt x="39238" y="9055"/>
                  <a:pt x="75457" y="9055"/>
                </a:cubicBezTo>
                <a:cubicBezTo>
                  <a:pt x="111677" y="9055"/>
                  <a:pt x="141859" y="39238"/>
                  <a:pt x="141859" y="75457"/>
                </a:cubicBezTo>
                <a:cubicBezTo>
                  <a:pt x="140652" y="111677"/>
                  <a:pt x="111677" y="141859"/>
                  <a:pt x="75457" y="141859"/>
                </a:cubicBezTo>
                <a:close/>
                <a:moveTo>
                  <a:pt x="75457" y="56140"/>
                </a:moveTo>
                <a:cubicBezTo>
                  <a:pt x="64591" y="56140"/>
                  <a:pt x="56140" y="64591"/>
                  <a:pt x="56140" y="75457"/>
                </a:cubicBezTo>
                <a:cubicBezTo>
                  <a:pt x="56140" y="86323"/>
                  <a:pt x="64591" y="94774"/>
                  <a:pt x="75457" y="94774"/>
                </a:cubicBezTo>
                <a:cubicBezTo>
                  <a:pt x="86323" y="94774"/>
                  <a:pt x="94774" y="86323"/>
                  <a:pt x="94774" y="75457"/>
                </a:cubicBezTo>
                <a:cubicBezTo>
                  <a:pt x="94774" y="65798"/>
                  <a:pt x="86323" y="56140"/>
                  <a:pt x="75457" y="5614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8055428" y="3514102"/>
            <a:ext cx="3056111" cy="4669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t">
            <a:normAutofit/>
          </a:bodyPr>
          <a:lstStyle>
            <a:lvl1pPr marL="0" indent="0" algn="ctr">
              <a:buNone/>
              <a:defRPr sz="1400" u="none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954860" y="5243160"/>
            <a:ext cx="4156680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 u="none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954860" y="5539431"/>
            <a:ext cx="4156680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 u="none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383614" y="1588428"/>
            <a:ext cx="4727926" cy="1782876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000" u="non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pic>
        <p:nvPicPr>
          <p:cNvPr id="184" name="图片 183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" y="-1"/>
            <a:ext cx="6850743" cy="6850743"/>
          </a:xfrm>
          <a:prstGeom prst="rect">
            <a:avLst/>
          </a:prstGeom>
        </p:spPr>
      </p:pic>
      <p:sp>
        <p:nvSpPr>
          <p:cNvPr id="185" name="椭圆 184"/>
          <p:cNvSpPr/>
          <p:nvPr userDrawn="1"/>
        </p:nvSpPr>
        <p:spPr>
          <a:xfrm flipH="1">
            <a:off x="1250672" y="1121227"/>
            <a:ext cx="4644573" cy="4644573"/>
          </a:xfrm>
          <a:prstGeom prst="ellipse">
            <a:avLst/>
          </a:prstGeom>
          <a:blipFill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/>
          <p:cNvSpPr/>
          <p:nvPr userDrawn="1"/>
        </p:nvSpPr>
        <p:spPr>
          <a:xfrm rot="16200000">
            <a:off x="-1295398" y="1295396"/>
            <a:ext cx="6858001" cy="4267204"/>
          </a:xfrm>
          <a:custGeom>
            <a:avLst/>
            <a:gdLst>
              <a:gd name="connsiteX0" fmla="*/ 0 w 12192000"/>
              <a:gd name="connsiteY0" fmla="*/ 0 h 3379741"/>
              <a:gd name="connsiteX1" fmla="*/ 12192000 w 12192000"/>
              <a:gd name="connsiteY1" fmla="*/ 0 h 3379741"/>
              <a:gd name="connsiteX2" fmla="*/ 12192000 w 12192000"/>
              <a:gd name="connsiteY2" fmla="*/ 2930290 h 3379741"/>
              <a:gd name="connsiteX3" fmla="*/ 12178240 w 12192000"/>
              <a:gd name="connsiteY3" fmla="*/ 2930290 h 3379741"/>
              <a:gd name="connsiteX4" fmla="*/ 12192000 w 12192000"/>
              <a:gd name="connsiteY4" fmla="*/ 2949521 h 3379741"/>
              <a:gd name="connsiteX5" fmla="*/ 6096000 w 12192000"/>
              <a:gd name="connsiteY5" fmla="*/ 3379741 h 3379741"/>
              <a:gd name="connsiteX6" fmla="*/ 0 w 12192000"/>
              <a:gd name="connsiteY6" fmla="*/ 2949521 h 3379741"/>
              <a:gd name="connsiteX7" fmla="*/ 13760 w 12192000"/>
              <a:gd name="connsiteY7" fmla="*/ 2930290 h 3379741"/>
              <a:gd name="connsiteX8" fmla="*/ 0 w 12192000"/>
              <a:gd name="connsiteY8" fmla="*/ 2930290 h 337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379741">
                <a:moveTo>
                  <a:pt x="0" y="0"/>
                </a:moveTo>
                <a:lnTo>
                  <a:pt x="12192000" y="0"/>
                </a:lnTo>
                <a:lnTo>
                  <a:pt x="12192000" y="2930290"/>
                </a:lnTo>
                <a:lnTo>
                  <a:pt x="12178240" y="2930290"/>
                </a:lnTo>
                <a:lnTo>
                  <a:pt x="12192000" y="2949521"/>
                </a:lnTo>
                <a:cubicBezTo>
                  <a:pt x="12192000" y="3187125"/>
                  <a:pt x="9462728" y="3379741"/>
                  <a:pt x="6096000" y="3379741"/>
                </a:cubicBezTo>
                <a:cubicBezTo>
                  <a:pt x="2729272" y="3379741"/>
                  <a:pt x="0" y="3187125"/>
                  <a:pt x="0" y="2949521"/>
                </a:cubicBezTo>
                <a:lnTo>
                  <a:pt x="13760" y="2930290"/>
                </a:lnTo>
                <a:lnTo>
                  <a:pt x="0" y="2930290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545067" y="713067"/>
            <a:ext cx="3073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6"/>
                </a:solidFill>
              </a:rPr>
              <a:t>目录</a:t>
            </a:r>
            <a:endParaRPr lang="en-US" altLang="zh-CN" sz="4000" b="1" dirty="0">
              <a:solidFill>
                <a:schemeClr val="accent6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tr-TR" altLang="zh-CN" sz="3600" b="1" dirty="0">
                <a:solidFill>
                  <a:schemeClr val="accent6"/>
                </a:solidFill>
                <a:cs typeface="+mn-ea"/>
                <a:sym typeface="+mn-lt"/>
              </a:rPr>
              <a:t>CONTENTS</a:t>
            </a:r>
            <a:endParaRPr lang="tr-TR" altLang="zh-CN" sz="36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175" name="ïṡḻïde"/>
          <p:cNvGrpSpPr/>
          <p:nvPr userDrawn="1"/>
        </p:nvGrpSpPr>
        <p:grpSpPr>
          <a:xfrm>
            <a:off x="-50107" y="2087562"/>
            <a:ext cx="2717800" cy="4770438"/>
            <a:chOff x="673100" y="1376362"/>
            <a:chExt cx="2717800" cy="4770438"/>
          </a:xfrm>
        </p:grpSpPr>
        <p:grpSp>
          <p:nvGrpSpPr>
            <p:cNvPr id="176" name="íšlîḓê"/>
            <p:cNvGrpSpPr/>
            <p:nvPr/>
          </p:nvGrpSpPr>
          <p:grpSpPr>
            <a:xfrm>
              <a:off x="673100" y="3527425"/>
              <a:ext cx="1809750" cy="2619375"/>
              <a:chOff x="673100" y="3527425"/>
              <a:chExt cx="1809750" cy="2619375"/>
            </a:xfrm>
          </p:grpSpPr>
          <p:sp>
            <p:nvSpPr>
              <p:cNvPr id="186" name="ïṩļïḍé"/>
              <p:cNvSpPr/>
              <p:nvPr/>
            </p:nvSpPr>
            <p:spPr bwMode="auto">
              <a:xfrm>
                <a:off x="706437" y="4152900"/>
                <a:ext cx="1516063" cy="1870075"/>
              </a:xfrm>
              <a:custGeom>
                <a:avLst/>
                <a:gdLst>
                  <a:gd name="T0" fmla="*/ 0 w 955"/>
                  <a:gd name="T1" fmla="*/ 429 h 1178"/>
                  <a:gd name="T2" fmla="*/ 0 w 955"/>
                  <a:gd name="T3" fmla="*/ 1178 h 1178"/>
                  <a:gd name="T4" fmla="*/ 955 w 955"/>
                  <a:gd name="T5" fmla="*/ 481 h 1178"/>
                  <a:gd name="T6" fmla="*/ 588 w 955"/>
                  <a:gd name="T7" fmla="*/ 0 h 1178"/>
                  <a:gd name="T8" fmla="*/ 0 w 955"/>
                  <a:gd name="T9" fmla="*/ 429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1178">
                    <a:moveTo>
                      <a:pt x="0" y="429"/>
                    </a:moveTo>
                    <a:lnTo>
                      <a:pt x="0" y="1178"/>
                    </a:lnTo>
                    <a:lnTo>
                      <a:pt x="955" y="481"/>
                    </a:lnTo>
                    <a:lnTo>
                      <a:pt x="588" y="0"/>
                    </a:lnTo>
                    <a:lnTo>
                      <a:pt x="0" y="429"/>
                    </a:lnTo>
                    <a:close/>
                  </a:path>
                </a:pathLst>
              </a:custGeom>
              <a:solidFill>
                <a:srgbClr val="FAC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87" name="íšḻïďê"/>
              <p:cNvSpPr/>
              <p:nvPr/>
            </p:nvSpPr>
            <p:spPr bwMode="auto">
              <a:xfrm>
                <a:off x="706437" y="4740275"/>
                <a:ext cx="1516063" cy="1282700"/>
              </a:xfrm>
              <a:custGeom>
                <a:avLst/>
                <a:gdLst>
                  <a:gd name="T0" fmla="*/ 0 w 955"/>
                  <a:gd name="T1" fmla="*/ 634 h 808"/>
                  <a:gd name="T2" fmla="*/ 0 w 955"/>
                  <a:gd name="T3" fmla="*/ 808 h 808"/>
                  <a:gd name="T4" fmla="*/ 955 w 955"/>
                  <a:gd name="T5" fmla="*/ 111 h 808"/>
                  <a:gd name="T6" fmla="*/ 871 w 955"/>
                  <a:gd name="T7" fmla="*/ 0 h 808"/>
                  <a:gd name="T8" fmla="*/ 0 w 955"/>
                  <a:gd name="T9" fmla="*/ 634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808">
                    <a:moveTo>
                      <a:pt x="0" y="634"/>
                    </a:moveTo>
                    <a:lnTo>
                      <a:pt x="0" y="808"/>
                    </a:lnTo>
                    <a:lnTo>
                      <a:pt x="955" y="111"/>
                    </a:lnTo>
                    <a:lnTo>
                      <a:pt x="871" y="0"/>
                    </a:lnTo>
                    <a:lnTo>
                      <a:pt x="0" y="634"/>
                    </a:lnTo>
                    <a:close/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88" name="î$ľíďê"/>
              <p:cNvSpPr/>
              <p:nvPr/>
            </p:nvSpPr>
            <p:spPr bwMode="auto">
              <a:xfrm>
                <a:off x="695325" y="3527425"/>
                <a:ext cx="1787525" cy="2487613"/>
              </a:xfrm>
              <a:custGeom>
                <a:avLst/>
                <a:gdLst>
                  <a:gd name="T0" fmla="*/ 126 w 857"/>
                  <a:gd name="T1" fmla="*/ 851 h 1190"/>
                  <a:gd name="T2" fmla="*/ 58 w 857"/>
                  <a:gd name="T3" fmla="*/ 485 h 1190"/>
                  <a:gd name="T4" fmla="*/ 264 w 857"/>
                  <a:gd name="T5" fmla="*/ 213 h 1190"/>
                  <a:gd name="T6" fmla="*/ 520 w 857"/>
                  <a:gd name="T7" fmla="*/ 28 h 1190"/>
                  <a:gd name="T8" fmla="*/ 600 w 857"/>
                  <a:gd name="T9" fmla="*/ 94 h 1190"/>
                  <a:gd name="T10" fmla="*/ 690 w 857"/>
                  <a:gd name="T11" fmla="*/ 114 h 1190"/>
                  <a:gd name="T12" fmla="*/ 822 w 857"/>
                  <a:gd name="T13" fmla="*/ 209 h 1190"/>
                  <a:gd name="T14" fmla="*/ 788 w 857"/>
                  <a:gd name="T15" fmla="*/ 313 h 1190"/>
                  <a:gd name="T16" fmla="*/ 856 w 857"/>
                  <a:gd name="T17" fmla="*/ 381 h 1190"/>
                  <a:gd name="T18" fmla="*/ 757 w 857"/>
                  <a:gd name="T19" fmla="*/ 497 h 1190"/>
                  <a:gd name="T20" fmla="*/ 823 w 857"/>
                  <a:gd name="T21" fmla="*/ 585 h 1190"/>
                  <a:gd name="T22" fmla="*/ 756 w 857"/>
                  <a:gd name="T23" fmla="*/ 668 h 1190"/>
                  <a:gd name="T24" fmla="*/ 757 w 857"/>
                  <a:gd name="T25" fmla="*/ 772 h 1190"/>
                  <a:gd name="T26" fmla="*/ 126 w 857"/>
                  <a:gd name="T27" fmla="*/ 851 h 1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7" h="1190">
                    <a:moveTo>
                      <a:pt x="126" y="851"/>
                    </a:moveTo>
                    <a:cubicBezTo>
                      <a:pt x="61" y="731"/>
                      <a:pt x="0" y="664"/>
                      <a:pt x="58" y="485"/>
                    </a:cubicBezTo>
                    <a:cubicBezTo>
                      <a:pt x="116" y="306"/>
                      <a:pt x="122" y="260"/>
                      <a:pt x="264" y="213"/>
                    </a:cubicBezTo>
                    <a:cubicBezTo>
                      <a:pt x="364" y="180"/>
                      <a:pt x="499" y="87"/>
                      <a:pt x="520" y="28"/>
                    </a:cubicBezTo>
                    <a:cubicBezTo>
                      <a:pt x="531" y="0"/>
                      <a:pt x="607" y="35"/>
                      <a:pt x="600" y="94"/>
                    </a:cubicBezTo>
                    <a:cubicBezTo>
                      <a:pt x="590" y="178"/>
                      <a:pt x="648" y="118"/>
                      <a:pt x="690" y="114"/>
                    </a:cubicBezTo>
                    <a:cubicBezTo>
                      <a:pt x="732" y="110"/>
                      <a:pt x="820" y="143"/>
                      <a:pt x="822" y="209"/>
                    </a:cubicBezTo>
                    <a:cubicBezTo>
                      <a:pt x="824" y="275"/>
                      <a:pt x="788" y="313"/>
                      <a:pt x="788" y="313"/>
                    </a:cubicBezTo>
                    <a:cubicBezTo>
                      <a:pt x="788" y="313"/>
                      <a:pt x="857" y="322"/>
                      <a:pt x="856" y="381"/>
                    </a:cubicBezTo>
                    <a:cubicBezTo>
                      <a:pt x="855" y="440"/>
                      <a:pt x="757" y="497"/>
                      <a:pt x="757" y="497"/>
                    </a:cubicBezTo>
                    <a:cubicBezTo>
                      <a:pt x="757" y="497"/>
                      <a:pt x="828" y="521"/>
                      <a:pt x="823" y="585"/>
                    </a:cubicBezTo>
                    <a:cubicBezTo>
                      <a:pt x="819" y="649"/>
                      <a:pt x="756" y="668"/>
                      <a:pt x="756" y="668"/>
                    </a:cubicBezTo>
                    <a:cubicBezTo>
                      <a:pt x="756" y="668"/>
                      <a:pt x="779" y="707"/>
                      <a:pt x="757" y="772"/>
                    </a:cubicBezTo>
                    <a:cubicBezTo>
                      <a:pt x="734" y="837"/>
                      <a:pt x="309" y="1190"/>
                      <a:pt x="126" y="851"/>
                    </a:cubicBezTo>
                  </a:path>
                </a:pathLst>
              </a:custGeom>
              <a:solidFill>
                <a:srgbClr val="FAC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89" name="ïŝľiḋé"/>
              <p:cNvSpPr/>
              <p:nvPr/>
            </p:nvSpPr>
            <p:spPr bwMode="auto">
              <a:xfrm>
                <a:off x="1736725" y="4054475"/>
                <a:ext cx="306388" cy="336550"/>
              </a:xfrm>
              <a:custGeom>
                <a:avLst/>
                <a:gdLst>
                  <a:gd name="T0" fmla="*/ 142 w 147"/>
                  <a:gd name="T1" fmla="*/ 0 h 161"/>
                  <a:gd name="T2" fmla="*/ 147 w 147"/>
                  <a:gd name="T3" fmla="*/ 95 h 161"/>
                  <a:gd name="T4" fmla="*/ 16 w 147"/>
                  <a:gd name="T5" fmla="*/ 152 h 161"/>
                  <a:gd name="T6" fmla="*/ 0 w 147"/>
                  <a:gd name="T7" fmla="*/ 161 h 161"/>
                  <a:gd name="T8" fmla="*/ 32 w 147"/>
                  <a:gd name="T9" fmla="*/ 12 h 161"/>
                  <a:gd name="T10" fmla="*/ 142 w 147"/>
                  <a:gd name="T1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61">
                    <a:moveTo>
                      <a:pt x="142" y="0"/>
                    </a:moveTo>
                    <a:cubicBezTo>
                      <a:pt x="119" y="39"/>
                      <a:pt x="104" y="40"/>
                      <a:pt x="147" y="95"/>
                    </a:cubicBezTo>
                    <a:cubicBezTo>
                      <a:pt x="121" y="116"/>
                      <a:pt x="73" y="145"/>
                      <a:pt x="16" y="152"/>
                    </a:cubicBezTo>
                    <a:cubicBezTo>
                      <a:pt x="11" y="153"/>
                      <a:pt x="5" y="161"/>
                      <a:pt x="0" y="161"/>
                    </a:cubicBezTo>
                    <a:cubicBezTo>
                      <a:pt x="32" y="12"/>
                      <a:pt x="32" y="12"/>
                      <a:pt x="32" y="12"/>
                    </a:cubicBez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92500" lnSpcReduction="10000"/>
              </a:bodyPr>
              <a:lstStyle/>
              <a:p>
                <a:endParaRPr lang="zh-CN" altLang="en-US"/>
              </a:p>
            </p:txBody>
          </p:sp>
          <p:sp>
            <p:nvSpPr>
              <p:cNvPr id="190" name="ïṣļîḑé"/>
              <p:cNvSpPr/>
              <p:nvPr/>
            </p:nvSpPr>
            <p:spPr bwMode="auto">
              <a:xfrm>
                <a:off x="996950" y="3819525"/>
                <a:ext cx="1306513" cy="2060575"/>
              </a:xfrm>
              <a:custGeom>
                <a:avLst/>
                <a:gdLst>
                  <a:gd name="T0" fmla="*/ 616 w 627"/>
                  <a:gd name="T1" fmla="*/ 355 h 986"/>
                  <a:gd name="T2" fmla="*/ 613 w 627"/>
                  <a:gd name="T3" fmla="*/ 357 h 986"/>
                  <a:gd name="T4" fmla="*/ 613 w 627"/>
                  <a:gd name="T5" fmla="*/ 357 h 986"/>
                  <a:gd name="T6" fmla="*/ 547 w 627"/>
                  <a:gd name="T7" fmla="*/ 392 h 986"/>
                  <a:gd name="T8" fmla="*/ 396 w 627"/>
                  <a:gd name="T9" fmla="*/ 421 h 986"/>
                  <a:gd name="T10" fmla="*/ 276 w 627"/>
                  <a:gd name="T11" fmla="*/ 407 h 986"/>
                  <a:gd name="T12" fmla="*/ 232 w 627"/>
                  <a:gd name="T13" fmla="*/ 457 h 986"/>
                  <a:gd name="T14" fmla="*/ 254 w 627"/>
                  <a:gd name="T15" fmla="*/ 520 h 986"/>
                  <a:gd name="T16" fmla="*/ 474 w 627"/>
                  <a:gd name="T17" fmla="*/ 541 h 986"/>
                  <a:gd name="T18" fmla="*/ 612 w 627"/>
                  <a:gd name="T19" fmla="*/ 528 h 986"/>
                  <a:gd name="T20" fmla="*/ 472 w 627"/>
                  <a:gd name="T21" fmla="*/ 548 h 986"/>
                  <a:gd name="T22" fmla="*/ 285 w 627"/>
                  <a:gd name="T23" fmla="*/ 544 h 986"/>
                  <a:gd name="T24" fmla="*/ 267 w 627"/>
                  <a:gd name="T25" fmla="*/ 590 h 986"/>
                  <a:gd name="T26" fmla="*/ 323 w 627"/>
                  <a:gd name="T27" fmla="*/ 650 h 986"/>
                  <a:gd name="T28" fmla="*/ 572 w 627"/>
                  <a:gd name="T29" fmla="*/ 674 h 986"/>
                  <a:gd name="T30" fmla="*/ 582 w 627"/>
                  <a:gd name="T31" fmla="*/ 674 h 986"/>
                  <a:gd name="T32" fmla="*/ 0 w 627"/>
                  <a:gd name="T33" fmla="*/ 741 h 986"/>
                  <a:gd name="T34" fmla="*/ 270 w 627"/>
                  <a:gd name="T35" fmla="*/ 815 h 986"/>
                  <a:gd name="T36" fmla="*/ 361 w 627"/>
                  <a:gd name="T37" fmla="*/ 715 h 986"/>
                  <a:gd name="T38" fmla="*/ 258 w 627"/>
                  <a:gd name="T39" fmla="*/ 590 h 986"/>
                  <a:gd name="T40" fmla="*/ 265 w 627"/>
                  <a:gd name="T41" fmla="*/ 536 h 986"/>
                  <a:gd name="T42" fmla="*/ 204 w 627"/>
                  <a:gd name="T43" fmla="*/ 655 h 986"/>
                  <a:gd name="T44" fmla="*/ 188 w 627"/>
                  <a:gd name="T45" fmla="*/ 645 h 986"/>
                  <a:gd name="T46" fmla="*/ 222 w 627"/>
                  <a:gd name="T47" fmla="*/ 459 h 986"/>
                  <a:gd name="T48" fmla="*/ 273 w 627"/>
                  <a:gd name="T49" fmla="*/ 382 h 986"/>
                  <a:gd name="T50" fmla="*/ 285 w 627"/>
                  <a:gd name="T51" fmla="*/ 305 h 986"/>
                  <a:gd name="T52" fmla="*/ 259 w 627"/>
                  <a:gd name="T53" fmla="*/ 245 h 986"/>
                  <a:gd name="T54" fmla="*/ 87 w 627"/>
                  <a:gd name="T55" fmla="*/ 274 h 986"/>
                  <a:gd name="T56" fmla="*/ 306 w 627"/>
                  <a:gd name="T57" fmla="*/ 102 h 986"/>
                  <a:gd name="T58" fmla="*/ 446 w 627"/>
                  <a:gd name="T59" fmla="*/ 0 h 986"/>
                  <a:gd name="T60" fmla="*/ 356 w 627"/>
                  <a:gd name="T61" fmla="*/ 179 h 986"/>
                  <a:gd name="T62" fmla="*/ 325 w 627"/>
                  <a:gd name="T63" fmla="*/ 256 h 986"/>
                  <a:gd name="T64" fmla="*/ 362 w 627"/>
                  <a:gd name="T65" fmla="*/ 267 h 986"/>
                  <a:gd name="T66" fmla="*/ 348 w 627"/>
                  <a:gd name="T67" fmla="*/ 285 h 986"/>
                  <a:gd name="T68" fmla="*/ 297 w 627"/>
                  <a:gd name="T69" fmla="*/ 308 h 986"/>
                  <a:gd name="T70" fmla="*/ 286 w 627"/>
                  <a:gd name="T71" fmla="*/ 383 h 986"/>
                  <a:gd name="T72" fmla="*/ 391 w 627"/>
                  <a:gd name="T73" fmla="*/ 410 h 986"/>
                  <a:gd name="T74" fmla="*/ 541 w 627"/>
                  <a:gd name="T75" fmla="*/ 382 h 986"/>
                  <a:gd name="T76" fmla="*/ 616 w 627"/>
                  <a:gd name="T77" fmla="*/ 355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27" h="986">
                    <a:moveTo>
                      <a:pt x="616" y="355"/>
                    </a:moveTo>
                    <a:cubicBezTo>
                      <a:pt x="614" y="356"/>
                      <a:pt x="613" y="357"/>
                      <a:pt x="613" y="357"/>
                    </a:cubicBezTo>
                    <a:cubicBezTo>
                      <a:pt x="613" y="357"/>
                      <a:pt x="613" y="357"/>
                      <a:pt x="613" y="357"/>
                    </a:cubicBezTo>
                    <a:cubicBezTo>
                      <a:pt x="603" y="363"/>
                      <a:pt x="590" y="372"/>
                      <a:pt x="547" y="392"/>
                    </a:cubicBezTo>
                    <a:cubicBezTo>
                      <a:pt x="501" y="413"/>
                      <a:pt x="442" y="419"/>
                      <a:pt x="396" y="421"/>
                    </a:cubicBezTo>
                    <a:cubicBezTo>
                      <a:pt x="350" y="423"/>
                      <a:pt x="301" y="401"/>
                      <a:pt x="276" y="407"/>
                    </a:cubicBezTo>
                    <a:cubicBezTo>
                      <a:pt x="252" y="414"/>
                      <a:pt x="238" y="432"/>
                      <a:pt x="232" y="457"/>
                    </a:cubicBezTo>
                    <a:cubicBezTo>
                      <a:pt x="225" y="482"/>
                      <a:pt x="235" y="505"/>
                      <a:pt x="254" y="520"/>
                    </a:cubicBezTo>
                    <a:cubicBezTo>
                      <a:pt x="273" y="535"/>
                      <a:pt x="416" y="543"/>
                      <a:pt x="474" y="541"/>
                    </a:cubicBezTo>
                    <a:cubicBezTo>
                      <a:pt x="532" y="539"/>
                      <a:pt x="627" y="518"/>
                      <a:pt x="612" y="528"/>
                    </a:cubicBezTo>
                    <a:cubicBezTo>
                      <a:pt x="598" y="537"/>
                      <a:pt x="532" y="545"/>
                      <a:pt x="472" y="548"/>
                    </a:cubicBezTo>
                    <a:cubicBezTo>
                      <a:pt x="412" y="551"/>
                      <a:pt x="298" y="536"/>
                      <a:pt x="285" y="544"/>
                    </a:cubicBezTo>
                    <a:cubicBezTo>
                      <a:pt x="271" y="552"/>
                      <a:pt x="266" y="565"/>
                      <a:pt x="267" y="590"/>
                    </a:cubicBezTo>
                    <a:cubicBezTo>
                      <a:pt x="268" y="616"/>
                      <a:pt x="286" y="636"/>
                      <a:pt x="323" y="650"/>
                    </a:cubicBezTo>
                    <a:cubicBezTo>
                      <a:pt x="360" y="664"/>
                      <a:pt x="509" y="679"/>
                      <a:pt x="572" y="674"/>
                    </a:cubicBezTo>
                    <a:cubicBezTo>
                      <a:pt x="575" y="674"/>
                      <a:pt x="578" y="674"/>
                      <a:pt x="582" y="674"/>
                    </a:cubicBezTo>
                    <a:cubicBezTo>
                      <a:pt x="480" y="778"/>
                      <a:pt x="164" y="986"/>
                      <a:pt x="0" y="741"/>
                    </a:cubicBezTo>
                    <a:cubicBezTo>
                      <a:pt x="72" y="815"/>
                      <a:pt x="180" y="833"/>
                      <a:pt x="270" y="815"/>
                    </a:cubicBezTo>
                    <a:cubicBezTo>
                      <a:pt x="330" y="804"/>
                      <a:pt x="415" y="750"/>
                      <a:pt x="361" y="715"/>
                    </a:cubicBezTo>
                    <a:cubicBezTo>
                      <a:pt x="307" y="680"/>
                      <a:pt x="262" y="635"/>
                      <a:pt x="258" y="590"/>
                    </a:cubicBezTo>
                    <a:cubicBezTo>
                      <a:pt x="255" y="545"/>
                      <a:pt x="286" y="538"/>
                      <a:pt x="265" y="536"/>
                    </a:cubicBezTo>
                    <a:cubicBezTo>
                      <a:pt x="243" y="535"/>
                      <a:pt x="229" y="603"/>
                      <a:pt x="204" y="655"/>
                    </a:cubicBezTo>
                    <a:cubicBezTo>
                      <a:pt x="180" y="706"/>
                      <a:pt x="152" y="705"/>
                      <a:pt x="188" y="645"/>
                    </a:cubicBezTo>
                    <a:cubicBezTo>
                      <a:pt x="224" y="586"/>
                      <a:pt x="215" y="514"/>
                      <a:pt x="222" y="459"/>
                    </a:cubicBezTo>
                    <a:cubicBezTo>
                      <a:pt x="230" y="404"/>
                      <a:pt x="281" y="395"/>
                      <a:pt x="273" y="382"/>
                    </a:cubicBezTo>
                    <a:cubicBezTo>
                      <a:pt x="265" y="370"/>
                      <a:pt x="260" y="333"/>
                      <a:pt x="285" y="305"/>
                    </a:cubicBezTo>
                    <a:cubicBezTo>
                      <a:pt x="310" y="277"/>
                      <a:pt x="295" y="230"/>
                      <a:pt x="259" y="245"/>
                    </a:cubicBezTo>
                    <a:cubicBezTo>
                      <a:pt x="223" y="259"/>
                      <a:pt x="117" y="282"/>
                      <a:pt x="87" y="274"/>
                    </a:cubicBezTo>
                    <a:cubicBezTo>
                      <a:pt x="276" y="243"/>
                      <a:pt x="266" y="108"/>
                      <a:pt x="306" y="102"/>
                    </a:cubicBezTo>
                    <a:cubicBezTo>
                      <a:pt x="345" y="95"/>
                      <a:pt x="423" y="50"/>
                      <a:pt x="446" y="0"/>
                    </a:cubicBezTo>
                    <a:cubicBezTo>
                      <a:pt x="420" y="91"/>
                      <a:pt x="383" y="150"/>
                      <a:pt x="356" y="179"/>
                    </a:cubicBezTo>
                    <a:cubicBezTo>
                      <a:pt x="328" y="208"/>
                      <a:pt x="321" y="224"/>
                      <a:pt x="325" y="256"/>
                    </a:cubicBezTo>
                    <a:cubicBezTo>
                      <a:pt x="328" y="288"/>
                      <a:pt x="341" y="280"/>
                      <a:pt x="362" y="267"/>
                    </a:cubicBezTo>
                    <a:cubicBezTo>
                      <a:pt x="383" y="254"/>
                      <a:pt x="367" y="272"/>
                      <a:pt x="348" y="285"/>
                    </a:cubicBezTo>
                    <a:cubicBezTo>
                      <a:pt x="328" y="298"/>
                      <a:pt x="315" y="289"/>
                      <a:pt x="297" y="308"/>
                    </a:cubicBezTo>
                    <a:cubicBezTo>
                      <a:pt x="279" y="327"/>
                      <a:pt x="275" y="350"/>
                      <a:pt x="286" y="383"/>
                    </a:cubicBezTo>
                    <a:cubicBezTo>
                      <a:pt x="297" y="416"/>
                      <a:pt x="341" y="406"/>
                      <a:pt x="391" y="410"/>
                    </a:cubicBezTo>
                    <a:cubicBezTo>
                      <a:pt x="441" y="414"/>
                      <a:pt x="500" y="400"/>
                      <a:pt x="541" y="382"/>
                    </a:cubicBezTo>
                    <a:cubicBezTo>
                      <a:pt x="580" y="365"/>
                      <a:pt x="622" y="350"/>
                      <a:pt x="616" y="355"/>
                    </a:cubicBezTo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91" name="ïṣļïḑé"/>
              <p:cNvSpPr/>
              <p:nvPr/>
            </p:nvSpPr>
            <p:spPr bwMode="auto">
              <a:xfrm>
                <a:off x="1717675" y="3573462"/>
                <a:ext cx="80963" cy="119063"/>
              </a:xfrm>
              <a:custGeom>
                <a:avLst/>
                <a:gdLst>
                  <a:gd name="T0" fmla="*/ 0 w 39"/>
                  <a:gd name="T1" fmla="*/ 51 h 57"/>
                  <a:gd name="T2" fmla="*/ 30 w 39"/>
                  <a:gd name="T3" fmla="*/ 6 h 57"/>
                  <a:gd name="T4" fmla="*/ 34 w 39"/>
                  <a:gd name="T5" fmla="*/ 0 h 57"/>
                  <a:gd name="T6" fmla="*/ 22 w 39"/>
                  <a:gd name="T7" fmla="*/ 49 h 57"/>
                  <a:gd name="T8" fmla="*/ 0 w 39"/>
                  <a:gd name="T9" fmla="*/ 5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57">
                    <a:moveTo>
                      <a:pt x="0" y="51"/>
                    </a:moveTo>
                    <a:cubicBezTo>
                      <a:pt x="14" y="35"/>
                      <a:pt x="25" y="20"/>
                      <a:pt x="30" y="6"/>
                    </a:cubicBezTo>
                    <a:cubicBezTo>
                      <a:pt x="31" y="4"/>
                      <a:pt x="32" y="2"/>
                      <a:pt x="34" y="0"/>
                    </a:cubicBezTo>
                    <a:cubicBezTo>
                      <a:pt x="39" y="16"/>
                      <a:pt x="31" y="36"/>
                      <a:pt x="22" y="49"/>
                    </a:cubicBezTo>
                    <a:cubicBezTo>
                      <a:pt x="16" y="57"/>
                      <a:pt x="8" y="56"/>
                      <a:pt x="0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2" name="ï$lîḓé"/>
              <p:cNvSpPr/>
              <p:nvPr/>
            </p:nvSpPr>
            <p:spPr bwMode="auto">
              <a:xfrm>
                <a:off x="2073275" y="4168775"/>
                <a:ext cx="295275" cy="222250"/>
              </a:xfrm>
              <a:custGeom>
                <a:avLst/>
                <a:gdLst>
                  <a:gd name="T0" fmla="*/ 132 w 141"/>
                  <a:gd name="T1" fmla="*/ 0 h 106"/>
                  <a:gd name="T2" fmla="*/ 127 w 141"/>
                  <a:gd name="T3" fmla="*/ 6 h 106"/>
                  <a:gd name="T4" fmla="*/ 141 w 141"/>
                  <a:gd name="T5" fmla="*/ 9 h 106"/>
                  <a:gd name="T6" fmla="*/ 47 w 141"/>
                  <a:gd name="T7" fmla="*/ 87 h 106"/>
                  <a:gd name="T8" fmla="*/ 0 w 141"/>
                  <a:gd name="T9" fmla="*/ 41 h 106"/>
                  <a:gd name="T10" fmla="*/ 38 w 141"/>
                  <a:gd name="T11" fmla="*/ 47 h 106"/>
                  <a:gd name="T12" fmla="*/ 127 w 141"/>
                  <a:gd name="T13" fmla="*/ 3 h 106"/>
                  <a:gd name="T14" fmla="*/ 132 w 141"/>
                  <a:gd name="T1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1" h="106">
                    <a:moveTo>
                      <a:pt x="132" y="0"/>
                    </a:moveTo>
                    <a:cubicBezTo>
                      <a:pt x="129" y="4"/>
                      <a:pt x="127" y="6"/>
                      <a:pt x="127" y="6"/>
                    </a:cubicBezTo>
                    <a:cubicBezTo>
                      <a:pt x="127" y="6"/>
                      <a:pt x="133" y="7"/>
                      <a:pt x="141" y="9"/>
                    </a:cubicBezTo>
                    <a:cubicBezTo>
                      <a:pt x="114" y="32"/>
                      <a:pt x="75" y="69"/>
                      <a:pt x="47" y="87"/>
                    </a:cubicBezTo>
                    <a:cubicBezTo>
                      <a:pt x="16" y="106"/>
                      <a:pt x="0" y="49"/>
                      <a:pt x="0" y="41"/>
                    </a:cubicBezTo>
                    <a:cubicBezTo>
                      <a:pt x="0" y="32"/>
                      <a:pt x="11" y="45"/>
                      <a:pt x="38" y="47"/>
                    </a:cubicBezTo>
                    <a:cubicBezTo>
                      <a:pt x="64" y="49"/>
                      <a:pt x="107" y="18"/>
                      <a:pt x="127" y="3"/>
                    </a:cubicBezTo>
                    <a:cubicBezTo>
                      <a:pt x="129" y="2"/>
                      <a:pt x="131" y="1"/>
                      <a:pt x="132" y="0"/>
                    </a:cubicBezTo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5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3" name="îṧļïḋè"/>
              <p:cNvSpPr/>
              <p:nvPr/>
            </p:nvSpPr>
            <p:spPr bwMode="auto">
              <a:xfrm>
                <a:off x="1557337" y="4954587"/>
                <a:ext cx="166688" cy="171450"/>
              </a:xfrm>
              <a:custGeom>
                <a:avLst/>
                <a:gdLst>
                  <a:gd name="T0" fmla="*/ 75 w 80"/>
                  <a:gd name="T1" fmla="*/ 18 h 82"/>
                  <a:gd name="T2" fmla="*/ 75 w 80"/>
                  <a:gd name="T3" fmla="*/ 69 h 82"/>
                  <a:gd name="T4" fmla="*/ 15 w 80"/>
                  <a:gd name="T5" fmla="*/ 71 h 82"/>
                  <a:gd name="T6" fmla="*/ 23 w 80"/>
                  <a:gd name="T7" fmla="*/ 4 h 82"/>
                  <a:gd name="T8" fmla="*/ 75 w 80"/>
                  <a:gd name="T9" fmla="*/ 1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2">
                    <a:moveTo>
                      <a:pt x="75" y="18"/>
                    </a:moveTo>
                    <a:cubicBezTo>
                      <a:pt x="79" y="24"/>
                      <a:pt x="80" y="62"/>
                      <a:pt x="75" y="69"/>
                    </a:cubicBezTo>
                    <a:cubicBezTo>
                      <a:pt x="70" y="77"/>
                      <a:pt x="26" y="82"/>
                      <a:pt x="15" y="71"/>
                    </a:cubicBezTo>
                    <a:cubicBezTo>
                      <a:pt x="5" y="59"/>
                      <a:pt x="0" y="10"/>
                      <a:pt x="23" y="4"/>
                    </a:cubicBezTo>
                    <a:cubicBezTo>
                      <a:pt x="40" y="0"/>
                      <a:pt x="72" y="13"/>
                      <a:pt x="75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3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4" name="íṣľïḓè"/>
              <p:cNvSpPr/>
              <p:nvPr/>
            </p:nvSpPr>
            <p:spPr bwMode="auto">
              <a:xfrm>
                <a:off x="2049462" y="4016375"/>
                <a:ext cx="246063" cy="249238"/>
              </a:xfrm>
              <a:custGeom>
                <a:avLst/>
                <a:gdLst>
                  <a:gd name="T0" fmla="*/ 94 w 118"/>
                  <a:gd name="T1" fmla="*/ 22 h 119"/>
                  <a:gd name="T2" fmla="*/ 71 w 118"/>
                  <a:gd name="T3" fmla="*/ 103 h 119"/>
                  <a:gd name="T4" fmla="*/ 22 w 118"/>
                  <a:gd name="T5" fmla="*/ 37 h 119"/>
                  <a:gd name="T6" fmla="*/ 94 w 118"/>
                  <a:gd name="T7" fmla="*/ 2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8" h="119">
                    <a:moveTo>
                      <a:pt x="94" y="22"/>
                    </a:moveTo>
                    <a:cubicBezTo>
                      <a:pt x="118" y="53"/>
                      <a:pt x="83" y="93"/>
                      <a:pt x="71" y="103"/>
                    </a:cubicBezTo>
                    <a:cubicBezTo>
                      <a:pt x="52" y="119"/>
                      <a:pt x="0" y="54"/>
                      <a:pt x="22" y="37"/>
                    </a:cubicBezTo>
                    <a:cubicBezTo>
                      <a:pt x="39" y="23"/>
                      <a:pt x="77" y="0"/>
                      <a:pt x="94" y="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5" name="íṥlidê"/>
              <p:cNvSpPr/>
              <p:nvPr/>
            </p:nvSpPr>
            <p:spPr bwMode="auto">
              <a:xfrm>
                <a:off x="1576387" y="4451350"/>
                <a:ext cx="223838" cy="211138"/>
              </a:xfrm>
              <a:custGeom>
                <a:avLst/>
                <a:gdLst>
                  <a:gd name="T0" fmla="*/ 93 w 108"/>
                  <a:gd name="T1" fmla="*/ 84 h 101"/>
                  <a:gd name="T2" fmla="*/ 29 w 108"/>
                  <a:gd name="T3" fmla="*/ 96 h 101"/>
                  <a:gd name="T4" fmla="*/ 30 w 108"/>
                  <a:gd name="T5" fmla="*/ 7 h 101"/>
                  <a:gd name="T6" fmla="*/ 93 w 108"/>
                  <a:gd name="T7" fmla="*/ 22 h 101"/>
                  <a:gd name="T8" fmla="*/ 93 w 108"/>
                  <a:gd name="T9" fmla="*/ 8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01">
                    <a:moveTo>
                      <a:pt x="93" y="84"/>
                    </a:moveTo>
                    <a:cubicBezTo>
                      <a:pt x="75" y="96"/>
                      <a:pt x="44" y="101"/>
                      <a:pt x="29" y="96"/>
                    </a:cubicBezTo>
                    <a:cubicBezTo>
                      <a:pt x="8" y="91"/>
                      <a:pt x="0" y="20"/>
                      <a:pt x="30" y="7"/>
                    </a:cubicBezTo>
                    <a:cubicBezTo>
                      <a:pt x="47" y="0"/>
                      <a:pt x="78" y="7"/>
                      <a:pt x="93" y="22"/>
                    </a:cubicBezTo>
                    <a:cubicBezTo>
                      <a:pt x="108" y="37"/>
                      <a:pt x="108" y="74"/>
                      <a:pt x="93" y="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47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6" name="ïṧlídè"/>
              <p:cNvSpPr/>
              <p:nvPr/>
            </p:nvSpPr>
            <p:spPr bwMode="auto">
              <a:xfrm>
                <a:off x="1466850" y="4689475"/>
                <a:ext cx="206375" cy="222250"/>
              </a:xfrm>
              <a:custGeom>
                <a:avLst/>
                <a:gdLst>
                  <a:gd name="T0" fmla="*/ 92 w 99"/>
                  <a:gd name="T1" fmla="*/ 23 h 106"/>
                  <a:gd name="T2" fmla="*/ 36 w 99"/>
                  <a:gd name="T3" fmla="*/ 5 h 106"/>
                  <a:gd name="T4" fmla="*/ 27 w 99"/>
                  <a:gd name="T5" fmla="*/ 87 h 106"/>
                  <a:gd name="T6" fmla="*/ 88 w 99"/>
                  <a:gd name="T7" fmla="*/ 90 h 106"/>
                  <a:gd name="T8" fmla="*/ 92 w 99"/>
                  <a:gd name="T9" fmla="*/ 2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06">
                    <a:moveTo>
                      <a:pt x="92" y="23"/>
                    </a:moveTo>
                    <a:cubicBezTo>
                      <a:pt x="85" y="14"/>
                      <a:pt x="53" y="0"/>
                      <a:pt x="36" y="5"/>
                    </a:cubicBezTo>
                    <a:cubicBezTo>
                      <a:pt x="19" y="11"/>
                      <a:pt x="0" y="68"/>
                      <a:pt x="27" y="87"/>
                    </a:cubicBezTo>
                    <a:cubicBezTo>
                      <a:pt x="54" y="106"/>
                      <a:pt x="81" y="103"/>
                      <a:pt x="88" y="90"/>
                    </a:cubicBezTo>
                    <a:cubicBezTo>
                      <a:pt x="95" y="76"/>
                      <a:pt x="99" y="31"/>
                      <a:pt x="92" y="2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5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7" name="iŝļïḍé"/>
              <p:cNvSpPr/>
              <p:nvPr/>
            </p:nvSpPr>
            <p:spPr bwMode="auto">
              <a:xfrm>
                <a:off x="673100" y="4689475"/>
                <a:ext cx="454025" cy="609600"/>
              </a:xfrm>
              <a:custGeom>
                <a:avLst/>
                <a:gdLst>
                  <a:gd name="T0" fmla="*/ 51 w 218"/>
                  <a:gd name="T1" fmla="*/ 0 h 292"/>
                  <a:gd name="T2" fmla="*/ 218 w 218"/>
                  <a:gd name="T3" fmla="*/ 256 h 292"/>
                  <a:gd name="T4" fmla="*/ 51 w 218"/>
                  <a:gd name="T5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8" h="292">
                    <a:moveTo>
                      <a:pt x="51" y="0"/>
                    </a:moveTo>
                    <a:cubicBezTo>
                      <a:pt x="0" y="100"/>
                      <a:pt x="130" y="292"/>
                      <a:pt x="218" y="256"/>
                    </a:cubicBezTo>
                    <a:cubicBezTo>
                      <a:pt x="125" y="209"/>
                      <a:pt x="48" y="105"/>
                      <a:pt x="51" y="0"/>
                    </a:cubicBezTo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98" name="îs1ïḑè"/>
              <p:cNvSpPr/>
              <p:nvPr/>
            </p:nvSpPr>
            <p:spPr bwMode="auto">
              <a:xfrm>
                <a:off x="706437" y="5213350"/>
                <a:ext cx="457200" cy="933450"/>
              </a:xfrm>
              <a:custGeom>
                <a:avLst/>
                <a:gdLst>
                  <a:gd name="T0" fmla="*/ 0 w 288"/>
                  <a:gd name="T1" fmla="*/ 588 h 588"/>
                  <a:gd name="T2" fmla="*/ 3 w 288"/>
                  <a:gd name="T3" fmla="*/ 588 h 588"/>
                  <a:gd name="T4" fmla="*/ 288 w 288"/>
                  <a:gd name="T5" fmla="*/ 378 h 588"/>
                  <a:gd name="T6" fmla="*/ 0 w 288"/>
                  <a:gd name="T7" fmla="*/ 0 h 588"/>
                  <a:gd name="T8" fmla="*/ 0 w 288"/>
                  <a:gd name="T9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588">
                    <a:moveTo>
                      <a:pt x="0" y="588"/>
                    </a:moveTo>
                    <a:lnTo>
                      <a:pt x="3" y="588"/>
                    </a:lnTo>
                    <a:lnTo>
                      <a:pt x="288" y="378"/>
                    </a:lnTo>
                    <a:lnTo>
                      <a:pt x="0" y="0"/>
                    </a:lnTo>
                    <a:lnTo>
                      <a:pt x="0" y="588"/>
                    </a:lnTo>
                    <a:close/>
                  </a:path>
                </a:pathLst>
              </a:custGeom>
              <a:solidFill>
                <a:srgbClr val="B3C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7" name="iṡ1ïḋe"/>
            <p:cNvGrpSpPr/>
            <p:nvPr/>
          </p:nvGrpSpPr>
          <p:grpSpPr>
            <a:xfrm>
              <a:off x="1158875" y="1376362"/>
              <a:ext cx="2232025" cy="2995613"/>
              <a:chOff x="1158875" y="1376362"/>
              <a:chExt cx="2232025" cy="2995613"/>
            </a:xfrm>
          </p:grpSpPr>
          <p:sp>
            <p:nvSpPr>
              <p:cNvPr id="178" name="iṧľiḋê"/>
              <p:cNvSpPr/>
              <p:nvPr/>
            </p:nvSpPr>
            <p:spPr bwMode="auto">
              <a:xfrm>
                <a:off x="1158875" y="1376362"/>
                <a:ext cx="2232025" cy="2182813"/>
              </a:xfrm>
              <a:custGeom>
                <a:avLst/>
                <a:gdLst>
                  <a:gd name="T0" fmla="*/ 533 w 1071"/>
                  <a:gd name="T1" fmla="*/ 1 h 1044"/>
                  <a:gd name="T2" fmla="*/ 1069 w 1071"/>
                  <a:gd name="T3" fmla="*/ 520 h 1044"/>
                  <a:gd name="T4" fmla="*/ 537 w 1071"/>
                  <a:gd name="T5" fmla="*/ 1043 h 1044"/>
                  <a:gd name="T6" fmla="*/ 1 w 1071"/>
                  <a:gd name="T7" fmla="*/ 524 h 1044"/>
                  <a:gd name="T8" fmla="*/ 533 w 1071"/>
                  <a:gd name="T9" fmla="*/ 1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1" h="1044">
                    <a:moveTo>
                      <a:pt x="533" y="1"/>
                    </a:moveTo>
                    <a:cubicBezTo>
                      <a:pt x="828" y="0"/>
                      <a:pt x="1068" y="232"/>
                      <a:pt x="1069" y="520"/>
                    </a:cubicBezTo>
                    <a:cubicBezTo>
                      <a:pt x="1071" y="808"/>
                      <a:pt x="832" y="1042"/>
                      <a:pt x="537" y="1043"/>
                    </a:cubicBezTo>
                    <a:cubicBezTo>
                      <a:pt x="242" y="1044"/>
                      <a:pt x="2" y="812"/>
                      <a:pt x="1" y="524"/>
                    </a:cubicBezTo>
                    <a:cubicBezTo>
                      <a:pt x="0" y="236"/>
                      <a:pt x="238" y="2"/>
                      <a:pt x="533" y="1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79" name="íśḻïḋe"/>
              <p:cNvGrpSpPr/>
              <p:nvPr/>
            </p:nvGrpSpPr>
            <p:grpSpPr>
              <a:xfrm>
                <a:off x="1277937" y="1493837"/>
                <a:ext cx="1992313" cy="1947863"/>
                <a:chOff x="1277937" y="1493837"/>
                <a:chExt cx="1992313" cy="1947863"/>
              </a:xfrm>
            </p:grpSpPr>
            <p:sp>
              <p:nvSpPr>
                <p:cNvPr id="184" name="iSḷiḑe"/>
                <p:cNvSpPr/>
                <p:nvPr/>
              </p:nvSpPr>
              <p:spPr bwMode="auto">
                <a:xfrm>
                  <a:off x="1277937" y="1493837"/>
                  <a:ext cx="1992313" cy="1947863"/>
                </a:xfrm>
                <a:custGeom>
                  <a:avLst/>
                  <a:gdLst>
                    <a:gd name="T0" fmla="*/ 476 w 956"/>
                    <a:gd name="T1" fmla="*/ 1 h 932"/>
                    <a:gd name="T2" fmla="*/ 955 w 956"/>
                    <a:gd name="T3" fmla="*/ 464 h 932"/>
                    <a:gd name="T4" fmla="*/ 480 w 956"/>
                    <a:gd name="T5" fmla="*/ 931 h 932"/>
                    <a:gd name="T6" fmla="*/ 1 w 956"/>
                    <a:gd name="T7" fmla="*/ 468 h 932"/>
                    <a:gd name="T8" fmla="*/ 476 w 956"/>
                    <a:gd name="T9" fmla="*/ 1 h 9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6" h="932">
                      <a:moveTo>
                        <a:pt x="476" y="1"/>
                      </a:moveTo>
                      <a:cubicBezTo>
                        <a:pt x="740" y="0"/>
                        <a:pt x="954" y="207"/>
                        <a:pt x="955" y="464"/>
                      </a:cubicBezTo>
                      <a:cubicBezTo>
                        <a:pt x="956" y="721"/>
                        <a:pt x="743" y="930"/>
                        <a:pt x="480" y="931"/>
                      </a:cubicBezTo>
                      <a:cubicBezTo>
                        <a:pt x="217" y="932"/>
                        <a:pt x="2" y="725"/>
                        <a:pt x="1" y="468"/>
                      </a:cubicBezTo>
                      <a:cubicBezTo>
                        <a:pt x="0" y="211"/>
                        <a:pt x="213" y="2"/>
                        <a:pt x="476" y="1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íš1íḓê"/>
                <p:cNvSpPr/>
                <p:nvPr/>
              </p:nvSpPr>
              <p:spPr bwMode="auto">
                <a:xfrm>
                  <a:off x="1333500" y="2009775"/>
                  <a:ext cx="1441450" cy="1379538"/>
                </a:xfrm>
                <a:custGeom>
                  <a:avLst/>
                  <a:gdLst>
                    <a:gd name="T0" fmla="*/ 691 w 691"/>
                    <a:gd name="T1" fmla="*/ 597 h 660"/>
                    <a:gd name="T2" fmla="*/ 459 w 691"/>
                    <a:gd name="T3" fmla="*/ 659 h 660"/>
                    <a:gd name="T4" fmla="*/ 0 w 691"/>
                    <a:gd name="T5" fmla="*/ 215 h 660"/>
                    <a:gd name="T6" fmla="*/ 56 w 691"/>
                    <a:gd name="T7" fmla="*/ 0 h 660"/>
                    <a:gd name="T8" fmla="*/ 28 w 691"/>
                    <a:gd name="T9" fmla="*/ 159 h 660"/>
                    <a:gd name="T10" fmla="*/ 515 w 691"/>
                    <a:gd name="T11" fmla="*/ 630 h 660"/>
                    <a:gd name="T12" fmla="*/ 691 w 691"/>
                    <a:gd name="T13" fmla="*/ 597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1" h="660">
                      <a:moveTo>
                        <a:pt x="691" y="597"/>
                      </a:moveTo>
                      <a:cubicBezTo>
                        <a:pt x="623" y="636"/>
                        <a:pt x="544" y="659"/>
                        <a:pt x="459" y="659"/>
                      </a:cubicBezTo>
                      <a:cubicBezTo>
                        <a:pt x="206" y="660"/>
                        <a:pt x="1" y="461"/>
                        <a:pt x="0" y="215"/>
                      </a:cubicBezTo>
                      <a:cubicBezTo>
                        <a:pt x="0" y="137"/>
                        <a:pt x="20" y="64"/>
                        <a:pt x="56" y="0"/>
                      </a:cubicBezTo>
                      <a:cubicBezTo>
                        <a:pt x="38" y="50"/>
                        <a:pt x="28" y="103"/>
                        <a:pt x="28" y="159"/>
                      </a:cubicBezTo>
                      <a:cubicBezTo>
                        <a:pt x="29" y="420"/>
                        <a:pt x="247" y="631"/>
                        <a:pt x="515" y="630"/>
                      </a:cubicBezTo>
                      <a:cubicBezTo>
                        <a:pt x="577" y="630"/>
                        <a:pt x="636" y="618"/>
                        <a:pt x="691" y="597"/>
                      </a:cubicBezTo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íṡľïḑê"/>
              <p:cNvGrpSpPr/>
              <p:nvPr/>
            </p:nvGrpSpPr>
            <p:grpSpPr>
              <a:xfrm>
                <a:off x="1771650" y="3430587"/>
                <a:ext cx="474662" cy="941388"/>
                <a:chOff x="1771650" y="3430587"/>
                <a:chExt cx="474662" cy="941388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82" name="iṡḷiḓè"/>
                <p:cNvSpPr/>
                <p:nvPr/>
              </p:nvSpPr>
              <p:spPr bwMode="auto">
                <a:xfrm>
                  <a:off x="1871662" y="3467100"/>
                  <a:ext cx="374650" cy="230188"/>
                </a:xfrm>
                <a:custGeom>
                  <a:avLst/>
                  <a:gdLst>
                    <a:gd name="T0" fmla="*/ 11 w 180"/>
                    <a:gd name="T1" fmla="*/ 0 h 110"/>
                    <a:gd name="T2" fmla="*/ 180 w 180"/>
                    <a:gd name="T3" fmla="*/ 32 h 110"/>
                    <a:gd name="T4" fmla="*/ 169 w 180"/>
                    <a:gd name="T5" fmla="*/ 96 h 110"/>
                    <a:gd name="T6" fmla="*/ 0 w 180"/>
                    <a:gd name="T7" fmla="*/ 64 h 110"/>
                    <a:gd name="T8" fmla="*/ 11 w 180"/>
                    <a:gd name="T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" h="110">
                      <a:moveTo>
                        <a:pt x="11" y="0"/>
                      </a:moveTo>
                      <a:cubicBezTo>
                        <a:pt x="180" y="32"/>
                        <a:pt x="180" y="32"/>
                        <a:pt x="180" y="32"/>
                      </a:cubicBezTo>
                      <a:cubicBezTo>
                        <a:pt x="169" y="96"/>
                        <a:pt x="169" y="96"/>
                        <a:pt x="169" y="96"/>
                      </a:cubicBezTo>
                      <a:cubicBezTo>
                        <a:pt x="104" y="110"/>
                        <a:pt x="47" y="99"/>
                        <a:pt x="0" y="64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62500" lnSpcReduction="20000"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ïṥlïḋé"/>
                <p:cNvSpPr/>
                <p:nvPr/>
              </p:nvSpPr>
              <p:spPr bwMode="auto">
                <a:xfrm>
                  <a:off x="1771650" y="3430587"/>
                  <a:ext cx="430213" cy="941388"/>
                </a:xfrm>
                <a:custGeom>
                  <a:avLst/>
                  <a:gdLst>
                    <a:gd name="T0" fmla="*/ 89 w 206"/>
                    <a:gd name="T1" fmla="*/ 0 h 450"/>
                    <a:gd name="T2" fmla="*/ 206 w 206"/>
                    <a:gd name="T3" fmla="*/ 22 h 450"/>
                    <a:gd name="T4" fmla="*/ 178 w 206"/>
                    <a:gd name="T5" fmla="*/ 161 h 450"/>
                    <a:gd name="T6" fmla="*/ 145 w 206"/>
                    <a:gd name="T7" fmla="*/ 391 h 450"/>
                    <a:gd name="T8" fmla="*/ 0 w 206"/>
                    <a:gd name="T9" fmla="*/ 450 h 450"/>
                    <a:gd name="T10" fmla="*/ 36 w 206"/>
                    <a:gd name="T11" fmla="*/ 270 h 450"/>
                    <a:gd name="T12" fmla="*/ 71 w 206"/>
                    <a:gd name="T13" fmla="*/ 94 h 450"/>
                    <a:gd name="T14" fmla="*/ 89 w 206"/>
                    <a:gd name="T15" fmla="*/ 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6" h="450">
                      <a:moveTo>
                        <a:pt x="89" y="0"/>
                      </a:moveTo>
                      <a:cubicBezTo>
                        <a:pt x="206" y="22"/>
                        <a:pt x="206" y="22"/>
                        <a:pt x="206" y="22"/>
                      </a:cubicBezTo>
                      <a:cubicBezTo>
                        <a:pt x="178" y="161"/>
                        <a:pt x="178" y="161"/>
                        <a:pt x="178" y="161"/>
                      </a:cubicBezTo>
                      <a:cubicBezTo>
                        <a:pt x="180" y="275"/>
                        <a:pt x="71" y="298"/>
                        <a:pt x="145" y="391"/>
                      </a:cubicBezTo>
                      <a:cubicBezTo>
                        <a:pt x="116" y="414"/>
                        <a:pt x="63" y="446"/>
                        <a:pt x="0" y="450"/>
                      </a:cubicBezTo>
                      <a:cubicBezTo>
                        <a:pt x="12" y="390"/>
                        <a:pt x="24" y="330"/>
                        <a:pt x="36" y="270"/>
                      </a:cubicBezTo>
                      <a:cubicBezTo>
                        <a:pt x="71" y="218"/>
                        <a:pt x="88" y="162"/>
                        <a:pt x="71" y="94"/>
                      </a:cubicBezTo>
                      <a:lnTo>
                        <a:pt x="8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endParaRPr lang="zh-CN" altLang="en-US" dirty="0"/>
                </a:p>
              </p:txBody>
            </p:sp>
          </p:grpSp>
          <p:sp>
            <p:nvSpPr>
              <p:cNvPr id="181" name="íṩ1ïdè"/>
              <p:cNvSpPr/>
              <p:nvPr/>
            </p:nvSpPr>
            <p:spPr>
              <a:xfrm>
                <a:off x="1991349" y="2220045"/>
                <a:ext cx="565488" cy="49544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36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19175" y="247650"/>
            <a:ext cx="10334624" cy="619126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zh-CN" altLang="en-US"/>
              <a:t>此处</a:t>
            </a:r>
            <a:r>
              <a:rPr lang="zh-CN" altLang="en-US" dirty="0"/>
              <a:t>编辑母版标题样式</a:t>
            </a:r>
            <a:endParaRPr lang="zh-CN" altLang="en-US" dirty="0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150659" y="127090"/>
            <a:ext cx="672861" cy="643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矩形 426"/>
          <p:cNvSpPr/>
          <p:nvPr userDrawn="1"/>
        </p:nvSpPr>
        <p:spPr>
          <a:xfrm>
            <a:off x="0" y="-282633"/>
            <a:ext cx="12192000" cy="7208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 userDrawn="1"/>
        </p:nvSpPr>
        <p:spPr>
          <a:xfrm>
            <a:off x="1570432" y="5708388"/>
            <a:ext cx="582218" cy="50191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9" name="图片 208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0"/>
            <a:ext cx="6850743" cy="6850743"/>
          </a:xfrm>
          <a:prstGeom prst="rect">
            <a:avLst/>
          </a:prstGeom>
        </p:spPr>
      </p:pic>
      <p:sp>
        <p:nvSpPr>
          <p:cNvPr id="210" name="椭圆 209"/>
          <p:cNvSpPr/>
          <p:nvPr userDrawn="1"/>
        </p:nvSpPr>
        <p:spPr>
          <a:xfrm flipH="1">
            <a:off x="1250673" y="1121228"/>
            <a:ext cx="4644573" cy="4644573"/>
          </a:xfrm>
          <a:prstGeom prst="ellipse">
            <a:avLst/>
          </a:prstGeom>
          <a:blipFill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360000"/>
            <a:ext cx="10800000" cy="720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 flipV="1">
            <a:off x="0" y="803724"/>
            <a:ext cx="11291976" cy="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63767" y="357357"/>
            <a:ext cx="735172" cy="271046"/>
            <a:chOff x="264939" y="188640"/>
            <a:chExt cx="604358" cy="216024"/>
          </a:xfrm>
        </p:grpSpPr>
        <p:sp>
          <p:nvSpPr>
            <p:cNvPr id="21" name="燕尾形 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燕尾形 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2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燕尾形 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iconfont-11253-5327464"/>
          <p:cNvSpPr>
            <a:spLocks noChangeAspect="1"/>
          </p:cNvSpPr>
          <p:nvPr userDrawn="1"/>
        </p:nvSpPr>
        <p:spPr bwMode="auto">
          <a:xfrm>
            <a:off x="11263213" y="223316"/>
            <a:ext cx="432794" cy="648189"/>
          </a:xfrm>
          <a:custGeom>
            <a:avLst/>
            <a:gdLst>
              <a:gd name="T0" fmla="*/ 6001 w 6672"/>
              <a:gd name="T1" fmla="*/ 4661 h 9999"/>
              <a:gd name="T2" fmla="*/ 5128 w 6672"/>
              <a:gd name="T3" fmla="*/ 5850 h 9999"/>
              <a:gd name="T4" fmla="*/ 5212 w 6672"/>
              <a:gd name="T5" fmla="*/ 7084 h 9999"/>
              <a:gd name="T6" fmla="*/ 5212 w 6672"/>
              <a:gd name="T7" fmla="*/ 7916 h 9999"/>
              <a:gd name="T8" fmla="*/ 5003 w 6672"/>
              <a:gd name="T9" fmla="*/ 8749 h 9999"/>
              <a:gd name="T10" fmla="*/ 4294 w 6672"/>
              <a:gd name="T11" fmla="*/ 9374 h 9999"/>
              <a:gd name="T12" fmla="*/ 3336 w 6672"/>
              <a:gd name="T13" fmla="*/ 9999 h 9999"/>
              <a:gd name="T14" fmla="*/ 2377 w 6672"/>
              <a:gd name="T15" fmla="*/ 9374 h 9999"/>
              <a:gd name="T16" fmla="*/ 1668 w 6672"/>
              <a:gd name="T17" fmla="*/ 8749 h 9999"/>
              <a:gd name="T18" fmla="*/ 1460 w 6672"/>
              <a:gd name="T19" fmla="*/ 7916 h 9999"/>
              <a:gd name="T20" fmla="*/ 1460 w 6672"/>
              <a:gd name="T21" fmla="*/ 7084 h 9999"/>
              <a:gd name="T22" fmla="*/ 1543 w 6672"/>
              <a:gd name="T23" fmla="*/ 5850 h 9999"/>
              <a:gd name="T24" fmla="*/ 671 w 6672"/>
              <a:gd name="T25" fmla="*/ 4661 h 9999"/>
              <a:gd name="T26" fmla="*/ 291 w 6672"/>
              <a:gd name="T27" fmla="*/ 1715 h 9999"/>
              <a:gd name="T28" fmla="*/ 2120 w 6672"/>
              <a:gd name="T29" fmla="*/ 212 h 9999"/>
              <a:gd name="T30" fmla="*/ 4550 w 6672"/>
              <a:gd name="T31" fmla="*/ 212 h 9999"/>
              <a:gd name="T32" fmla="*/ 6378 w 6672"/>
              <a:gd name="T33" fmla="*/ 1715 h 9999"/>
              <a:gd name="T34" fmla="*/ 5840 w 6672"/>
              <a:gd name="T35" fmla="*/ 2916 h 9999"/>
              <a:gd name="T36" fmla="*/ 5028 w 6672"/>
              <a:gd name="T37" fmla="*/ 1383 h 9999"/>
              <a:gd name="T38" fmla="*/ 3339 w 6672"/>
              <a:gd name="T39" fmla="*/ 833 h 9999"/>
              <a:gd name="T40" fmla="*/ 1651 w 6672"/>
              <a:gd name="T41" fmla="*/ 1383 h 9999"/>
              <a:gd name="T42" fmla="*/ 839 w 6672"/>
              <a:gd name="T43" fmla="*/ 2916 h 9999"/>
              <a:gd name="T44" fmla="*/ 1481 w 6672"/>
              <a:gd name="T45" fmla="*/ 4304 h 9999"/>
              <a:gd name="T46" fmla="*/ 2597 w 6672"/>
              <a:gd name="T47" fmla="*/ 6459 h 9999"/>
              <a:gd name="T48" fmla="*/ 4999 w 6672"/>
              <a:gd name="T49" fmla="*/ 4519 h 9999"/>
              <a:gd name="T50" fmla="*/ 5397 w 6672"/>
              <a:gd name="T51" fmla="*/ 4089 h 9999"/>
              <a:gd name="T52" fmla="*/ 4798 w 6672"/>
              <a:gd name="T53" fmla="*/ 2916 h 9999"/>
              <a:gd name="T54" fmla="*/ 4591 w 6672"/>
              <a:gd name="T55" fmla="*/ 3124 h 9999"/>
              <a:gd name="T56" fmla="*/ 4383 w 6672"/>
              <a:gd name="T57" fmla="*/ 2916 h 9999"/>
              <a:gd name="T58" fmla="*/ 3341 w 6672"/>
              <a:gd name="T59" fmla="*/ 2291 h 9999"/>
              <a:gd name="T60" fmla="*/ 3133 w 6672"/>
              <a:gd name="T61" fmla="*/ 2084 h 9999"/>
              <a:gd name="T62" fmla="*/ 3341 w 6672"/>
              <a:gd name="T63" fmla="*/ 1876 h 9999"/>
              <a:gd name="T64" fmla="*/ 4556 w 6672"/>
              <a:gd name="T65" fmla="*/ 2333 h 9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672" h="9999">
                <a:moveTo>
                  <a:pt x="6672" y="2916"/>
                </a:moveTo>
                <a:cubicBezTo>
                  <a:pt x="6672" y="3589"/>
                  <a:pt x="6448" y="4171"/>
                  <a:pt x="6001" y="4661"/>
                </a:cubicBezTo>
                <a:cubicBezTo>
                  <a:pt x="5806" y="4874"/>
                  <a:pt x="5643" y="5063"/>
                  <a:pt x="5516" y="5229"/>
                </a:cubicBezTo>
                <a:cubicBezTo>
                  <a:pt x="5387" y="5394"/>
                  <a:pt x="5258" y="5601"/>
                  <a:pt x="5128" y="5850"/>
                </a:cubicBezTo>
                <a:cubicBezTo>
                  <a:pt x="4997" y="6100"/>
                  <a:pt x="4925" y="6334"/>
                  <a:pt x="4907" y="6549"/>
                </a:cubicBezTo>
                <a:cubicBezTo>
                  <a:pt x="5111" y="6671"/>
                  <a:pt x="5212" y="6849"/>
                  <a:pt x="5212" y="7084"/>
                </a:cubicBezTo>
                <a:cubicBezTo>
                  <a:pt x="5212" y="7244"/>
                  <a:pt x="5157" y="7384"/>
                  <a:pt x="5049" y="7500"/>
                </a:cubicBezTo>
                <a:cubicBezTo>
                  <a:pt x="5158" y="7617"/>
                  <a:pt x="5212" y="7756"/>
                  <a:pt x="5212" y="7916"/>
                </a:cubicBezTo>
                <a:cubicBezTo>
                  <a:pt x="5212" y="8142"/>
                  <a:pt x="5114" y="8317"/>
                  <a:pt x="4918" y="8444"/>
                </a:cubicBezTo>
                <a:cubicBezTo>
                  <a:pt x="4974" y="8544"/>
                  <a:pt x="5003" y="8645"/>
                  <a:pt x="5003" y="8749"/>
                </a:cubicBezTo>
                <a:cubicBezTo>
                  <a:pt x="5003" y="8949"/>
                  <a:pt x="4934" y="9102"/>
                  <a:pt x="4798" y="9211"/>
                </a:cubicBezTo>
                <a:cubicBezTo>
                  <a:pt x="4662" y="9320"/>
                  <a:pt x="4493" y="9374"/>
                  <a:pt x="4294" y="9374"/>
                </a:cubicBezTo>
                <a:cubicBezTo>
                  <a:pt x="4208" y="9565"/>
                  <a:pt x="4077" y="9716"/>
                  <a:pt x="3903" y="9829"/>
                </a:cubicBezTo>
                <a:cubicBezTo>
                  <a:pt x="3730" y="9940"/>
                  <a:pt x="3541" y="9999"/>
                  <a:pt x="3336" y="9999"/>
                </a:cubicBezTo>
                <a:cubicBezTo>
                  <a:pt x="3132" y="9999"/>
                  <a:pt x="2942" y="9942"/>
                  <a:pt x="2768" y="9829"/>
                </a:cubicBezTo>
                <a:cubicBezTo>
                  <a:pt x="2595" y="9717"/>
                  <a:pt x="2465" y="9564"/>
                  <a:pt x="2377" y="9374"/>
                </a:cubicBezTo>
                <a:cubicBezTo>
                  <a:pt x="2177" y="9374"/>
                  <a:pt x="2008" y="9319"/>
                  <a:pt x="1873" y="9211"/>
                </a:cubicBezTo>
                <a:cubicBezTo>
                  <a:pt x="1737" y="9102"/>
                  <a:pt x="1668" y="8949"/>
                  <a:pt x="1668" y="8749"/>
                </a:cubicBezTo>
                <a:cubicBezTo>
                  <a:pt x="1668" y="8645"/>
                  <a:pt x="1697" y="8541"/>
                  <a:pt x="1753" y="8444"/>
                </a:cubicBezTo>
                <a:cubicBezTo>
                  <a:pt x="1558" y="8317"/>
                  <a:pt x="1460" y="8142"/>
                  <a:pt x="1460" y="7916"/>
                </a:cubicBezTo>
                <a:cubicBezTo>
                  <a:pt x="1460" y="7756"/>
                  <a:pt x="1515" y="7616"/>
                  <a:pt x="1622" y="7500"/>
                </a:cubicBezTo>
                <a:cubicBezTo>
                  <a:pt x="1513" y="7382"/>
                  <a:pt x="1460" y="7244"/>
                  <a:pt x="1460" y="7084"/>
                </a:cubicBezTo>
                <a:cubicBezTo>
                  <a:pt x="1460" y="6850"/>
                  <a:pt x="1561" y="6671"/>
                  <a:pt x="1765" y="6549"/>
                </a:cubicBezTo>
                <a:cubicBezTo>
                  <a:pt x="1747" y="6333"/>
                  <a:pt x="1673" y="6097"/>
                  <a:pt x="1543" y="5850"/>
                </a:cubicBezTo>
                <a:cubicBezTo>
                  <a:pt x="1412" y="5600"/>
                  <a:pt x="1285" y="5393"/>
                  <a:pt x="1156" y="5229"/>
                </a:cubicBezTo>
                <a:cubicBezTo>
                  <a:pt x="1027" y="5064"/>
                  <a:pt x="865" y="4875"/>
                  <a:pt x="671" y="4661"/>
                </a:cubicBezTo>
                <a:cubicBezTo>
                  <a:pt x="223" y="4171"/>
                  <a:pt x="0" y="3589"/>
                  <a:pt x="0" y="2916"/>
                </a:cubicBezTo>
                <a:cubicBezTo>
                  <a:pt x="0" y="2486"/>
                  <a:pt x="97" y="2086"/>
                  <a:pt x="291" y="1715"/>
                </a:cubicBezTo>
                <a:cubicBezTo>
                  <a:pt x="485" y="1344"/>
                  <a:pt x="737" y="1036"/>
                  <a:pt x="1052" y="791"/>
                </a:cubicBezTo>
                <a:cubicBezTo>
                  <a:pt x="1367" y="546"/>
                  <a:pt x="1723" y="354"/>
                  <a:pt x="2120" y="212"/>
                </a:cubicBezTo>
                <a:cubicBezTo>
                  <a:pt x="2516" y="71"/>
                  <a:pt x="2922" y="0"/>
                  <a:pt x="3335" y="0"/>
                </a:cubicBezTo>
                <a:cubicBezTo>
                  <a:pt x="3747" y="0"/>
                  <a:pt x="4152" y="71"/>
                  <a:pt x="4550" y="212"/>
                </a:cubicBezTo>
                <a:cubicBezTo>
                  <a:pt x="4947" y="354"/>
                  <a:pt x="5303" y="546"/>
                  <a:pt x="5617" y="791"/>
                </a:cubicBezTo>
                <a:cubicBezTo>
                  <a:pt x="5932" y="1036"/>
                  <a:pt x="6186" y="1345"/>
                  <a:pt x="6378" y="1715"/>
                </a:cubicBezTo>
                <a:cubicBezTo>
                  <a:pt x="6577" y="2086"/>
                  <a:pt x="6672" y="2485"/>
                  <a:pt x="6672" y="2916"/>
                </a:cubicBezTo>
                <a:close/>
                <a:moveTo>
                  <a:pt x="5840" y="2916"/>
                </a:moveTo>
                <a:cubicBezTo>
                  <a:pt x="5840" y="2604"/>
                  <a:pt x="5765" y="2313"/>
                  <a:pt x="5615" y="2044"/>
                </a:cubicBezTo>
                <a:cubicBezTo>
                  <a:pt x="5465" y="1775"/>
                  <a:pt x="5269" y="1555"/>
                  <a:pt x="5028" y="1383"/>
                </a:cubicBezTo>
                <a:cubicBezTo>
                  <a:pt x="4787" y="1211"/>
                  <a:pt x="4519" y="1078"/>
                  <a:pt x="4228" y="979"/>
                </a:cubicBezTo>
                <a:cubicBezTo>
                  <a:pt x="3934" y="881"/>
                  <a:pt x="3639" y="833"/>
                  <a:pt x="3339" y="833"/>
                </a:cubicBezTo>
                <a:cubicBezTo>
                  <a:pt x="3039" y="833"/>
                  <a:pt x="2743" y="883"/>
                  <a:pt x="2451" y="979"/>
                </a:cubicBezTo>
                <a:cubicBezTo>
                  <a:pt x="2157" y="1076"/>
                  <a:pt x="1891" y="1211"/>
                  <a:pt x="1651" y="1383"/>
                </a:cubicBezTo>
                <a:cubicBezTo>
                  <a:pt x="1409" y="1554"/>
                  <a:pt x="1214" y="1775"/>
                  <a:pt x="1064" y="2044"/>
                </a:cubicBezTo>
                <a:cubicBezTo>
                  <a:pt x="914" y="2314"/>
                  <a:pt x="839" y="2604"/>
                  <a:pt x="839" y="2916"/>
                </a:cubicBezTo>
                <a:cubicBezTo>
                  <a:pt x="839" y="3354"/>
                  <a:pt x="988" y="3745"/>
                  <a:pt x="1282" y="4089"/>
                </a:cubicBezTo>
                <a:cubicBezTo>
                  <a:pt x="1326" y="4138"/>
                  <a:pt x="1392" y="4208"/>
                  <a:pt x="1481" y="4304"/>
                </a:cubicBezTo>
                <a:cubicBezTo>
                  <a:pt x="1571" y="4400"/>
                  <a:pt x="1634" y="4471"/>
                  <a:pt x="1679" y="4519"/>
                </a:cubicBezTo>
                <a:cubicBezTo>
                  <a:pt x="2236" y="5183"/>
                  <a:pt x="2541" y="5829"/>
                  <a:pt x="2597" y="6459"/>
                </a:cubicBezTo>
                <a:lnTo>
                  <a:pt x="4082" y="6459"/>
                </a:lnTo>
                <a:cubicBezTo>
                  <a:pt x="4138" y="5829"/>
                  <a:pt x="4444" y="5183"/>
                  <a:pt x="4999" y="4519"/>
                </a:cubicBezTo>
                <a:cubicBezTo>
                  <a:pt x="5043" y="4470"/>
                  <a:pt x="5109" y="4400"/>
                  <a:pt x="5198" y="4304"/>
                </a:cubicBezTo>
                <a:cubicBezTo>
                  <a:pt x="5288" y="4209"/>
                  <a:pt x="5352" y="4136"/>
                  <a:pt x="5397" y="4089"/>
                </a:cubicBezTo>
                <a:cubicBezTo>
                  <a:pt x="5693" y="3744"/>
                  <a:pt x="5839" y="3354"/>
                  <a:pt x="5840" y="2916"/>
                </a:cubicBezTo>
                <a:close/>
                <a:moveTo>
                  <a:pt x="4798" y="2916"/>
                </a:moveTo>
                <a:cubicBezTo>
                  <a:pt x="4798" y="2973"/>
                  <a:pt x="4778" y="3023"/>
                  <a:pt x="4737" y="3063"/>
                </a:cubicBezTo>
                <a:cubicBezTo>
                  <a:pt x="4696" y="3104"/>
                  <a:pt x="4646" y="3124"/>
                  <a:pt x="4591" y="3124"/>
                </a:cubicBezTo>
                <a:cubicBezTo>
                  <a:pt x="4534" y="3124"/>
                  <a:pt x="4484" y="3104"/>
                  <a:pt x="4444" y="3063"/>
                </a:cubicBezTo>
                <a:cubicBezTo>
                  <a:pt x="4403" y="3021"/>
                  <a:pt x="4383" y="2971"/>
                  <a:pt x="4383" y="2916"/>
                </a:cubicBezTo>
                <a:cubicBezTo>
                  <a:pt x="4383" y="2716"/>
                  <a:pt x="4266" y="2563"/>
                  <a:pt x="4031" y="2454"/>
                </a:cubicBezTo>
                <a:cubicBezTo>
                  <a:pt x="3797" y="2345"/>
                  <a:pt x="3567" y="2291"/>
                  <a:pt x="3341" y="2291"/>
                </a:cubicBezTo>
                <a:cubicBezTo>
                  <a:pt x="3284" y="2291"/>
                  <a:pt x="3234" y="2271"/>
                  <a:pt x="3194" y="2230"/>
                </a:cubicBezTo>
                <a:cubicBezTo>
                  <a:pt x="3153" y="2189"/>
                  <a:pt x="3133" y="2139"/>
                  <a:pt x="3133" y="2084"/>
                </a:cubicBezTo>
                <a:cubicBezTo>
                  <a:pt x="3133" y="2028"/>
                  <a:pt x="3153" y="1978"/>
                  <a:pt x="3194" y="1938"/>
                </a:cubicBezTo>
                <a:cubicBezTo>
                  <a:pt x="3236" y="1896"/>
                  <a:pt x="3286" y="1876"/>
                  <a:pt x="3341" y="1876"/>
                </a:cubicBezTo>
                <a:cubicBezTo>
                  <a:pt x="3557" y="1876"/>
                  <a:pt x="3774" y="1910"/>
                  <a:pt x="3988" y="1980"/>
                </a:cubicBezTo>
                <a:cubicBezTo>
                  <a:pt x="4202" y="2050"/>
                  <a:pt x="4392" y="2166"/>
                  <a:pt x="4556" y="2333"/>
                </a:cubicBezTo>
                <a:cubicBezTo>
                  <a:pt x="4717" y="2494"/>
                  <a:pt x="4798" y="2690"/>
                  <a:pt x="4798" y="291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457200" algn="just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1pPr>
      <a:lvl2pPr marL="457200" indent="4572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914400" indent="4572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3pPr>
      <a:lvl4pPr marL="1371600" indent="4572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4pPr>
      <a:lvl5pPr marL="1828800" indent="4572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595458" y="602928"/>
            <a:ext cx="5922626" cy="2520152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0" dirty="0" smtClean="0"/>
              <a:t>第五章</a:t>
            </a:r>
            <a:br>
              <a:rPr lang="en-US" altLang="zh-CN" sz="2400" b="0" dirty="0"/>
            </a:br>
            <a:r>
              <a:rPr lang="en-US" altLang="zh-CN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b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sz="3600" dirty="0" smtClean="0"/>
              <a:t>实战演练舞台</a:t>
            </a:r>
            <a:r>
              <a:rPr lang="en-US" altLang="zh-CN" sz="3600" dirty="0" smtClean="0"/>
              <a:t>——</a:t>
            </a:r>
            <a:br>
              <a:rPr lang="en-US" altLang="zh-CN" sz="3600" dirty="0" smtClean="0"/>
            </a:br>
            <a:r>
              <a:rPr lang="zh-CN" altLang="en-US" sz="3600" dirty="0" smtClean="0"/>
              <a:t>大学期间的职业准备</a:t>
            </a:r>
            <a:endParaRPr lang="zh-CN" altLang="en-US" sz="3600" dirty="0"/>
          </a:p>
        </p:txBody>
      </p:sp>
      <p:sp>
        <p:nvSpPr>
          <p:cNvPr id="150" name="任意多边形: 形状 149"/>
          <p:cNvSpPr/>
          <p:nvPr/>
        </p:nvSpPr>
        <p:spPr>
          <a:xfrm>
            <a:off x="2540000" y="-2124148"/>
            <a:ext cx="17921" cy="17921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FFCB1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4797355" y="6011321"/>
            <a:ext cx="6265467" cy="0"/>
          </a:xfrm>
          <a:prstGeom prst="line">
            <a:avLst/>
          </a:prstGeom>
          <a:ln>
            <a:solidFill>
              <a:schemeClr val="accent3"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961" y="5367538"/>
            <a:ext cx="2159088" cy="4494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" y="-1"/>
            <a:ext cx="6850743" cy="685074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 flipH="1">
            <a:off x="1250672" y="1121227"/>
            <a:ext cx="4644573" cy="4644573"/>
          </a:xfrm>
          <a:prstGeom prst="ellipse">
            <a:avLst/>
          </a:prstGeom>
          <a:blipFill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180519" y="998117"/>
            <a:ext cx="5263775" cy="0"/>
          </a:xfrm>
          <a:prstGeom prst="line">
            <a:avLst/>
          </a:prstGeom>
          <a:ln>
            <a:solidFill>
              <a:schemeClr val="accent3"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1"/>
          <p:cNvSpPr>
            <a:spLocks noGrp="1"/>
          </p:cNvSpPr>
          <p:nvPr>
            <p:ph type="subTitle" idx="4294967295"/>
          </p:nvPr>
        </p:nvSpPr>
        <p:spPr>
          <a:xfrm>
            <a:off x="6927850" y="3712845"/>
            <a:ext cx="4590415" cy="5734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anchor="ctr">
            <a:noAutofit/>
          </a:bodyPr>
          <a:p>
            <a:pPr indent="0" algn="ctr"/>
            <a:r>
              <a:rPr lang="zh-CN" altLang="en-US" sz="1800" b="1" dirty="0"/>
              <a:t>大学生职业生涯规划与就业指导（实践版）</a:t>
            </a:r>
            <a:endParaRPr lang="zh-CN" altLang="en-US" sz="1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一、加入社团活动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文本框 43"/>
          <p:cNvSpPr txBox="1"/>
          <p:nvPr/>
        </p:nvSpPr>
        <p:spPr>
          <a:xfrm>
            <a:off x="534011" y="1348630"/>
            <a:ext cx="107275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作为大学生，加入社团不仅能让大学生在轻松愉快的氛围中学习新技能，而且还能结识志同道合的朋友。</a:t>
            </a:r>
            <a:endParaRPr lang="zh-CN" altLang="en-US" sz="2400" dirty="0"/>
          </a:p>
        </p:txBody>
      </p:sp>
      <p:grpSp>
        <p:nvGrpSpPr>
          <p:cNvPr id="7" name="组合 6"/>
          <p:cNvGrpSpPr/>
          <p:nvPr/>
        </p:nvGrpSpPr>
        <p:grpSpPr>
          <a:xfrm rot="21412315">
            <a:off x="4635737" y="2214258"/>
            <a:ext cx="3853586" cy="3477329"/>
            <a:chOff x="-1" y="0"/>
            <a:chExt cx="7707170" cy="6954654"/>
          </a:xfrm>
        </p:grpSpPr>
        <p:sp>
          <p:nvSpPr>
            <p:cNvPr id="19" name="任意多边形: 形状 18"/>
            <p:cNvSpPr/>
            <p:nvPr/>
          </p:nvSpPr>
          <p:spPr>
            <a:xfrm rot="21600000" flipH="1">
              <a:off x="3974166" y="0"/>
              <a:ext cx="3733003" cy="6954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2" y="0"/>
                  </a:moveTo>
                  <a:lnTo>
                    <a:pt x="0" y="21117"/>
                  </a:lnTo>
                  <a:lnTo>
                    <a:pt x="1654" y="21600"/>
                  </a:lnTo>
                  <a:lnTo>
                    <a:pt x="21600" y="156"/>
                  </a:lnTo>
                  <a:lnTo>
                    <a:pt x="1964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p>
              <a:pPr algn="ctr"/>
              <a:endParaRPr dirty="0"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 rot="21600000" flipH="1">
              <a:off x="550459" y="46118"/>
              <a:ext cx="6870387" cy="6904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8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8" y="0"/>
                    <a:pt x="10838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p>
              <a:pPr algn="ctr"/>
              <a:endParaRPr dirty="0"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 rot="21600000" flipH="1">
              <a:off x="2561014" y="2080599"/>
              <a:ext cx="2584782" cy="4760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11" y="0"/>
                  </a:moveTo>
                  <a:lnTo>
                    <a:pt x="0" y="20894"/>
                  </a:lnTo>
                  <a:lnTo>
                    <a:pt x="2389" y="21600"/>
                  </a:lnTo>
                  <a:lnTo>
                    <a:pt x="21600" y="706"/>
                  </a:lnTo>
                  <a:cubicBezTo>
                    <a:pt x="21600" y="706"/>
                    <a:pt x="19211" y="0"/>
                    <a:pt x="19211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p>
              <a:pPr algn="ctr"/>
              <a:endParaRPr dirty="0"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 rot="21600000" flipH="1">
              <a:off x="276703" y="2235067"/>
              <a:ext cx="4582419" cy="4605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6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6" y="0"/>
                    <a:pt x="1083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p>
              <a:pPr algn="ctr"/>
              <a:endParaRPr dirty="0"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 rot="21600000" flipH="1">
              <a:off x="1143529" y="4216886"/>
              <a:ext cx="1447101" cy="2481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2" y="0"/>
                  </a:moveTo>
                  <a:lnTo>
                    <a:pt x="0" y="20246"/>
                  </a:lnTo>
                  <a:lnTo>
                    <a:pt x="4266" y="21600"/>
                  </a:lnTo>
                  <a:lnTo>
                    <a:pt x="21600" y="1354"/>
                  </a:lnTo>
                  <a:cubicBezTo>
                    <a:pt x="21600" y="1354"/>
                    <a:pt x="17332" y="0"/>
                    <a:pt x="17332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p>
              <a:pPr algn="ctr"/>
              <a:endParaRPr dirty="0"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 rot="21600000" flipH="1">
              <a:off x="-1" y="4363523"/>
              <a:ext cx="2314559" cy="2326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8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8" y="0"/>
                    <a:pt x="10838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p>
              <a:pPr algn="ctr"/>
              <a:endParaRPr dirty="0"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321087" y="3933731"/>
            <a:ext cx="2352943" cy="5036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anchor="t">
            <a:normAutofit/>
          </a:bodyPr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兴趣领域、活动内容和入社要求</a:t>
            </a:r>
            <a:endParaRPr lang="zh-CN" altLang="en-US" sz="1200" dirty="0">
              <a:solidFill>
                <a:sysClr val="windowText" lastClr="000000"/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43049" y="6192861"/>
            <a:ext cx="2352943" cy="53516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anchor="t">
            <a:normAutofit fontScale="90000"/>
          </a:bodyPr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生要认真履行自己的职责，积极参与社团的各项工作，发挥自己的优势</a:t>
            </a:r>
            <a:endParaRPr lang="zh-CN" altLang="en-US" sz="1200" dirty="0">
              <a:solidFill>
                <a:sysClr val="windowText" lastClr="000000"/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60196" y="6192862"/>
            <a:ext cx="2352943" cy="5351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anchor="t">
            <a:normAutofit fontScale="90000"/>
          </a:bodyPr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根据自己的兴趣和特长，再结合社团的活动内容和宗旨选择适合的社团</a:t>
            </a:r>
            <a:endParaRPr lang="zh-CN" altLang="en-US" sz="1200" dirty="0">
              <a:solidFill>
                <a:sysClr val="windowText" lastClr="000000"/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97120" y="3550147"/>
            <a:ext cx="887206" cy="887204"/>
          </a:xfrm>
          <a:prstGeom prst="ellipse">
            <a:avLst/>
          </a:prstGeom>
          <a:solidFill>
            <a:schemeClr val="bg1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altLang="zh-CN" sz="2800" b="1" dirty="0">
                <a:solidFill>
                  <a:schemeClr val="accent1">
                    <a:lumMod val="100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1</a:t>
            </a:r>
            <a:endParaRPr lang="en-US" altLang="zh-CN" sz="2800" b="1" dirty="0">
              <a:solidFill>
                <a:schemeClr val="accent1">
                  <a:lumMod val="100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408786" y="5191596"/>
            <a:ext cx="887206" cy="887204"/>
          </a:xfrm>
          <a:prstGeom prst="ellipse">
            <a:avLst/>
          </a:prstGeom>
          <a:solidFill>
            <a:schemeClr val="bg1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altLang="zh-CN" sz="2800" b="1" dirty="0">
                <a:solidFill>
                  <a:schemeClr val="accent3">
                    <a:lumMod val="100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3</a:t>
            </a:r>
            <a:endParaRPr lang="en-US" altLang="zh-CN" sz="2800" b="1" dirty="0">
              <a:solidFill>
                <a:schemeClr val="accent3">
                  <a:lumMod val="100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603180" y="5194013"/>
            <a:ext cx="887206" cy="887204"/>
          </a:xfrm>
          <a:prstGeom prst="ellipse">
            <a:avLst/>
          </a:prstGeom>
          <a:solidFill>
            <a:schemeClr val="bg1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altLang="zh-CN" sz="2800" b="1" dirty="0">
                <a:solidFill>
                  <a:schemeClr val="accent2">
                    <a:lumMod val="100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2</a:t>
            </a:r>
            <a:endParaRPr lang="en-US" altLang="zh-CN" sz="2800" b="1" dirty="0">
              <a:solidFill>
                <a:schemeClr val="accent2">
                  <a:lumMod val="100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22128" y="3631190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anchor="ctr">
            <a:normAutofit/>
          </a:bodyPr>
          <a:p>
            <a:pPr algn="l"/>
            <a:r>
              <a:rPr lang="zh-CN" altLang="en-US" sz="1500" b="1" dirty="0">
                <a:solidFill>
                  <a:schemeClr val="accent1">
                    <a:lumMod val="100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了解社团</a:t>
            </a:r>
            <a:endParaRPr lang="zh-CN" altLang="en-US" sz="1500" b="1" dirty="0">
              <a:solidFill>
                <a:schemeClr val="accent1">
                  <a:lumMod val="100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44090" y="5890321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anchor="ctr">
            <a:normAutofit/>
          </a:bodyPr>
          <a:p>
            <a:pPr algn="l"/>
            <a:r>
              <a:rPr lang="zh-CN" altLang="en-US" sz="1500" b="1" dirty="0">
                <a:solidFill>
                  <a:schemeClr val="accent3">
                    <a:lumMod val="100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积极参与</a:t>
            </a:r>
            <a:endParaRPr lang="zh-CN" altLang="en-US" sz="1500" b="1" dirty="0">
              <a:solidFill>
                <a:schemeClr val="accent3">
                  <a:lumMod val="100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61237" y="5890321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anchor="ctr">
            <a:normAutofit/>
          </a:bodyPr>
          <a:p>
            <a:pPr algn="l"/>
            <a:r>
              <a:rPr lang="zh-CN" altLang="en-US" sz="1500" b="1" dirty="0">
                <a:solidFill>
                  <a:schemeClr val="accent2">
                    <a:lumMod val="100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选择社团</a:t>
            </a:r>
            <a:endParaRPr lang="zh-CN" altLang="en-US" sz="1500" b="1" dirty="0">
              <a:solidFill>
                <a:schemeClr val="accent2">
                  <a:lumMod val="100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933700" y="3340735"/>
            <a:ext cx="1286510" cy="2444750"/>
            <a:chOff x="3046809" y="3253979"/>
            <a:chExt cx="345282" cy="656034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8" name="Freeform 81"/>
            <p:cNvSpPr/>
            <p:nvPr/>
          </p:nvSpPr>
          <p:spPr bwMode="auto">
            <a:xfrm>
              <a:off x="3151584" y="3258742"/>
              <a:ext cx="60722" cy="122634"/>
            </a:xfrm>
            <a:custGeom>
              <a:avLst/>
              <a:gdLst>
                <a:gd name="T0" fmla="*/ 3 w 13"/>
                <a:gd name="T1" fmla="*/ 16 h 26"/>
                <a:gd name="T2" fmla="*/ 3 w 13"/>
                <a:gd name="T3" fmla="*/ 12 h 26"/>
                <a:gd name="T4" fmla="*/ 2 w 13"/>
                <a:gd name="T5" fmla="*/ 12 h 26"/>
                <a:gd name="T6" fmla="*/ 1 w 13"/>
                <a:gd name="T7" fmla="*/ 8 h 26"/>
                <a:gd name="T8" fmla="*/ 2 w 13"/>
                <a:gd name="T9" fmla="*/ 8 h 26"/>
                <a:gd name="T10" fmla="*/ 2 w 13"/>
                <a:gd name="T11" fmla="*/ 3 h 26"/>
                <a:gd name="T12" fmla="*/ 8 w 13"/>
                <a:gd name="T13" fmla="*/ 0 h 26"/>
                <a:gd name="T14" fmla="*/ 13 w 13"/>
                <a:gd name="T15" fmla="*/ 4 h 26"/>
                <a:gd name="T16" fmla="*/ 13 w 13"/>
                <a:gd name="T17" fmla="*/ 7 h 26"/>
                <a:gd name="T18" fmla="*/ 13 w 13"/>
                <a:gd name="T19" fmla="*/ 8 h 26"/>
                <a:gd name="T20" fmla="*/ 13 w 13"/>
                <a:gd name="T21" fmla="*/ 10 h 26"/>
                <a:gd name="T22" fmla="*/ 13 w 13"/>
                <a:gd name="T23" fmla="*/ 14 h 26"/>
                <a:gd name="T24" fmla="*/ 11 w 13"/>
                <a:gd name="T25" fmla="*/ 17 h 26"/>
                <a:gd name="T26" fmla="*/ 12 w 13"/>
                <a:gd name="T27" fmla="*/ 20 h 26"/>
                <a:gd name="T28" fmla="*/ 10 w 13"/>
                <a:gd name="T29" fmla="*/ 26 h 26"/>
                <a:gd name="T30" fmla="*/ 3 w 13"/>
                <a:gd name="T3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26">
                  <a:moveTo>
                    <a:pt x="3" y="16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1"/>
                    <a:pt x="0" y="8"/>
                    <a:pt x="1" y="8"/>
                  </a:cubicBezTo>
                  <a:cubicBezTo>
                    <a:pt x="1" y="8"/>
                    <a:pt x="2" y="7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0" y="0"/>
                    <a:pt x="13" y="3"/>
                    <a:pt x="13" y="4"/>
                  </a:cubicBezTo>
                  <a:cubicBezTo>
                    <a:pt x="13" y="5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2"/>
                    <a:pt x="13" y="13"/>
                    <a:pt x="13" y="14"/>
                  </a:cubicBezTo>
                  <a:cubicBezTo>
                    <a:pt x="12" y="15"/>
                    <a:pt x="11" y="17"/>
                    <a:pt x="11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9" name="Freeform 82"/>
            <p:cNvSpPr/>
            <p:nvPr/>
          </p:nvSpPr>
          <p:spPr bwMode="auto">
            <a:xfrm>
              <a:off x="3161109" y="3309939"/>
              <a:ext cx="9525" cy="14287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3165872" y="3305176"/>
              <a:ext cx="41672" cy="76200"/>
            </a:xfrm>
            <a:custGeom>
              <a:avLst/>
              <a:gdLst>
                <a:gd name="T0" fmla="*/ 7 w 9"/>
                <a:gd name="T1" fmla="*/ 16 h 16"/>
                <a:gd name="T2" fmla="*/ 9 w 9"/>
                <a:gd name="T3" fmla="*/ 10 h 16"/>
                <a:gd name="T4" fmla="*/ 8 w 9"/>
                <a:gd name="T5" fmla="*/ 7 h 16"/>
                <a:gd name="T6" fmla="*/ 8 w 9"/>
                <a:gd name="T7" fmla="*/ 7 h 16"/>
                <a:gd name="T8" fmla="*/ 4 w 9"/>
                <a:gd name="T9" fmla="*/ 6 h 16"/>
                <a:gd name="T10" fmla="*/ 0 w 9"/>
                <a:gd name="T11" fmla="*/ 0 h 16"/>
                <a:gd name="T12" fmla="*/ 0 w 9"/>
                <a:gd name="T13" fmla="*/ 2 h 16"/>
                <a:gd name="T14" fmla="*/ 0 w 9"/>
                <a:gd name="T15" fmla="*/ 2 h 16"/>
                <a:gd name="T16" fmla="*/ 0 w 9"/>
                <a:gd name="T17" fmla="*/ 6 h 16"/>
                <a:gd name="T18" fmla="*/ 7 w 9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7" y="16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4" y="6"/>
                    <a:pt x="4" y="6"/>
                  </a:cubicBezTo>
                  <a:cubicBezTo>
                    <a:pt x="3" y="6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6" name="Freeform 84"/>
            <p:cNvSpPr/>
            <p:nvPr/>
          </p:nvSpPr>
          <p:spPr bwMode="auto">
            <a:xfrm>
              <a:off x="3113484" y="3390901"/>
              <a:ext cx="184547" cy="211931"/>
            </a:xfrm>
            <a:custGeom>
              <a:avLst/>
              <a:gdLst>
                <a:gd name="T0" fmla="*/ 0 w 39"/>
                <a:gd name="T1" fmla="*/ 45 h 45"/>
                <a:gd name="T2" fmla="*/ 27 w 39"/>
                <a:gd name="T3" fmla="*/ 38 h 45"/>
                <a:gd name="T4" fmla="*/ 36 w 39"/>
                <a:gd name="T5" fmla="*/ 41 h 45"/>
                <a:gd name="T6" fmla="*/ 39 w 39"/>
                <a:gd name="T7" fmla="*/ 32 h 45"/>
                <a:gd name="T8" fmla="*/ 31 w 39"/>
                <a:gd name="T9" fmla="*/ 11 h 45"/>
                <a:gd name="T10" fmla="*/ 22 w 39"/>
                <a:gd name="T11" fmla="*/ 0 h 45"/>
                <a:gd name="T12" fmla="*/ 9 w 39"/>
                <a:gd name="T13" fmla="*/ 21 h 45"/>
                <a:gd name="T14" fmla="*/ 0 w 39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5">
                  <a:moveTo>
                    <a:pt x="0" y="45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34" y="41"/>
                    <a:pt x="36" y="41"/>
                  </a:cubicBezTo>
                  <a:cubicBezTo>
                    <a:pt x="37" y="40"/>
                    <a:pt x="39" y="32"/>
                    <a:pt x="39" y="32"/>
                  </a:cubicBezTo>
                  <a:cubicBezTo>
                    <a:pt x="39" y="32"/>
                    <a:pt x="33" y="14"/>
                    <a:pt x="31" y="11"/>
                  </a:cubicBezTo>
                  <a:cubicBezTo>
                    <a:pt x="30" y="8"/>
                    <a:pt x="22" y="0"/>
                    <a:pt x="22" y="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7" name="Freeform 85"/>
            <p:cNvSpPr/>
            <p:nvPr/>
          </p:nvSpPr>
          <p:spPr bwMode="auto">
            <a:xfrm>
              <a:off x="3170634" y="3835004"/>
              <a:ext cx="89297" cy="51197"/>
            </a:xfrm>
            <a:custGeom>
              <a:avLst/>
              <a:gdLst>
                <a:gd name="T0" fmla="*/ 1 w 19"/>
                <a:gd name="T1" fmla="*/ 7 h 11"/>
                <a:gd name="T2" fmla="*/ 6 w 19"/>
                <a:gd name="T3" fmla="*/ 8 h 11"/>
                <a:gd name="T4" fmla="*/ 11 w 19"/>
                <a:gd name="T5" fmla="*/ 10 h 11"/>
                <a:gd name="T6" fmla="*/ 19 w 19"/>
                <a:gd name="T7" fmla="*/ 10 h 11"/>
                <a:gd name="T8" fmla="*/ 14 w 19"/>
                <a:gd name="T9" fmla="*/ 7 h 11"/>
                <a:gd name="T10" fmla="*/ 10 w 19"/>
                <a:gd name="T11" fmla="*/ 2 h 11"/>
                <a:gd name="T12" fmla="*/ 8 w 19"/>
                <a:gd name="T13" fmla="*/ 0 h 11"/>
                <a:gd name="T14" fmla="*/ 2 w 19"/>
                <a:gd name="T15" fmla="*/ 1 h 11"/>
                <a:gd name="T16" fmla="*/ 1 w 19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" y="7"/>
                  </a:moveTo>
                  <a:cubicBezTo>
                    <a:pt x="1" y="7"/>
                    <a:pt x="4" y="8"/>
                    <a:pt x="6" y="8"/>
                  </a:cubicBezTo>
                  <a:cubicBezTo>
                    <a:pt x="7" y="7"/>
                    <a:pt x="10" y="10"/>
                    <a:pt x="11" y="10"/>
                  </a:cubicBezTo>
                  <a:cubicBezTo>
                    <a:pt x="12" y="10"/>
                    <a:pt x="19" y="11"/>
                    <a:pt x="19" y="10"/>
                  </a:cubicBezTo>
                  <a:cubicBezTo>
                    <a:pt x="19" y="10"/>
                    <a:pt x="19" y="8"/>
                    <a:pt x="14" y="7"/>
                  </a:cubicBezTo>
                  <a:cubicBezTo>
                    <a:pt x="14" y="7"/>
                    <a:pt x="10" y="3"/>
                    <a:pt x="10" y="2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8" name="Freeform 86"/>
            <p:cNvSpPr/>
            <p:nvPr/>
          </p:nvSpPr>
          <p:spPr bwMode="auto">
            <a:xfrm>
              <a:off x="3127772" y="3867151"/>
              <a:ext cx="51197" cy="42862"/>
            </a:xfrm>
            <a:custGeom>
              <a:avLst/>
              <a:gdLst>
                <a:gd name="T0" fmla="*/ 2 w 11"/>
                <a:gd name="T1" fmla="*/ 8 h 9"/>
                <a:gd name="T2" fmla="*/ 7 w 11"/>
                <a:gd name="T3" fmla="*/ 9 h 9"/>
                <a:gd name="T4" fmla="*/ 10 w 11"/>
                <a:gd name="T5" fmla="*/ 5 h 9"/>
                <a:gd name="T6" fmla="*/ 8 w 11"/>
                <a:gd name="T7" fmla="*/ 0 h 9"/>
                <a:gd name="T8" fmla="*/ 4 w 11"/>
                <a:gd name="T9" fmla="*/ 0 h 9"/>
                <a:gd name="T10" fmla="*/ 1 w 11"/>
                <a:gd name="T11" fmla="*/ 5 h 9"/>
                <a:gd name="T12" fmla="*/ 2 w 11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2" y="8"/>
                    <a:pt x="6" y="9"/>
                    <a:pt x="7" y="9"/>
                  </a:cubicBezTo>
                  <a:cubicBezTo>
                    <a:pt x="8" y="9"/>
                    <a:pt x="11" y="7"/>
                    <a:pt x="10" y="5"/>
                  </a:cubicBezTo>
                  <a:cubicBezTo>
                    <a:pt x="9" y="3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1" y="5"/>
                    <a:pt x="0" y="7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9" name="Freeform 87"/>
            <p:cNvSpPr/>
            <p:nvPr/>
          </p:nvSpPr>
          <p:spPr bwMode="auto">
            <a:xfrm>
              <a:off x="3170634" y="3532585"/>
              <a:ext cx="84534" cy="321469"/>
            </a:xfrm>
            <a:custGeom>
              <a:avLst/>
              <a:gdLst>
                <a:gd name="T0" fmla="*/ 6 w 18"/>
                <a:gd name="T1" fmla="*/ 67 h 68"/>
                <a:gd name="T2" fmla="*/ 12 w 18"/>
                <a:gd name="T3" fmla="*/ 64 h 68"/>
                <a:gd name="T4" fmla="*/ 12 w 18"/>
                <a:gd name="T5" fmla="*/ 55 h 68"/>
                <a:gd name="T6" fmla="*/ 17 w 18"/>
                <a:gd name="T7" fmla="*/ 39 h 68"/>
                <a:gd name="T8" fmla="*/ 17 w 18"/>
                <a:gd name="T9" fmla="*/ 4 h 68"/>
                <a:gd name="T10" fmla="*/ 17 w 18"/>
                <a:gd name="T11" fmla="*/ 0 h 68"/>
                <a:gd name="T12" fmla="*/ 10 w 18"/>
                <a:gd name="T13" fmla="*/ 2 h 68"/>
                <a:gd name="T14" fmla="*/ 3 w 18"/>
                <a:gd name="T15" fmla="*/ 22 h 68"/>
                <a:gd name="T16" fmla="*/ 5 w 18"/>
                <a:gd name="T17" fmla="*/ 35 h 68"/>
                <a:gd name="T18" fmla="*/ 4 w 18"/>
                <a:gd name="T19" fmla="*/ 38 h 68"/>
                <a:gd name="T20" fmla="*/ 3 w 18"/>
                <a:gd name="T21" fmla="*/ 58 h 68"/>
                <a:gd name="T22" fmla="*/ 3 w 18"/>
                <a:gd name="T23" fmla="*/ 59 h 68"/>
                <a:gd name="T24" fmla="*/ 1 w 18"/>
                <a:gd name="T25" fmla="*/ 66 h 68"/>
                <a:gd name="T26" fmla="*/ 1 w 18"/>
                <a:gd name="T27" fmla="*/ 67 h 68"/>
                <a:gd name="T28" fmla="*/ 6 w 18"/>
                <a:gd name="T2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68">
                  <a:moveTo>
                    <a:pt x="6" y="67"/>
                  </a:moveTo>
                  <a:cubicBezTo>
                    <a:pt x="7" y="66"/>
                    <a:pt x="11" y="66"/>
                    <a:pt x="12" y="64"/>
                  </a:cubicBezTo>
                  <a:cubicBezTo>
                    <a:pt x="12" y="64"/>
                    <a:pt x="11" y="57"/>
                    <a:pt x="12" y="55"/>
                  </a:cubicBezTo>
                  <a:cubicBezTo>
                    <a:pt x="12" y="53"/>
                    <a:pt x="16" y="41"/>
                    <a:pt x="17" y="39"/>
                  </a:cubicBezTo>
                  <a:cubicBezTo>
                    <a:pt x="18" y="38"/>
                    <a:pt x="17" y="8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0" name="Freeform 88"/>
            <p:cNvSpPr/>
            <p:nvPr/>
          </p:nvSpPr>
          <p:spPr bwMode="auto">
            <a:xfrm>
              <a:off x="3170634" y="3532585"/>
              <a:ext cx="79772" cy="321469"/>
            </a:xfrm>
            <a:custGeom>
              <a:avLst/>
              <a:gdLst>
                <a:gd name="T0" fmla="*/ 10 w 17"/>
                <a:gd name="T1" fmla="*/ 2 h 68"/>
                <a:gd name="T2" fmla="*/ 3 w 17"/>
                <a:gd name="T3" fmla="*/ 22 h 68"/>
                <a:gd name="T4" fmla="*/ 5 w 17"/>
                <a:gd name="T5" fmla="*/ 35 h 68"/>
                <a:gd name="T6" fmla="*/ 4 w 17"/>
                <a:gd name="T7" fmla="*/ 38 h 68"/>
                <a:gd name="T8" fmla="*/ 3 w 17"/>
                <a:gd name="T9" fmla="*/ 58 h 68"/>
                <a:gd name="T10" fmla="*/ 3 w 17"/>
                <a:gd name="T11" fmla="*/ 59 h 68"/>
                <a:gd name="T12" fmla="*/ 1 w 17"/>
                <a:gd name="T13" fmla="*/ 66 h 68"/>
                <a:gd name="T14" fmla="*/ 1 w 17"/>
                <a:gd name="T15" fmla="*/ 67 h 68"/>
                <a:gd name="T16" fmla="*/ 6 w 17"/>
                <a:gd name="T17" fmla="*/ 67 h 68"/>
                <a:gd name="T18" fmla="*/ 7 w 17"/>
                <a:gd name="T19" fmla="*/ 66 h 68"/>
                <a:gd name="T20" fmla="*/ 9 w 17"/>
                <a:gd name="T21" fmla="*/ 61 h 68"/>
                <a:gd name="T22" fmla="*/ 11 w 17"/>
                <a:gd name="T23" fmla="*/ 55 h 68"/>
                <a:gd name="T24" fmla="*/ 14 w 17"/>
                <a:gd name="T25" fmla="*/ 43 h 68"/>
                <a:gd name="T26" fmla="*/ 9 w 17"/>
                <a:gd name="T27" fmla="*/ 52 h 68"/>
                <a:gd name="T28" fmla="*/ 14 w 17"/>
                <a:gd name="T29" fmla="*/ 41 h 68"/>
                <a:gd name="T30" fmla="*/ 9 w 17"/>
                <a:gd name="T31" fmla="*/ 47 h 68"/>
                <a:gd name="T32" fmla="*/ 8 w 17"/>
                <a:gd name="T33" fmla="*/ 44 h 68"/>
                <a:gd name="T34" fmla="*/ 13 w 17"/>
                <a:gd name="T35" fmla="*/ 34 h 68"/>
                <a:gd name="T36" fmla="*/ 7 w 17"/>
                <a:gd name="T37" fmla="*/ 42 h 68"/>
                <a:gd name="T38" fmla="*/ 8 w 17"/>
                <a:gd name="T39" fmla="*/ 35 h 68"/>
                <a:gd name="T40" fmla="*/ 10 w 17"/>
                <a:gd name="T41" fmla="*/ 28 h 68"/>
                <a:gd name="T42" fmla="*/ 7 w 17"/>
                <a:gd name="T43" fmla="*/ 28 h 68"/>
                <a:gd name="T44" fmla="*/ 10 w 17"/>
                <a:gd name="T45" fmla="*/ 22 h 68"/>
                <a:gd name="T46" fmla="*/ 17 w 17"/>
                <a:gd name="T47" fmla="*/ 6 h 68"/>
                <a:gd name="T48" fmla="*/ 17 w 17"/>
                <a:gd name="T49" fmla="*/ 4 h 68"/>
                <a:gd name="T50" fmla="*/ 17 w 17"/>
                <a:gd name="T51" fmla="*/ 0 h 68"/>
                <a:gd name="T52" fmla="*/ 10 w 17"/>
                <a:gd name="T5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68">
                  <a:moveTo>
                    <a:pt x="10" y="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7" y="64"/>
                    <a:pt x="8" y="62"/>
                    <a:pt x="9" y="61"/>
                  </a:cubicBezTo>
                  <a:cubicBezTo>
                    <a:pt x="11" y="60"/>
                    <a:pt x="12" y="56"/>
                    <a:pt x="11" y="55"/>
                  </a:cubicBezTo>
                  <a:cubicBezTo>
                    <a:pt x="11" y="53"/>
                    <a:pt x="14" y="43"/>
                    <a:pt x="14" y="4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6" y="47"/>
                    <a:pt x="8" y="44"/>
                  </a:cubicBezTo>
                  <a:cubicBezTo>
                    <a:pt x="8" y="43"/>
                    <a:pt x="11" y="38"/>
                    <a:pt x="13" y="34"/>
                  </a:cubicBezTo>
                  <a:cubicBezTo>
                    <a:pt x="11" y="37"/>
                    <a:pt x="7" y="42"/>
                    <a:pt x="7" y="42"/>
                  </a:cubicBezTo>
                  <a:cubicBezTo>
                    <a:pt x="7" y="42"/>
                    <a:pt x="8" y="35"/>
                    <a:pt x="8" y="35"/>
                  </a:cubicBezTo>
                  <a:cubicBezTo>
                    <a:pt x="7" y="34"/>
                    <a:pt x="10" y="28"/>
                    <a:pt x="10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11" y="23"/>
                    <a:pt x="10" y="22"/>
                  </a:cubicBezTo>
                  <a:cubicBezTo>
                    <a:pt x="10" y="21"/>
                    <a:pt x="14" y="12"/>
                    <a:pt x="17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4" name="Freeform 89"/>
            <p:cNvSpPr/>
            <p:nvPr/>
          </p:nvSpPr>
          <p:spPr bwMode="auto">
            <a:xfrm>
              <a:off x="3236119" y="3674270"/>
              <a:ext cx="9525" cy="14287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2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5" name="Freeform 90"/>
            <p:cNvSpPr/>
            <p:nvPr/>
          </p:nvSpPr>
          <p:spPr bwMode="auto">
            <a:xfrm>
              <a:off x="3123009" y="3527823"/>
              <a:ext cx="117872" cy="358378"/>
            </a:xfrm>
            <a:custGeom>
              <a:avLst/>
              <a:gdLst>
                <a:gd name="T0" fmla="*/ 6 w 25"/>
                <a:gd name="T1" fmla="*/ 75 h 76"/>
                <a:gd name="T2" fmla="*/ 12 w 25"/>
                <a:gd name="T3" fmla="*/ 73 h 76"/>
                <a:gd name="T4" fmla="*/ 11 w 25"/>
                <a:gd name="T5" fmla="*/ 69 h 76"/>
                <a:gd name="T6" fmla="*/ 9 w 25"/>
                <a:gd name="T7" fmla="*/ 63 h 76"/>
                <a:gd name="T8" fmla="*/ 13 w 25"/>
                <a:gd name="T9" fmla="*/ 45 h 76"/>
                <a:gd name="T10" fmla="*/ 14 w 25"/>
                <a:gd name="T11" fmla="*/ 34 h 76"/>
                <a:gd name="T12" fmla="*/ 19 w 25"/>
                <a:gd name="T13" fmla="*/ 21 h 76"/>
                <a:gd name="T14" fmla="*/ 24 w 25"/>
                <a:gd name="T15" fmla="*/ 6 h 76"/>
                <a:gd name="T16" fmla="*/ 23 w 25"/>
                <a:gd name="T17" fmla="*/ 1 h 76"/>
                <a:gd name="T18" fmla="*/ 4 w 25"/>
                <a:gd name="T19" fmla="*/ 0 h 76"/>
                <a:gd name="T20" fmla="*/ 2 w 25"/>
                <a:gd name="T21" fmla="*/ 15 h 76"/>
                <a:gd name="T22" fmla="*/ 3 w 25"/>
                <a:gd name="T23" fmla="*/ 25 h 76"/>
                <a:gd name="T24" fmla="*/ 3 w 25"/>
                <a:gd name="T25" fmla="*/ 38 h 76"/>
                <a:gd name="T26" fmla="*/ 0 w 25"/>
                <a:gd name="T27" fmla="*/ 66 h 76"/>
                <a:gd name="T28" fmla="*/ 2 w 25"/>
                <a:gd name="T29" fmla="*/ 70 h 76"/>
                <a:gd name="T30" fmla="*/ 1 w 25"/>
                <a:gd name="T31" fmla="*/ 72 h 76"/>
                <a:gd name="T32" fmla="*/ 6 w 25"/>
                <a:gd name="T33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76">
                  <a:moveTo>
                    <a:pt x="6" y="75"/>
                  </a:moveTo>
                  <a:cubicBezTo>
                    <a:pt x="8" y="76"/>
                    <a:pt x="11" y="74"/>
                    <a:pt x="12" y="73"/>
                  </a:cubicBezTo>
                  <a:cubicBezTo>
                    <a:pt x="13" y="72"/>
                    <a:pt x="13" y="70"/>
                    <a:pt x="11" y="69"/>
                  </a:cubicBezTo>
                  <a:cubicBezTo>
                    <a:pt x="9" y="67"/>
                    <a:pt x="10" y="63"/>
                    <a:pt x="9" y="63"/>
                  </a:cubicBezTo>
                  <a:cubicBezTo>
                    <a:pt x="9" y="63"/>
                    <a:pt x="13" y="47"/>
                    <a:pt x="13" y="45"/>
                  </a:cubicBezTo>
                  <a:cubicBezTo>
                    <a:pt x="12" y="42"/>
                    <a:pt x="15" y="35"/>
                    <a:pt x="14" y="34"/>
                  </a:cubicBezTo>
                  <a:cubicBezTo>
                    <a:pt x="14" y="33"/>
                    <a:pt x="18" y="22"/>
                    <a:pt x="19" y="21"/>
                  </a:cubicBezTo>
                  <a:cubicBezTo>
                    <a:pt x="20" y="20"/>
                    <a:pt x="24" y="8"/>
                    <a:pt x="24" y="6"/>
                  </a:cubicBezTo>
                  <a:cubicBezTo>
                    <a:pt x="25" y="3"/>
                    <a:pt x="23" y="1"/>
                    <a:pt x="2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6" name="Freeform 91"/>
            <p:cNvSpPr/>
            <p:nvPr/>
          </p:nvSpPr>
          <p:spPr bwMode="auto">
            <a:xfrm>
              <a:off x="3132534" y="3513535"/>
              <a:ext cx="122634" cy="38100"/>
            </a:xfrm>
            <a:custGeom>
              <a:avLst/>
              <a:gdLst>
                <a:gd name="T0" fmla="*/ 0 w 26"/>
                <a:gd name="T1" fmla="*/ 7 h 8"/>
                <a:gd name="T2" fmla="*/ 9 w 26"/>
                <a:gd name="T3" fmla="*/ 7 h 8"/>
                <a:gd name="T4" fmla="*/ 19 w 26"/>
                <a:gd name="T5" fmla="*/ 7 h 8"/>
                <a:gd name="T6" fmla="*/ 25 w 26"/>
                <a:gd name="T7" fmla="*/ 5 h 8"/>
                <a:gd name="T8" fmla="*/ 24 w 26"/>
                <a:gd name="T9" fmla="*/ 0 h 8"/>
                <a:gd name="T10" fmla="*/ 20 w 26"/>
                <a:gd name="T11" fmla="*/ 3 h 8"/>
                <a:gd name="T12" fmla="*/ 2 w 26"/>
                <a:gd name="T13" fmla="*/ 2 h 8"/>
                <a:gd name="T14" fmla="*/ 0 w 26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">
                  <a:moveTo>
                    <a:pt x="0" y="7"/>
                  </a:moveTo>
                  <a:cubicBezTo>
                    <a:pt x="0" y="7"/>
                    <a:pt x="8" y="7"/>
                    <a:pt x="9" y="7"/>
                  </a:cubicBezTo>
                  <a:cubicBezTo>
                    <a:pt x="10" y="8"/>
                    <a:pt x="19" y="7"/>
                    <a:pt x="19" y="7"/>
                  </a:cubicBezTo>
                  <a:cubicBezTo>
                    <a:pt x="19" y="7"/>
                    <a:pt x="24" y="6"/>
                    <a:pt x="25" y="5"/>
                  </a:cubicBezTo>
                  <a:cubicBezTo>
                    <a:pt x="25" y="5"/>
                    <a:pt x="26" y="1"/>
                    <a:pt x="24" y="0"/>
                  </a:cubicBezTo>
                  <a:cubicBezTo>
                    <a:pt x="24" y="0"/>
                    <a:pt x="22" y="3"/>
                    <a:pt x="20" y="3"/>
                  </a:cubicBezTo>
                  <a:cubicBezTo>
                    <a:pt x="20" y="3"/>
                    <a:pt x="4" y="2"/>
                    <a:pt x="2" y="2"/>
                  </a:cubicBezTo>
                  <a:cubicBezTo>
                    <a:pt x="2" y="2"/>
                    <a:pt x="1" y="2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7" name="Freeform 92"/>
            <p:cNvSpPr/>
            <p:nvPr/>
          </p:nvSpPr>
          <p:spPr bwMode="auto">
            <a:xfrm>
              <a:off x="3334941" y="3295651"/>
              <a:ext cx="57150" cy="52387"/>
            </a:xfrm>
            <a:custGeom>
              <a:avLst/>
              <a:gdLst>
                <a:gd name="T0" fmla="*/ 3 w 12"/>
                <a:gd name="T1" fmla="*/ 11 h 11"/>
                <a:gd name="T2" fmla="*/ 8 w 12"/>
                <a:gd name="T3" fmla="*/ 9 h 11"/>
                <a:gd name="T4" fmla="*/ 11 w 12"/>
                <a:gd name="T5" fmla="*/ 2 h 11"/>
                <a:gd name="T6" fmla="*/ 11 w 12"/>
                <a:gd name="T7" fmla="*/ 0 h 11"/>
                <a:gd name="T8" fmla="*/ 9 w 12"/>
                <a:gd name="T9" fmla="*/ 0 h 11"/>
                <a:gd name="T10" fmla="*/ 6 w 12"/>
                <a:gd name="T11" fmla="*/ 2 h 11"/>
                <a:gd name="T12" fmla="*/ 3 w 12"/>
                <a:gd name="T13" fmla="*/ 4 h 11"/>
                <a:gd name="T14" fmla="*/ 3 w 12"/>
                <a:gd name="T15" fmla="*/ 1 h 11"/>
                <a:gd name="T16" fmla="*/ 2 w 12"/>
                <a:gd name="T17" fmla="*/ 3 h 11"/>
                <a:gd name="T18" fmla="*/ 1 w 12"/>
                <a:gd name="T19" fmla="*/ 6 h 11"/>
                <a:gd name="T20" fmla="*/ 1 w 12"/>
                <a:gd name="T21" fmla="*/ 8 h 11"/>
                <a:gd name="T22" fmla="*/ 3 w 12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7" y="10"/>
                    <a:pt x="8" y="9"/>
                  </a:cubicBezTo>
                  <a:cubicBezTo>
                    <a:pt x="8" y="9"/>
                    <a:pt x="11" y="3"/>
                    <a:pt x="11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9" y="0"/>
                    <a:pt x="8" y="0"/>
                    <a:pt x="6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2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8" name="Freeform 93"/>
            <p:cNvSpPr/>
            <p:nvPr/>
          </p:nvSpPr>
          <p:spPr bwMode="auto">
            <a:xfrm>
              <a:off x="3123009" y="3527823"/>
              <a:ext cx="55959" cy="358378"/>
            </a:xfrm>
            <a:custGeom>
              <a:avLst/>
              <a:gdLst>
                <a:gd name="T0" fmla="*/ 4 w 12"/>
                <a:gd name="T1" fmla="*/ 0 h 76"/>
                <a:gd name="T2" fmla="*/ 2 w 12"/>
                <a:gd name="T3" fmla="*/ 15 h 76"/>
                <a:gd name="T4" fmla="*/ 3 w 12"/>
                <a:gd name="T5" fmla="*/ 25 h 76"/>
                <a:gd name="T6" fmla="*/ 3 w 12"/>
                <a:gd name="T7" fmla="*/ 38 h 76"/>
                <a:gd name="T8" fmla="*/ 0 w 12"/>
                <a:gd name="T9" fmla="*/ 66 h 76"/>
                <a:gd name="T10" fmla="*/ 2 w 12"/>
                <a:gd name="T11" fmla="*/ 70 h 76"/>
                <a:gd name="T12" fmla="*/ 1 w 12"/>
                <a:gd name="T13" fmla="*/ 72 h 76"/>
                <a:gd name="T14" fmla="*/ 6 w 12"/>
                <a:gd name="T15" fmla="*/ 75 h 76"/>
                <a:gd name="T16" fmla="*/ 8 w 12"/>
                <a:gd name="T17" fmla="*/ 75 h 76"/>
                <a:gd name="T18" fmla="*/ 8 w 12"/>
                <a:gd name="T19" fmla="*/ 72 h 76"/>
                <a:gd name="T20" fmla="*/ 4 w 12"/>
                <a:gd name="T21" fmla="*/ 71 h 76"/>
                <a:gd name="T22" fmla="*/ 8 w 12"/>
                <a:gd name="T23" fmla="*/ 69 h 76"/>
                <a:gd name="T24" fmla="*/ 8 w 12"/>
                <a:gd name="T25" fmla="*/ 56 h 76"/>
                <a:gd name="T26" fmla="*/ 10 w 12"/>
                <a:gd name="T27" fmla="*/ 61 h 76"/>
                <a:gd name="T28" fmla="*/ 10 w 12"/>
                <a:gd name="T29" fmla="*/ 60 h 76"/>
                <a:gd name="T30" fmla="*/ 11 w 12"/>
                <a:gd name="T31" fmla="*/ 46 h 76"/>
                <a:gd name="T32" fmla="*/ 10 w 12"/>
                <a:gd name="T33" fmla="*/ 39 h 76"/>
                <a:gd name="T34" fmla="*/ 10 w 12"/>
                <a:gd name="T35" fmla="*/ 44 h 76"/>
                <a:gd name="T36" fmla="*/ 8 w 12"/>
                <a:gd name="T37" fmla="*/ 50 h 76"/>
                <a:gd name="T38" fmla="*/ 8 w 12"/>
                <a:gd name="T39" fmla="*/ 33 h 76"/>
                <a:gd name="T40" fmla="*/ 12 w 12"/>
                <a:gd name="T41" fmla="*/ 31 h 76"/>
                <a:gd name="T42" fmla="*/ 8 w 12"/>
                <a:gd name="T43" fmla="*/ 25 h 76"/>
                <a:gd name="T44" fmla="*/ 11 w 12"/>
                <a:gd name="T45" fmla="*/ 16 h 76"/>
                <a:gd name="T46" fmla="*/ 7 w 12"/>
                <a:gd name="T47" fmla="*/ 14 h 76"/>
                <a:gd name="T48" fmla="*/ 11 w 12"/>
                <a:gd name="T49" fmla="*/ 1 h 76"/>
                <a:gd name="T50" fmla="*/ 4 w 12"/>
                <a:gd name="T5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76">
                  <a:moveTo>
                    <a:pt x="4" y="0"/>
                  </a:move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ubicBezTo>
                    <a:pt x="7" y="76"/>
                    <a:pt x="8" y="75"/>
                    <a:pt x="8" y="75"/>
                  </a:cubicBezTo>
                  <a:cubicBezTo>
                    <a:pt x="9" y="74"/>
                    <a:pt x="9" y="73"/>
                    <a:pt x="8" y="72"/>
                  </a:cubicBezTo>
                  <a:cubicBezTo>
                    <a:pt x="7" y="71"/>
                    <a:pt x="4" y="71"/>
                    <a:pt x="4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6" y="64"/>
                    <a:pt x="8" y="56"/>
                    <a:pt x="8" y="56"/>
                  </a:cubicBezTo>
                  <a:cubicBezTo>
                    <a:pt x="9" y="58"/>
                    <a:pt x="9" y="59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6"/>
                    <a:pt x="11" y="46"/>
                    <a:pt x="11" y="46"/>
                  </a:cubicBezTo>
                  <a:cubicBezTo>
                    <a:pt x="10" y="44"/>
                    <a:pt x="10" y="39"/>
                    <a:pt x="10" y="3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50"/>
                    <a:pt x="8" y="50"/>
                    <a:pt x="8" y="50"/>
                  </a:cubicBezTo>
                  <a:cubicBezTo>
                    <a:pt x="5" y="46"/>
                    <a:pt x="8" y="36"/>
                    <a:pt x="8" y="33"/>
                  </a:cubicBezTo>
                  <a:cubicBezTo>
                    <a:pt x="8" y="29"/>
                    <a:pt x="12" y="31"/>
                    <a:pt x="12" y="31"/>
                  </a:cubicBezTo>
                  <a:cubicBezTo>
                    <a:pt x="12" y="31"/>
                    <a:pt x="8" y="29"/>
                    <a:pt x="8" y="25"/>
                  </a:cubicBezTo>
                  <a:cubicBezTo>
                    <a:pt x="8" y="22"/>
                    <a:pt x="11" y="16"/>
                    <a:pt x="11" y="16"/>
                  </a:cubicBezTo>
                  <a:cubicBezTo>
                    <a:pt x="11" y="16"/>
                    <a:pt x="8" y="18"/>
                    <a:pt x="7" y="14"/>
                  </a:cubicBezTo>
                  <a:cubicBezTo>
                    <a:pt x="7" y="12"/>
                    <a:pt x="10" y="5"/>
                    <a:pt x="11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9" name="Freeform 94"/>
            <p:cNvSpPr/>
            <p:nvPr/>
          </p:nvSpPr>
          <p:spPr bwMode="auto">
            <a:xfrm>
              <a:off x="3161109" y="3532585"/>
              <a:ext cx="79772" cy="117872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4 h 25"/>
                <a:gd name="T4" fmla="*/ 10 w 17"/>
                <a:gd name="T5" fmla="*/ 6 h 25"/>
                <a:gd name="T6" fmla="*/ 11 w 17"/>
                <a:gd name="T7" fmla="*/ 15 h 25"/>
                <a:gd name="T8" fmla="*/ 8 w 17"/>
                <a:gd name="T9" fmla="*/ 18 h 25"/>
                <a:gd name="T10" fmla="*/ 9 w 17"/>
                <a:gd name="T11" fmla="*/ 25 h 25"/>
                <a:gd name="T12" fmla="*/ 11 w 17"/>
                <a:gd name="T13" fmla="*/ 20 h 25"/>
                <a:gd name="T14" fmla="*/ 16 w 17"/>
                <a:gd name="T15" fmla="*/ 5 h 25"/>
                <a:gd name="T16" fmla="*/ 15 w 17"/>
                <a:gd name="T17" fmla="*/ 0 h 25"/>
                <a:gd name="T18" fmla="*/ 1 w 1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10"/>
                    <a:pt x="10" y="6"/>
                    <a:pt x="10" y="6"/>
                  </a:cubicBezTo>
                  <a:cubicBezTo>
                    <a:pt x="10" y="6"/>
                    <a:pt x="11" y="13"/>
                    <a:pt x="11" y="15"/>
                  </a:cubicBezTo>
                  <a:cubicBezTo>
                    <a:pt x="11" y="18"/>
                    <a:pt x="8" y="18"/>
                    <a:pt x="8" y="18"/>
                  </a:cubicBezTo>
                  <a:cubicBezTo>
                    <a:pt x="8" y="19"/>
                    <a:pt x="9" y="22"/>
                    <a:pt x="9" y="25"/>
                  </a:cubicBezTo>
                  <a:cubicBezTo>
                    <a:pt x="10" y="23"/>
                    <a:pt x="11" y="20"/>
                    <a:pt x="11" y="20"/>
                  </a:cubicBezTo>
                  <a:cubicBezTo>
                    <a:pt x="12" y="19"/>
                    <a:pt x="16" y="7"/>
                    <a:pt x="16" y="5"/>
                  </a:cubicBezTo>
                  <a:cubicBezTo>
                    <a:pt x="17" y="2"/>
                    <a:pt x="15" y="0"/>
                    <a:pt x="15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0" name="Freeform 95"/>
            <p:cNvSpPr/>
            <p:nvPr/>
          </p:nvSpPr>
          <p:spPr bwMode="auto">
            <a:xfrm>
              <a:off x="3221831" y="3527823"/>
              <a:ext cx="23812" cy="19050"/>
            </a:xfrm>
            <a:custGeom>
              <a:avLst/>
              <a:gdLst>
                <a:gd name="T0" fmla="*/ 4 w 5"/>
                <a:gd name="T1" fmla="*/ 0 h 4"/>
                <a:gd name="T2" fmla="*/ 3 w 5"/>
                <a:gd name="T3" fmla="*/ 3 h 4"/>
                <a:gd name="T4" fmla="*/ 0 w 5"/>
                <a:gd name="T5" fmla="*/ 4 h 4"/>
                <a:gd name="T6" fmla="*/ 0 w 5"/>
                <a:gd name="T7" fmla="*/ 1 h 4"/>
                <a:gd name="T8" fmla="*/ 4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0"/>
                    <a:pt x="5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F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1" name="Freeform 96"/>
            <p:cNvSpPr/>
            <p:nvPr/>
          </p:nvSpPr>
          <p:spPr bwMode="auto">
            <a:xfrm>
              <a:off x="3142059" y="3328989"/>
              <a:ext cx="108347" cy="198834"/>
            </a:xfrm>
            <a:custGeom>
              <a:avLst/>
              <a:gdLst>
                <a:gd name="T0" fmla="*/ 0 w 23"/>
                <a:gd name="T1" fmla="*/ 38 h 42"/>
                <a:gd name="T2" fmla="*/ 9 w 23"/>
                <a:gd name="T3" fmla="*/ 42 h 42"/>
                <a:gd name="T4" fmla="*/ 20 w 23"/>
                <a:gd name="T5" fmla="*/ 42 h 42"/>
                <a:gd name="T6" fmla="*/ 23 w 23"/>
                <a:gd name="T7" fmla="*/ 38 h 42"/>
                <a:gd name="T8" fmla="*/ 21 w 23"/>
                <a:gd name="T9" fmla="*/ 31 h 42"/>
                <a:gd name="T10" fmla="*/ 21 w 23"/>
                <a:gd name="T11" fmla="*/ 23 h 42"/>
                <a:gd name="T12" fmla="*/ 15 w 23"/>
                <a:gd name="T13" fmla="*/ 9 h 42"/>
                <a:gd name="T14" fmla="*/ 18 w 23"/>
                <a:gd name="T15" fmla="*/ 6 h 42"/>
                <a:gd name="T16" fmla="*/ 13 w 23"/>
                <a:gd name="T17" fmla="*/ 2 h 42"/>
                <a:gd name="T18" fmla="*/ 12 w 23"/>
                <a:gd name="T19" fmla="*/ 9 h 42"/>
                <a:gd name="T20" fmla="*/ 11 w 23"/>
                <a:gd name="T21" fmla="*/ 6 h 42"/>
                <a:gd name="T22" fmla="*/ 5 w 23"/>
                <a:gd name="T23" fmla="*/ 0 h 42"/>
                <a:gd name="T24" fmla="*/ 4 w 23"/>
                <a:gd name="T25" fmla="*/ 2 h 42"/>
                <a:gd name="T26" fmla="*/ 7 w 23"/>
                <a:gd name="T27" fmla="*/ 9 h 42"/>
                <a:gd name="T28" fmla="*/ 5 w 23"/>
                <a:gd name="T29" fmla="*/ 14 h 42"/>
                <a:gd name="T30" fmla="*/ 0 w 23"/>
                <a:gd name="T3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42">
                  <a:moveTo>
                    <a:pt x="0" y="38"/>
                  </a:moveTo>
                  <a:cubicBezTo>
                    <a:pt x="0" y="38"/>
                    <a:pt x="8" y="42"/>
                    <a:pt x="9" y="42"/>
                  </a:cubicBezTo>
                  <a:cubicBezTo>
                    <a:pt x="10" y="42"/>
                    <a:pt x="20" y="42"/>
                    <a:pt x="20" y="42"/>
                  </a:cubicBezTo>
                  <a:cubicBezTo>
                    <a:pt x="20" y="42"/>
                    <a:pt x="22" y="38"/>
                    <a:pt x="23" y="38"/>
                  </a:cubicBezTo>
                  <a:cubicBezTo>
                    <a:pt x="23" y="37"/>
                    <a:pt x="22" y="33"/>
                    <a:pt x="21" y="31"/>
                  </a:cubicBezTo>
                  <a:cubicBezTo>
                    <a:pt x="21" y="29"/>
                    <a:pt x="21" y="24"/>
                    <a:pt x="21" y="23"/>
                  </a:cubicBezTo>
                  <a:cubicBezTo>
                    <a:pt x="20" y="21"/>
                    <a:pt x="22" y="14"/>
                    <a:pt x="15" y="9"/>
                  </a:cubicBezTo>
                  <a:cubicBezTo>
                    <a:pt x="15" y="9"/>
                    <a:pt x="17" y="7"/>
                    <a:pt x="18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8"/>
                    <a:pt x="12" y="9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5" y="0"/>
                    <a:pt x="5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4" y="13"/>
                    <a:pt x="5" y="14"/>
                  </a:cubicBezTo>
                  <a:cubicBezTo>
                    <a:pt x="5" y="15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2" name="Freeform 97"/>
            <p:cNvSpPr/>
            <p:nvPr/>
          </p:nvSpPr>
          <p:spPr bwMode="auto">
            <a:xfrm>
              <a:off x="3142059" y="3357564"/>
              <a:ext cx="75009" cy="170259"/>
            </a:xfrm>
            <a:custGeom>
              <a:avLst/>
              <a:gdLst>
                <a:gd name="T0" fmla="*/ 7 w 16"/>
                <a:gd name="T1" fmla="*/ 4 h 36"/>
                <a:gd name="T2" fmla="*/ 5 w 16"/>
                <a:gd name="T3" fmla="*/ 9 h 36"/>
                <a:gd name="T4" fmla="*/ 0 w 16"/>
                <a:gd name="T5" fmla="*/ 32 h 36"/>
                <a:gd name="T6" fmla="*/ 9 w 16"/>
                <a:gd name="T7" fmla="*/ 36 h 36"/>
                <a:gd name="T8" fmla="*/ 11 w 16"/>
                <a:gd name="T9" fmla="*/ 36 h 36"/>
                <a:gd name="T10" fmla="*/ 8 w 16"/>
                <a:gd name="T11" fmla="*/ 33 h 36"/>
                <a:gd name="T12" fmla="*/ 7 w 16"/>
                <a:gd name="T13" fmla="*/ 30 h 36"/>
                <a:gd name="T14" fmla="*/ 10 w 16"/>
                <a:gd name="T15" fmla="*/ 32 h 36"/>
                <a:gd name="T16" fmla="*/ 8 w 16"/>
                <a:gd name="T17" fmla="*/ 29 h 36"/>
                <a:gd name="T18" fmla="*/ 15 w 16"/>
                <a:gd name="T19" fmla="*/ 36 h 36"/>
                <a:gd name="T20" fmla="*/ 16 w 16"/>
                <a:gd name="T21" fmla="*/ 36 h 36"/>
                <a:gd name="T22" fmla="*/ 8 w 16"/>
                <a:gd name="T23" fmla="*/ 27 h 36"/>
                <a:gd name="T24" fmla="*/ 10 w 16"/>
                <a:gd name="T25" fmla="*/ 25 h 36"/>
                <a:gd name="T26" fmla="*/ 10 w 16"/>
                <a:gd name="T27" fmla="*/ 23 h 36"/>
                <a:gd name="T28" fmla="*/ 15 w 16"/>
                <a:gd name="T29" fmla="*/ 26 h 36"/>
                <a:gd name="T30" fmla="*/ 10 w 16"/>
                <a:gd name="T31" fmla="*/ 22 h 36"/>
                <a:gd name="T32" fmla="*/ 10 w 16"/>
                <a:gd name="T33" fmla="*/ 20 h 36"/>
                <a:gd name="T34" fmla="*/ 15 w 16"/>
                <a:gd name="T35" fmla="*/ 22 h 36"/>
                <a:gd name="T36" fmla="*/ 10 w 16"/>
                <a:gd name="T37" fmla="*/ 18 h 36"/>
                <a:gd name="T38" fmla="*/ 8 w 16"/>
                <a:gd name="T39" fmla="*/ 15 h 36"/>
                <a:gd name="T40" fmla="*/ 13 w 16"/>
                <a:gd name="T41" fmla="*/ 15 h 36"/>
                <a:gd name="T42" fmla="*/ 8 w 16"/>
                <a:gd name="T43" fmla="*/ 12 h 36"/>
                <a:gd name="T44" fmla="*/ 7 w 16"/>
                <a:gd name="T45" fmla="*/ 6 h 36"/>
                <a:gd name="T46" fmla="*/ 11 w 16"/>
                <a:gd name="T47" fmla="*/ 0 h 36"/>
                <a:gd name="T48" fmla="*/ 7 w 16"/>
                <a:gd name="T4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6">
                  <a:moveTo>
                    <a:pt x="7" y="4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12"/>
                    <a:pt x="0" y="32"/>
                    <a:pt x="0" y="32"/>
                  </a:cubicBezTo>
                  <a:cubicBezTo>
                    <a:pt x="0" y="32"/>
                    <a:pt x="8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0" y="34"/>
                    <a:pt x="8" y="33"/>
                    <a:pt x="8" y="33"/>
                  </a:cubicBezTo>
                  <a:cubicBezTo>
                    <a:pt x="8" y="32"/>
                    <a:pt x="7" y="30"/>
                    <a:pt x="7" y="3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12" y="32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5" y="34"/>
                    <a:pt x="12" y="30"/>
                    <a:pt x="8" y="27"/>
                  </a:cubicBezTo>
                  <a:cubicBezTo>
                    <a:pt x="8" y="27"/>
                    <a:pt x="8" y="24"/>
                    <a:pt x="10" y="25"/>
                  </a:cubicBezTo>
                  <a:cubicBezTo>
                    <a:pt x="10" y="25"/>
                    <a:pt x="9" y="23"/>
                    <a:pt x="10" y="23"/>
                  </a:cubicBezTo>
                  <a:cubicBezTo>
                    <a:pt x="12" y="23"/>
                    <a:pt x="15" y="26"/>
                    <a:pt x="15" y="26"/>
                  </a:cubicBezTo>
                  <a:cubicBezTo>
                    <a:pt x="15" y="26"/>
                    <a:pt x="12" y="22"/>
                    <a:pt x="10" y="22"/>
                  </a:cubicBezTo>
                  <a:cubicBezTo>
                    <a:pt x="10" y="22"/>
                    <a:pt x="9" y="20"/>
                    <a:pt x="10" y="20"/>
                  </a:cubicBezTo>
                  <a:cubicBezTo>
                    <a:pt x="12" y="21"/>
                    <a:pt x="15" y="22"/>
                    <a:pt x="15" y="2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0" y="14"/>
                    <a:pt x="13" y="15"/>
                  </a:cubicBezTo>
                  <a:cubicBezTo>
                    <a:pt x="13" y="15"/>
                    <a:pt x="9" y="13"/>
                    <a:pt x="8" y="12"/>
                  </a:cubicBezTo>
                  <a:cubicBezTo>
                    <a:pt x="8" y="10"/>
                    <a:pt x="7" y="6"/>
                    <a:pt x="7" y="6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3084909" y="3338514"/>
              <a:ext cx="108347" cy="283369"/>
            </a:xfrm>
            <a:custGeom>
              <a:avLst/>
              <a:gdLst>
                <a:gd name="T0" fmla="*/ 8 w 23"/>
                <a:gd name="T1" fmla="*/ 59 h 60"/>
                <a:gd name="T2" fmla="*/ 14 w 23"/>
                <a:gd name="T3" fmla="*/ 38 h 60"/>
                <a:gd name="T4" fmla="*/ 20 w 23"/>
                <a:gd name="T5" fmla="*/ 26 h 60"/>
                <a:gd name="T6" fmla="*/ 20 w 23"/>
                <a:gd name="T7" fmla="*/ 9 h 60"/>
                <a:gd name="T8" fmla="*/ 16 w 23"/>
                <a:gd name="T9" fmla="*/ 0 h 60"/>
                <a:gd name="T10" fmla="*/ 12 w 23"/>
                <a:gd name="T11" fmla="*/ 1 h 60"/>
                <a:gd name="T12" fmla="*/ 4 w 23"/>
                <a:gd name="T13" fmla="*/ 3 h 60"/>
                <a:gd name="T14" fmla="*/ 6 w 23"/>
                <a:gd name="T15" fmla="*/ 16 h 60"/>
                <a:gd name="T16" fmla="*/ 5 w 23"/>
                <a:gd name="T17" fmla="*/ 23 h 60"/>
                <a:gd name="T18" fmla="*/ 4 w 23"/>
                <a:gd name="T19" fmla="*/ 34 h 60"/>
                <a:gd name="T20" fmla="*/ 1 w 23"/>
                <a:gd name="T21" fmla="*/ 41 h 60"/>
                <a:gd name="T22" fmla="*/ 2 w 23"/>
                <a:gd name="T23" fmla="*/ 42 h 60"/>
                <a:gd name="T24" fmla="*/ 0 w 23"/>
                <a:gd name="T25" fmla="*/ 58 h 60"/>
                <a:gd name="T26" fmla="*/ 8 w 23"/>
                <a:gd name="T27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60">
                  <a:moveTo>
                    <a:pt x="8" y="59"/>
                  </a:moveTo>
                  <a:cubicBezTo>
                    <a:pt x="8" y="59"/>
                    <a:pt x="12" y="42"/>
                    <a:pt x="14" y="38"/>
                  </a:cubicBezTo>
                  <a:cubicBezTo>
                    <a:pt x="17" y="35"/>
                    <a:pt x="20" y="30"/>
                    <a:pt x="20" y="26"/>
                  </a:cubicBezTo>
                  <a:cubicBezTo>
                    <a:pt x="21" y="22"/>
                    <a:pt x="23" y="14"/>
                    <a:pt x="20" y="9"/>
                  </a:cubicBezTo>
                  <a:cubicBezTo>
                    <a:pt x="20" y="9"/>
                    <a:pt x="18" y="2"/>
                    <a:pt x="16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3"/>
                    <a:pt x="4" y="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32"/>
                    <a:pt x="4" y="34"/>
                  </a:cubicBezTo>
                  <a:cubicBezTo>
                    <a:pt x="4" y="36"/>
                    <a:pt x="1" y="41"/>
                    <a:pt x="1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5" y="60"/>
                    <a:pt x="8" y="5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3108722" y="3456385"/>
              <a:ext cx="70247" cy="76200"/>
            </a:xfrm>
            <a:custGeom>
              <a:avLst/>
              <a:gdLst>
                <a:gd name="T0" fmla="*/ 1 w 15"/>
                <a:gd name="T1" fmla="*/ 1 h 16"/>
                <a:gd name="T2" fmla="*/ 8 w 15"/>
                <a:gd name="T3" fmla="*/ 8 h 16"/>
                <a:gd name="T4" fmla="*/ 11 w 15"/>
                <a:gd name="T5" fmla="*/ 6 h 16"/>
                <a:gd name="T6" fmla="*/ 10 w 15"/>
                <a:gd name="T7" fmla="*/ 0 h 16"/>
                <a:gd name="T8" fmla="*/ 12 w 15"/>
                <a:gd name="T9" fmla="*/ 4 h 16"/>
                <a:gd name="T10" fmla="*/ 12 w 15"/>
                <a:gd name="T11" fmla="*/ 3 h 16"/>
                <a:gd name="T12" fmla="*/ 12 w 15"/>
                <a:gd name="T13" fmla="*/ 1 h 16"/>
                <a:gd name="T14" fmla="*/ 13 w 15"/>
                <a:gd name="T15" fmla="*/ 1 h 16"/>
                <a:gd name="T16" fmla="*/ 15 w 15"/>
                <a:gd name="T17" fmla="*/ 3 h 16"/>
                <a:gd name="T18" fmla="*/ 14 w 15"/>
                <a:gd name="T19" fmla="*/ 16 h 16"/>
                <a:gd name="T20" fmla="*/ 10 w 15"/>
                <a:gd name="T21" fmla="*/ 16 h 16"/>
                <a:gd name="T22" fmla="*/ 0 w 15"/>
                <a:gd name="T23" fmla="*/ 11 h 16"/>
                <a:gd name="T24" fmla="*/ 1 w 15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1" y="1"/>
                  </a:moveTo>
                  <a:cubicBezTo>
                    <a:pt x="1" y="1"/>
                    <a:pt x="7" y="7"/>
                    <a:pt x="8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3"/>
                    <a:pt x="10" y="0"/>
                  </a:cubicBezTo>
                  <a:cubicBezTo>
                    <a:pt x="10" y="0"/>
                    <a:pt x="11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0" y="11"/>
                    <a:pt x="0" y="11"/>
                  </a:cubicBezTo>
                  <a:cubicBezTo>
                    <a:pt x="2" y="7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3146822" y="3518298"/>
              <a:ext cx="60722" cy="42862"/>
            </a:xfrm>
            <a:custGeom>
              <a:avLst/>
              <a:gdLst>
                <a:gd name="T0" fmla="*/ 0 w 13"/>
                <a:gd name="T1" fmla="*/ 3 h 9"/>
                <a:gd name="T2" fmla="*/ 3 w 13"/>
                <a:gd name="T3" fmla="*/ 5 h 9"/>
                <a:gd name="T4" fmla="*/ 6 w 13"/>
                <a:gd name="T5" fmla="*/ 6 h 9"/>
                <a:gd name="T6" fmla="*/ 9 w 13"/>
                <a:gd name="T7" fmla="*/ 8 h 9"/>
                <a:gd name="T8" fmla="*/ 12 w 13"/>
                <a:gd name="T9" fmla="*/ 8 h 9"/>
                <a:gd name="T10" fmla="*/ 9 w 13"/>
                <a:gd name="T11" fmla="*/ 5 h 9"/>
                <a:gd name="T12" fmla="*/ 13 w 13"/>
                <a:gd name="T13" fmla="*/ 6 h 9"/>
                <a:gd name="T14" fmla="*/ 11 w 13"/>
                <a:gd name="T15" fmla="*/ 3 h 9"/>
                <a:gd name="T16" fmla="*/ 7 w 13"/>
                <a:gd name="T17" fmla="*/ 2 h 9"/>
                <a:gd name="T18" fmla="*/ 11 w 13"/>
                <a:gd name="T19" fmla="*/ 2 h 9"/>
                <a:gd name="T20" fmla="*/ 13 w 13"/>
                <a:gd name="T21" fmla="*/ 2 h 9"/>
                <a:gd name="T22" fmla="*/ 9 w 13"/>
                <a:gd name="T23" fmla="*/ 0 h 9"/>
                <a:gd name="T24" fmla="*/ 3 w 13"/>
                <a:gd name="T25" fmla="*/ 0 h 9"/>
                <a:gd name="T26" fmla="*/ 0 w 13"/>
                <a:gd name="T2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9">
                  <a:moveTo>
                    <a:pt x="0" y="3"/>
                  </a:moveTo>
                  <a:cubicBezTo>
                    <a:pt x="0" y="3"/>
                    <a:pt x="2" y="3"/>
                    <a:pt x="3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9" y="9"/>
                    <a:pt x="9" y="8"/>
                  </a:cubicBezTo>
                  <a:cubicBezTo>
                    <a:pt x="9" y="8"/>
                    <a:pt x="12" y="8"/>
                    <a:pt x="12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1" y="7"/>
                    <a:pt x="13" y="6"/>
                  </a:cubicBezTo>
                  <a:cubicBezTo>
                    <a:pt x="13" y="6"/>
                    <a:pt x="12" y="3"/>
                    <a:pt x="11" y="3"/>
                  </a:cubicBezTo>
                  <a:cubicBezTo>
                    <a:pt x="10" y="3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6" name="Freeform 101"/>
            <p:cNvSpPr/>
            <p:nvPr/>
          </p:nvSpPr>
          <p:spPr bwMode="auto">
            <a:xfrm>
              <a:off x="3202781" y="3328989"/>
              <a:ext cx="155972" cy="259556"/>
            </a:xfrm>
            <a:custGeom>
              <a:avLst/>
              <a:gdLst>
                <a:gd name="T0" fmla="*/ 14 w 33"/>
                <a:gd name="T1" fmla="*/ 55 h 55"/>
                <a:gd name="T2" fmla="*/ 17 w 33"/>
                <a:gd name="T3" fmla="*/ 41 h 55"/>
                <a:gd name="T4" fmla="*/ 11 w 33"/>
                <a:gd name="T5" fmla="*/ 30 h 55"/>
                <a:gd name="T6" fmla="*/ 4 w 33"/>
                <a:gd name="T7" fmla="*/ 13 h 55"/>
                <a:gd name="T8" fmla="*/ 2 w 33"/>
                <a:gd name="T9" fmla="*/ 9 h 55"/>
                <a:gd name="T10" fmla="*/ 5 w 33"/>
                <a:gd name="T11" fmla="*/ 6 h 55"/>
                <a:gd name="T12" fmla="*/ 0 w 33"/>
                <a:gd name="T13" fmla="*/ 2 h 55"/>
                <a:gd name="T14" fmla="*/ 7 w 33"/>
                <a:gd name="T15" fmla="*/ 4 h 55"/>
                <a:gd name="T16" fmla="*/ 10 w 33"/>
                <a:gd name="T17" fmla="*/ 7 h 55"/>
                <a:gd name="T18" fmla="*/ 14 w 33"/>
                <a:gd name="T19" fmla="*/ 8 h 55"/>
                <a:gd name="T20" fmla="*/ 16 w 33"/>
                <a:gd name="T21" fmla="*/ 9 h 55"/>
                <a:gd name="T22" fmla="*/ 19 w 33"/>
                <a:gd name="T23" fmla="*/ 6 h 55"/>
                <a:gd name="T24" fmla="*/ 23 w 33"/>
                <a:gd name="T25" fmla="*/ 4 h 55"/>
                <a:gd name="T26" fmla="*/ 26 w 33"/>
                <a:gd name="T27" fmla="*/ 3 h 55"/>
                <a:gd name="T28" fmla="*/ 29 w 33"/>
                <a:gd name="T29" fmla="*/ 0 h 55"/>
                <a:gd name="T30" fmla="*/ 33 w 33"/>
                <a:gd name="T31" fmla="*/ 5 h 55"/>
                <a:gd name="T32" fmla="*/ 28 w 33"/>
                <a:gd name="T33" fmla="*/ 10 h 55"/>
                <a:gd name="T34" fmla="*/ 20 w 33"/>
                <a:gd name="T35" fmla="*/ 15 h 55"/>
                <a:gd name="T36" fmla="*/ 16 w 33"/>
                <a:gd name="T37" fmla="*/ 16 h 55"/>
                <a:gd name="T38" fmla="*/ 12 w 33"/>
                <a:gd name="T39" fmla="*/ 16 h 55"/>
                <a:gd name="T40" fmla="*/ 16 w 33"/>
                <a:gd name="T41" fmla="*/ 28 h 55"/>
                <a:gd name="T42" fmla="*/ 21 w 33"/>
                <a:gd name="T43" fmla="*/ 47 h 55"/>
                <a:gd name="T44" fmla="*/ 14 w 33"/>
                <a:gd name="T4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55">
                  <a:moveTo>
                    <a:pt x="14" y="55"/>
                  </a:moveTo>
                  <a:cubicBezTo>
                    <a:pt x="14" y="55"/>
                    <a:pt x="18" y="44"/>
                    <a:pt x="17" y="41"/>
                  </a:cubicBezTo>
                  <a:cubicBezTo>
                    <a:pt x="15" y="38"/>
                    <a:pt x="11" y="30"/>
                    <a:pt x="11" y="30"/>
                  </a:cubicBezTo>
                  <a:cubicBezTo>
                    <a:pt x="11" y="29"/>
                    <a:pt x="6" y="16"/>
                    <a:pt x="4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7"/>
                    <a:pt x="5" y="6"/>
                  </a:cubicBezTo>
                  <a:cubicBezTo>
                    <a:pt x="5" y="6"/>
                    <a:pt x="1" y="5"/>
                    <a:pt x="0" y="2"/>
                  </a:cubicBezTo>
                  <a:cubicBezTo>
                    <a:pt x="0" y="2"/>
                    <a:pt x="5" y="2"/>
                    <a:pt x="7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3" y="7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ubicBezTo>
                    <a:pt x="16" y="9"/>
                    <a:pt x="18" y="7"/>
                    <a:pt x="19" y="6"/>
                  </a:cubicBezTo>
                  <a:cubicBezTo>
                    <a:pt x="21" y="6"/>
                    <a:pt x="23" y="5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1"/>
                    <a:pt x="29" y="0"/>
                  </a:cubicBezTo>
                  <a:cubicBezTo>
                    <a:pt x="29" y="0"/>
                    <a:pt x="33" y="4"/>
                    <a:pt x="33" y="5"/>
                  </a:cubicBezTo>
                  <a:cubicBezTo>
                    <a:pt x="33" y="7"/>
                    <a:pt x="28" y="10"/>
                    <a:pt x="28" y="10"/>
                  </a:cubicBezTo>
                  <a:cubicBezTo>
                    <a:pt x="27" y="11"/>
                    <a:pt x="20" y="15"/>
                    <a:pt x="20" y="15"/>
                  </a:cubicBezTo>
                  <a:cubicBezTo>
                    <a:pt x="20" y="15"/>
                    <a:pt x="18" y="16"/>
                    <a:pt x="16" y="16"/>
                  </a:cubicBezTo>
                  <a:cubicBezTo>
                    <a:pt x="15" y="17"/>
                    <a:pt x="12" y="16"/>
                    <a:pt x="12" y="1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21" y="43"/>
                    <a:pt x="21" y="47"/>
                  </a:cubicBezTo>
                  <a:cubicBezTo>
                    <a:pt x="21" y="50"/>
                    <a:pt x="19" y="54"/>
                    <a:pt x="14" y="5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7" name="Freeform 102"/>
            <p:cNvSpPr/>
            <p:nvPr/>
          </p:nvSpPr>
          <p:spPr bwMode="auto">
            <a:xfrm>
              <a:off x="3236119" y="3348039"/>
              <a:ext cx="122634" cy="194072"/>
            </a:xfrm>
            <a:custGeom>
              <a:avLst/>
              <a:gdLst>
                <a:gd name="T0" fmla="*/ 16 w 26"/>
                <a:gd name="T1" fmla="*/ 8 h 41"/>
                <a:gd name="T2" fmla="*/ 20 w 26"/>
                <a:gd name="T3" fmla="*/ 3 h 41"/>
                <a:gd name="T4" fmla="*/ 17 w 26"/>
                <a:gd name="T5" fmla="*/ 5 h 41"/>
                <a:gd name="T6" fmla="*/ 17 w 26"/>
                <a:gd name="T7" fmla="*/ 0 h 41"/>
                <a:gd name="T8" fmla="*/ 16 w 26"/>
                <a:gd name="T9" fmla="*/ 0 h 41"/>
                <a:gd name="T10" fmla="*/ 15 w 26"/>
                <a:gd name="T11" fmla="*/ 1 h 41"/>
                <a:gd name="T12" fmla="*/ 16 w 26"/>
                <a:gd name="T13" fmla="*/ 4 h 41"/>
                <a:gd name="T14" fmla="*/ 9 w 26"/>
                <a:gd name="T15" fmla="*/ 11 h 41"/>
                <a:gd name="T16" fmla="*/ 12 w 26"/>
                <a:gd name="T17" fmla="*/ 4 h 41"/>
                <a:gd name="T18" fmla="*/ 5 w 26"/>
                <a:gd name="T19" fmla="*/ 11 h 41"/>
                <a:gd name="T20" fmla="*/ 5 w 26"/>
                <a:gd name="T21" fmla="*/ 10 h 41"/>
                <a:gd name="T22" fmla="*/ 8 w 26"/>
                <a:gd name="T23" fmla="*/ 7 h 41"/>
                <a:gd name="T24" fmla="*/ 5 w 26"/>
                <a:gd name="T25" fmla="*/ 9 h 41"/>
                <a:gd name="T26" fmla="*/ 7 w 26"/>
                <a:gd name="T27" fmla="*/ 6 h 41"/>
                <a:gd name="T28" fmla="*/ 5 w 26"/>
                <a:gd name="T29" fmla="*/ 8 h 41"/>
                <a:gd name="T30" fmla="*/ 6 w 26"/>
                <a:gd name="T31" fmla="*/ 4 h 41"/>
                <a:gd name="T32" fmla="*/ 5 w 26"/>
                <a:gd name="T33" fmla="*/ 4 h 41"/>
                <a:gd name="T34" fmla="*/ 3 w 26"/>
                <a:gd name="T35" fmla="*/ 9 h 41"/>
                <a:gd name="T36" fmla="*/ 1 w 26"/>
                <a:gd name="T37" fmla="*/ 13 h 41"/>
                <a:gd name="T38" fmla="*/ 2 w 26"/>
                <a:gd name="T39" fmla="*/ 7 h 41"/>
                <a:gd name="T40" fmla="*/ 1 w 26"/>
                <a:gd name="T41" fmla="*/ 11 h 41"/>
                <a:gd name="T42" fmla="*/ 0 w 26"/>
                <a:gd name="T43" fmla="*/ 14 h 41"/>
                <a:gd name="T44" fmla="*/ 3 w 26"/>
                <a:gd name="T45" fmla="*/ 22 h 41"/>
                <a:gd name="T46" fmla="*/ 7 w 26"/>
                <a:gd name="T47" fmla="*/ 30 h 41"/>
                <a:gd name="T48" fmla="*/ 10 w 26"/>
                <a:gd name="T49" fmla="*/ 34 h 41"/>
                <a:gd name="T50" fmla="*/ 13 w 26"/>
                <a:gd name="T51" fmla="*/ 41 h 41"/>
                <a:gd name="T52" fmla="*/ 14 w 26"/>
                <a:gd name="T53" fmla="*/ 40 h 41"/>
                <a:gd name="T54" fmla="*/ 9 w 26"/>
                <a:gd name="T55" fmla="*/ 24 h 41"/>
                <a:gd name="T56" fmla="*/ 5 w 26"/>
                <a:gd name="T57" fmla="*/ 12 h 41"/>
                <a:gd name="T58" fmla="*/ 9 w 26"/>
                <a:gd name="T59" fmla="*/ 12 h 41"/>
                <a:gd name="T60" fmla="*/ 13 w 26"/>
                <a:gd name="T61" fmla="*/ 11 h 41"/>
                <a:gd name="T62" fmla="*/ 21 w 26"/>
                <a:gd name="T63" fmla="*/ 6 h 41"/>
                <a:gd name="T64" fmla="*/ 26 w 26"/>
                <a:gd name="T65" fmla="*/ 1 h 41"/>
                <a:gd name="T66" fmla="*/ 26 w 26"/>
                <a:gd name="T67" fmla="*/ 1 h 41"/>
                <a:gd name="T68" fmla="*/ 21 w 26"/>
                <a:gd name="T69" fmla="*/ 4 h 41"/>
                <a:gd name="T70" fmla="*/ 16 w 26"/>
                <a:gd name="T7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41">
                  <a:moveTo>
                    <a:pt x="16" y="8"/>
                  </a:moveTo>
                  <a:cubicBezTo>
                    <a:pt x="16" y="8"/>
                    <a:pt x="20" y="4"/>
                    <a:pt x="20" y="3"/>
                  </a:cubicBezTo>
                  <a:cubicBezTo>
                    <a:pt x="20" y="3"/>
                    <a:pt x="18" y="5"/>
                    <a:pt x="17" y="5"/>
                  </a:cubicBezTo>
                  <a:cubicBezTo>
                    <a:pt x="17" y="5"/>
                    <a:pt x="18" y="2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6" y="2"/>
                    <a:pt x="17" y="3"/>
                    <a:pt x="16" y="4"/>
                  </a:cubicBezTo>
                  <a:cubicBezTo>
                    <a:pt x="15" y="7"/>
                    <a:pt x="18" y="8"/>
                    <a:pt x="9" y="11"/>
                  </a:cubicBezTo>
                  <a:cubicBezTo>
                    <a:pt x="9" y="11"/>
                    <a:pt x="14" y="9"/>
                    <a:pt x="12" y="4"/>
                  </a:cubicBezTo>
                  <a:cubicBezTo>
                    <a:pt x="12" y="4"/>
                    <a:pt x="12" y="9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8" y="8"/>
                    <a:pt x="8" y="7"/>
                  </a:cubicBezTo>
                  <a:cubicBezTo>
                    <a:pt x="8" y="7"/>
                    <a:pt x="6" y="10"/>
                    <a:pt x="5" y="9"/>
                  </a:cubicBezTo>
                  <a:cubicBezTo>
                    <a:pt x="5" y="9"/>
                    <a:pt x="7" y="7"/>
                    <a:pt x="7" y="6"/>
                  </a:cubicBezTo>
                  <a:cubicBezTo>
                    <a:pt x="7" y="6"/>
                    <a:pt x="6" y="8"/>
                    <a:pt x="5" y="8"/>
                  </a:cubicBezTo>
                  <a:cubicBezTo>
                    <a:pt x="5" y="8"/>
                    <a:pt x="6" y="8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6" y="5"/>
                    <a:pt x="6" y="8"/>
                    <a:pt x="3" y="9"/>
                  </a:cubicBezTo>
                  <a:cubicBezTo>
                    <a:pt x="3" y="9"/>
                    <a:pt x="2" y="9"/>
                    <a:pt x="1" y="13"/>
                  </a:cubicBezTo>
                  <a:cubicBezTo>
                    <a:pt x="1" y="13"/>
                    <a:pt x="2" y="9"/>
                    <a:pt x="2" y="7"/>
                  </a:cubicBezTo>
                  <a:cubicBezTo>
                    <a:pt x="2" y="7"/>
                    <a:pt x="1" y="8"/>
                    <a:pt x="1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6"/>
                    <a:pt x="2" y="20"/>
                    <a:pt x="3" y="2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35"/>
                    <a:pt x="9" y="24"/>
                    <a:pt x="9" y="2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8" y="13"/>
                    <a:pt x="9" y="12"/>
                  </a:cubicBezTo>
                  <a:cubicBezTo>
                    <a:pt x="11" y="12"/>
                    <a:pt x="13" y="11"/>
                    <a:pt x="13" y="11"/>
                  </a:cubicBezTo>
                  <a:cubicBezTo>
                    <a:pt x="13" y="11"/>
                    <a:pt x="20" y="7"/>
                    <a:pt x="21" y="6"/>
                  </a:cubicBezTo>
                  <a:cubicBezTo>
                    <a:pt x="21" y="6"/>
                    <a:pt x="26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1" y="4"/>
                    <a:pt x="21" y="4"/>
                  </a:cubicBezTo>
                  <a:cubicBezTo>
                    <a:pt x="21" y="5"/>
                    <a:pt x="17" y="7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8" name="Freeform 103"/>
            <p:cNvSpPr/>
            <p:nvPr/>
          </p:nvSpPr>
          <p:spPr bwMode="auto">
            <a:xfrm>
              <a:off x="3103959" y="3343276"/>
              <a:ext cx="79772" cy="132159"/>
            </a:xfrm>
            <a:custGeom>
              <a:avLst/>
              <a:gdLst>
                <a:gd name="T0" fmla="*/ 0 w 17"/>
                <a:gd name="T1" fmla="*/ 2 h 28"/>
                <a:gd name="T2" fmla="*/ 2 w 17"/>
                <a:gd name="T3" fmla="*/ 15 h 28"/>
                <a:gd name="T4" fmla="*/ 1 w 17"/>
                <a:gd name="T5" fmla="*/ 22 h 28"/>
                <a:gd name="T6" fmla="*/ 1 w 17"/>
                <a:gd name="T7" fmla="*/ 27 h 28"/>
                <a:gd name="T8" fmla="*/ 3 w 17"/>
                <a:gd name="T9" fmla="*/ 28 h 28"/>
                <a:gd name="T10" fmla="*/ 3 w 17"/>
                <a:gd name="T11" fmla="*/ 20 h 28"/>
                <a:gd name="T12" fmla="*/ 4 w 17"/>
                <a:gd name="T13" fmla="*/ 16 h 28"/>
                <a:gd name="T14" fmla="*/ 8 w 17"/>
                <a:gd name="T15" fmla="*/ 8 h 28"/>
                <a:gd name="T16" fmla="*/ 5 w 17"/>
                <a:gd name="T17" fmla="*/ 13 h 28"/>
                <a:gd name="T18" fmla="*/ 2 w 17"/>
                <a:gd name="T19" fmla="*/ 2 h 28"/>
                <a:gd name="T20" fmla="*/ 9 w 17"/>
                <a:gd name="T21" fmla="*/ 1 h 28"/>
                <a:gd name="T22" fmla="*/ 11 w 17"/>
                <a:gd name="T23" fmla="*/ 4 h 28"/>
                <a:gd name="T24" fmla="*/ 12 w 17"/>
                <a:gd name="T25" fmla="*/ 5 h 28"/>
                <a:gd name="T26" fmla="*/ 11 w 17"/>
                <a:gd name="T27" fmla="*/ 5 h 28"/>
                <a:gd name="T28" fmla="*/ 15 w 17"/>
                <a:gd name="T29" fmla="*/ 22 h 28"/>
                <a:gd name="T30" fmla="*/ 14 w 17"/>
                <a:gd name="T31" fmla="*/ 26 h 28"/>
                <a:gd name="T32" fmla="*/ 15 w 17"/>
                <a:gd name="T33" fmla="*/ 28 h 28"/>
                <a:gd name="T34" fmla="*/ 16 w 17"/>
                <a:gd name="T35" fmla="*/ 25 h 28"/>
                <a:gd name="T36" fmla="*/ 17 w 17"/>
                <a:gd name="T37" fmla="*/ 23 h 28"/>
                <a:gd name="T38" fmla="*/ 11 w 17"/>
                <a:gd name="T39" fmla="*/ 6 h 28"/>
                <a:gd name="T40" fmla="*/ 13 w 17"/>
                <a:gd name="T41" fmla="*/ 4 h 28"/>
                <a:gd name="T42" fmla="*/ 10 w 17"/>
                <a:gd name="T43" fmla="*/ 2 h 28"/>
                <a:gd name="T44" fmla="*/ 9 w 17"/>
                <a:gd name="T45" fmla="*/ 0 h 28"/>
                <a:gd name="T46" fmla="*/ 8 w 17"/>
                <a:gd name="T47" fmla="*/ 0 h 28"/>
                <a:gd name="T48" fmla="*/ 0 w 17"/>
                <a:gd name="T4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8">
                  <a:moveTo>
                    <a:pt x="0" y="2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4"/>
                    <a:pt x="1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16"/>
                    <a:pt x="4" y="16"/>
                  </a:cubicBezTo>
                  <a:cubicBezTo>
                    <a:pt x="5" y="15"/>
                    <a:pt x="8" y="8"/>
                    <a:pt x="8" y="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7"/>
                    <a:pt x="2" y="2"/>
                    <a:pt x="2" y="2"/>
                  </a:cubicBezTo>
                  <a:cubicBezTo>
                    <a:pt x="3" y="1"/>
                    <a:pt x="9" y="1"/>
                    <a:pt x="9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5" y="21"/>
                    <a:pt x="15" y="22"/>
                  </a:cubicBezTo>
                  <a:cubicBezTo>
                    <a:pt x="15" y="23"/>
                    <a:pt x="14" y="26"/>
                    <a:pt x="14" y="26"/>
                  </a:cubicBezTo>
                  <a:cubicBezTo>
                    <a:pt x="14" y="26"/>
                    <a:pt x="15" y="27"/>
                    <a:pt x="15" y="28"/>
                  </a:cubicBezTo>
                  <a:cubicBezTo>
                    <a:pt x="16" y="27"/>
                    <a:pt x="16" y="26"/>
                    <a:pt x="16" y="25"/>
                  </a:cubicBezTo>
                  <a:cubicBezTo>
                    <a:pt x="16" y="24"/>
                    <a:pt x="17" y="24"/>
                    <a:pt x="17" y="2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9" name="Freeform 104"/>
            <p:cNvSpPr/>
            <p:nvPr/>
          </p:nvSpPr>
          <p:spPr bwMode="auto">
            <a:xfrm>
              <a:off x="3084909" y="3508773"/>
              <a:ext cx="61912" cy="113109"/>
            </a:xfrm>
            <a:custGeom>
              <a:avLst/>
              <a:gdLst>
                <a:gd name="T0" fmla="*/ 8 w 13"/>
                <a:gd name="T1" fmla="*/ 23 h 24"/>
                <a:gd name="T2" fmla="*/ 13 w 13"/>
                <a:gd name="T3" fmla="*/ 4 h 24"/>
                <a:gd name="T4" fmla="*/ 12 w 13"/>
                <a:gd name="T5" fmla="*/ 5 h 24"/>
                <a:gd name="T6" fmla="*/ 8 w 13"/>
                <a:gd name="T7" fmla="*/ 14 h 24"/>
                <a:gd name="T8" fmla="*/ 5 w 13"/>
                <a:gd name="T9" fmla="*/ 20 h 24"/>
                <a:gd name="T10" fmla="*/ 4 w 13"/>
                <a:gd name="T11" fmla="*/ 16 h 24"/>
                <a:gd name="T12" fmla="*/ 5 w 13"/>
                <a:gd name="T13" fmla="*/ 5 h 24"/>
                <a:gd name="T14" fmla="*/ 5 w 13"/>
                <a:gd name="T15" fmla="*/ 1 h 24"/>
                <a:gd name="T16" fmla="*/ 4 w 13"/>
                <a:gd name="T17" fmla="*/ 0 h 24"/>
                <a:gd name="T18" fmla="*/ 1 w 13"/>
                <a:gd name="T19" fmla="*/ 5 h 24"/>
                <a:gd name="T20" fmla="*/ 2 w 13"/>
                <a:gd name="T21" fmla="*/ 6 h 24"/>
                <a:gd name="T22" fmla="*/ 0 w 13"/>
                <a:gd name="T23" fmla="*/ 22 h 24"/>
                <a:gd name="T24" fmla="*/ 8 w 13"/>
                <a:gd name="T2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8" y="23"/>
                  </a:moveTo>
                  <a:cubicBezTo>
                    <a:pt x="8" y="23"/>
                    <a:pt x="11" y="1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8" y="12"/>
                    <a:pt x="8" y="14"/>
                  </a:cubicBezTo>
                  <a:cubicBezTo>
                    <a:pt x="7" y="16"/>
                    <a:pt x="5" y="20"/>
                    <a:pt x="5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6" y="6"/>
                    <a:pt x="5" y="5"/>
                  </a:cubicBezTo>
                  <a:cubicBezTo>
                    <a:pt x="4" y="4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5" y="24"/>
                    <a:pt x="8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50" name="Freeform 105"/>
            <p:cNvSpPr/>
            <p:nvPr/>
          </p:nvSpPr>
          <p:spPr bwMode="auto">
            <a:xfrm>
              <a:off x="3046809" y="3352801"/>
              <a:ext cx="119062" cy="189309"/>
            </a:xfrm>
            <a:custGeom>
              <a:avLst/>
              <a:gdLst>
                <a:gd name="T0" fmla="*/ 15 w 25"/>
                <a:gd name="T1" fmla="*/ 18 h 40"/>
                <a:gd name="T2" fmla="*/ 16 w 25"/>
                <a:gd name="T3" fmla="*/ 5 h 40"/>
                <a:gd name="T4" fmla="*/ 12 w 25"/>
                <a:gd name="T5" fmla="*/ 0 h 40"/>
                <a:gd name="T6" fmla="*/ 9 w 25"/>
                <a:gd name="T7" fmla="*/ 7 h 40"/>
                <a:gd name="T8" fmla="*/ 1 w 25"/>
                <a:gd name="T9" fmla="*/ 23 h 40"/>
                <a:gd name="T10" fmla="*/ 8 w 25"/>
                <a:gd name="T11" fmla="*/ 32 h 40"/>
                <a:gd name="T12" fmla="*/ 20 w 25"/>
                <a:gd name="T13" fmla="*/ 40 h 40"/>
                <a:gd name="T14" fmla="*/ 24 w 25"/>
                <a:gd name="T15" fmla="*/ 34 h 40"/>
                <a:gd name="T16" fmla="*/ 20 w 25"/>
                <a:gd name="T17" fmla="*/ 31 h 40"/>
                <a:gd name="T18" fmla="*/ 13 w 25"/>
                <a:gd name="T19" fmla="*/ 23 h 40"/>
                <a:gd name="T20" fmla="*/ 13 w 25"/>
                <a:gd name="T21" fmla="*/ 20 h 40"/>
                <a:gd name="T22" fmla="*/ 15 w 25"/>
                <a:gd name="T2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0">
                  <a:moveTo>
                    <a:pt x="15" y="18"/>
                  </a:moveTo>
                  <a:cubicBezTo>
                    <a:pt x="15" y="18"/>
                    <a:pt x="19" y="9"/>
                    <a:pt x="16" y="5"/>
                  </a:cubicBezTo>
                  <a:cubicBezTo>
                    <a:pt x="14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5" y="37"/>
                    <a:pt x="24" y="34"/>
                  </a:cubicBezTo>
                  <a:cubicBezTo>
                    <a:pt x="24" y="34"/>
                    <a:pt x="23" y="33"/>
                    <a:pt x="20" y="31"/>
                  </a:cubicBezTo>
                  <a:cubicBezTo>
                    <a:pt x="18" y="29"/>
                    <a:pt x="14" y="24"/>
                    <a:pt x="13" y="23"/>
                  </a:cubicBezTo>
                  <a:cubicBezTo>
                    <a:pt x="11" y="22"/>
                    <a:pt x="11" y="22"/>
                    <a:pt x="13" y="20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51" name="Freeform 106"/>
            <p:cNvSpPr/>
            <p:nvPr/>
          </p:nvSpPr>
          <p:spPr bwMode="auto">
            <a:xfrm>
              <a:off x="3046809" y="3352801"/>
              <a:ext cx="109537" cy="189309"/>
            </a:xfrm>
            <a:custGeom>
              <a:avLst/>
              <a:gdLst>
                <a:gd name="T0" fmla="*/ 18 w 23"/>
                <a:gd name="T1" fmla="*/ 35 h 40"/>
                <a:gd name="T2" fmla="*/ 16 w 23"/>
                <a:gd name="T3" fmla="*/ 34 h 40"/>
                <a:gd name="T4" fmla="*/ 14 w 23"/>
                <a:gd name="T5" fmla="*/ 29 h 40"/>
                <a:gd name="T6" fmla="*/ 9 w 23"/>
                <a:gd name="T7" fmla="*/ 27 h 40"/>
                <a:gd name="T8" fmla="*/ 5 w 23"/>
                <a:gd name="T9" fmla="*/ 24 h 40"/>
                <a:gd name="T10" fmla="*/ 6 w 23"/>
                <a:gd name="T11" fmla="*/ 24 h 40"/>
                <a:gd name="T12" fmla="*/ 10 w 23"/>
                <a:gd name="T13" fmla="*/ 24 h 40"/>
                <a:gd name="T14" fmla="*/ 4 w 23"/>
                <a:gd name="T15" fmla="*/ 23 h 40"/>
                <a:gd name="T16" fmla="*/ 5 w 23"/>
                <a:gd name="T17" fmla="*/ 21 h 40"/>
                <a:gd name="T18" fmla="*/ 3 w 23"/>
                <a:gd name="T19" fmla="*/ 21 h 40"/>
                <a:gd name="T20" fmla="*/ 11 w 23"/>
                <a:gd name="T21" fmla="*/ 20 h 40"/>
                <a:gd name="T22" fmla="*/ 3 w 23"/>
                <a:gd name="T23" fmla="*/ 18 h 40"/>
                <a:gd name="T24" fmla="*/ 5 w 23"/>
                <a:gd name="T25" fmla="*/ 16 h 40"/>
                <a:gd name="T26" fmla="*/ 5 w 23"/>
                <a:gd name="T27" fmla="*/ 14 h 40"/>
                <a:gd name="T28" fmla="*/ 8 w 23"/>
                <a:gd name="T29" fmla="*/ 14 h 40"/>
                <a:gd name="T30" fmla="*/ 6 w 23"/>
                <a:gd name="T31" fmla="*/ 14 h 40"/>
                <a:gd name="T32" fmla="*/ 12 w 23"/>
                <a:gd name="T33" fmla="*/ 12 h 40"/>
                <a:gd name="T34" fmla="*/ 9 w 23"/>
                <a:gd name="T35" fmla="*/ 10 h 40"/>
                <a:gd name="T36" fmla="*/ 13 w 23"/>
                <a:gd name="T37" fmla="*/ 11 h 40"/>
                <a:gd name="T38" fmla="*/ 10 w 23"/>
                <a:gd name="T39" fmla="*/ 8 h 40"/>
                <a:gd name="T40" fmla="*/ 11 w 23"/>
                <a:gd name="T41" fmla="*/ 6 h 40"/>
                <a:gd name="T42" fmla="*/ 14 w 23"/>
                <a:gd name="T43" fmla="*/ 3 h 40"/>
                <a:gd name="T44" fmla="*/ 13 w 23"/>
                <a:gd name="T45" fmla="*/ 0 h 40"/>
                <a:gd name="T46" fmla="*/ 12 w 23"/>
                <a:gd name="T47" fmla="*/ 0 h 40"/>
                <a:gd name="T48" fmla="*/ 9 w 23"/>
                <a:gd name="T49" fmla="*/ 7 h 40"/>
                <a:gd name="T50" fmla="*/ 1 w 23"/>
                <a:gd name="T51" fmla="*/ 23 h 40"/>
                <a:gd name="T52" fmla="*/ 8 w 23"/>
                <a:gd name="T53" fmla="*/ 32 h 40"/>
                <a:gd name="T54" fmla="*/ 20 w 23"/>
                <a:gd name="T55" fmla="*/ 40 h 40"/>
                <a:gd name="T56" fmla="*/ 23 w 23"/>
                <a:gd name="T57" fmla="*/ 37 h 40"/>
                <a:gd name="T58" fmla="*/ 18 w 23"/>
                <a:gd name="T5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" h="40">
                  <a:moveTo>
                    <a:pt x="18" y="35"/>
                  </a:moveTo>
                  <a:cubicBezTo>
                    <a:pt x="18" y="35"/>
                    <a:pt x="16" y="34"/>
                    <a:pt x="16" y="34"/>
                  </a:cubicBezTo>
                  <a:cubicBezTo>
                    <a:pt x="15" y="33"/>
                    <a:pt x="14" y="29"/>
                    <a:pt x="14" y="29"/>
                  </a:cubicBezTo>
                  <a:cubicBezTo>
                    <a:pt x="14" y="29"/>
                    <a:pt x="11" y="27"/>
                    <a:pt x="9" y="27"/>
                  </a:cubicBezTo>
                  <a:cubicBezTo>
                    <a:pt x="8" y="28"/>
                    <a:pt x="2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8" y="25"/>
                    <a:pt x="10" y="24"/>
                    <a:pt x="10" y="24"/>
                  </a:cubicBezTo>
                  <a:cubicBezTo>
                    <a:pt x="10" y="24"/>
                    <a:pt x="5" y="23"/>
                    <a:pt x="4" y="23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4" y="19"/>
                    <a:pt x="11" y="20"/>
                    <a:pt x="11" y="20"/>
                  </a:cubicBezTo>
                  <a:cubicBezTo>
                    <a:pt x="10" y="19"/>
                    <a:pt x="5" y="18"/>
                    <a:pt x="3" y="18"/>
                  </a:cubicBezTo>
                  <a:cubicBezTo>
                    <a:pt x="4" y="17"/>
                    <a:pt x="6" y="17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6" y="14"/>
                    <a:pt x="8" y="14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12" y="12"/>
                    <a:pt x="12" y="12"/>
                  </a:cubicBezTo>
                  <a:cubicBezTo>
                    <a:pt x="11" y="12"/>
                    <a:pt x="9" y="10"/>
                    <a:pt x="9" y="10"/>
                  </a:cubicBezTo>
                  <a:cubicBezTo>
                    <a:pt x="10" y="9"/>
                    <a:pt x="13" y="11"/>
                    <a:pt x="13" y="11"/>
                  </a:cubicBezTo>
                  <a:cubicBezTo>
                    <a:pt x="13" y="10"/>
                    <a:pt x="10" y="8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4" y="3"/>
                    <a:pt x="14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2" y="39"/>
                    <a:pt x="23" y="37"/>
                  </a:cubicBezTo>
                  <a:cubicBezTo>
                    <a:pt x="22" y="36"/>
                    <a:pt x="18" y="35"/>
                    <a:pt x="18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52" name="Freeform 107"/>
            <p:cNvSpPr>
              <a:spLocks noEditPoints="1"/>
            </p:cNvSpPr>
            <p:nvPr/>
          </p:nvSpPr>
          <p:spPr bwMode="auto">
            <a:xfrm>
              <a:off x="3151584" y="3258742"/>
              <a:ext cx="65484" cy="79772"/>
            </a:xfrm>
            <a:custGeom>
              <a:avLst/>
              <a:gdLst>
                <a:gd name="T0" fmla="*/ 13 w 14"/>
                <a:gd name="T1" fmla="*/ 11 h 17"/>
                <a:gd name="T2" fmla="*/ 13 w 14"/>
                <a:gd name="T3" fmla="*/ 10 h 17"/>
                <a:gd name="T4" fmla="*/ 13 w 14"/>
                <a:gd name="T5" fmla="*/ 10 h 17"/>
                <a:gd name="T6" fmla="*/ 13 w 14"/>
                <a:gd name="T7" fmla="*/ 10 h 17"/>
                <a:gd name="T8" fmla="*/ 13 w 14"/>
                <a:gd name="T9" fmla="*/ 8 h 17"/>
                <a:gd name="T10" fmla="*/ 13 w 14"/>
                <a:gd name="T11" fmla="*/ 8 h 17"/>
                <a:gd name="T12" fmla="*/ 13 w 14"/>
                <a:gd name="T13" fmla="*/ 8 h 17"/>
                <a:gd name="T14" fmla="*/ 13 w 14"/>
                <a:gd name="T15" fmla="*/ 8 h 17"/>
                <a:gd name="T16" fmla="*/ 13 w 14"/>
                <a:gd name="T17" fmla="*/ 8 h 17"/>
                <a:gd name="T18" fmla="*/ 13 w 14"/>
                <a:gd name="T19" fmla="*/ 8 h 17"/>
                <a:gd name="T20" fmla="*/ 13 w 14"/>
                <a:gd name="T21" fmla="*/ 8 h 17"/>
                <a:gd name="T22" fmla="*/ 13 w 14"/>
                <a:gd name="T23" fmla="*/ 8 h 17"/>
                <a:gd name="T24" fmla="*/ 13 w 14"/>
                <a:gd name="T25" fmla="*/ 8 h 17"/>
                <a:gd name="T26" fmla="*/ 13 w 14"/>
                <a:gd name="T27" fmla="*/ 8 h 17"/>
                <a:gd name="T28" fmla="*/ 13 w 14"/>
                <a:gd name="T29" fmla="*/ 8 h 17"/>
                <a:gd name="T30" fmla="*/ 13 w 14"/>
                <a:gd name="T31" fmla="*/ 7 h 17"/>
                <a:gd name="T32" fmla="*/ 13 w 14"/>
                <a:gd name="T33" fmla="*/ 4 h 17"/>
                <a:gd name="T34" fmla="*/ 10 w 14"/>
                <a:gd name="T35" fmla="*/ 1 h 17"/>
                <a:gd name="T36" fmla="*/ 9 w 14"/>
                <a:gd name="T37" fmla="*/ 4 h 17"/>
                <a:gd name="T38" fmla="*/ 6 w 14"/>
                <a:gd name="T39" fmla="*/ 0 h 17"/>
                <a:gd name="T40" fmla="*/ 2 w 14"/>
                <a:gd name="T41" fmla="*/ 3 h 17"/>
                <a:gd name="T42" fmla="*/ 2 w 14"/>
                <a:gd name="T43" fmla="*/ 8 h 17"/>
                <a:gd name="T44" fmla="*/ 1 w 14"/>
                <a:gd name="T45" fmla="*/ 8 h 17"/>
                <a:gd name="T46" fmla="*/ 2 w 14"/>
                <a:gd name="T47" fmla="*/ 12 h 17"/>
                <a:gd name="T48" fmla="*/ 3 w 14"/>
                <a:gd name="T49" fmla="*/ 12 h 17"/>
                <a:gd name="T50" fmla="*/ 6 w 14"/>
                <a:gd name="T51" fmla="*/ 17 h 17"/>
                <a:gd name="T52" fmla="*/ 10 w 14"/>
                <a:gd name="T53" fmla="*/ 17 h 17"/>
                <a:gd name="T54" fmla="*/ 11 w 14"/>
                <a:gd name="T55" fmla="*/ 17 h 17"/>
                <a:gd name="T56" fmla="*/ 11 w 14"/>
                <a:gd name="T57" fmla="*/ 17 h 17"/>
                <a:gd name="T58" fmla="*/ 13 w 14"/>
                <a:gd name="T59" fmla="*/ 14 h 17"/>
                <a:gd name="T60" fmla="*/ 13 w 14"/>
                <a:gd name="T61" fmla="*/ 11 h 17"/>
                <a:gd name="T62" fmla="*/ 7 w 14"/>
                <a:gd name="T63" fmla="*/ 16 h 17"/>
                <a:gd name="T64" fmla="*/ 6 w 14"/>
                <a:gd name="T65" fmla="*/ 13 h 17"/>
                <a:gd name="T66" fmla="*/ 7 w 14"/>
                <a:gd name="T67" fmla="*/ 11 h 17"/>
                <a:gd name="T68" fmla="*/ 6 w 14"/>
                <a:gd name="T69" fmla="*/ 11 h 17"/>
                <a:gd name="T70" fmla="*/ 5 w 14"/>
                <a:gd name="T71" fmla="*/ 9 h 17"/>
                <a:gd name="T72" fmla="*/ 5 w 14"/>
                <a:gd name="T73" fmla="*/ 9 h 17"/>
                <a:gd name="T74" fmla="*/ 6 w 14"/>
                <a:gd name="T75" fmla="*/ 7 h 17"/>
                <a:gd name="T76" fmla="*/ 6 w 14"/>
                <a:gd name="T77" fmla="*/ 6 h 17"/>
                <a:gd name="T78" fmla="*/ 9 w 14"/>
                <a:gd name="T79" fmla="*/ 5 h 17"/>
                <a:gd name="T80" fmla="*/ 12 w 14"/>
                <a:gd name="T81" fmla="*/ 7 h 17"/>
                <a:gd name="T82" fmla="*/ 12 w 14"/>
                <a:gd name="T83" fmla="*/ 8 h 17"/>
                <a:gd name="T84" fmla="*/ 13 w 14"/>
                <a:gd name="T85" fmla="*/ 10 h 17"/>
                <a:gd name="T86" fmla="*/ 11 w 14"/>
                <a:gd name="T87" fmla="*/ 16 h 17"/>
                <a:gd name="T88" fmla="*/ 7 w 14"/>
                <a:gd name="T8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" h="17">
                  <a:moveTo>
                    <a:pt x="13" y="11"/>
                  </a:move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3" y="3"/>
                    <a:pt x="11" y="2"/>
                    <a:pt x="10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3"/>
                    <a:pt x="6" y="1"/>
                    <a:pt x="6" y="0"/>
                  </a:cubicBezTo>
                  <a:cubicBezTo>
                    <a:pt x="4" y="1"/>
                    <a:pt x="3" y="3"/>
                    <a:pt x="2" y="3"/>
                  </a:cubicBezTo>
                  <a:cubicBezTo>
                    <a:pt x="1" y="4"/>
                    <a:pt x="2" y="8"/>
                    <a:pt x="2" y="8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0" y="8"/>
                    <a:pt x="2" y="11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5" y="16"/>
                    <a:pt x="6" y="17"/>
                  </a:cubicBezTo>
                  <a:cubicBezTo>
                    <a:pt x="7" y="17"/>
                    <a:pt x="10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4"/>
                    <a:pt x="14" y="12"/>
                    <a:pt x="13" y="11"/>
                  </a:cubicBezTo>
                  <a:close/>
                  <a:moveTo>
                    <a:pt x="7" y="16"/>
                  </a:moveTo>
                  <a:cubicBezTo>
                    <a:pt x="7" y="16"/>
                    <a:pt x="6" y="13"/>
                    <a:pt x="6" y="13"/>
                  </a:cubicBezTo>
                  <a:cubicBezTo>
                    <a:pt x="6" y="13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8" y="5"/>
                    <a:pt x="9" y="5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10"/>
                    <a:pt x="13" y="10"/>
                  </a:cubicBezTo>
                  <a:cubicBezTo>
                    <a:pt x="13" y="14"/>
                    <a:pt x="11" y="16"/>
                    <a:pt x="11" y="16"/>
                  </a:cubicBezTo>
                  <a:cubicBezTo>
                    <a:pt x="11" y="16"/>
                    <a:pt x="9" y="17"/>
                    <a:pt x="7" y="1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53" name="Freeform 108"/>
            <p:cNvSpPr/>
            <p:nvPr/>
          </p:nvSpPr>
          <p:spPr bwMode="auto">
            <a:xfrm>
              <a:off x="3156347" y="3253979"/>
              <a:ext cx="65484" cy="51197"/>
            </a:xfrm>
            <a:custGeom>
              <a:avLst/>
              <a:gdLst>
                <a:gd name="T0" fmla="*/ 1 w 14"/>
                <a:gd name="T1" fmla="*/ 9 h 11"/>
                <a:gd name="T2" fmla="*/ 2 w 14"/>
                <a:gd name="T3" fmla="*/ 11 h 11"/>
                <a:gd name="T4" fmla="*/ 3 w 14"/>
                <a:gd name="T5" fmla="*/ 11 h 11"/>
                <a:gd name="T6" fmla="*/ 3 w 14"/>
                <a:gd name="T7" fmla="*/ 10 h 11"/>
                <a:gd name="T8" fmla="*/ 5 w 14"/>
                <a:gd name="T9" fmla="*/ 7 h 11"/>
                <a:gd name="T10" fmla="*/ 9 w 14"/>
                <a:gd name="T11" fmla="*/ 6 h 11"/>
                <a:gd name="T12" fmla="*/ 12 w 14"/>
                <a:gd name="T13" fmla="*/ 7 h 11"/>
                <a:gd name="T14" fmla="*/ 12 w 14"/>
                <a:gd name="T15" fmla="*/ 9 h 11"/>
                <a:gd name="T16" fmla="*/ 13 w 14"/>
                <a:gd name="T17" fmla="*/ 8 h 11"/>
                <a:gd name="T18" fmla="*/ 13 w 14"/>
                <a:gd name="T19" fmla="*/ 4 h 11"/>
                <a:gd name="T20" fmla="*/ 8 w 14"/>
                <a:gd name="T21" fmla="*/ 0 h 11"/>
                <a:gd name="T22" fmla="*/ 7 w 14"/>
                <a:gd name="T23" fmla="*/ 0 h 11"/>
                <a:gd name="T24" fmla="*/ 5 w 14"/>
                <a:gd name="T25" fmla="*/ 0 h 11"/>
                <a:gd name="T26" fmla="*/ 0 w 14"/>
                <a:gd name="T27" fmla="*/ 4 h 11"/>
                <a:gd name="T28" fmla="*/ 0 w 14"/>
                <a:gd name="T29" fmla="*/ 9 h 11"/>
                <a:gd name="T30" fmla="*/ 1 w 14"/>
                <a:gd name="T3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1">
                  <a:moveTo>
                    <a:pt x="1" y="9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7"/>
                    <a:pt x="5" y="7"/>
                  </a:cubicBezTo>
                  <a:cubicBezTo>
                    <a:pt x="5" y="7"/>
                    <a:pt x="8" y="5"/>
                    <a:pt x="9" y="6"/>
                  </a:cubicBezTo>
                  <a:cubicBezTo>
                    <a:pt x="9" y="6"/>
                    <a:pt x="11" y="7"/>
                    <a:pt x="12" y="7"/>
                  </a:cubicBezTo>
                  <a:cubicBezTo>
                    <a:pt x="12" y="7"/>
                    <a:pt x="12" y="9"/>
                    <a:pt x="12" y="9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4"/>
                    <a:pt x="10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0" y="3"/>
                    <a:pt x="0" y="4"/>
                  </a:cubicBezTo>
                  <a:cubicBezTo>
                    <a:pt x="0" y="5"/>
                    <a:pt x="0" y="5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二、加入学生会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文本框 43"/>
          <p:cNvSpPr txBox="1"/>
          <p:nvPr/>
        </p:nvSpPr>
        <p:spPr>
          <a:xfrm>
            <a:off x="534011" y="1348630"/>
            <a:ext cx="107275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学生会是大学生的自治组织，为同学们提供各种服务。加入学生会不仅能够锻炼大学生的组织能力和领导能力，而且还能增强其社会责任感。一般流程如下。</a:t>
            </a:r>
            <a:endParaRPr lang="zh-CN" altLang="en-US" sz="2400" dirty="0"/>
          </a:p>
        </p:txBody>
      </p:sp>
      <p:sp>
        <p:nvSpPr>
          <p:cNvPr id="40" name="燕尾形 39"/>
          <p:cNvSpPr/>
          <p:nvPr>
            <p:custDataLst>
              <p:tags r:id="rId1"/>
            </p:custDataLst>
          </p:nvPr>
        </p:nvSpPr>
        <p:spPr>
          <a:xfrm>
            <a:off x="1560830" y="4197985"/>
            <a:ext cx="2559050" cy="605155"/>
          </a:xfrm>
          <a:prstGeom prst="chevron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778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effectLst/>
                <a:uFillTx/>
                <a:latin typeface="+mn-ea"/>
                <a:cs typeface="+mn-ea"/>
                <a:sym typeface="+mn-ea"/>
              </a:rPr>
              <a:t>了解学生会</a:t>
            </a:r>
            <a:endParaRPr lang="zh-CN" altLang="en-US" b="1">
              <a:solidFill>
                <a:srgbClr val="FFFFFF"/>
              </a:solidFill>
              <a:effectLst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41" name="任意多边形 40"/>
          <p:cNvSpPr/>
          <p:nvPr>
            <p:custDataLst>
              <p:tags r:id="rId2"/>
            </p:custDataLst>
          </p:nvPr>
        </p:nvSpPr>
        <p:spPr>
          <a:xfrm>
            <a:off x="4049395" y="4064635"/>
            <a:ext cx="447675" cy="871855"/>
          </a:xfrm>
          <a:custGeom>
            <a:avLst/>
            <a:gdLst>
              <a:gd name="connsiteX0" fmla="*/ 23 w 705"/>
              <a:gd name="connsiteY0" fmla="*/ 0 h 1373"/>
              <a:gd name="connsiteX1" fmla="*/ 705 w 705"/>
              <a:gd name="connsiteY1" fmla="*/ 682 h 1373"/>
              <a:gd name="connsiteX2" fmla="*/ 0 w 705"/>
              <a:gd name="connsiteY2" fmla="*/ 1373 h 1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5" h="1373">
                <a:moveTo>
                  <a:pt x="23" y="0"/>
                </a:moveTo>
                <a:lnTo>
                  <a:pt x="705" y="682"/>
                </a:lnTo>
                <a:lnTo>
                  <a:pt x="0" y="1373"/>
                </a:lnTo>
              </a:path>
            </a:pathLst>
          </a:custGeom>
          <a:noFill/>
          <a:ln w="22225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cxnSp>
        <p:nvCxnSpPr>
          <p:cNvPr id="42" name="直接连接符 41"/>
          <p:cNvCxnSpPr/>
          <p:nvPr>
            <p:custDataLst>
              <p:tags r:id="rId3"/>
            </p:custDataLst>
          </p:nvPr>
        </p:nvCxnSpPr>
        <p:spPr>
          <a:xfrm flipH="1">
            <a:off x="6162675" y="4935220"/>
            <a:ext cx="767080" cy="767715"/>
          </a:xfrm>
          <a:prstGeom prst="line">
            <a:avLst/>
          </a:prstGeom>
          <a:ln w="12700">
            <a:solidFill>
              <a:schemeClr val="accent2">
                <a:alpha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燕尾形 42"/>
          <p:cNvSpPr/>
          <p:nvPr>
            <p:custDataLst>
              <p:tags r:id="rId4"/>
            </p:custDataLst>
          </p:nvPr>
        </p:nvSpPr>
        <p:spPr>
          <a:xfrm>
            <a:off x="4441190" y="4197985"/>
            <a:ext cx="2557145" cy="605155"/>
          </a:xfrm>
          <a:prstGeom prst="chevron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44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77800" dir="5400000" sx="90000" sy="-19000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effectLst/>
                <a:uFillTx/>
                <a:latin typeface="+mn-ea"/>
                <a:cs typeface="+mn-ea"/>
                <a:sym typeface="+mn-ea"/>
              </a:rPr>
              <a:t>申请加入</a:t>
            </a:r>
            <a:endParaRPr lang="zh-CN" altLang="en-US" b="1">
              <a:solidFill>
                <a:srgbClr val="FFFFFF"/>
              </a:solidFill>
              <a:effectLst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44" name="任意多边形 43"/>
          <p:cNvSpPr/>
          <p:nvPr>
            <p:custDataLst>
              <p:tags r:id="rId5"/>
            </p:custDataLst>
          </p:nvPr>
        </p:nvSpPr>
        <p:spPr>
          <a:xfrm>
            <a:off x="6927850" y="4064635"/>
            <a:ext cx="447675" cy="871855"/>
          </a:xfrm>
          <a:custGeom>
            <a:avLst/>
            <a:gdLst>
              <a:gd name="connsiteX0" fmla="*/ 23 w 705"/>
              <a:gd name="connsiteY0" fmla="*/ 0 h 1373"/>
              <a:gd name="connsiteX1" fmla="*/ 705 w 705"/>
              <a:gd name="connsiteY1" fmla="*/ 682 h 1373"/>
              <a:gd name="connsiteX2" fmla="*/ 0 w 705"/>
              <a:gd name="connsiteY2" fmla="*/ 1373 h 1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5" h="1373">
                <a:moveTo>
                  <a:pt x="23" y="0"/>
                </a:moveTo>
                <a:lnTo>
                  <a:pt x="705" y="682"/>
                </a:lnTo>
                <a:lnTo>
                  <a:pt x="0" y="1373"/>
                </a:lnTo>
              </a:path>
            </a:pathLst>
          </a:custGeom>
          <a:noFill/>
          <a:ln w="22225"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cxnSp>
        <p:nvCxnSpPr>
          <p:cNvPr id="45" name="直接连接符 44"/>
          <p:cNvCxnSpPr/>
          <p:nvPr>
            <p:custDataLst>
              <p:tags r:id="rId6"/>
            </p:custDataLst>
          </p:nvPr>
        </p:nvCxnSpPr>
        <p:spPr>
          <a:xfrm flipH="1" flipV="1">
            <a:off x="3294380" y="3298190"/>
            <a:ext cx="766445" cy="766445"/>
          </a:xfrm>
          <a:prstGeom prst="line">
            <a:avLst/>
          </a:prstGeom>
          <a:ln w="12700">
            <a:solidFill>
              <a:schemeClr val="accent1">
                <a:alpha val="67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燕尾形 45"/>
          <p:cNvSpPr/>
          <p:nvPr>
            <p:custDataLst>
              <p:tags r:id="rId7"/>
            </p:custDataLst>
          </p:nvPr>
        </p:nvSpPr>
        <p:spPr>
          <a:xfrm>
            <a:off x="7327900" y="4202430"/>
            <a:ext cx="2561590" cy="605155"/>
          </a:xfrm>
          <a:prstGeom prst="chevron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778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effectLst/>
                <a:uFillTx/>
                <a:latin typeface="+mn-ea"/>
                <a:cs typeface="+mn-ea"/>
                <a:sym typeface="+mn-ea"/>
              </a:rPr>
              <a:t>承担责任</a:t>
            </a:r>
            <a:endParaRPr lang="zh-CN" altLang="en-US" b="1">
              <a:solidFill>
                <a:srgbClr val="FFFFFF"/>
              </a:solidFill>
              <a:effectLst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47" name="任意多边形 46"/>
          <p:cNvSpPr/>
          <p:nvPr>
            <p:custDataLst>
              <p:tags r:id="rId8"/>
            </p:custDataLst>
          </p:nvPr>
        </p:nvSpPr>
        <p:spPr>
          <a:xfrm>
            <a:off x="9810115" y="4069080"/>
            <a:ext cx="447675" cy="871855"/>
          </a:xfrm>
          <a:custGeom>
            <a:avLst/>
            <a:gdLst>
              <a:gd name="connsiteX0" fmla="*/ 23 w 705"/>
              <a:gd name="connsiteY0" fmla="*/ 0 h 1373"/>
              <a:gd name="connsiteX1" fmla="*/ 705 w 705"/>
              <a:gd name="connsiteY1" fmla="*/ 682 h 1373"/>
              <a:gd name="connsiteX2" fmla="*/ 0 w 705"/>
              <a:gd name="connsiteY2" fmla="*/ 1373 h 1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5" h="1373">
                <a:moveTo>
                  <a:pt x="23" y="0"/>
                </a:moveTo>
                <a:lnTo>
                  <a:pt x="705" y="682"/>
                </a:lnTo>
                <a:lnTo>
                  <a:pt x="0" y="1373"/>
                </a:lnTo>
              </a:path>
            </a:pathLst>
          </a:custGeom>
          <a:noFill/>
          <a:ln w="22225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+mn-ea"/>
            </a:endParaRPr>
          </a:p>
        </p:txBody>
      </p:sp>
      <p:cxnSp>
        <p:nvCxnSpPr>
          <p:cNvPr id="126" name="直接连接符 125"/>
          <p:cNvCxnSpPr/>
          <p:nvPr>
            <p:custDataLst>
              <p:tags r:id="rId9"/>
            </p:custDataLst>
          </p:nvPr>
        </p:nvCxnSpPr>
        <p:spPr>
          <a:xfrm flipH="1" flipV="1">
            <a:off x="9053830" y="3302635"/>
            <a:ext cx="766445" cy="766445"/>
          </a:xfrm>
          <a:prstGeom prst="line">
            <a:avLst/>
          </a:prstGeom>
          <a:ln w="12700">
            <a:solidFill>
              <a:schemeClr val="accent1">
                <a:alpha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三、参与志愿服务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文本框 43"/>
          <p:cNvSpPr txBox="1"/>
          <p:nvPr/>
        </p:nvSpPr>
        <p:spPr>
          <a:xfrm>
            <a:off x="5953125" y="1348740"/>
            <a:ext cx="5166360" cy="48463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大学生可以关注学校志愿者中心或相关社团的信息，了解志愿服务项目，然后根据个人兴趣和时间安排，选择合适的志愿活动，如支教、环保、社区服务等。在参与志愿服务的过程中，大学生要保持积极向上的态度，尽自己所能为社会做出贡献。</a:t>
            </a:r>
            <a:endParaRPr lang="zh-CN" altLang="en-US" sz="2400" dirty="0"/>
          </a:p>
        </p:txBody>
      </p:sp>
      <p:sp>
        <p:nvSpPr>
          <p:cNvPr id="4" name="矩形 3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700000">
            <a:off x="1442970" y="1835400"/>
            <a:ext cx="3492000" cy="3492000"/>
          </a:xfrm>
          <a:prstGeom prst="rect">
            <a:avLst/>
          </a:prstGeom>
          <a:noFill/>
          <a:ln w="95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9" name="图片 8" descr="D:/桌面/QQ20250320-183103.pngQQ20250320-1831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6996" r="16996" b="10097"/>
          <a:stretch>
            <a:fillRect/>
          </a:stretch>
        </p:blipFill>
        <p:spPr>
          <a:xfrm>
            <a:off x="1421765" y="1819910"/>
            <a:ext cx="3534410" cy="3177540"/>
          </a:xfrm>
          <a:custGeom>
            <a:avLst/>
            <a:gdLst>
              <a:gd name="connsiteX0" fmla="*/ 0 w 3534410"/>
              <a:gd name="connsiteY0" fmla="*/ 0 h 3534410"/>
              <a:gd name="connsiteX1" fmla="*/ 3534410 w 3534410"/>
              <a:gd name="connsiteY1" fmla="*/ 0 h 3534410"/>
              <a:gd name="connsiteX2" fmla="*/ 3534410 w 3534410"/>
              <a:gd name="connsiteY2" fmla="*/ 3534410 h 3534410"/>
              <a:gd name="connsiteX3" fmla="*/ 0 w 3534410"/>
              <a:gd name="connsiteY3" fmla="*/ 3534410 h 353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4410" h="3534410">
                <a:moveTo>
                  <a:pt x="0" y="0"/>
                </a:moveTo>
                <a:lnTo>
                  <a:pt x="3534410" y="0"/>
                </a:lnTo>
                <a:lnTo>
                  <a:pt x="3534410" y="3534410"/>
                </a:lnTo>
                <a:lnTo>
                  <a:pt x="0" y="353441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>
                <a:alpha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四、参与学术竞赛与项目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文本框 43"/>
          <p:cNvSpPr txBox="1"/>
          <p:nvPr/>
        </p:nvSpPr>
        <p:spPr>
          <a:xfrm>
            <a:off x="534011" y="1348630"/>
            <a:ext cx="107275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学术竞赛与项目是提升大学生学术素养和创新能力的重要途径。通过参与学术竞赛与项目，大学生可以深入了解专业前沿知识，提高自己的科研能力和团队协作能力。一般流程如下。</a:t>
            </a:r>
            <a:endParaRPr lang="zh-CN" altLang="en-US" sz="2400" dirty="0"/>
          </a:p>
        </p:txBody>
      </p:sp>
      <p:sp>
        <p:nvSpPr>
          <p:cNvPr id="14" name="任意多边形 13"/>
          <p:cNvSpPr/>
          <p:nvPr>
            <p:custDataLst>
              <p:tags r:id="rId1"/>
            </p:custDataLst>
          </p:nvPr>
        </p:nvSpPr>
        <p:spPr>
          <a:xfrm>
            <a:off x="1194435" y="3632835"/>
            <a:ext cx="2456815" cy="15354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69" h="2418">
                <a:moveTo>
                  <a:pt x="3869" y="0"/>
                </a:moveTo>
                <a:cubicBezTo>
                  <a:pt x="3866" y="597"/>
                  <a:pt x="3869" y="1227"/>
                  <a:pt x="3866" y="1824"/>
                </a:cubicBezTo>
                <a:lnTo>
                  <a:pt x="2369" y="2055"/>
                </a:lnTo>
                <a:lnTo>
                  <a:pt x="2359" y="2036"/>
                </a:lnTo>
                <a:cubicBezTo>
                  <a:pt x="2267" y="1900"/>
                  <a:pt x="2111" y="1810"/>
                  <a:pt x="1934" y="1810"/>
                </a:cubicBezTo>
                <a:cubicBezTo>
                  <a:pt x="1722" y="1810"/>
                  <a:pt x="1540" y="1939"/>
                  <a:pt x="1463" y="2123"/>
                </a:cubicBezTo>
                <a:lnTo>
                  <a:pt x="1439" y="2198"/>
                </a:lnTo>
                <a:lnTo>
                  <a:pt x="17" y="2418"/>
                </a:lnTo>
                <a:lnTo>
                  <a:pt x="0" y="601"/>
                </a:lnTo>
                <a:lnTo>
                  <a:pt x="3869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r>
              <a:rPr lang="zh-CN" altLang="en-US" b="1"/>
              <a:t>了解竞赛</a:t>
            </a:r>
            <a:endParaRPr lang="zh-CN" altLang="en-US" b="1"/>
          </a:p>
        </p:txBody>
      </p:sp>
      <p:sp>
        <p:nvSpPr>
          <p:cNvPr id="13" name="任意多边形 12"/>
          <p:cNvSpPr/>
          <p:nvPr>
            <p:custDataLst>
              <p:tags r:id="rId2"/>
            </p:custDataLst>
          </p:nvPr>
        </p:nvSpPr>
        <p:spPr>
          <a:xfrm>
            <a:off x="3674745" y="3632835"/>
            <a:ext cx="2439035" cy="15354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41" h="2418">
                <a:moveTo>
                  <a:pt x="0" y="0"/>
                </a:moveTo>
                <a:lnTo>
                  <a:pt x="1458" y="228"/>
                </a:lnTo>
                <a:lnTo>
                  <a:pt x="1449" y="314"/>
                </a:lnTo>
                <a:cubicBezTo>
                  <a:pt x="1449" y="597"/>
                  <a:pt x="1679" y="826"/>
                  <a:pt x="1961" y="826"/>
                </a:cubicBezTo>
                <a:cubicBezTo>
                  <a:pt x="2209" y="826"/>
                  <a:pt x="2415" y="651"/>
                  <a:pt x="2463" y="417"/>
                </a:cubicBezTo>
                <a:lnTo>
                  <a:pt x="2466" y="386"/>
                </a:lnTo>
                <a:lnTo>
                  <a:pt x="3841" y="601"/>
                </a:lnTo>
                <a:lnTo>
                  <a:pt x="3824" y="2418"/>
                </a:lnTo>
                <a:lnTo>
                  <a:pt x="3" y="1824"/>
                </a:lnTo>
                <a:cubicBezTo>
                  <a:pt x="0" y="1227"/>
                  <a:pt x="3" y="5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r>
              <a:rPr lang="zh-CN" altLang="en-US" b="1"/>
              <a:t>选择竞赛</a:t>
            </a:r>
            <a:endParaRPr lang="zh-CN" altLang="en-US" b="1"/>
          </a:p>
        </p:txBody>
      </p:sp>
      <p:sp>
        <p:nvSpPr>
          <p:cNvPr id="12" name="任意多边形 11"/>
          <p:cNvSpPr/>
          <p:nvPr>
            <p:custDataLst>
              <p:tags r:id="rId3"/>
            </p:custDataLst>
          </p:nvPr>
        </p:nvSpPr>
        <p:spPr>
          <a:xfrm>
            <a:off x="6146800" y="4023360"/>
            <a:ext cx="2439035" cy="15354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41" h="2418">
                <a:moveTo>
                  <a:pt x="0" y="0"/>
                </a:moveTo>
                <a:lnTo>
                  <a:pt x="3841" y="601"/>
                </a:lnTo>
                <a:lnTo>
                  <a:pt x="3824" y="2418"/>
                </a:lnTo>
                <a:lnTo>
                  <a:pt x="2431" y="2201"/>
                </a:lnTo>
                <a:lnTo>
                  <a:pt x="2433" y="2189"/>
                </a:lnTo>
                <a:cubicBezTo>
                  <a:pt x="2433" y="1906"/>
                  <a:pt x="2203" y="1677"/>
                  <a:pt x="1921" y="1677"/>
                </a:cubicBezTo>
                <a:cubicBezTo>
                  <a:pt x="1708" y="1677"/>
                  <a:pt x="1526" y="1806"/>
                  <a:pt x="1449" y="1990"/>
                </a:cubicBezTo>
                <a:lnTo>
                  <a:pt x="1431" y="2046"/>
                </a:lnTo>
                <a:lnTo>
                  <a:pt x="3" y="1824"/>
                </a:lnTo>
                <a:cubicBezTo>
                  <a:pt x="0" y="1227"/>
                  <a:pt x="3" y="5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r>
              <a:rPr lang="zh-CN" altLang="en-US" b="1"/>
              <a:t>组建团队</a:t>
            </a:r>
            <a:endParaRPr lang="zh-CN" altLang="en-US" b="1"/>
          </a:p>
        </p:txBody>
      </p:sp>
      <p:sp>
        <p:nvSpPr>
          <p:cNvPr id="11" name="任意多边形 10"/>
          <p:cNvSpPr/>
          <p:nvPr>
            <p:custDataLst>
              <p:tags r:id="rId4"/>
            </p:custDataLst>
          </p:nvPr>
        </p:nvSpPr>
        <p:spPr>
          <a:xfrm>
            <a:off x="8618220" y="4027170"/>
            <a:ext cx="2447925" cy="15481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55" h="2438">
                <a:moveTo>
                  <a:pt x="3855" y="0"/>
                </a:moveTo>
                <a:lnTo>
                  <a:pt x="3855" y="1817"/>
                </a:lnTo>
                <a:lnTo>
                  <a:pt x="0" y="2438"/>
                </a:lnTo>
                <a:lnTo>
                  <a:pt x="0" y="615"/>
                </a:lnTo>
                <a:lnTo>
                  <a:pt x="1429" y="387"/>
                </a:lnTo>
                <a:lnTo>
                  <a:pt x="1449" y="452"/>
                </a:lnTo>
                <a:cubicBezTo>
                  <a:pt x="1526" y="636"/>
                  <a:pt x="1709" y="765"/>
                  <a:pt x="1921" y="765"/>
                </a:cubicBezTo>
                <a:cubicBezTo>
                  <a:pt x="2204" y="765"/>
                  <a:pt x="2433" y="536"/>
                  <a:pt x="2433" y="253"/>
                </a:cubicBezTo>
                <a:lnTo>
                  <a:pt x="2430" y="227"/>
                </a:lnTo>
                <a:lnTo>
                  <a:pt x="3855" y="0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r>
              <a:rPr lang="zh-CN" altLang="en-US" b="1"/>
              <a:t>积极参与</a:t>
            </a:r>
            <a:endParaRPr lang="zh-CN" altLang="en-US" b="1"/>
          </a:p>
        </p:txBody>
      </p:sp>
      <p:cxnSp>
        <p:nvCxnSpPr>
          <p:cNvPr id="156" name="直接连接符 155"/>
          <p:cNvCxnSpPr/>
          <p:nvPr>
            <p:custDataLst>
              <p:tags r:id="rId5"/>
            </p:custDataLst>
          </p:nvPr>
        </p:nvCxnSpPr>
        <p:spPr>
          <a:xfrm flipV="1">
            <a:off x="8613140" y="3934460"/>
            <a:ext cx="2461895" cy="407035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66000">
                  <a:schemeClr val="accent2">
                    <a:lumMod val="40000"/>
                    <a:lumOff val="60000"/>
                  </a:schemeClr>
                </a:gs>
                <a:gs pos="34000">
                  <a:schemeClr val="accent2">
                    <a:lumMod val="40000"/>
                    <a:lumOff val="60000"/>
                  </a:schemeClr>
                </a:gs>
                <a:gs pos="65000">
                  <a:srgbClr val="FFFFFF"/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>
            <p:custDataLst>
              <p:tags r:id="rId6"/>
            </p:custDataLst>
          </p:nvPr>
        </p:nvCxnSpPr>
        <p:spPr>
          <a:xfrm>
            <a:off x="6146800" y="5277485"/>
            <a:ext cx="2432685" cy="379730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66000">
                  <a:schemeClr val="accent1">
                    <a:lumMod val="40000"/>
                    <a:lumOff val="60000"/>
                  </a:schemeClr>
                </a:gs>
                <a:gs pos="34000">
                  <a:schemeClr val="accent1">
                    <a:lumMod val="40000"/>
                    <a:lumOff val="60000"/>
                  </a:schemeClr>
                </a:gs>
                <a:gs pos="65000">
                  <a:srgbClr val="FFFFFF"/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>
            <p:custDataLst>
              <p:tags r:id="rId7"/>
            </p:custDataLst>
          </p:nvPr>
        </p:nvCxnSpPr>
        <p:spPr>
          <a:xfrm>
            <a:off x="3687445" y="3564255"/>
            <a:ext cx="2405380" cy="359410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66000">
                  <a:schemeClr val="accent2">
                    <a:lumMod val="40000"/>
                    <a:lumOff val="60000"/>
                  </a:schemeClr>
                </a:gs>
                <a:gs pos="34000">
                  <a:schemeClr val="accent2">
                    <a:lumMod val="40000"/>
                    <a:lumOff val="60000"/>
                  </a:schemeClr>
                </a:gs>
                <a:gs pos="65000">
                  <a:srgbClr val="FFFFFF"/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>
            <p:custDataLst>
              <p:tags r:id="rId8"/>
            </p:custDataLst>
          </p:nvPr>
        </p:nvCxnSpPr>
        <p:spPr>
          <a:xfrm flipV="1">
            <a:off x="1226820" y="4881880"/>
            <a:ext cx="2448000" cy="386080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35000">
                  <a:schemeClr val="accent1">
                    <a:lumMod val="40000"/>
                    <a:lumOff val="60000"/>
                  </a:schemeClr>
                </a:gs>
                <a:gs pos="62000">
                  <a:srgbClr val="FFFFFF"/>
                </a:gs>
                <a:gs pos="63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1" name="椭圆 160"/>
          <p:cNvSpPr/>
          <p:nvPr>
            <p:custDataLst>
              <p:tags r:id="rId9"/>
            </p:custDataLst>
          </p:nvPr>
        </p:nvSpPr>
        <p:spPr>
          <a:xfrm>
            <a:off x="2132330" y="4816475"/>
            <a:ext cx="581025" cy="581025"/>
          </a:xfrm>
          <a:prstGeom prst="ellipse">
            <a:avLst/>
          </a:prstGeom>
          <a:gradFill>
            <a:gsLst>
              <a:gs pos="44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1">
                    <a:lumMod val="0"/>
                    <a:lumOff val="10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3" name="椭圆 162"/>
          <p:cNvSpPr/>
          <p:nvPr>
            <p:custDataLst>
              <p:tags r:id="rId10"/>
            </p:custDataLst>
          </p:nvPr>
        </p:nvSpPr>
        <p:spPr>
          <a:xfrm>
            <a:off x="4625340" y="3542030"/>
            <a:ext cx="581025" cy="581025"/>
          </a:xfrm>
          <a:prstGeom prst="ellipse">
            <a:avLst/>
          </a:prstGeom>
          <a:gradFill>
            <a:gsLst>
              <a:gs pos="44000">
                <a:schemeClr val="accent2"/>
              </a:gs>
              <a:gs pos="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4">
                    <a:lumMod val="0"/>
                    <a:lumOff val="10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4">
                    <a:lumMod val="0"/>
                    <a:lumOff val="100000"/>
                  </a:schemeClr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5" name="椭圆 164"/>
          <p:cNvSpPr/>
          <p:nvPr>
            <p:custDataLst>
              <p:tags r:id="rId11"/>
            </p:custDataLst>
          </p:nvPr>
        </p:nvSpPr>
        <p:spPr>
          <a:xfrm>
            <a:off x="7075805" y="5122545"/>
            <a:ext cx="581025" cy="581025"/>
          </a:xfrm>
          <a:prstGeom prst="ellipse">
            <a:avLst/>
          </a:prstGeom>
          <a:gradFill>
            <a:gsLst>
              <a:gs pos="44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1">
                    <a:lumMod val="0"/>
                    <a:lumOff val="10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7" name="椭圆 166"/>
          <p:cNvSpPr/>
          <p:nvPr>
            <p:custDataLst>
              <p:tags r:id="rId12"/>
            </p:custDataLst>
          </p:nvPr>
        </p:nvSpPr>
        <p:spPr>
          <a:xfrm>
            <a:off x="9547225" y="3897630"/>
            <a:ext cx="581025" cy="581025"/>
          </a:xfrm>
          <a:prstGeom prst="ellipse">
            <a:avLst/>
          </a:prstGeom>
          <a:gradFill>
            <a:gsLst>
              <a:gs pos="44000">
                <a:schemeClr val="accent2"/>
              </a:gs>
              <a:gs pos="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4">
                    <a:lumMod val="0"/>
                    <a:lumOff val="10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4">
                    <a:lumMod val="0"/>
                    <a:lumOff val="100000"/>
                  </a:schemeClr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4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uble-left-arrows_45721"/>
          <p:cNvSpPr>
            <a:spLocks noChangeAspect="1"/>
          </p:cNvSpPr>
          <p:nvPr/>
        </p:nvSpPr>
        <p:spPr bwMode="auto">
          <a:xfrm flipH="1">
            <a:off x="4628413" y="3463356"/>
            <a:ext cx="652660" cy="495228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矩形 11"/>
          <p:cNvSpPr/>
          <p:nvPr/>
        </p:nvSpPr>
        <p:spPr>
          <a:xfrm>
            <a:off x="5370093" y="4386771"/>
            <a:ext cx="487934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/>
              <a:t>第四节  职业生涯规划管理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5370093" y="5362766"/>
            <a:ext cx="325374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第五节  课堂实践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5370093" y="1424683"/>
            <a:ext cx="44729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第一节  树立终身学习观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5370093" y="3374768"/>
            <a:ext cx="4066540" cy="5835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>
                <a:solidFill>
                  <a:schemeClr val="bg1"/>
                </a:solidFill>
              </a:rPr>
              <a:t>第三</a:t>
            </a:r>
            <a:r>
              <a:rPr lang="zh-CN" altLang="en-US" sz="3200" dirty="0">
                <a:solidFill>
                  <a:schemeClr val="bg1"/>
                </a:solidFill>
              </a:rPr>
              <a:t>节  参与实习实践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70093" y="2407028"/>
            <a:ext cx="40665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第二节  参与学生活动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一、设定实习目标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文本框 43"/>
          <p:cNvSpPr txBox="1"/>
          <p:nvPr/>
        </p:nvSpPr>
        <p:spPr>
          <a:xfrm>
            <a:off x="534011" y="1348630"/>
            <a:ext cx="107275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实习前的第一步，是明确自己希望通过这次经历达成什么样的目标。这不仅仅是获得一份实习证明那么简单，更重要的是要与自身的职业生涯规划相契合。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4285" y="2809875"/>
            <a:ext cx="1992630" cy="2926715"/>
          </a:xfrm>
          <a:prstGeom prst="rect">
            <a:avLst/>
          </a:prstGeom>
        </p:spPr>
      </p:pic>
      <p:sp>
        <p:nvSpPr>
          <p:cNvPr id="5" name="等腰三角形 30"/>
          <p:cNvSpPr/>
          <p:nvPr>
            <p:custDataLst>
              <p:tags r:id="rId2"/>
            </p:custDataLst>
          </p:nvPr>
        </p:nvSpPr>
        <p:spPr>
          <a:xfrm rot="16200000" flipH="1">
            <a:off x="6268720" y="1554480"/>
            <a:ext cx="1934210" cy="541845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/>
          </a:p>
        </p:txBody>
      </p:sp>
      <p:sp>
        <p:nvSpPr>
          <p:cNvPr id="8" name="TextBox 3"/>
          <p:cNvSpPr txBox="1"/>
          <p:nvPr>
            <p:custDataLst>
              <p:tags r:id="rId3"/>
            </p:custDataLst>
          </p:nvPr>
        </p:nvSpPr>
        <p:spPr>
          <a:xfrm>
            <a:off x="5353050" y="3597910"/>
            <a:ext cx="4592955" cy="16332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我希望在这次实习中学到什么？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我想提升哪方面的能力？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二、寻找实习机会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文本框 43"/>
          <p:cNvSpPr txBox="1"/>
          <p:nvPr/>
        </p:nvSpPr>
        <p:spPr>
          <a:xfrm>
            <a:off x="696595" y="1348740"/>
            <a:ext cx="10565130" cy="23393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明确了实习目标之后，大学生就需要主动出击，寻找合适的实习机会。这包括但不限于利用学校就业指导中心的资源、关注企业官方网站和招聘平台的实习生招聘信息、参与校园招聘会等多种渠道。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4285" y="3396615"/>
            <a:ext cx="1992630" cy="2926715"/>
          </a:xfrm>
          <a:prstGeom prst="rect">
            <a:avLst/>
          </a:prstGeom>
        </p:spPr>
      </p:pic>
      <p:sp>
        <p:nvSpPr>
          <p:cNvPr id="5" name="等腰三角形 30"/>
          <p:cNvSpPr/>
          <p:nvPr>
            <p:custDataLst>
              <p:tags r:id="rId2"/>
            </p:custDataLst>
          </p:nvPr>
        </p:nvSpPr>
        <p:spPr>
          <a:xfrm rot="16200000" flipH="1">
            <a:off x="6549390" y="1860550"/>
            <a:ext cx="1771650" cy="581723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/>
          </a:p>
        </p:txBody>
      </p:sp>
      <p:sp>
        <p:nvSpPr>
          <p:cNvPr id="8" name="TextBox 3"/>
          <p:cNvSpPr txBox="1"/>
          <p:nvPr>
            <p:custDataLst>
              <p:tags r:id="rId3"/>
            </p:custDataLst>
          </p:nvPr>
        </p:nvSpPr>
        <p:spPr>
          <a:xfrm>
            <a:off x="5111750" y="4184650"/>
            <a:ext cx="5233035" cy="16332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要积极主动，勇于申请，不畏惧挑战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每一次尝试都是一次学习和成长的机会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三、实习期间的职业素养培养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35" name="Freeform 10"/>
          <p:cNvSpPr/>
          <p:nvPr/>
        </p:nvSpPr>
        <p:spPr>
          <a:xfrm>
            <a:off x="3008203" y="2938867"/>
            <a:ext cx="2238817" cy="2239118"/>
          </a:xfrm>
          <a:custGeom>
            <a:avLst/>
            <a:gdLst>
              <a:gd name="connsiteX0" fmla="*/ 2115406 w 2980266"/>
              <a:gd name="connsiteY0" fmla="*/ 475169 h 2980266"/>
              <a:gd name="connsiteX1" fmla="*/ 2347223 w 2980266"/>
              <a:gd name="connsiteY1" fmla="*/ 280641 h 2980266"/>
              <a:gd name="connsiteX2" fmla="*/ 2532418 w 2980266"/>
              <a:gd name="connsiteY2" fmla="*/ 436038 h 2980266"/>
              <a:gd name="connsiteX3" fmla="*/ 2381100 w 2980266"/>
              <a:gd name="connsiteY3" fmla="*/ 698113 h 2980266"/>
              <a:gd name="connsiteX4" fmla="*/ 2621526 w 2980266"/>
              <a:gd name="connsiteY4" fmla="*/ 1114543 h 2980266"/>
              <a:gd name="connsiteX5" fmla="*/ 2924149 w 2980266"/>
              <a:gd name="connsiteY5" fmla="*/ 1114535 h 2980266"/>
              <a:gd name="connsiteX6" fmla="*/ 2966129 w 2980266"/>
              <a:gd name="connsiteY6" fmla="*/ 1352617 h 2980266"/>
              <a:gd name="connsiteX7" fmla="*/ 2681754 w 2980266"/>
              <a:gd name="connsiteY7" fmla="*/ 1456113 h 2980266"/>
              <a:gd name="connsiteX8" fmla="*/ 2598255 w 2980266"/>
              <a:gd name="connsiteY8" fmla="*/ 1929659 h 2980266"/>
              <a:gd name="connsiteX9" fmla="*/ 2830082 w 2980266"/>
              <a:gd name="connsiteY9" fmla="*/ 2124176 h 2980266"/>
              <a:gd name="connsiteX10" fmla="*/ 2709205 w 2980266"/>
              <a:gd name="connsiteY10" fmla="*/ 2333542 h 2980266"/>
              <a:gd name="connsiteX11" fmla="*/ 2424835 w 2980266"/>
              <a:gd name="connsiteY11" fmla="*/ 2230031 h 2980266"/>
              <a:gd name="connsiteX12" fmla="*/ 2056481 w 2980266"/>
              <a:gd name="connsiteY12" fmla="*/ 2539116 h 2980266"/>
              <a:gd name="connsiteX13" fmla="*/ 2109039 w 2980266"/>
              <a:gd name="connsiteY13" fmla="*/ 2837141 h 2980266"/>
              <a:gd name="connsiteX14" fmla="*/ 1881863 w 2980266"/>
              <a:gd name="connsiteY14" fmla="*/ 2919826 h 2980266"/>
              <a:gd name="connsiteX15" fmla="*/ 1730559 w 2980266"/>
              <a:gd name="connsiteY15" fmla="*/ 2657743 h 2980266"/>
              <a:gd name="connsiteX16" fmla="*/ 1249707 w 2980266"/>
              <a:gd name="connsiteY16" fmla="*/ 2657743 h 2980266"/>
              <a:gd name="connsiteX17" fmla="*/ 1098403 w 2980266"/>
              <a:gd name="connsiteY17" fmla="*/ 2919826 h 2980266"/>
              <a:gd name="connsiteX18" fmla="*/ 871227 w 2980266"/>
              <a:gd name="connsiteY18" fmla="*/ 2837141 h 2980266"/>
              <a:gd name="connsiteX19" fmla="*/ 923785 w 2980266"/>
              <a:gd name="connsiteY19" fmla="*/ 2539117 h 2980266"/>
              <a:gd name="connsiteX20" fmla="*/ 555431 w 2980266"/>
              <a:gd name="connsiteY20" fmla="*/ 2230032 h 2980266"/>
              <a:gd name="connsiteX21" fmla="*/ 271061 w 2980266"/>
              <a:gd name="connsiteY21" fmla="*/ 2333542 h 2980266"/>
              <a:gd name="connsiteX22" fmla="*/ 150184 w 2980266"/>
              <a:gd name="connsiteY22" fmla="*/ 2124176 h 2980266"/>
              <a:gd name="connsiteX23" fmla="*/ 382011 w 2980266"/>
              <a:gd name="connsiteY23" fmla="*/ 1929660 h 2980266"/>
              <a:gd name="connsiteX24" fmla="*/ 298512 w 2980266"/>
              <a:gd name="connsiteY24" fmla="*/ 1456114 h 2980266"/>
              <a:gd name="connsiteX25" fmla="*/ 14137 w 2980266"/>
              <a:gd name="connsiteY25" fmla="*/ 1352617 h 2980266"/>
              <a:gd name="connsiteX26" fmla="*/ 56117 w 2980266"/>
              <a:gd name="connsiteY26" fmla="*/ 1114535 h 2980266"/>
              <a:gd name="connsiteX27" fmla="*/ 358740 w 2980266"/>
              <a:gd name="connsiteY27" fmla="*/ 1114543 h 2980266"/>
              <a:gd name="connsiteX28" fmla="*/ 599166 w 2980266"/>
              <a:gd name="connsiteY28" fmla="*/ 698113 h 2980266"/>
              <a:gd name="connsiteX29" fmla="*/ 447848 w 2980266"/>
              <a:gd name="connsiteY29" fmla="*/ 436038 h 2980266"/>
              <a:gd name="connsiteX30" fmla="*/ 633043 w 2980266"/>
              <a:gd name="connsiteY30" fmla="*/ 280641 h 2980266"/>
              <a:gd name="connsiteX31" fmla="*/ 864860 w 2980266"/>
              <a:gd name="connsiteY31" fmla="*/ 475169 h 2980266"/>
              <a:gd name="connsiteX32" fmla="*/ 1316713 w 2980266"/>
              <a:gd name="connsiteY32" fmla="*/ 310708 h 2980266"/>
              <a:gd name="connsiteX33" fmla="*/ 1369255 w 2980266"/>
              <a:gd name="connsiteY33" fmla="*/ 12681 h 2980266"/>
              <a:gd name="connsiteX34" fmla="*/ 1611011 w 2980266"/>
              <a:gd name="connsiteY34" fmla="*/ 12681 h 2980266"/>
              <a:gd name="connsiteX35" fmla="*/ 1663553 w 2980266"/>
              <a:gd name="connsiteY35" fmla="*/ 310708 h 2980266"/>
              <a:gd name="connsiteX36" fmla="*/ 2115406 w 2980266"/>
              <a:gd name="connsiteY36" fmla="*/ 475169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0266" h="2980266">
                <a:moveTo>
                  <a:pt x="2115406" y="475169"/>
                </a:moveTo>
                <a:lnTo>
                  <a:pt x="2347223" y="280641"/>
                </a:lnTo>
                <a:lnTo>
                  <a:pt x="2532418" y="436038"/>
                </a:lnTo>
                <a:lnTo>
                  <a:pt x="2381100" y="698113"/>
                </a:lnTo>
                <a:cubicBezTo>
                  <a:pt x="2488696" y="819151"/>
                  <a:pt x="2570502" y="960843"/>
                  <a:pt x="2621526" y="1114543"/>
                </a:cubicBezTo>
                <a:lnTo>
                  <a:pt x="2924149" y="1114535"/>
                </a:lnTo>
                <a:lnTo>
                  <a:pt x="2966129" y="1352617"/>
                </a:lnTo>
                <a:lnTo>
                  <a:pt x="2681754" y="1456113"/>
                </a:lnTo>
                <a:cubicBezTo>
                  <a:pt x="2686376" y="1617995"/>
                  <a:pt x="2657965" y="1779121"/>
                  <a:pt x="2598255" y="1929659"/>
                </a:cubicBezTo>
                <a:lnTo>
                  <a:pt x="2830082" y="2124176"/>
                </a:lnTo>
                <a:lnTo>
                  <a:pt x="2709205" y="2333542"/>
                </a:lnTo>
                <a:lnTo>
                  <a:pt x="2424835" y="2230031"/>
                </a:lnTo>
                <a:cubicBezTo>
                  <a:pt x="2324320" y="2357010"/>
                  <a:pt x="2198986" y="2462178"/>
                  <a:pt x="2056481" y="2539116"/>
                </a:cubicBezTo>
                <a:lnTo>
                  <a:pt x="2109039" y="2837141"/>
                </a:lnTo>
                <a:lnTo>
                  <a:pt x="1881863" y="2919826"/>
                </a:lnTo>
                <a:lnTo>
                  <a:pt x="1730559" y="2657743"/>
                </a:lnTo>
                <a:cubicBezTo>
                  <a:pt x="1571939" y="2690405"/>
                  <a:pt x="1408327" y="2690405"/>
                  <a:pt x="1249707" y="2657743"/>
                </a:cubicBezTo>
                <a:lnTo>
                  <a:pt x="1098403" y="2919826"/>
                </a:lnTo>
                <a:lnTo>
                  <a:pt x="871227" y="2837141"/>
                </a:lnTo>
                <a:lnTo>
                  <a:pt x="923785" y="2539117"/>
                </a:lnTo>
                <a:cubicBezTo>
                  <a:pt x="781280" y="2462179"/>
                  <a:pt x="655947" y="2357011"/>
                  <a:pt x="555431" y="2230032"/>
                </a:cubicBezTo>
                <a:lnTo>
                  <a:pt x="271061" y="2333542"/>
                </a:lnTo>
                <a:lnTo>
                  <a:pt x="150184" y="2124176"/>
                </a:lnTo>
                <a:lnTo>
                  <a:pt x="382011" y="1929660"/>
                </a:lnTo>
                <a:cubicBezTo>
                  <a:pt x="322301" y="1779122"/>
                  <a:pt x="293890" y="1617995"/>
                  <a:pt x="298512" y="1456114"/>
                </a:cubicBezTo>
                <a:lnTo>
                  <a:pt x="14137" y="1352617"/>
                </a:lnTo>
                <a:lnTo>
                  <a:pt x="56117" y="1114535"/>
                </a:lnTo>
                <a:lnTo>
                  <a:pt x="358740" y="1114543"/>
                </a:lnTo>
                <a:cubicBezTo>
                  <a:pt x="409764" y="960843"/>
                  <a:pt x="491570" y="819151"/>
                  <a:pt x="599166" y="698113"/>
                </a:cubicBezTo>
                <a:lnTo>
                  <a:pt x="447848" y="436038"/>
                </a:lnTo>
                <a:lnTo>
                  <a:pt x="633043" y="280641"/>
                </a:lnTo>
                <a:lnTo>
                  <a:pt x="864860" y="475169"/>
                </a:lnTo>
                <a:cubicBezTo>
                  <a:pt x="1002743" y="390226"/>
                  <a:pt x="1156488" y="334267"/>
                  <a:pt x="1316713" y="310708"/>
                </a:cubicBezTo>
                <a:lnTo>
                  <a:pt x="1369255" y="12681"/>
                </a:lnTo>
                <a:lnTo>
                  <a:pt x="1611011" y="12681"/>
                </a:lnTo>
                <a:lnTo>
                  <a:pt x="1663553" y="310708"/>
                </a:lnTo>
                <a:cubicBezTo>
                  <a:pt x="1823778" y="334267"/>
                  <a:pt x="1977523" y="390226"/>
                  <a:pt x="2115406" y="475169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7004" tIns="1028918" rIns="897004" bIns="1098408" numCol="1" spcCol="1270" anchor="ctr" anchorCtr="0">
            <a:noAutofit/>
          </a:bodyPr>
          <a:p>
            <a:pPr algn="ctr" defTabSz="2577465">
              <a:lnSpc>
                <a:spcPct val="90000"/>
              </a:lnSpc>
              <a:spcAft>
                <a:spcPct val="35000"/>
              </a:spcAft>
            </a:pPr>
            <a:endParaRPr lang="en-GB" sz="5865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36" name="Freeform 11"/>
          <p:cNvSpPr/>
          <p:nvPr/>
        </p:nvSpPr>
        <p:spPr>
          <a:xfrm>
            <a:off x="1705621" y="2409619"/>
            <a:ext cx="1628229" cy="1628449"/>
          </a:xfrm>
          <a:custGeom>
            <a:avLst/>
            <a:gdLst>
              <a:gd name="connsiteX0" fmla="*/ 1621800 w 2167466"/>
              <a:gd name="connsiteY0" fmla="*/ 548964 h 2167466"/>
              <a:gd name="connsiteX1" fmla="*/ 1941574 w 2167466"/>
              <a:gd name="connsiteY1" fmla="*/ 452590 h 2167466"/>
              <a:gd name="connsiteX2" fmla="*/ 2059240 w 2167466"/>
              <a:gd name="connsiteY2" fmla="*/ 656392 h 2167466"/>
              <a:gd name="connsiteX3" fmla="*/ 1815890 w 2167466"/>
              <a:gd name="connsiteY3" fmla="*/ 885138 h 2167466"/>
              <a:gd name="connsiteX4" fmla="*/ 1815890 w 2167466"/>
              <a:gd name="connsiteY4" fmla="*/ 1282328 h 2167466"/>
              <a:gd name="connsiteX5" fmla="*/ 2059240 w 2167466"/>
              <a:gd name="connsiteY5" fmla="*/ 1511074 h 2167466"/>
              <a:gd name="connsiteX6" fmla="*/ 1941574 w 2167466"/>
              <a:gd name="connsiteY6" fmla="*/ 1714876 h 2167466"/>
              <a:gd name="connsiteX7" fmla="*/ 1621800 w 2167466"/>
              <a:gd name="connsiteY7" fmla="*/ 1618502 h 2167466"/>
              <a:gd name="connsiteX8" fmla="*/ 1277823 w 2167466"/>
              <a:gd name="connsiteY8" fmla="*/ 1817097 h 2167466"/>
              <a:gd name="connsiteX9" fmla="*/ 1201398 w 2167466"/>
              <a:gd name="connsiteY9" fmla="*/ 2142217 h 2167466"/>
              <a:gd name="connsiteX10" fmla="*/ 966068 w 2167466"/>
              <a:gd name="connsiteY10" fmla="*/ 2142217 h 2167466"/>
              <a:gd name="connsiteX11" fmla="*/ 889643 w 2167466"/>
              <a:gd name="connsiteY11" fmla="*/ 1817097 h 2167466"/>
              <a:gd name="connsiteX12" fmla="*/ 545666 w 2167466"/>
              <a:gd name="connsiteY12" fmla="*/ 1618502 h 2167466"/>
              <a:gd name="connsiteX13" fmla="*/ 225892 w 2167466"/>
              <a:gd name="connsiteY13" fmla="*/ 1714876 h 2167466"/>
              <a:gd name="connsiteX14" fmla="*/ 108226 w 2167466"/>
              <a:gd name="connsiteY14" fmla="*/ 1511074 h 2167466"/>
              <a:gd name="connsiteX15" fmla="*/ 351576 w 2167466"/>
              <a:gd name="connsiteY15" fmla="*/ 1282328 h 2167466"/>
              <a:gd name="connsiteX16" fmla="*/ 351576 w 2167466"/>
              <a:gd name="connsiteY16" fmla="*/ 885138 h 2167466"/>
              <a:gd name="connsiteX17" fmla="*/ 108226 w 2167466"/>
              <a:gd name="connsiteY17" fmla="*/ 656392 h 2167466"/>
              <a:gd name="connsiteX18" fmla="*/ 225892 w 2167466"/>
              <a:gd name="connsiteY18" fmla="*/ 452590 h 2167466"/>
              <a:gd name="connsiteX19" fmla="*/ 545666 w 2167466"/>
              <a:gd name="connsiteY19" fmla="*/ 548964 h 2167466"/>
              <a:gd name="connsiteX20" fmla="*/ 889643 w 2167466"/>
              <a:gd name="connsiteY20" fmla="*/ 350369 h 2167466"/>
              <a:gd name="connsiteX21" fmla="*/ 966068 w 2167466"/>
              <a:gd name="connsiteY21" fmla="*/ 25249 h 2167466"/>
              <a:gd name="connsiteX22" fmla="*/ 1201398 w 2167466"/>
              <a:gd name="connsiteY22" fmla="*/ 25249 h 2167466"/>
              <a:gd name="connsiteX23" fmla="*/ 1277823 w 2167466"/>
              <a:gd name="connsiteY23" fmla="*/ 350369 h 2167466"/>
              <a:gd name="connsiteX24" fmla="*/ 1621800 w 2167466"/>
              <a:gd name="connsiteY24" fmla="*/ 548964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67466" h="2167466">
                <a:moveTo>
                  <a:pt x="1621800" y="548964"/>
                </a:moveTo>
                <a:lnTo>
                  <a:pt x="1941574" y="452590"/>
                </a:lnTo>
                <a:lnTo>
                  <a:pt x="2059240" y="656392"/>
                </a:lnTo>
                <a:lnTo>
                  <a:pt x="1815890" y="885138"/>
                </a:lnTo>
                <a:cubicBezTo>
                  <a:pt x="1851165" y="1015185"/>
                  <a:pt x="1851165" y="1152281"/>
                  <a:pt x="1815890" y="1282328"/>
                </a:cubicBezTo>
                <a:lnTo>
                  <a:pt x="2059240" y="1511074"/>
                </a:lnTo>
                <a:lnTo>
                  <a:pt x="1941574" y="1714876"/>
                </a:lnTo>
                <a:lnTo>
                  <a:pt x="1621800" y="1618502"/>
                </a:lnTo>
                <a:cubicBezTo>
                  <a:pt x="1526813" y="1714075"/>
                  <a:pt x="1408085" y="1782623"/>
                  <a:pt x="1277823" y="1817097"/>
                </a:cubicBezTo>
                <a:lnTo>
                  <a:pt x="1201398" y="2142217"/>
                </a:lnTo>
                <a:lnTo>
                  <a:pt x="966068" y="2142217"/>
                </a:lnTo>
                <a:lnTo>
                  <a:pt x="889643" y="1817097"/>
                </a:lnTo>
                <a:cubicBezTo>
                  <a:pt x="759381" y="1782622"/>
                  <a:pt x="640653" y="1714074"/>
                  <a:pt x="545666" y="1618502"/>
                </a:cubicBezTo>
                <a:lnTo>
                  <a:pt x="225892" y="1714876"/>
                </a:lnTo>
                <a:lnTo>
                  <a:pt x="108226" y="1511074"/>
                </a:lnTo>
                <a:lnTo>
                  <a:pt x="351576" y="1282328"/>
                </a:lnTo>
                <a:cubicBezTo>
                  <a:pt x="316301" y="1152281"/>
                  <a:pt x="316301" y="1015185"/>
                  <a:pt x="351576" y="885138"/>
                </a:cubicBezTo>
                <a:lnTo>
                  <a:pt x="108226" y="656392"/>
                </a:lnTo>
                <a:lnTo>
                  <a:pt x="225892" y="452590"/>
                </a:lnTo>
                <a:lnTo>
                  <a:pt x="545666" y="548964"/>
                </a:lnTo>
                <a:cubicBezTo>
                  <a:pt x="640653" y="453391"/>
                  <a:pt x="759381" y="384843"/>
                  <a:pt x="889643" y="350369"/>
                </a:cubicBezTo>
                <a:lnTo>
                  <a:pt x="966068" y="25249"/>
                </a:lnTo>
                <a:lnTo>
                  <a:pt x="1201398" y="25249"/>
                </a:lnTo>
                <a:lnTo>
                  <a:pt x="1277823" y="350369"/>
                </a:lnTo>
                <a:cubicBezTo>
                  <a:pt x="1408085" y="384844"/>
                  <a:pt x="1526813" y="453392"/>
                  <a:pt x="1621800" y="548964"/>
                </a:cubicBez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6736" tIns="791133" rIns="786736" bIns="791133" numCol="1" spcCol="1270" anchor="ctr" anchorCtr="0">
            <a:noAutofit/>
          </a:bodyPr>
          <a:p>
            <a:pPr algn="ctr" defTabSz="1555750">
              <a:lnSpc>
                <a:spcPct val="90000"/>
              </a:lnSpc>
              <a:spcAft>
                <a:spcPct val="35000"/>
              </a:spcAft>
            </a:pPr>
            <a:endParaRPr lang="en-GB" sz="3465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47" name="Freeform 12"/>
          <p:cNvSpPr/>
          <p:nvPr/>
        </p:nvSpPr>
        <p:spPr>
          <a:xfrm>
            <a:off x="2438322" y="1106860"/>
            <a:ext cx="1953877" cy="1954140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03474" tIns="1003474" rIns="1003476" bIns="1003476" numCol="1" spcCol="1270" anchor="ctr" anchorCtr="0">
            <a:noAutofit/>
          </a:bodyPr>
          <a:p>
            <a:pPr algn="ctr" defTabSz="1689100">
              <a:lnSpc>
                <a:spcPct val="90000"/>
              </a:lnSpc>
              <a:spcAft>
                <a:spcPct val="35000"/>
              </a:spcAft>
            </a:pPr>
            <a:endParaRPr lang="en-GB" sz="3865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48" name="Circular Arrow 13"/>
          <p:cNvSpPr/>
          <p:nvPr/>
        </p:nvSpPr>
        <p:spPr>
          <a:xfrm>
            <a:off x="2846325" y="2595113"/>
            <a:ext cx="2865685" cy="2866071"/>
          </a:xfrm>
          <a:prstGeom prst="circularArrow">
            <a:avLst>
              <a:gd name="adj1" fmla="val 4688"/>
              <a:gd name="adj2" fmla="val 299029"/>
              <a:gd name="adj3" fmla="val 2539295"/>
              <a:gd name="adj4" fmla="val 15812321"/>
              <a:gd name="adj5" fmla="val 5469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p>
            <a:endParaRPr lang="zh-CN" altLang="en-US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49" name="Shape 14"/>
          <p:cNvSpPr/>
          <p:nvPr/>
        </p:nvSpPr>
        <p:spPr>
          <a:xfrm>
            <a:off x="1417263" y="2045358"/>
            <a:ext cx="2082099" cy="2082380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p>
            <a:endParaRPr lang="zh-CN" altLang="en-US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56" name="Circular Arrow 15"/>
          <p:cNvSpPr/>
          <p:nvPr/>
        </p:nvSpPr>
        <p:spPr>
          <a:xfrm>
            <a:off x="2248577" y="932723"/>
            <a:ext cx="2244920" cy="2245224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p>
            <a:endParaRPr lang="zh-CN" altLang="en-US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2970136" y="1833456"/>
            <a:ext cx="956310" cy="335915"/>
          </a:xfrm>
          <a:prstGeom prst="rect">
            <a:avLst/>
          </a:prstGeom>
          <a:noFill/>
        </p:spPr>
        <p:txBody>
          <a:bodyPr wrap="none" lIns="121906" tIns="60953" rIns="121906" bIns="60953" rtlCol="0">
            <a:spAutoFit/>
          </a:bodyPr>
          <a:p>
            <a:pPr algn="ctr"/>
            <a:r>
              <a:rPr lang="zh-CN" sz="1400" b="1" dirty="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态度端正</a:t>
            </a:r>
            <a:endParaRPr lang="zh-CN" sz="1400" b="1" dirty="0">
              <a:solidFill>
                <a:schemeClr val="bg1">
                  <a:lumMod val="9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2086024" y="2925830"/>
            <a:ext cx="956310" cy="335915"/>
          </a:xfrm>
          <a:prstGeom prst="rect">
            <a:avLst/>
          </a:prstGeom>
          <a:noFill/>
        </p:spPr>
        <p:txBody>
          <a:bodyPr wrap="none" lIns="121906" tIns="60953" rIns="121906" bIns="60953" rtlCol="0">
            <a:spAutoFit/>
          </a:bodyPr>
          <a:p>
            <a:pPr algn="ctr"/>
            <a:r>
              <a:rPr lang="zh-CN" sz="1400" b="1" dirty="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有效沟通</a:t>
            </a:r>
            <a:endParaRPr lang="zh-CN" sz="1400" b="1" dirty="0">
              <a:solidFill>
                <a:schemeClr val="bg1">
                  <a:lumMod val="9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3530073" y="3621023"/>
            <a:ext cx="1195070" cy="694690"/>
          </a:xfrm>
          <a:prstGeom prst="rect">
            <a:avLst/>
          </a:prstGeom>
          <a:noFill/>
        </p:spPr>
        <p:txBody>
          <a:bodyPr wrap="none" lIns="121906" tIns="60953" rIns="121906" bIns="60953" rtlCol="0">
            <a:spAutoFit/>
          </a:bodyPr>
          <a:p>
            <a:pPr algn="ctr"/>
            <a:r>
              <a:rPr lang="zh-CN" sz="1865" b="1" dirty="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职业素养</a:t>
            </a:r>
            <a:endParaRPr lang="zh-CN" sz="1865" b="1" dirty="0">
              <a:solidFill>
                <a:schemeClr val="bg1">
                  <a:lumMod val="9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  <a:p>
            <a:pPr algn="ctr"/>
            <a:r>
              <a:rPr lang="zh-CN" sz="1865" b="1" dirty="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培养</a:t>
            </a:r>
            <a:endParaRPr lang="zh-CN" sz="1865" b="1" dirty="0">
              <a:solidFill>
                <a:schemeClr val="bg1">
                  <a:lumMod val="9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grpSp>
        <p:nvGrpSpPr>
          <p:cNvPr id="6" name="组合 168"/>
          <p:cNvGrpSpPr/>
          <p:nvPr/>
        </p:nvGrpSpPr>
        <p:grpSpPr>
          <a:xfrm>
            <a:off x="1776103" y="4190057"/>
            <a:ext cx="1281027" cy="2311285"/>
            <a:chOff x="6660137" y="2870008"/>
            <a:chExt cx="960900" cy="1913939"/>
          </a:xfrm>
          <a:solidFill>
            <a:schemeClr val="accent1"/>
          </a:solidFill>
        </p:grpSpPr>
        <p:sp>
          <p:nvSpPr>
            <p:cNvPr id="170" name="Freeform 254"/>
            <p:cNvSpPr/>
            <p:nvPr/>
          </p:nvSpPr>
          <p:spPr bwMode="auto">
            <a:xfrm>
              <a:off x="6759516" y="2870008"/>
              <a:ext cx="478886" cy="229617"/>
            </a:xfrm>
            <a:custGeom>
              <a:avLst/>
              <a:gdLst>
                <a:gd name="T0" fmla="*/ 630 w 651"/>
                <a:gd name="T1" fmla="*/ 273 h 313"/>
                <a:gd name="T2" fmla="*/ 589 w 651"/>
                <a:gd name="T3" fmla="*/ 273 h 313"/>
                <a:gd name="T4" fmla="*/ 304 w 651"/>
                <a:gd name="T5" fmla="*/ 0 h 313"/>
                <a:gd name="T6" fmla="*/ 19 w 651"/>
                <a:gd name="T7" fmla="*/ 271 h 313"/>
                <a:gd name="T8" fmla="*/ 0 w 651"/>
                <a:gd name="T9" fmla="*/ 292 h 313"/>
                <a:gd name="T10" fmla="*/ 21 w 651"/>
                <a:gd name="T11" fmla="*/ 313 h 313"/>
                <a:gd name="T12" fmla="*/ 630 w 651"/>
                <a:gd name="T13" fmla="*/ 313 h 313"/>
                <a:gd name="T14" fmla="*/ 651 w 651"/>
                <a:gd name="T15" fmla="*/ 293 h 313"/>
                <a:gd name="T16" fmla="*/ 630 w 651"/>
                <a:gd name="T17" fmla="*/ 27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10" tIns="81255" rIns="162510" bIns="81255" numCol="1" anchor="t" anchorCtr="0" compatLnSpc="1"/>
            <a:p>
              <a:endParaRPr lang="id-ID" sz="2535" dirty="0"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71" name="Freeform 255"/>
            <p:cNvSpPr/>
            <p:nvPr/>
          </p:nvSpPr>
          <p:spPr bwMode="auto">
            <a:xfrm>
              <a:off x="6660137" y="2941995"/>
              <a:ext cx="960900" cy="1841952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10" tIns="81255" rIns="162510" bIns="81255" numCol="1" anchor="t" anchorCtr="0" compatLnSpc="1"/>
            <a:p>
              <a:endParaRPr lang="id-ID" sz="2535" dirty="0"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72" name="Freeform 256"/>
            <p:cNvSpPr/>
            <p:nvPr/>
          </p:nvSpPr>
          <p:spPr bwMode="auto">
            <a:xfrm>
              <a:off x="6784586" y="3143035"/>
              <a:ext cx="394073" cy="213068"/>
            </a:xfrm>
            <a:custGeom>
              <a:avLst/>
              <a:gdLst>
                <a:gd name="T0" fmla="*/ 1 w 535"/>
                <a:gd name="T1" fmla="*/ 0 h 290"/>
                <a:gd name="T2" fmla="*/ 0 w 535"/>
                <a:gd name="T3" fmla="*/ 22 h 290"/>
                <a:gd name="T4" fmla="*/ 267 w 535"/>
                <a:gd name="T5" fmla="*/ 290 h 290"/>
                <a:gd name="T6" fmla="*/ 535 w 535"/>
                <a:gd name="T7" fmla="*/ 22 h 290"/>
                <a:gd name="T8" fmla="*/ 534 w 535"/>
                <a:gd name="T9" fmla="*/ 0 h 290"/>
                <a:gd name="T10" fmla="*/ 1 w 535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10" tIns="81255" rIns="162510" bIns="81255" numCol="1" anchor="t" anchorCtr="0" compatLnSpc="1"/>
            <a:p>
              <a:endParaRPr lang="id-ID" sz="2535" dirty="0"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277312" y="2053936"/>
            <a:ext cx="4127902" cy="674370"/>
          </a:xfrm>
          <a:prstGeom prst="rect">
            <a:avLst/>
          </a:prstGeom>
          <a:noFill/>
        </p:spPr>
        <p:txBody>
          <a:bodyPr wrap="square" lIns="121906" tIns="60953" rIns="121906" bIns="60953" rtlCol="0">
            <a:spAutoFit/>
          </a:bodyPr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大学生要保持良好的工作态度，积极主动地完成各项工作任务。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77312" y="3416394"/>
            <a:ext cx="4127902" cy="674370"/>
          </a:xfrm>
          <a:prstGeom prst="rect">
            <a:avLst/>
          </a:prstGeom>
          <a:noFill/>
        </p:spPr>
        <p:txBody>
          <a:bodyPr wrap="square" lIns="121906" tIns="60953" rIns="121906" bIns="60953" rtlCol="0">
            <a:spAutoFit/>
          </a:bodyPr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大学生要学会与同事和上级进行有效沟通，建立良好的人际关系。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77312" y="4733121"/>
            <a:ext cx="4127902" cy="674370"/>
          </a:xfrm>
          <a:prstGeom prst="rect">
            <a:avLst/>
          </a:prstGeom>
          <a:noFill/>
        </p:spPr>
        <p:txBody>
          <a:bodyPr wrap="square" lIns="121906" tIns="60953" rIns="121906" bIns="60953" rtlCol="0">
            <a:spAutoFit/>
          </a:bodyPr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大学生还要注重时间管理和团队协作能力的培养，以提高工作效率。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246908" y="2054265"/>
            <a:ext cx="1470178" cy="506730"/>
            <a:chOff x="189767" y="3059665"/>
            <a:chExt cx="1470178" cy="506730"/>
          </a:xfrm>
        </p:grpSpPr>
        <p:grpSp>
          <p:nvGrpSpPr>
            <p:cNvPr id="62" name="组合 61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64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65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66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67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68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69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70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sp>
          <p:nvSpPr>
            <p:cNvPr id="63" name="文本框 43"/>
            <p:cNvSpPr txBox="1"/>
            <p:nvPr/>
          </p:nvSpPr>
          <p:spPr>
            <a:xfrm>
              <a:off x="549381" y="3059665"/>
              <a:ext cx="1110564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endParaRPr lang="en-US" altLang="zh-CN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246908" y="3424595"/>
            <a:ext cx="1470178" cy="506730"/>
            <a:chOff x="189767" y="3059665"/>
            <a:chExt cx="1470178" cy="506730"/>
          </a:xfrm>
        </p:grpSpPr>
        <p:grpSp>
          <p:nvGrpSpPr>
            <p:cNvPr id="8" name="组合 7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10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sp>
          <p:nvSpPr>
            <p:cNvPr id="17" name="文本框 43"/>
            <p:cNvSpPr txBox="1"/>
            <p:nvPr/>
          </p:nvSpPr>
          <p:spPr>
            <a:xfrm>
              <a:off x="549381" y="3059665"/>
              <a:ext cx="1110564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endParaRPr lang="en-US" altLang="zh-CN" b="1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246908" y="4784130"/>
            <a:ext cx="1470178" cy="506730"/>
            <a:chOff x="189767" y="3059665"/>
            <a:chExt cx="1470178" cy="506730"/>
          </a:xfrm>
        </p:grpSpPr>
        <p:grpSp>
          <p:nvGrpSpPr>
            <p:cNvPr id="19" name="组合 18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20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sp>
          <p:nvSpPr>
            <p:cNvPr id="34" name="文本框 43"/>
            <p:cNvSpPr txBox="1"/>
            <p:nvPr/>
          </p:nvSpPr>
          <p:spPr>
            <a:xfrm>
              <a:off x="549381" y="3059665"/>
              <a:ext cx="1110564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50000"/>
                </a:lnSpc>
              </a:pPr>
              <a:endParaRPr lang="en-US" altLang="zh-CN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6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6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6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bldLvl="0" animBg="1"/>
      <p:bldP spid="135" grpId="1" bldLvl="0" animBg="1"/>
      <p:bldP spid="136" grpId="0" bldLvl="0" animBg="1"/>
      <p:bldP spid="136" grpId="1" bldLvl="0" animBg="1"/>
      <p:bldP spid="147" grpId="0" bldLvl="0" animBg="1"/>
      <p:bldP spid="147" grpId="1" bldLvl="0" animBg="1"/>
      <p:bldP spid="5" grpId="0"/>
      <p:bldP spid="166" grpId="0"/>
      <p:bldP spid="168" grpId="0"/>
      <p:bldP spid="27" grpId="0"/>
      <p:bldP spid="29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四、实习成果的总结与转化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文本框 43"/>
          <p:cNvSpPr txBox="1"/>
          <p:nvPr/>
        </p:nvSpPr>
        <p:spPr>
          <a:xfrm>
            <a:off x="715645" y="1224280"/>
            <a:ext cx="105460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实习结束并不意味着这段实践学习的终止，及时总结实习经历，转化实习成果也至关重要。大学生可以通过撰写实习报告、创建作品集或参与分享会等形式，系统回顾实习期间的收获、遇到的挑战及解决办法。更为关键的是，大学生需要深入反思这段实习经历对个人职业生涯规划的影响，评估是否需要调整职业方向。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4285" y="3503295"/>
            <a:ext cx="1992630" cy="2926715"/>
          </a:xfrm>
          <a:prstGeom prst="rect">
            <a:avLst/>
          </a:prstGeom>
        </p:spPr>
      </p:pic>
      <p:sp>
        <p:nvSpPr>
          <p:cNvPr id="5" name="等腰三角形 30"/>
          <p:cNvSpPr/>
          <p:nvPr>
            <p:custDataLst>
              <p:tags r:id="rId2"/>
            </p:custDataLst>
          </p:nvPr>
        </p:nvSpPr>
        <p:spPr>
          <a:xfrm rot="16200000" flipH="1">
            <a:off x="6549390" y="1967230"/>
            <a:ext cx="1771650" cy="581723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/>
          </a:p>
        </p:txBody>
      </p:sp>
      <p:sp>
        <p:nvSpPr>
          <p:cNvPr id="8" name="TextBox 3"/>
          <p:cNvSpPr txBox="1"/>
          <p:nvPr>
            <p:custDataLst>
              <p:tags r:id="rId3"/>
            </p:custDataLst>
          </p:nvPr>
        </p:nvSpPr>
        <p:spPr>
          <a:xfrm>
            <a:off x="5111750" y="4291330"/>
            <a:ext cx="5233035" cy="16332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通过以上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4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个步骤的细致规划与执行，实习将不再仅仅是一段经历，而将转变为推动个人职业成长的强劲动力，助力每一位大学生在职场道路上稳健前行。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281193" y="3279966"/>
            <a:ext cx="4066540" cy="107632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第三节  参与实习实践</a:t>
            </a:r>
            <a:endParaRPr lang="zh-CN" altLang="en-US" sz="3200" dirty="0"/>
          </a:p>
          <a:p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5281193" y="5252911"/>
            <a:ext cx="325374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第五节  课堂实践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5263413" y="1335783"/>
            <a:ext cx="44729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第一节  树立终身学习观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5263413" y="2318128"/>
            <a:ext cx="40665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第二节  参与学生活动</a:t>
            </a:r>
            <a:endParaRPr lang="zh-CN" altLang="en-US" sz="3200" dirty="0"/>
          </a:p>
        </p:txBody>
      </p:sp>
      <p:sp>
        <p:nvSpPr>
          <p:cNvPr id="3" name="double-left-arrows_45721"/>
          <p:cNvSpPr>
            <a:spLocks noChangeAspect="1"/>
          </p:cNvSpPr>
          <p:nvPr/>
        </p:nvSpPr>
        <p:spPr bwMode="auto">
          <a:xfrm flipH="1">
            <a:off x="4628413" y="4309176"/>
            <a:ext cx="652660" cy="495228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矩形 3"/>
          <p:cNvSpPr/>
          <p:nvPr/>
        </p:nvSpPr>
        <p:spPr>
          <a:xfrm>
            <a:off x="5370093" y="4220588"/>
            <a:ext cx="4879340" cy="5835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>
                <a:solidFill>
                  <a:schemeClr val="bg1"/>
                </a:solidFill>
              </a:rPr>
              <a:t>第四节  职业生涯规划管理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70093" y="1700682"/>
            <a:ext cx="4515980" cy="58477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第一节  树立终身学习观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0093" y="3608448"/>
            <a:ext cx="40665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l"/>
            <a:r>
              <a:rPr lang="zh-CN" altLang="en-US" sz="3200" dirty="0"/>
              <a:t>第三节  参与实习实践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5370093" y="4651566"/>
            <a:ext cx="48793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第四节  职业生涯规划管理</a:t>
            </a:r>
            <a:endParaRPr lang="zh-CN" altLang="en-US" sz="3200" dirty="0"/>
          </a:p>
        </p:txBody>
      </p:sp>
      <p:sp>
        <p:nvSpPr>
          <p:cNvPr id="13" name="double-left-arrows_45721"/>
          <p:cNvSpPr>
            <a:spLocks noChangeAspect="1"/>
          </p:cNvSpPr>
          <p:nvPr/>
        </p:nvSpPr>
        <p:spPr bwMode="auto">
          <a:xfrm flipH="1">
            <a:off x="4596663" y="1745455"/>
            <a:ext cx="652660" cy="495228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" name="矩形 1"/>
          <p:cNvSpPr/>
          <p:nvPr/>
        </p:nvSpPr>
        <p:spPr>
          <a:xfrm>
            <a:off x="5370093" y="2565778"/>
            <a:ext cx="40665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第二节  参与学生活动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5370093" y="5627561"/>
            <a:ext cx="325374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第五节  课堂实践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一、职业生涯的管理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880001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．职业生涯管理的意义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88518" y="5869824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不断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提升自我价值的追求目标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339145" y="3740244"/>
            <a:ext cx="2656094" cy="2658397"/>
            <a:chOff x="6093541" y="3591173"/>
            <a:chExt cx="2656094" cy="2658397"/>
          </a:xfrm>
        </p:grpSpPr>
        <p:sp>
          <p:nvSpPr>
            <p:cNvPr id="23" name="矩形 22"/>
            <p:cNvSpPr/>
            <p:nvPr/>
          </p:nvSpPr>
          <p:spPr>
            <a:xfrm>
              <a:off x="6093542" y="3591173"/>
              <a:ext cx="1328046" cy="1327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190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421589" y="4922215"/>
              <a:ext cx="1328046" cy="1327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190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/>
            <p:cNvSpPr/>
            <p:nvPr/>
          </p:nvSpPr>
          <p:spPr>
            <a:xfrm flipH="1">
              <a:off x="6093541" y="3591173"/>
              <a:ext cx="1328046" cy="1327355"/>
            </a:xfrm>
            <a:prstGeom prst="rtTriangl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 flipH="1">
              <a:off x="7421588" y="4922215"/>
              <a:ext cx="1328046" cy="1327355"/>
            </a:xfrm>
            <a:prstGeom prst="rtTriangl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6253301" y="3785629"/>
              <a:ext cx="1008525" cy="1008000"/>
            </a:xfrm>
            <a:prstGeom prst="ellipse">
              <a:avLst/>
            </a:prstGeom>
            <a:solidFill>
              <a:srgbClr val="3333FF"/>
            </a:solidFill>
            <a:ln>
              <a:noFill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7581347" y="5081891"/>
              <a:ext cx="1008525" cy="10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6545522" y="4056268"/>
              <a:ext cx="424084" cy="466725"/>
            </a:xfrm>
            <a:custGeom>
              <a:avLst/>
              <a:gdLst>
                <a:gd name="T0" fmla="*/ 88 w 110"/>
                <a:gd name="T1" fmla="*/ 17 h 122"/>
                <a:gd name="T2" fmla="*/ 78 w 110"/>
                <a:gd name="T3" fmla="*/ 31 h 122"/>
                <a:gd name="T4" fmla="*/ 93 w 110"/>
                <a:gd name="T5" fmla="*/ 61 h 122"/>
                <a:gd name="T6" fmla="*/ 57 w 110"/>
                <a:gd name="T7" fmla="*/ 99 h 122"/>
                <a:gd name="T8" fmla="*/ 57 w 110"/>
                <a:gd name="T9" fmla="*/ 93 h 122"/>
                <a:gd name="T10" fmla="*/ 32 w 110"/>
                <a:gd name="T11" fmla="*/ 108 h 122"/>
                <a:gd name="T12" fmla="*/ 57 w 110"/>
                <a:gd name="T13" fmla="*/ 122 h 122"/>
                <a:gd name="T14" fmla="*/ 57 w 110"/>
                <a:gd name="T15" fmla="*/ 116 h 122"/>
                <a:gd name="T16" fmla="*/ 110 w 110"/>
                <a:gd name="T17" fmla="*/ 61 h 122"/>
                <a:gd name="T18" fmla="*/ 88 w 110"/>
                <a:gd name="T19" fmla="*/ 17 h 122"/>
                <a:gd name="T20" fmla="*/ 50 w 110"/>
                <a:gd name="T21" fmla="*/ 0 h 122"/>
                <a:gd name="T22" fmla="*/ 50 w 110"/>
                <a:gd name="T23" fmla="*/ 6 h 122"/>
                <a:gd name="T24" fmla="*/ 0 w 110"/>
                <a:gd name="T25" fmla="*/ 61 h 122"/>
                <a:gd name="T26" fmla="*/ 19 w 110"/>
                <a:gd name="T27" fmla="*/ 103 h 122"/>
                <a:gd name="T28" fmla="*/ 30 w 110"/>
                <a:gd name="T29" fmla="*/ 90 h 122"/>
                <a:gd name="T30" fmla="*/ 17 w 110"/>
                <a:gd name="T31" fmla="*/ 61 h 122"/>
                <a:gd name="T32" fmla="*/ 50 w 110"/>
                <a:gd name="T33" fmla="*/ 23 h 122"/>
                <a:gd name="T34" fmla="*/ 50 w 110"/>
                <a:gd name="T35" fmla="*/ 29 h 122"/>
                <a:gd name="T36" fmla="*/ 75 w 110"/>
                <a:gd name="T37" fmla="*/ 15 h 122"/>
                <a:gd name="T38" fmla="*/ 50 w 110"/>
                <a:gd name="T3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122">
                  <a:moveTo>
                    <a:pt x="88" y="17"/>
                  </a:moveTo>
                  <a:cubicBezTo>
                    <a:pt x="78" y="31"/>
                    <a:pt x="78" y="31"/>
                    <a:pt x="78" y="31"/>
                  </a:cubicBezTo>
                  <a:cubicBezTo>
                    <a:pt x="88" y="38"/>
                    <a:pt x="93" y="49"/>
                    <a:pt x="93" y="61"/>
                  </a:cubicBezTo>
                  <a:cubicBezTo>
                    <a:pt x="93" y="81"/>
                    <a:pt x="77" y="98"/>
                    <a:pt x="57" y="99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87" y="115"/>
                    <a:pt x="110" y="91"/>
                    <a:pt x="110" y="61"/>
                  </a:cubicBezTo>
                  <a:cubicBezTo>
                    <a:pt x="110" y="44"/>
                    <a:pt x="102" y="27"/>
                    <a:pt x="88" y="17"/>
                  </a:cubicBezTo>
                  <a:moveTo>
                    <a:pt x="50" y="0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22" y="9"/>
                    <a:pt x="0" y="32"/>
                    <a:pt x="0" y="61"/>
                  </a:cubicBezTo>
                  <a:cubicBezTo>
                    <a:pt x="0" y="77"/>
                    <a:pt x="7" y="92"/>
                    <a:pt x="19" y="103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22" y="83"/>
                    <a:pt x="17" y="72"/>
                    <a:pt x="17" y="61"/>
                  </a:cubicBezTo>
                  <a:cubicBezTo>
                    <a:pt x="17" y="42"/>
                    <a:pt x="32" y="26"/>
                    <a:pt x="50" y="23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 noChangeAspect="1" noEditPoints="1"/>
            </p:cNvSpPr>
            <p:nvPr/>
          </p:nvSpPr>
          <p:spPr bwMode="auto">
            <a:xfrm>
              <a:off x="7667794" y="5343680"/>
              <a:ext cx="835634" cy="484422"/>
            </a:xfrm>
            <a:custGeom>
              <a:avLst/>
              <a:gdLst>
                <a:gd name="T0" fmla="*/ 114 w 132"/>
                <a:gd name="T1" fmla="*/ 26 h 67"/>
                <a:gd name="T2" fmla="*/ 108 w 132"/>
                <a:gd name="T3" fmla="*/ 32 h 67"/>
                <a:gd name="T4" fmla="*/ 110 w 132"/>
                <a:gd name="T5" fmla="*/ 37 h 67"/>
                <a:gd name="T6" fmla="*/ 99 w 132"/>
                <a:gd name="T7" fmla="*/ 55 h 67"/>
                <a:gd name="T8" fmla="*/ 100 w 132"/>
                <a:gd name="T9" fmla="*/ 55 h 67"/>
                <a:gd name="T10" fmla="*/ 107 w 132"/>
                <a:gd name="T11" fmla="*/ 49 h 67"/>
                <a:gd name="T12" fmla="*/ 104 w 132"/>
                <a:gd name="T13" fmla="*/ 67 h 67"/>
                <a:gd name="T14" fmla="*/ 110 w 132"/>
                <a:gd name="T15" fmla="*/ 67 h 67"/>
                <a:gd name="T16" fmla="*/ 114 w 132"/>
                <a:gd name="T17" fmla="*/ 60 h 67"/>
                <a:gd name="T18" fmla="*/ 119 w 132"/>
                <a:gd name="T19" fmla="*/ 67 h 67"/>
                <a:gd name="T20" fmla="*/ 124 w 132"/>
                <a:gd name="T21" fmla="*/ 67 h 67"/>
                <a:gd name="T22" fmla="*/ 121 w 132"/>
                <a:gd name="T23" fmla="*/ 49 h 67"/>
                <a:gd name="T24" fmla="*/ 128 w 132"/>
                <a:gd name="T25" fmla="*/ 55 h 67"/>
                <a:gd name="T26" fmla="*/ 130 w 132"/>
                <a:gd name="T27" fmla="*/ 55 h 67"/>
                <a:gd name="T28" fmla="*/ 118 w 132"/>
                <a:gd name="T29" fmla="*/ 37 h 67"/>
                <a:gd name="T30" fmla="*/ 121 w 132"/>
                <a:gd name="T31" fmla="*/ 32 h 67"/>
                <a:gd name="T32" fmla="*/ 114 w 132"/>
                <a:gd name="T33" fmla="*/ 26 h 67"/>
                <a:gd name="T34" fmla="*/ 18 w 132"/>
                <a:gd name="T35" fmla="*/ 26 h 67"/>
                <a:gd name="T36" fmla="*/ 11 w 132"/>
                <a:gd name="T37" fmla="*/ 32 h 67"/>
                <a:gd name="T38" fmla="*/ 13 w 132"/>
                <a:gd name="T39" fmla="*/ 37 h 67"/>
                <a:gd name="T40" fmla="*/ 2 w 132"/>
                <a:gd name="T41" fmla="*/ 55 h 67"/>
                <a:gd name="T42" fmla="*/ 3 w 132"/>
                <a:gd name="T43" fmla="*/ 55 h 67"/>
                <a:gd name="T44" fmla="*/ 11 w 132"/>
                <a:gd name="T45" fmla="*/ 49 h 67"/>
                <a:gd name="T46" fmla="*/ 7 w 132"/>
                <a:gd name="T47" fmla="*/ 67 h 67"/>
                <a:gd name="T48" fmla="*/ 13 w 132"/>
                <a:gd name="T49" fmla="*/ 67 h 67"/>
                <a:gd name="T50" fmla="*/ 18 w 132"/>
                <a:gd name="T51" fmla="*/ 60 h 67"/>
                <a:gd name="T52" fmla="*/ 22 w 132"/>
                <a:gd name="T53" fmla="*/ 67 h 67"/>
                <a:gd name="T54" fmla="*/ 28 w 132"/>
                <a:gd name="T55" fmla="*/ 67 h 67"/>
                <a:gd name="T56" fmla="*/ 24 w 132"/>
                <a:gd name="T57" fmla="*/ 49 h 67"/>
                <a:gd name="T58" fmla="*/ 32 w 132"/>
                <a:gd name="T59" fmla="*/ 55 h 67"/>
                <a:gd name="T60" fmla="*/ 33 w 132"/>
                <a:gd name="T61" fmla="*/ 55 h 67"/>
                <a:gd name="T62" fmla="*/ 22 w 132"/>
                <a:gd name="T63" fmla="*/ 37 h 67"/>
                <a:gd name="T64" fmla="*/ 24 w 132"/>
                <a:gd name="T65" fmla="*/ 32 h 67"/>
                <a:gd name="T66" fmla="*/ 18 w 132"/>
                <a:gd name="T67" fmla="*/ 26 h 67"/>
                <a:gd name="T68" fmla="*/ 67 w 132"/>
                <a:gd name="T69" fmla="*/ 0 h 67"/>
                <a:gd name="T70" fmla="*/ 57 w 132"/>
                <a:gd name="T71" fmla="*/ 10 h 67"/>
                <a:gd name="T72" fmla="*/ 60 w 132"/>
                <a:gd name="T73" fmla="*/ 18 h 67"/>
                <a:gd name="T74" fmla="*/ 42 w 132"/>
                <a:gd name="T75" fmla="*/ 47 h 67"/>
                <a:gd name="T76" fmla="*/ 44 w 132"/>
                <a:gd name="T77" fmla="*/ 48 h 67"/>
                <a:gd name="T78" fmla="*/ 56 w 132"/>
                <a:gd name="T79" fmla="*/ 38 h 67"/>
                <a:gd name="T80" fmla="*/ 50 w 132"/>
                <a:gd name="T81" fmla="*/ 67 h 67"/>
                <a:gd name="T82" fmla="*/ 60 w 132"/>
                <a:gd name="T83" fmla="*/ 67 h 67"/>
                <a:gd name="T84" fmla="*/ 67 w 132"/>
                <a:gd name="T85" fmla="*/ 55 h 67"/>
                <a:gd name="T86" fmla="*/ 74 w 132"/>
                <a:gd name="T87" fmla="*/ 67 h 67"/>
                <a:gd name="T88" fmla="*/ 84 w 132"/>
                <a:gd name="T89" fmla="*/ 67 h 67"/>
                <a:gd name="T90" fmla="*/ 78 w 132"/>
                <a:gd name="T91" fmla="*/ 38 h 67"/>
                <a:gd name="T92" fmla="*/ 90 w 132"/>
                <a:gd name="T93" fmla="*/ 48 h 67"/>
                <a:gd name="T94" fmla="*/ 92 w 132"/>
                <a:gd name="T95" fmla="*/ 47 h 67"/>
                <a:gd name="T96" fmla="*/ 74 w 132"/>
                <a:gd name="T97" fmla="*/ 18 h 67"/>
                <a:gd name="T98" fmla="*/ 77 w 132"/>
                <a:gd name="T99" fmla="*/ 10 h 67"/>
                <a:gd name="T100" fmla="*/ 67 w 132"/>
                <a:gd name="T10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2" h="67">
                  <a:moveTo>
                    <a:pt x="114" y="26"/>
                  </a:moveTo>
                  <a:cubicBezTo>
                    <a:pt x="111" y="26"/>
                    <a:pt x="108" y="29"/>
                    <a:pt x="108" y="32"/>
                  </a:cubicBezTo>
                  <a:cubicBezTo>
                    <a:pt x="108" y="34"/>
                    <a:pt x="109" y="36"/>
                    <a:pt x="110" y="37"/>
                  </a:cubicBezTo>
                  <a:cubicBezTo>
                    <a:pt x="104" y="40"/>
                    <a:pt x="96" y="53"/>
                    <a:pt x="99" y="55"/>
                  </a:cubicBezTo>
                  <a:cubicBezTo>
                    <a:pt x="99" y="55"/>
                    <a:pt x="100" y="55"/>
                    <a:pt x="100" y="55"/>
                  </a:cubicBezTo>
                  <a:cubicBezTo>
                    <a:pt x="102" y="55"/>
                    <a:pt x="105" y="52"/>
                    <a:pt x="107" y="49"/>
                  </a:cubicBezTo>
                  <a:cubicBezTo>
                    <a:pt x="106" y="55"/>
                    <a:pt x="105" y="62"/>
                    <a:pt x="104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4"/>
                    <a:pt x="112" y="60"/>
                    <a:pt x="114" y="60"/>
                  </a:cubicBezTo>
                  <a:cubicBezTo>
                    <a:pt x="116" y="60"/>
                    <a:pt x="119" y="64"/>
                    <a:pt x="119" y="67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4" y="62"/>
                    <a:pt x="123" y="55"/>
                    <a:pt x="121" y="49"/>
                  </a:cubicBezTo>
                  <a:cubicBezTo>
                    <a:pt x="123" y="52"/>
                    <a:pt x="126" y="55"/>
                    <a:pt x="128" y="55"/>
                  </a:cubicBezTo>
                  <a:cubicBezTo>
                    <a:pt x="129" y="55"/>
                    <a:pt x="129" y="55"/>
                    <a:pt x="130" y="55"/>
                  </a:cubicBezTo>
                  <a:cubicBezTo>
                    <a:pt x="132" y="53"/>
                    <a:pt x="125" y="40"/>
                    <a:pt x="118" y="37"/>
                  </a:cubicBezTo>
                  <a:cubicBezTo>
                    <a:pt x="120" y="36"/>
                    <a:pt x="121" y="34"/>
                    <a:pt x="121" y="32"/>
                  </a:cubicBezTo>
                  <a:cubicBezTo>
                    <a:pt x="121" y="29"/>
                    <a:pt x="118" y="26"/>
                    <a:pt x="114" y="26"/>
                  </a:cubicBezTo>
                  <a:moveTo>
                    <a:pt x="18" y="26"/>
                  </a:moveTo>
                  <a:cubicBezTo>
                    <a:pt x="14" y="26"/>
                    <a:pt x="11" y="29"/>
                    <a:pt x="11" y="32"/>
                  </a:cubicBezTo>
                  <a:cubicBezTo>
                    <a:pt x="11" y="34"/>
                    <a:pt x="12" y="36"/>
                    <a:pt x="13" y="37"/>
                  </a:cubicBezTo>
                  <a:cubicBezTo>
                    <a:pt x="7" y="40"/>
                    <a:pt x="0" y="53"/>
                    <a:pt x="2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6" y="55"/>
                    <a:pt x="8" y="52"/>
                    <a:pt x="11" y="49"/>
                  </a:cubicBezTo>
                  <a:cubicBezTo>
                    <a:pt x="9" y="55"/>
                    <a:pt x="8" y="62"/>
                    <a:pt x="7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4"/>
                    <a:pt x="15" y="60"/>
                    <a:pt x="18" y="60"/>
                  </a:cubicBezTo>
                  <a:cubicBezTo>
                    <a:pt x="20" y="60"/>
                    <a:pt x="22" y="64"/>
                    <a:pt x="22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7" y="62"/>
                    <a:pt x="26" y="55"/>
                    <a:pt x="24" y="49"/>
                  </a:cubicBezTo>
                  <a:cubicBezTo>
                    <a:pt x="27" y="52"/>
                    <a:pt x="29" y="55"/>
                    <a:pt x="32" y="55"/>
                  </a:cubicBezTo>
                  <a:cubicBezTo>
                    <a:pt x="32" y="55"/>
                    <a:pt x="33" y="55"/>
                    <a:pt x="33" y="55"/>
                  </a:cubicBezTo>
                  <a:cubicBezTo>
                    <a:pt x="35" y="53"/>
                    <a:pt x="28" y="40"/>
                    <a:pt x="22" y="37"/>
                  </a:cubicBezTo>
                  <a:cubicBezTo>
                    <a:pt x="23" y="36"/>
                    <a:pt x="24" y="34"/>
                    <a:pt x="24" y="32"/>
                  </a:cubicBezTo>
                  <a:cubicBezTo>
                    <a:pt x="24" y="29"/>
                    <a:pt x="21" y="26"/>
                    <a:pt x="18" y="26"/>
                  </a:cubicBezTo>
                  <a:moveTo>
                    <a:pt x="67" y="0"/>
                  </a:moveTo>
                  <a:cubicBezTo>
                    <a:pt x="61" y="0"/>
                    <a:pt x="57" y="5"/>
                    <a:pt x="57" y="10"/>
                  </a:cubicBezTo>
                  <a:cubicBezTo>
                    <a:pt x="57" y="14"/>
                    <a:pt x="58" y="17"/>
                    <a:pt x="60" y="18"/>
                  </a:cubicBezTo>
                  <a:cubicBezTo>
                    <a:pt x="50" y="22"/>
                    <a:pt x="38" y="43"/>
                    <a:pt x="42" y="47"/>
                  </a:cubicBezTo>
                  <a:cubicBezTo>
                    <a:pt x="43" y="48"/>
                    <a:pt x="43" y="48"/>
                    <a:pt x="44" y="48"/>
                  </a:cubicBezTo>
                  <a:cubicBezTo>
                    <a:pt x="48" y="48"/>
                    <a:pt x="52" y="43"/>
                    <a:pt x="56" y="38"/>
                  </a:cubicBezTo>
                  <a:cubicBezTo>
                    <a:pt x="53" y="47"/>
                    <a:pt x="51" y="58"/>
                    <a:pt x="5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2"/>
                    <a:pt x="63" y="55"/>
                    <a:pt x="67" y="55"/>
                  </a:cubicBezTo>
                  <a:cubicBezTo>
                    <a:pt x="71" y="55"/>
                    <a:pt x="74" y="62"/>
                    <a:pt x="74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3" y="58"/>
                    <a:pt x="81" y="47"/>
                    <a:pt x="78" y="38"/>
                  </a:cubicBezTo>
                  <a:cubicBezTo>
                    <a:pt x="82" y="43"/>
                    <a:pt x="87" y="48"/>
                    <a:pt x="90" y="48"/>
                  </a:cubicBezTo>
                  <a:cubicBezTo>
                    <a:pt x="91" y="48"/>
                    <a:pt x="91" y="48"/>
                    <a:pt x="92" y="47"/>
                  </a:cubicBezTo>
                  <a:cubicBezTo>
                    <a:pt x="96" y="43"/>
                    <a:pt x="84" y="22"/>
                    <a:pt x="74" y="18"/>
                  </a:cubicBezTo>
                  <a:cubicBezTo>
                    <a:pt x="76" y="17"/>
                    <a:pt x="77" y="14"/>
                    <a:pt x="77" y="10"/>
                  </a:cubicBezTo>
                  <a:cubicBezTo>
                    <a:pt x="77" y="5"/>
                    <a:pt x="73" y="0"/>
                    <a:pt x="67" y="0"/>
                  </a:cubicBezTo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7424047" y="3618997"/>
              <a:ext cx="511640" cy="1332000"/>
              <a:chOff x="2971800" y="2266951"/>
              <a:chExt cx="250031" cy="65127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2" name="Freeform 5"/>
              <p:cNvSpPr/>
              <p:nvPr/>
            </p:nvSpPr>
            <p:spPr bwMode="auto">
              <a:xfrm>
                <a:off x="3014662" y="2318148"/>
                <a:ext cx="51197" cy="71437"/>
              </a:xfrm>
              <a:custGeom>
                <a:avLst/>
                <a:gdLst>
                  <a:gd name="T0" fmla="*/ 1 w 11"/>
                  <a:gd name="T1" fmla="*/ 6 h 15"/>
                  <a:gd name="T2" fmla="*/ 0 w 11"/>
                  <a:gd name="T3" fmla="*/ 7 h 15"/>
                  <a:gd name="T4" fmla="*/ 5 w 11"/>
                  <a:gd name="T5" fmla="*/ 15 h 15"/>
                  <a:gd name="T6" fmla="*/ 10 w 11"/>
                  <a:gd name="T7" fmla="*/ 11 h 15"/>
                  <a:gd name="T8" fmla="*/ 11 w 11"/>
                  <a:gd name="T9" fmla="*/ 8 h 15"/>
                  <a:gd name="T10" fmla="*/ 11 w 11"/>
                  <a:gd name="T11" fmla="*/ 1 h 15"/>
                  <a:gd name="T12" fmla="*/ 1 w 11"/>
                  <a:gd name="T1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5">
                    <a:moveTo>
                      <a:pt x="1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2"/>
                      <a:pt x="11" y="1"/>
                    </a:cubicBezTo>
                    <a:cubicBezTo>
                      <a:pt x="11" y="0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D69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33" name="Freeform 6"/>
              <p:cNvSpPr/>
              <p:nvPr/>
            </p:nvSpPr>
            <p:spPr bwMode="auto">
              <a:xfrm>
                <a:off x="3005137" y="2276476"/>
                <a:ext cx="65484" cy="84534"/>
              </a:xfrm>
              <a:custGeom>
                <a:avLst/>
                <a:gdLst>
                  <a:gd name="T0" fmla="*/ 0 w 14"/>
                  <a:gd name="T1" fmla="*/ 4 h 18"/>
                  <a:gd name="T2" fmla="*/ 0 w 14"/>
                  <a:gd name="T3" fmla="*/ 8 h 18"/>
                  <a:gd name="T4" fmla="*/ 1 w 14"/>
                  <a:gd name="T5" fmla="*/ 12 h 18"/>
                  <a:gd name="T6" fmla="*/ 4 w 14"/>
                  <a:gd name="T7" fmla="*/ 17 h 18"/>
                  <a:gd name="T8" fmla="*/ 7 w 14"/>
                  <a:gd name="T9" fmla="*/ 18 h 18"/>
                  <a:gd name="T10" fmla="*/ 10 w 14"/>
                  <a:gd name="T11" fmla="*/ 16 h 18"/>
                  <a:gd name="T12" fmla="*/ 13 w 14"/>
                  <a:gd name="T13" fmla="*/ 11 h 18"/>
                  <a:gd name="T14" fmla="*/ 13 w 14"/>
                  <a:gd name="T15" fmla="*/ 11 h 18"/>
                  <a:gd name="T16" fmla="*/ 14 w 14"/>
                  <a:gd name="T17" fmla="*/ 9 h 18"/>
                  <a:gd name="T18" fmla="*/ 13 w 14"/>
                  <a:gd name="T19" fmla="*/ 7 h 18"/>
                  <a:gd name="T20" fmla="*/ 10 w 14"/>
                  <a:gd name="T21" fmla="*/ 1 h 18"/>
                  <a:gd name="T22" fmla="*/ 0 w 14"/>
                  <a:gd name="T23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8">
                    <a:moveTo>
                      <a:pt x="0" y="4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12"/>
                      <a:pt x="1" y="12"/>
                    </a:cubicBezTo>
                    <a:cubicBezTo>
                      <a:pt x="1" y="12"/>
                      <a:pt x="2" y="15"/>
                      <a:pt x="4" y="17"/>
                    </a:cubicBezTo>
                    <a:cubicBezTo>
                      <a:pt x="4" y="17"/>
                      <a:pt x="5" y="18"/>
                      <a:pt x="7" y="18"/>
                    </a:cubicBezTo>
                    <a:cubicBezTo>
                      <a:pt x="8" y="18"/>
                      <a:pt x="9" y="16"/>
                      <a:pt x="10" y="16"/>
                    </a:cubicBezTo>
                    <a:cubicBezTo>
                      <a:pt x="10" y="16"/>
                      <a:pt x="12" y="14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9"/>
                      <a:pt x="14" y="9"/>
                    </a:cubicBezTo>
                    <a:cubicBezTo>
                      <a:pt x="14" y="8"/>
                      <a:pt x="14" y="7"/>
                      <a:pt x="13" y="7"/>
                    </a:cubicBezTo>
                    <a:cubicBezTo>
                      <a:pt x="13" y="7"/>
                      <a:pt x="13" y="2"/>
                      <a:pt x="10" y="1"/>
                    </a:cubicBezTo>
                    <a:cubicBezTo>
                      <a:pt x="7" y="0"/>
                      <a:pt x="3" y="0"/>
                      <a:pt x="0" y="4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34" name="Freeform 7"/>
              <p:cNvSpPr/>
              <p:nvPr/>
            </p:nvSpPr>
            <p:spPr bwMode="auto">
              <a:xfrm>
                <a:off x="3033712" y="2281239"/>
                <a:ext cx="36909" cy="79772"/>
              </a:xfrm>
              <a:custGeom>
                <a:avLst/>
                <a:gdLst>
                  <a:gd name="T0" fmla="*/ 8 w 8"/>
                  <a:gd name="T1" fmla="*/ 8 h 17"/>
                  <a:gd name="T2" fmla="*/ 7 w 8"/>
                  <a:gd name="T3" fmla="*/ 6 h 17"/>
                  <a:gd name="T4" fmla="*/ 4 w 8"/>
                  <a:gd name="T5" fmla="*/ 0 h 17"/>
                  <a:gd name="T6" fmla="*/ 4 w 8"/>
                  <a:gd name="T7" fmla="*/ 5 h 17"/>
                  <a:gd name="T8" fmla="*/ 6 w 8"/>
                  <a:gd name="T9" fmla="*/ 7 h 17"/>
                  <a:gd name="T10" fmla="*/ 4 w 8"/>
                  <a:gd name="T11" fmla="*/ 11 h 17"/>
                  <a:gd name="T12" fmla="*/ 2 w 8"/>
                  <a:gd name="T13" fmla="*/ 15 h 17"/>
                  <a:gd name="T14" fmla="*/ 0 w 8"/>
                  <a:gd name="T15" fmla="*/ 17 h 17"/>
                  <a:gd name="T16" fmla="*/ 1 w 8"/>
                  <a:gd name="T17" fmla="*/ 17 h 17"/>
                  <a:gd name="T18" fmla="*/ 4 w 8"/>
                  <a:gd name="T19" fmla="*/ 15 h 17"/>
                  <a:gd name="T20" fmla="*/ 7 w 8"/>
                  <a:gd name="T21" fmla="*/ 10 h 17"/>
                  <a:gd name="T22" fmla="*/ 7 w 8"/>
                  <a:gd name="T23" fmla="*/ 10 h 17"/>
                  <a:gd name="T24" fmla="*/ 8 w 8"/>
                  <a:gd name="T2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7">
                    <a:moveTo>
                      <a:pt x="8" y="8"/>
                    </a:moveTo>
                    <a:cubicBezTo>
                      <a:pt x="8" y="7"/>
                      <a:pt x="8" y="6"/>
                      <a:pt x="7" y="6"/>
                    </a:cubicBezTo>
                    <a:cubicBezTo>
                      <a:pt x="7" y="6"/>
                      <a:pt x="7" y="1"/>
                      <a:pt x="4" y="0"/>
                    </a:cubicBezTo>
                    <a:cubicBezTo>
                      <a:pt x="4" y="2"/>
                      <a:pt x="4" y="5"/>
                      <a:pt x="4" y="5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5" y="9"/>
                      <a:pt x="4" y="11"/>
                      <a:pt x="4" y="11"/>
                    </a:cubicBezTo>
                    <a:cubicBezTo>
                      <a:pt x="4" y="11"/>
                      <a:pt x="3" y="14"/>
                      <a:pt x="2" y="15"/>
                    </a:cubicBezTo>
                    <a:cubicBezTo>
                      <a:pt x="1" y="15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2" y="17"/>
                      <a:pt x="3" y="15"/>
                      <a:pt x="4" y="15"/>
                    </a:cubicBezTo>
                    <a:cubicBezTo>
                      <a:pt x="4" y="15"/>
                      <a:pt x="6" y="13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8" y="8"/>
                      <a:pt x="8" y="8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35" name="Freeform 8"/>
              <p:cNvSpPr/>
              <p:nvPr/>
            </p:nvSpPr>
            <p:spPr bwMode="auto">
              <a:xfrm>
                <a:off x="3000375" y="2266951"/>
                <a:ext cx="70247" cy="46434"/>
              </a:xfrm>
              <a:custGeom>
                <a:avLst/>
                <a:gdLst>
                  <a:gd name="T0" fmla="*/ 13 w 15"/>
                  <a:gd name="T1" fmla="*/ 10 h 10"/>
                  <a:gd name="T2" fmla="*/ 15 w 15"/>
                  <a:gd name="T3" fmla="*/ 9 h 10"/>
                  <a:gd name="T4" fmla="*/ 15 w 15"/>
                  <a:gd name="T5" fmla="*/ 6 h 10"/>
                  <a:gd name="T6" fmla="*/ 12 w 15"/>
                  <a:gd name="T7" fmla="*/ 2 h 10"/>
                  <a:gd name="T8" fmla="*/ 9 w 15"/>
                  <a:gd name="T9" fmla="*/ 1 h 10"/>
                  <a:gd name="T10" fmla="*/ 7 w 15"/>
                  <a:gd name="T11" fmla="*/ 0 h 10"/>
                  <a:gd name="T12" fmla="*/ 1 w 15"/>
                  <a:gd name="T13" fmla="*/ 5 h 10"/>
                  <a:gd name="T14" fmla="*/ 1 w 15"/>
                  <a:gd name="T15" fmla="*/ 8 h 10"/>
                  <a:gd name="T16" fmla="*/ 2 w 15"/>
                  <a:gd name="T17" fmla="*/ 7 h 10"/>
                  <a:gd name="T18" fmla="*/ 4 w 15"/>
                  <a:gd name="T19" fmla="*/ 5 h 10"/>
                  <a:gd name="T20" fmla="*/ 11 w 15"/>
                  <a:gd name="T21" fmla="*/ 4 h 10"/>
                  <a:gd name="T22" fmla="*/ 12 w 15"/>
                  <a:gd name="T23" fmla="*/ 7 h 10"/>
                  <a:gd name="T24" fmla="*/ 13 w 15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0">
                    <a:moveTo>
                      <a:pt x="13" y="10"/>
                    </a:moveTo>
                    <a:cubicBezTo>
                      <a:pt x="13" y="10"/>
                      <a:pt x="14" y="9"/>
                      <a:pt x="15" y="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4" y="3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6"/>
                      <a:pt x="4" y="5"/>
                    </a:cubicBezTo>
                    <a:cubicBezTo>
                      <a:pt x="5" y="5"/>
                      <a:pt x="10" y="5"/>
                      <a:pt x="11" y="4"/>
                    </a:cubicBezTo>
                    <a:cubicBezTo>
                      <a:pt x="11" y="4"/>
                      <a:pt x="12" y="7"/>
                      <a:pt x="12" y="7"/>
                    </a:cubicBezTo>
                    <a:cubicBezTo>
                      <a:pt x="13" y="7"/>
                      <a:pt x="13" y="10"/>
                      <a:pt x="13" y="1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36" name="Freeform 9"/>
              <p:cNvSpPr/>
              <p:nvPr/>
            </p:nvSpPr>
            <p:spPr bwMode="auto">
              <a:xfrm>
                <a:off x="3014662" y="2346723"/>
                <a:ext cx="132159" cy="213122"/>
              </a:xfrm>
              <a:custGeom>
                <a:avLst/>
                <a:gdLst>
                  <a:gd name="T0" fmla="*/ 0 w 28"/>
                  <a:gd name="T1" fmla="*/ 1 h 45"/>
                  <a:gd name="T2" fmla="*/ 7 w 28"/>
                  <a:gd name="T3" fmla="*/ 4 h 45"/>
                  <a:gd name="T4" fmla="*/ 11 w 28"/>
                  <a:gd name="T5" fmla="*/ 0 h 45"/>
                  <a:gd name="T6" fmla="*/ 12 w 28"/>
                  <a:gd name="T7" fmla="*/ 1 h 45"/>
                  <a:gd name="T8" fmla="*/ 19 w 28"/>
                  <a:gd name="T9" fmla="*/ 9 h 45"/>
                  <a:gd name="T10" fmla="*/ 28 w 28"/>
                  <a:gd name="T11" fmla="*/ 37 h 45"/>
                  <a:gd name="T12" fmla="*/ 10 w 28"/>
                  <a:gd name="T13" fmla="*/ 45 h 45"/>
                  <a:gd name="T14" fmla="*/ 4 w 28"/>
                  <a:gd name="T15" fmla="*/ 22 h 45"/>
                  <a:gd name="T16" fmla="*/ 0 w 28"/>
                  <a:gd name="T17" fmla="*/ 5 h 45"/>
                  <a:gd name="T18" fmla="*/ 0 w 28"/>
                  <a:gd name="T1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45">
                    <a:moveTo>
                      <a:pt x="0" y="1"/>
                    </a:moveTo>
                    <a:cubicBezTo>
                      <a:pt x="0" y="1"/>
                      <a:pt x="6" y="4"/>
                      <a:pt x="7" y="4"/>
                    </a:cubicBezTo>
                    <a:cubicBezTo>
                      <a:pt x="7" y="4"/>
                      <a:pt x="10" y="1"/>
                      <a:pt x="11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37" name="Freeform 10"/>
              <p:cNvSpPr/>
              <p:nvPr/>
            </p:nvSpPr>
            <p:spPr bwMode="auto">
              <a:xfrm>
                <a:off x="3038475" y="2361011"/>
                <a:ext cx="108347" cy="170259"/>
              </a:xfrm>
              <a:custGeom>
                <a:avLst/>
                <a:gdLst>
                  <a:gd name="T0" fmla="*/ 3 w 23"/>
                  <a:gd name="T1" fmla="*/ 3 h 36"/>
                  <a:gd name="T2" fmla="*/ 4 w 23"/>
                  <a:gd name="T3" fmla="*/ 2 h 36"/>
                  <a:gd name="T4" fmla="*/ 6 w 23"/>
                  <a:gd name="T5" fmla="*/ 6 h 36"/>
                  <a:gd name="T6" fmla="*/ 13 w 23"/>
                  <a:gd name="T7" fmla="*/ 26 h 36"/>
                  <a:gd name="T8" fmla="*/ 18 w 23"/>
                  <a:gd name="T9" fmla="*/ 30 h 36"/>
                  <a:gd name="T10" fmla="*/ 19 w 23"/>
                  <a:gd name="T11" fmla="*/ 36 h 36"/>
                  <a:gd name="T12" fmla="*/ 23 w 23"/>
                  <a:gd name="T13" fmla="*/ 34 h 36"/>
                  <a:gd name="T14" fmla="*/ 20 w 23"/>
                  <a:gd name="T15" fmla="*/ 25 h 36"/>
                  <a:gd name="T16" fmla="*/ 8 w 23"/>
                  <a:gd name="T17" fmla="*/ 4 h 36"/>
                  <a:gd name="T18" fmla="*/ 4 w 23"/>
                  <a:gd name="T19" fmla="*/ 1 h 36"/>
                  <a:gd name="T20" fmla="*/ 2 w 23"/>
                  <a:gd name="T21" fmla="*/ 2 h 36"/>
                  <a:gd name="T22" fmla="*/ 1 w 23"/>
                  <a:gd name="T23" fmla="*/ 2 h 36"/>
                  <a:gd name="T24" fmla="*/ 1 w 23"/>
                  <a:gd name="T25" fmla="*/ 6 h 36"/>
                  <a:gd name="T26" fmla="*/ 3 w 23"/>
                  <a:gd name="T2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36">
                    <a:moveTo>
                      <a:pt x="3" y="3"/>
                    </a:moveTo>
                    <a:cubicBezTo>
                      <a:pt x="3" y="3"/>
                      <a:pt x="2" y="2"/>
                      <a:pt x="4" y="2"/>
                    </a:cubicBezTo>
                    <a:cubicBezTo>
                      <a:pt x="6" y="3"/>
                      <a:pt x="6" y="5"/>
                      <a:pt x="6" y="6"/>
                    </a:cubicBezTo>
                    <a:cubicBezTo>
                      <a:pt x="6" y="7"/>
                      <a:pt x="13" y="26"/>
                      <a:pt x="13" y="26"/>
                    </a:cubicBezTo>
                    <a:cubicBezTo>
                      <a:pt x="13" y="26"/>
                      <a:pt x="17" y="30"/>
                      <a:pt x="18" y="30"/>
                    </a:cubicBezTo>
                    <a:cubicBezTo>
                      <a:pt x="19" y="31"/>
                      <a:pt x="19" y="34"/>
                      <a:pt x="19" y="36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6" y="2"/>
                      <a:pt x="4" y="1"/>
                    </a:cubicBezTo>
                    <a:cubicBezTo>
                      <a:pt x="3" y="0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2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2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CF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38" name="Freeform 11"/>
              <p:cNvSpPr/>
              <p:nvPr/>
            </p:nvSpPr>
            <p:spPr bwMode="auto">
              <a:xfrm>
                <a:off x="3051572" y="2375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F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39" name="Freeform 12"/>
              <p:cNvSpPr/>
              <p:nvPr/>
            </p:nvSpPr>
            <p:spPr bwMode="auto">
              <a:xfrm>
                <a:off x="3065859" y="2483645"/>
                <a:ext cx="23812" cy="76200"/>
              </a:xfrm>
              <a:custGeom>
                <a:avLst/>
                <a:gdLst>
                  <a:gd name="T0" fmla="*/ 3 w 5"/>
                  <a:gd name="T1" fmla="*/ 0 h 16"/>
                  <a:gd name="T2" fmla="*/ 0 w 5"/>
                  <a:gd name="T3" fmla="*/ 16 h 16"/>
                  <a:gd name="T4" fmla="*/ 5 w 5"/>
                  <a:gd name="T5" fmla="*/ 13 h 16"/>
                  <a:gd name="T6" fmla="*/ 3 w 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6">
                    <a:moveTo>
                      <a:pt x="3" y="0"/>
                    </a:moveTo>
                    <a:cubicBezTo>
                      <a:pt x="3" y="0"/>
                      <a:pt x="2" y="10"/>
                      <a:pt x="0" y="16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9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CF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0" name="Freeform 13"/>
              <p:cNvSpPr/>
              <p:nvPr/>
            </p:nvSpPr>
            <p:spPr bwMode="auto">
              <a:xfrm>
                <a:off x="3046809" y="2361011"/>
                <a:ext cx="57150" cy="165497"/>
              </a:xfrm>
              <a:custGeom>
                <a:avLst/>
                <a:gdLst>
                  <a:gd name="T0" fmla="*/ 0 w 12"/>
                  <a:gd name="T1" fmla="*/ 2 h 35"/>
                  <a:gd name="T2" fmla="*/ 1 w 12"/>
                  <a:gd name="T3" fmla="*/ 4 h 35"/>
                  <a:gd name="T4" fmla="*/ 1 w 12"/>
                  <a:gd name="T5" fmla="*/ 7 h 35"/>
                  <a:gd name="T6" fmla="*/ 9 w 12"/>
                  <a:gd name="T7" fmla="*/ 34 h 35"/>
                  <a:gd name="T8" fmla="*/ 11 w 12"/>
                  <a:gd name="T9" fmla="*/ 35 h 35"/>
                  <a:gd name="T10" fmla="*/ 12 w 12"/>
                  <a:gd name="T11" fmla="*/ 33 h 35"/>
                  <a:gd name="T12" fmla="*/ 3 w 12"/>
                  <a:gd name="T13" fmla="*/ 5 h 35"/>
                  <a:gd name="T14" fmla="*/ 2 w 12"/>
                  <a:gd name="T15" fmla="*/ 4 h 35"/>
                  <a:gd name="T16" fmla="*/ 2 w 12"/>
                  <a:gd name="T17" fmla="*/ 1 h 35"/>
                  <a:gd name="T18" fmla="*/ 0 w 12"/>
                  <a:gd name="T19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5">
                    <a:moveTo>
                      <a:pt x="0" y="2"/>
                    </a:moveTo>
                    <a:cubicBezTo>
                      <a:pt x="0" y="2"/>
                      <a:pt x="1" y="4"/>
                      <a:pt x="1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9" y="32"/>
                      <a:pt x="9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9" y="16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2141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1" name="Freeform 14"/>
              <p:cNvSpPr/>
              <p:nvPr/>
            </p:nvSpPr>
            <p:spPr bwMode="auto">
              <a:xfrm>
                <a:off x="3118247" y="2862264"/>
                <a:ext cx="47625" cy="55959"/>
              </a:xfrm>
              <a:custGeom>
                <a:avLst/>
                <a:gdLst>
                  <a:gd name="T0" fmla="*/ 0 w 10"/>
                  <a:gd name="T1" fmla="*/ 1 h 12"/>
                  <a:gd name="T2" fmla="*/ 0 w 10"/>
                  <a:gd name="T3" fmla="*/ 6 h 12"/>
                  <a:gd name="T4" fmla="*/ 2 w 10"/>
                  <a:gd name="T5" fmla="*/ 8 h 12"/>
                  <a:gd name="T6" fmla="*/ 3 w 10"/>
                  <a:gd name="T7" fmla="*/ 11 h 12"/>
                  <a:gd name="T8" fmla="*/ 8 w 10"/>
                  <a:gd name="T9" fmla="*/ 11 h 12"/>
                  <a:gd name="T10" fmla="*/ 10 w 10"/>
                  <a:gd name="T11" fmla="*/ 8 h 12"/>
                  <a:gd name="T12" fmla="*/ 8 w 10"/>
                  <a:gd name="T13" fmla="*/ 5 h 12"/>
                  <a:gd name="T14" fmla="*/ 7 w 10"/>
                  <a:gd name="T15" fmla="*/ 2 h 12"/>
                  <a:gd name="T16" fmla="*/ 0 w 10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2">
                    <a:moveTo>
                      <a:pt x="0" y="1"/>
                    </a:moveTo>
                    <a:cubicBezTo>
                      <a:pt x="0" y="1"/>
                      <a:pt x="0" y="5"/>
                      <a:pt x="0" y="6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2" y="8"/>
                      <a:pt x="3" y="10"/>
                      <a:pt x="3" y="11"/>
                    </a:cubicBezTo>
                    <a:cubicBezTo>
                      <a:pt x="4" y="11"/>
                      <a:pt x="7" y="12"/>
                      <a:pt x="8" y="11"/>
                    </a:cubicBezTo>
                    <a:cubicBezTo>
                      <a:pt x="10" y="11"/>
                      <a:pt x="10" y="8"/>
                      <a:pt x="10" y="8"/>
                    </a:cubicBezTo>
                    <a:cubicBezTo>
                      <a:pt x="10" y="8"/>
                      <a:pt x="8" y="6"/>
                      <a:pt x="8" y="5"/>
                    </a:cubicBezTo>
                    <a:cubicBezTo>
                      <a:pt x="8" y="4"/>
                      <a:pt x="7" y="2"/>
                      <a:pt x="7" y="2"/>
                    </a:cubicBezTo>
                    <a:cubicBezTo>
                      <a:pt x="7" y="2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2" name="Freeform 15"/>
              <p:cNvSpPr/>
              <p:nvPr/>
            </p:nvSpPr>
            <p:spPr bwMode="auto">
              <a:xfrm>
                <a:off x="3170634" y="2795589"/>
                <a:ext cx="51197" cy="108347"/>
              </a:xfrm>
              <a:custGeom>
                <a:avLst/>
                <a:gdLst>
                  <a:gd name="T0" fmla="*/ 4 w 11"/>
                  <a:gd name="T1" fmla="*/ 1 h 23"/>
                  <a:gd name="T2" fmla="*/ 8 w 11"/>
                  <a:gd name="T3" fmla="*/ 1 h 23"/>
                  <a:gd name="T4" fmla="*/ 7 w 11"/>
                  <a:gd name="T5" fmla="*/ 9 h 23"/>
                  <a:gd name="T6" fmla="*/ 7 w 11"/>
                  <a:gd name="T7" fmla="*/ 17 h 23"/>
                  <a:gd name="T8" fmla="*/ 4 w 11"/>
                  <a:gd name="T9" fmla="*/ 23 h 23"/>
                  <a:gd name="T10" fmla="*/ 1 w 11"/>
                  <a:gd name="T11" fmla="*/ 23 h 23"/>
                  <a:gd name="T12" fmla="*/ 1 w 11"/>
                  <a:gd name="T13" fmla="*/ 17 h 23"/>
                  <a:gd name="T14" fmla="*/ 0 w 11"/>
                  <a:gd name="T15" fmla="*/ 12 h 23"/>
                  <a:gd name="T16" fmla="*/ 4 w 11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3">
                    <a:moveTo>
                      <a:pt x="4" y="1"/>
                    </a:moveTo>
                    <a:cubicBezTo>
                      <a:pt x="4" y="1"/>
                      <a:pt x="6" y="0"/>
                      <a:pt x="8" y="1"/>
                    </a:cubicBezTo>
                    <a:cubicBezTo>
                      <a:pt x="8" y="1"/>
                      <a:pt x="11" y="2"/>
                      <a:pt x="7" y="9"/>
                    </a:cubicBezTo>
                    <a:cubicBezTo>
                      <a:pt x="7" y="9"/>
                      <a:pt x="7" y="16"/>
                      <a:pt x="7" y="17"/>
                    </a:cubicBezTo>
                    <a:cubicBezTo>
                      <a:pt x="6" y="19"/>
                      <a:pt x="4" y="23"/>
                      <a:pt x="4" y="23"/>
                    </a:cubicBezTo>
                    <a:cubicBezTo>
                      <a:pt x="4" y="23"/>
                      <a:pt x="2" y="23"/>
                      <a:pt x="1" y="23"/>
                    </a:cubicBezTo>
                    <a:cubicBezTo>
                      <a:pt x="1" y="23"/>
                      <a:pt x="1" y="19"/>
                      <a:pt x="1" y="17"/>
                    </a:cubicBezTo>
                    <a:cubicBezTo>
                      <a:pt x="1" y="16"/>
                      <a:pt x="0" y="12"/>
                      <a:pt x="0" y="12"/>
                    </a:cubicBezTo>
                    <a:cubicBezTo>
                      <a:pt x="0" y="12"/>
                      <a:pt x="1" y="2"/>
                      <a:pt x="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3" name="Freeform 16"/>
              <p:cNvSpPr/>
              <p:nvPr/>
            </p:nvSpPr>
            <p:spPr bwMode="auto">
              <a:xfrm>
                <a:off x="3099197" y="2512220"/>
                <a:ext cx="76200" cy="363141"/>
              </a:xfrm>
              <a:custGeom>
                <a:avLst/>
                <a:gdLst>
                  <a:gd name="T0" fmla="*/ 2 w 16"/>
                  <a:gd name="T1" fmla="*/ 72 h 77"/>
                  <a:gd name="T2" fmla="*/ 4 w 16"/>
                  <a:gd name="T3" fmla="*/ 77 h 77"/>
                  <a:gd name="T4" fmla="*/ 11 w 16"/>
                  <a:gd name="T5" fmla="*/ 77 h 77"/>
                  <a:gd name="T6" fmla="*/ 14 w 16"/>
                  <a:gd name="T7" fmla="*/ 75 h 77"/>
                  <a:gd name="T8" fmla="*/ 15 w 16"/>
                  <a:gd name="T9" fmla="*/ 68 h 77"/>
                  <a:gd name="T10" fmla="*/ 16 w 16"/>
                  <a:gd name="T11" fmla="*/ 50 h 77"/>
                  <a:gd name="T12" fmla="*/ 14 w 16"/>
                  <a:gd name="T13" fmla="*/ 24 h 77"/>
                  <a:gd name="T14" fmla="*/ 14 w 16"/>
                  <a:gd name="T15" fmla="*/ 10 h 77"/>
                  <a:gd name="T16" fmla="*/ 10 w 16"/>
                  <a:gd name="T17" fmla="*/ 0 h 77"/>
                  <a:gd name="T18" fmla="*/ 0 w 16"/>
                  <a:gd name="T19" fmla="*/ 5 h 77"/>
                  <a:gd name="T20" fmla="*/ 1 w 16"/>
                  <a:gd name="T21" fmla="*/ 25 h 77"/>
                  <a:gd name="T22" fmla="*/ 3 w 16"/>
                  <a:gd name="T23" fmla="*/ 46 h 77"/>
                  <a:gd name="T24" fmla="*/ 2 w 16"/>
                  <a:gd name="T25" fmla="*/ 66 h 77"/>
                  <a:gd name="T26" fmla="*/ 4 w 16"/>
                  <a:gd name="T27" fmla="*/ 69 h 77"/>
                  <a:gd name="T28" fmla="*/ 2 w 16"/>
                  <a:gd name="T29" fmla="*/ 7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77">
                    <a:moveTo>
                      <a:pt x="2" y="72"/>
                    </a:moveTo>
                    <a:cubicBezTo>
                      <a:pt x="2" y="74"/>
                      <a:pt x="3" y="77"/>
                      <a:pt x="4" y="77"/>
                    </a:cubicBezTo>
                    <a:cubicBezTo>
                      <a:pt x="6" y="77"/>
                      <a:pt x="8" y="75"/>
                      <a:pt x="11" y="77"/>
                    </a:cubicBezTo>
                    <a:cubicBezTo>
                      <a:pt x="11" y="77"/>
                      <a:pt x="14" y="77"/>
                      <a:pt x="14" y="75"/>
                    </a:cubicBezTo>
                    <a:cubicBezTo>
                      <a:pt x="15" y="72"/>
                      <a:pt x="15" y="68"/>
                      <a:pt x="15" y="68"/>
                    </a:cubicBezTo>
                    <a:cubicBezTo>
                      <a:pt x="15" y="68"/>
                      <a:pt x="16" y="54"/>
                      <a:pt x="16" y="50"/>
                    </a:cubicBezTo>
                    <a:cubicBezTo>
                      <a:pt x="15" y="46"/>
                      <a:pt x="13" y="32"/>
                      <a:pt x="14" y="24"/>
                    </a:cubicBezTo>
                    <a:cubicBezTo>
                      <a:pt x="15" y="17"/>
                      <a:pt x="16" y="12"/>
                      <a:pt x="14" y="10"/>
                    </a:cubicBezTo>
                    <a:cubicBezTo>
                      <a:pt x="13" y="8"/>
                      <a:pt x="10" y="0"/>
                      <a:pt x="1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22"/>
                      <a:pt x="1" y="25"/>
                    </a:cubicBezTo>
                    <a:cubicBezTo>
                      <a:pt x="2" y="27"/>
                      <a:pt x="4" y="44"/>
                      <a:pt x="3" y="46"/>
                    </a:cubicBezTo>
                    <a:cubicBezTo>
                      <a:pt x="2" y="49"/>
                      <a:pt x="2" y="66"/>
                      <a:pt x="2" y="66"/>
                    </a:cubicBezTo>
                    <a:cubicBezTo>
                      <a:pt x="3" y="67"/>
                      <a:pt x="4" y="68"/>
                      <a:pt x="4" y="69"/>
                    </a:cubicBezTo>
                    <a:cubicBezTo>
                      <a:pt x="3" y="70"/>
                      <a:pt x="2" y="70"/>
                      <a:pt x="2" y="72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4" name="Freeform 17"/>
              <p:cNvSpPr/>
              <p:nvPr/>
            </p:nvSpPr>
            <p:spPr bwMode="auto">
              <a:xfrm>
                <a:off x="3099197" y="2512220"/>
                <a:ext cx="76200" cy="363141"/>
              </a:xfrm>
              <a:custGeom>
                <a:avLst/>
                <a:gdLst>
                  <a:gd name="T0" fmla="*/ 14 w 16"/>
                  <a:gd name="T1" fmla="*/ 10 h 77"/>
                  <a:gd name="T2" fmla="*/ 10 w 16"/>
                  <a:gd name="T3" fmla="*/ 0 h 77"/>
                  <a:gd name="T4" fmla="*/ 0 w 16"/>
                  <a:gd name="T5" fmla="*/ 5 h 77"/>
                  <a:gd name="T6" fmla="*/ 1 w 16"/>
                  <a:gd name="T7" fmla="*/ 25 h 77"/>
                  <a:gd name="T8" fmla="*/ 3 w 16"/>
                  <a:gd name="T9" fmla="*/ 46 h 77"/>
                  <a:gd name="T10" fmla="*/ 2 w 16"/>
                  <a:gd name="T11" fmla="*/ 65 h 77"/>
                  <a:gd name="T12" fmla="*/ 13 w 16"/>
                  <a:gd name="T13" fmla="*/ 77 h 77"/>
                  <a:gd name="T14" fmla="*/ 14 w 16"/>
                  <a:gd name="T15" fmla="*/ 75 h 77"/>
                  <a:gd name="T16" fmla="*/ 15 w 16"/>
                  <a:gd name="T17" fmla="*/ 68 h 77"/>
                  <a:gd name="T18" fmla="*/ 16 w 16"/>
                  <a:gd name="T19" fmla="*/ 58 h 77"/>
                  <a:gd name="T20" fmla="*/ 14 w 16"/>
                  <a:gd name="T21" fmla="*/ 48 h 77"/>
                  <a:gd name="T22" fmla="*/ 13 w 16"/>
                  <a:gd name="T23" fmla="*/ 62 h 77"/>
                  <a:gd name="T24" fmla="*/ 12 w 16"/>
                  <a:gd name="T25" fmla="*/ 51 h 77"/>
                  <a:gd name="T26" fmla="*/ 8 w 16"/>
                  <a:gd name="T27" fmla="*/ 24 h 77"/>
                  <a:gd name="T28" fmla="*/ 12 w 16"/>
                  <a:gd name="T29" fmla="*/ 17 h 77"/>
                  <a:gd name="T30" fmla="*/ 15 w 16"/>
                  <a:gd name="T31" fmla="*/ 18 h 77"/>
                  <a:gd name="T32" fmla="*/ 14 w 16"/>
                  <a:gd name="T33" fmla="*/ 1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77">
                    <a:moveTo>
                      <a:pt x="14" y="10"/>
                    </a:moveTo>
                    <a:cubicBezTo>
                      <a:pt x="13" y="8"/>
                      <a:pt x="10" y="0"/>
                      <a:pt x="1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22"/>
                      <a:pt x="1" y="25"/>
                    </a:cubicBezTo>
                    <a:cubicBezTo>
                      <a:pt x="2" y="27"/>
                      <a:pt x="4" y="44"/>
                      <a:pt x="3" y="46"/>
                    </a:cubicBezTo>
                    <a:cubicBezTo>
                      <a:pt x="3" y="48"/>
                      <a:pt x="2" y="61"/>
                      <a:pt x="2" y="65"/>
                    </a:cubicBezTo>
                    <a:cubicBezTo>
                      <a:pt x="6" y="68"/>
                      <a:pt x="10" y="73"/>
                      <a:pt x="13" y="77"/>
                    </a:cubicBezTo>
                    <a:cubicBezTo>
                      <a:pt x="14" y="76"/>
                      <a:pt x="14" y="76"/>
                      <a:pt x="14" y="75"/>
                    </a:cubicBezTo>
                    <a:cubicBezTo>
                      <a:pt x="15" y="72"/>
                      <a:pt x="15" y="68"/>
                      <a:pt x="15" y="68"/>
                    </a:cubicBezTo>
                    <a:cubicBezTo>
                      <a:pt x="15" y="68"/>
                      <a:pt x="16" y="63"/>
                      <a:pt x="16" y="58"/>
                    </a:cubicBezTo>
                    <a:cubicBezTo>
                      <a:pt x="15" y="53"/>
                      <a:pt x="14" y="48"/>
                      <a:pt x="14" y="48"/>
                    </a:cubicBezTo>
                    <a:cubicBezTo>
                      <a:pt x="14" y="50"/>
                      <a:pt x="13" y="62"/>
                      <a:pt x="13" y="62"/>
                    </a:cubicBezTo>
                    <a:cubicBezTo>
                      <a:pt x="13" y="62"/>
                      <a:pt x="11" y="56"/>
                      <a:pt x="12" y="51"/>
                    </a:cubicBezTo>
                    <a:cubicBezTo>
                      <a:pt x="12" y="45"/>
                      <a:pt x="9" y="26"/>
                      <a:pt x="8" y="24"/>
                    </a:cubicBezTo>
                    <a:cubicBezTo>
                      <a:pt x="7" y="23"/>
                      <a:pt x="10" y="17"/>
                      <a:pt x="12" y="17"/>
                    </a:cubicBezTo>
                    <a:cubicBezTo>
                      <a:pt x="13" y="17"/>
                      <a:pt x="14" y="17"/>
                      <a:pt x="15" y="18"/>
                    </a:cubicBezTo>
                    <a:cubicBezTo>
                      <a:pt x="16" y="14"/>
                      <a:pt x="16" y="12"/>
                      <a:pt x="1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5" name="Freeform 18"/>
              <p:cNvSpPr/>
              <p:nvPr/>
            </p:nvSpPr>
            <p:spPr bwMode="auto">
              <a:xfrm>
                <a:off x="3038475" y="2512220"/>
                <a:ext cx="164306" cy="345281"/>
              </a:xfrm>
              <a:custGeom>
                <a:avLst/>
                <a:gdLst>
                  <a:gd name="T0" fmla="*/ 3 w 35"/>
                  <a:gd name="T1" fmla="*/ 7 h 73"/>
                  <a:gd name="T2" fmla="*/ 23 w 35"/>
                  <a:gd name="T3" fmla="*/ 0 h 73"/>
                  <a:gd name="T4" fmla="*/ 13 w 35"/>
                  <a:gd name="T5" fmla="*/ 11 h 73"/>
                  <a:gd name="T6" fmla="*/ 15 w 35"/>
                  <a:gd name="T7" fmla="*/ 26 h 73"/>
                  <a:gd name="T8" fmla="*/ 13 w 35"/>
                  <a:gd name="T9" fmla="*/ 36 h 73"/>
                  <a:gd name="T10" fmla="*/ 14 w 35"/>
                  <a:gd name="T11" fmla="*/ 38 h 73"/>
                  <a:gd name="T12" fmla="*/ 15 w 35"/>
                  <a:gd name="T13" fmla="*/ 43 h 73"/>
                  <a:gd name="T14" fmla="*/ 30 w 35"/>
                  <a:gd name="T15" fmla="*/ 59 h 73"/>
                  <a:gd name="T16" fmla="*/ 34 w 35"/>
                  <a:gd name="T17" fmla="*/ 61 h 73"/>
                  <a:gd name="T18" fmla="*/ 29 w 35"/>
                  <a:gd name="T19" fmla="*/ 73 h 73"/>
                  <a:gd name="T20" fmla="*/ 23 w 35"/>
                  <a:gd name="T21" fmla="*/ 71 h 73"/>
                  <a:gd name="T22" fmla="*/ 11 w 35"/>
                  <a:gd name="T23" fmla="*/ 58 h 73"/>
                  <a:gd name="T24" fmla="*/ 3 w 35"/>
                  <a:gd name="T25" fmla="*/ 47 h 73"/>
                  <a:gd name="T26" fmla="*/ 1 w 35"/>
                  <a:gd name="T27" fmla="*/ 42 h 73"/>
                  <a:gd name="T28" fmla="*/ 0 w 35"/>
                  <a:gd name="T29" fmla="*/ 20 h 73"/>
                  <a:gd name="T30" fmla="*/ 3 w 35"/>
                  <a:gd name="T31" fmla="*/ 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73">
                    <a:moveTo>
                      <a:pt x="3" y="7"/>
                    </a:moveTo>
                    <a:cubicBezTo>
                      <a:pt x="3" y="7"/>
                      <a:pt x="17" y="4"/>
                      <a:pt x="23" y="0"/>
                    </a:cubicBezTo>
                    <a:cubicBezTo>
                      <a:pt x="23" y="0"/>
                      <a:pt x="13" y="9"/>
                      <a:pt x="13" y="11"/>
                    </a:cubicBezTo>
                    <a:cubicBezTo>
                      <a:pt x="13" y="13"/>
                      <a:pt x="15" y="26"/>
                      <a:pt x="15" y="2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4" y="38"/>
                      <a:pt x="14" y="38"/>
                    </a:cubicBezTo>
                    <a:cubicBezTo>
                      <a:pt x="14" y="39"/>
                      <a:pt x="14" y="42"/>
                      <a:pt x="15" y="43"/>
                    </a:cubicBezTo>
                    <a:cubicBezTo>
                      <a:pt x="16" y="44"/>
                      <a:pt x="29" y="59"/>
                      <a:pt x="30" y="59"/>
                    </a:cubicBezTo>
                    <a:cubicBezTo>
                      <a:pt x="30" y="59"/>
                      <a:pt x="33" y="59"/>
                      <a:pt x="34" y="61"/>
                    </a:cubicBezTo>
                    <a:cubicBezTo>
                      <a:pt x="34" y="61"/>
                      <a:pt x="35" y="68"/>
                      <a:pt x="29" y="73"/>
                    </a:cubicBezTo>
                    <a:cubicBezTo>
                      <a:pt x="29" y="73"/>
                      <a:pt x="25" y="73"/>
                      <a:pt x="23" y="71"/>
                    </a:cubicBezTo>
                    <a:cubicBezTo>
                      <a:pt x="20" y="69"/>
                      <a:pt x="13" y="61"/>
                      <a:pt x="11" y="58"/>
                    </a:cubicBezTo>
                    <a:cubicBezTo>
                      <a:pt x="8" y="54"/>
                      <a:pt x="5" y="49"/>
                      <a:pt x="3" y="47"/>
                    </a:cubicBezTo>
                    <a:cubicBezTo>
                      <a:pt x="3" y="47"/>
                      <a:pt x="2" y="45"/>
                      <a:pt x="1" y="42"/>
                    </a:cubicBezTo>
                    <a:cubicBezTo>
                      <a:pt x="1" y="39"/>
                      <a:pt x="0" y="20"/>
                      <a:pt x="0" y="20"/>
                    </a:cubicBez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6" name="Freeform 19"/>
              <p:cNvSpPr/>
              <p:nvPr/>
            </p:nvSpPr>
            <p:spPr bwMode="auto">
              <a:xfrm>
                <a:off x="3038475" y="2512220"/>
                <a:ext cx="159544" cy="345281"/>
              </a:xfrm>
              <a:custGeom>
                <a:avLst/>
                <a:gdLst>
                  <a:gd name="T0" fmla="*/ 32 w 34"/>
                  <a:gd name="T1" fmla="*/ 65 h 73"/>
                  <a:gd name="T2" fmla="*/ 21 w 34"/>
                  <a:gd name="T3" fmla="*/ 65 h 73"/>
                  <a:gd name="T4" fmla="*/ 15 w 34"/>
                  <a:gd name="T5" fmla="*/ 59 h 73"/>
                  <a:gd name="T6" fmla="*/ 27 w 34"/>
                  <a:gd name="T7" fmla="*/ 60 h 73"/>
                  <a:gd name="T8" fmla="*/ 29 w 34"/>
                  <a:gd name="T9" fmla="*/ 58 h 73"/>
                  <a:gd name="T10" fmla="*/ 28 w 34"/>
                  <a:gd name="T11" fmla="*/ 57 h 73"/>
                  <a:gd name="T12" fmla="*/ 22 w 34"/>
                  <a:gd name="T13" fmla="*/ 59 h 73"/>
                  <a:gd name="T14" fmla="*/ 14 w 34"/>
                  <a:gd name="T15" fmla="*/ 54 h 73"/>
                  <a:gd name="T16" fmla="*/ 15 w 34"/>
                  <a:gd name="T17" fmla="*/ 57 h 73"/>
                  <a:gd name="T18" fmla="*/ 10 w 34"/>
                  <a:gd name="T19" fmla="*/ 52 h 73"/>
                  <a:gd name="T20" fmla="*/ 19 w 34"/>
                  <a:gd name="T21" fmla="*/ 53 h 73"/>
                  <a:gd name="T22" fmla="*/ 23 w 34"/>
                  <a:gd name="T23" fmla="*/ 57 h 73"/>
                  <a:gd name="T24" fmla="*/ 18 w 34"/>
                  <a:gd name="T25" fmla="*/ 49 h 73"/>
                  <a:gd name="T26" fmla="*/ 6 w 34"/>
                  <a:gd name="T27" fmla="*/ 47 h 73"/>
                  <a:gd name="T28" fmla="*/ 17 w 34"/>
                  <a:gd name="T29" fmla="*/ 48 h 73"/>
                  <a:gd name="T30" fmla="*/ 18 w 34"/>
                  <a:gd name="T31" fmla="*/ 47 h 73"/>
                  <a:gd name="T32" fmla="*/ 17 w 34"/>
                  <a:gd name="T33" fmla="*/ 45 h 73"/>
                  <a:gd name="T34" fmla="*/ 14 w 34"/>
                  <a:gd name="T35" fmla="*/ 46 h 73"/>
                  <a:gd name="T36" fmla="*/ 10 w 34"/>
                  <a:gd name="T37" fmla="*/ 45 h 73"/>
                  <a:gd name="T38" fmla="*/ 4 w 34"/>
                  <a:gd name="T39" fmla="*/ 38 h 73"/>
                  <a:gd name="T40" fmla="*/ 10 w 34"/>
                  <a:gd name="T41" fmla="*/ 33 h 73"/>
                  <a:gd name="T42" fmla="*/ 7 w 34"/>
                  <a:gd name="T43" fmla="*/ 32 h 73"/>
                  <a:gd name="T44" fmla="*/ 12 w 34"/>
                  <a:gd name="T45" fmla="*/ 28 h 73"/>
                  <a:gd name="T46" fmla="*/ 4 w 34"/>
                  <a:gd name="T47" fmla="*/ 31 h 73"/>
                  <a:gd name="T48" fmla="*/ 3 w 34"/>
                  <a:gd name="T49" fmla="*/ 24 h 73"/>
                  <a:gd name="T50" fmla="*/ 9 w 34"/>
                  <a:gd name="T51" fmla="*/ 21 h 73"/>
                  <a:gd name="T52" fmla="*/ 14 w 34"/>
                  <a:gd name="T53" fmla="*/ 25 h 73"/>
                  <a:gd name="T54" fmla="*/ 15 w 34"/>
                  <a:gd name="T55" fmla="*/ 28 h 73"/>
                  <a:gd name="T56" fmla="*/ 15 w 34"/>
                  <a:gd name="T57" fmla="*/ 26 h 73"/>
                  <a:gd name="T58" fmla="*/ 13 w 34"/>
                  <a:gd name="T59" fmla="*/ 11 h 73"/>
                  <a:gd name="T60" fmla="*/ 23 w 34"/>
                  <a:gd name="T61" fmla="*/ 0 h 73"/>
                  <a:gd name="T62" fmla="*/ 3 w 34"/>
                  <a:gd name="T63" fmla="*/ 7 h 73"/>
                  <a:gd name="T64" fmla="*/ 0 w 34"/>
                  <a:gd name="T65" fmla="*/ 20 h 73"/>
                  <a:gd name="T66" fmla="*/ 1 w 34"/>
                  <a:gd name="T67" fmla="*/ 42 h 73"/>
                  <a:gd name="T68" fmla="*/ 3 w 34"/>
                  <a:gd name="T69" fmla="*/ 47 h 73"/>
                  <a:gd name="T70" fmla="*/ 11 w 34"/>
                  <a:gd name="T71" fmla="*/ 58 h 73"/>
                  <a:gd name="T72" fmla="*/ 23 w 34"/>
                  <a:gd name="T73" fmla="*/ 71 h 73"/>
                  <a:gd name="T74" fmla="*/ 29 w 34"/>
                  <a:gd name="T75" fmla="*/ 73 h 73"/>
                  <a:gd name="T76" fmla="*/ 34 w 34"/>
                  <a:gd name="T77" fmla="*/ 65 h 73"/>
                  <a:gd name="T78" fmla="*/ 32 w 34"/>
                  <a:gd name="T79" fmla="*/ 6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4" h="73">
                    <a:moveTo>
                      <a:pt x="32" y="65"/>
                    </a:moveTo>
                    <a:cubicBezTo>
                      <a:pt x="30" y="64"/>
                      <a:pt x="24" y="67"/>
                      <a:pt x="21" y="65"/>
                    </a:cubicBezTo>
                    <a:cubicBezTo>
                      <a:pt x="18" y="63"/>
                      <a:pt x="15" y="59"/>
                      <a:pt x="15" y="59"/>
                    </a:cubicBezTo>
                    <a:cubicBezTo>
                      <a:pt x="15" y="59"/>
                      <a:pt x="22" y="65"/>
                      <a:pt x="27" y="60"/>
                    </a:cubicBezTo>
                    <a:cubicBezTo>
                      <a:pt x="28" y="59"/>
                      <a:pt x="28" y="58"/>
                      <a:pt x="29" y="58"/>
                    </a:cubicBezTo>
                    <a:cubicBezTo>
                      <a:pt x="28" y="58"/>
                      <a:pt x="28" y="58"/>
                      <a:pt x="28" y="57"/>
                    </a:cubicBezTo>
                    <a:cubicBezTo>
                      <a:pt x="26" y="58"/>
                      <a:pt x="24" y="59"/>
                      <a:pt x="22" y="59"/>
                    </a:cubicBezTo>
                    <a:cubicBezTo>
                      <a:pt x="19" y="58"/>
                      <a:pt x="15" y="56"/>
                      <a:pt x="14" y="54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1" y="55"/>
                      <a:pt x="10" y="52"/>
                    </a:cubicBezTo>
                    <a:cubicBezTo>
                      <a:pt x="10" y="52"/>
                      <a:pt x="17" y="51"/>
                      <a:pt x="19" y="53"/>
                    </a:cubicBezTo>
                    <a:cubicBezTo>
                      <a:pt x="21" y="55"/>
                      <a:pt x="23" y="57"/>
                      <a:pt x="23" y="57"/>
                    </a:cubicBezTo>
                    <a:cubicBezTo>
                      <a:pt x="23" y="57"/>
                      <a:pt x="21" y="50"/>
                      <a:pt x="18" y="49"/>
                    </a:cubicBezTo>
                    <a:cubicBezTo>
                      <a:pt x="15" y="49"/>
                      <a:pt x="8" y="49"/>
                      <a:pt x="6" y="47"/>
                    </a:cubicBezTo>
                    <a:cubicBezTo>
                      <a:pt x="6" y="47"/>
                      <a:pt x="15" y="49"/>
                      <a:pt x="17" y="48"/>
                    </a:cubicBezTo>
                    <a:cubicBezTo>
                      <a:pt x="17" y="47"/>
                      <a:pt x="18" y="47"/>
                      <a:pt x="18" y="47"/>
                    </a:cubicBezTo>
                    <a:cubicBezTo>
                      <a:pt x="18" y="46"/>
                      <a:pt x="17" y="45"/>
                      <a:pt x="17" y="45"/>
                    </a:cubicBezTo>
                    <a:cubicBezTo>
                      <a:pt x="16" y="46"/>
                      <a:pt x="15" y="46"/>
                      <a:pt x="14" y="46"/>
                    </a:cubicBezTo>
                    <a:cubicBezTo>
                      <a:pt x="12" y="46"/>
                      <a:pt x="10" y="45"/>
                      <a:pt x="10" y="45"/>
                    </a:cubicBezTo>
                    <a:cubicBezTo>
                      <a:pt x="10" y="45"/>
                      <a:pt x="4" y="43"/>
                      <a:pt x="4" y="38"/>
                    </a:cubicBezTo>
                    <a:cubicBezTo>
                      <a:pt x="3" y="33"/>
                      <a:pt x="8" y="36"/>
                      <a:pt x="10" y="33"/>
                    </a:cubicBezTo>
                    <a:cubicBezTo>
                      <a:pt x="13" y="29"/>
                      <a:pt x="7" y="32"/>
                      <a:pt x="7" y="32"/>
                    </a:cubicBezTo>
                    <a:cubicBezTo>
                      <a:pt x="7" y="32"/>
                      <a:pt x="11" y="30"/>
                      <a:pt x="12" y="28"/>
                    </a:cubicBezTo>
                    <a:cubicBezTo>
                      <a:pt x="12" y="28"/>
                      <a:pt x="5" y="33"/>
                      <a:pt x="4" y="31"/>
                    </a:cubicBezTo>
                    <a:cubicBezTo>
                      <a:pt x="3" y="29"/>
                      <a:pt x="3" y="24"/>
                      <a:pt x="3" y="24"/>
                    </a:cubicBezTo>
                    <a:cubicBezTo>
                      <a:pt x="3" y="24"/>
                      <a:pt x="8" y="24"/>
                      <a:pt x="9" y="21"/>
                    </a:cubicBezTo>
                    <a:cubicBezTo>
                      <a:pt x="10" y="19"/>
                      <a:pt x="13" y="23"/>
                      <a:pt x="14" y="25"/>
                    </a:cubicBezTo>
                    <a:cubicBezTo>
                      <a:pt x="14" y="26"/>
                      <a:pt x="14" y="27"/>
                      <a:pt x="15" y="28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3" y="13"/>
                      <a:pt x="13" y="11"/>
                    </a:cubicBezTo>
                    <a:cubicBezTo>
                      <a:pt x="13" y="9"/>
                      <a:pt x="23" y="0"/>
                      <a:pt x="23" y="0"/>
                    </a:cubicBezTo>
                    <a:cubicBezTo>
                      <a:pt x="17" y="4"/>
                      <a:pt x="3" y="7"/>
                      <a:pt x="3" y="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1" y="39"/>
                      <a:pt x="1" y="42"/>
                    </a:cubicBezTo>
                    <a:cubicBezTo>
                      <a:pt x="2" y="45"/>
                      <a:pt x="3" y="47"/>
                      <a:pt x="3" y="47"/>
                    </a:cubicBezTo>
                    <a:cubicBezTo>
                      <a:pt x="5" y="49"/>
                      <a:pt x="8" y="54"/>
                      <a:pt x="11" y="58"/>
                    </a:cubicBezTo>
                    <a:cubicBezTo>
                      <a:pt x="13" y="61"/>
                      <a:pt x="20" y="69"/>
                      <a:pt x="23" y="71"/>
                    </a:cubicBezTo>
                    <a:cubicBezTo>
                      <a:pt x="25" y="73"/>
                      <a:pt x="29" y="73"/>
                      <a:pt x="29" y="73"/>
                    </a:cubicBezTo>
                    <a:cubicBezTo>
                      <a:pt x="32" y="70"/>
                      <a:pt x="33" y="67"/>
                      <a:pt x="34" y="65"/>
                    </a:cubicBezTo>
                    <a:cubicBezTo>
                      <a:pt x="33" y="65"/>
                      <a:pt x="32" y="65"/>
                      <a:pt x="32" y="6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7" name="Freeform 20"/>
              <p:cNvSpPr/>
              <p:nvPr/>
            </p:nvSpPr>
            <p:spPr bwMode="auto">
              <a:xfrm>
                <a:off x="3065859" y="2341961"/>
                <a:ext cx="117872" cy="246459"/>
              </a:xfrm>
              <a:custGeom>
                <a:avLst/>
                <a:gdLst>
                  <a:gd name="T0" fmla="*/ 11 w 25"/>
                  <a:gd name="T1" fmla="*/ 1 h 52"/>
                  <a:gd name="T2" fmla="*/ 12 w 25"/>
                  <a:gd name="T3" fmla="*/ 19 h 52"/>
                  <a:gd name="T4" fmla="*/ 19 w 25"/>
                  <a:gd name="T5" fmla="*/ 31 h 52"/>
                  <a:gd name="T6" fmla="*/ 21 w 25"/>
                  <a:gd name="T7" fmla="*/ 34 h 52"/>
                  <a:gd name="T8" fmla="*/ 21 w 25"/>
                  <a:gd name="T9" fmla="*/ 35 h 52"/>
                  <a:gd name="T10" fmla="*/ 25 w 25"/>
                  <a:gd name="T11" fmla="*/ 50 h 52"/>
                  <a:gd name="T12" fmla="*/ 19 w 25"/>
                  <a:gd name="T13" fmla="*/ 50 h 52"/>
                  <a:gd name="T14" fmla="*/ 13 w 25"/>
                  <a:gd name="T15" fmla="*/ 35 h 52"/>
                  <a:gd name="T16" fmla="*/ 13 w 25"/>
                  <a:gd name="T17" fmla="*/ 35 h 52"/>
                  <a:gd name="T18" fmla="*/ 8 w 25"/>
                  <a:gd name="T19" fmla="*/ 27 h 52"/>
                  <a:gd name="T20" fmla="*/ 2 w 25"/>
                  <a:gd name="T21" fmla="*/ 14 h 52"/>
                  <a:gd name="T22" fmla="*/ 0 w 25"/>
                  <a:gd name="T23" fmla="*/ 1 h 52"/>
                  <a:gd name="T24" fmla="*/ 4 w 25"/>
                  <a:gd name="T25" fmla="*/ 2 h 52"/>
                  <a:gd name="T26" fmla="*/ 11 w 25"/>
                  <a:gd name="T27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52">
                    <a:moveTo>
                      <a:pt x="11" y="1"/>
                    </a:moveTo>
                    <a:cubicBezTo>
                      <a:pt x="11" y="1"/>
                      <a:pt x="10" y="16"/>
                      <a:pt x="12" y="19"/>
                    </a:cubicBezTo>
                    <a:cubicBezTo>
                      <a:pt x="15" y="22"/>
                      <a:pt x="19" y="31"/>
                      <a:pt x="19" y="31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5" y="49"/>
                      <a:pt x="25" y="50"/>
                    </a:cubicBezTo>
                    <a:cubicBezTo>
                      <a:pt x="25" y="50"/>
                      <a:pt x="21" y="52"/>
                      <a:pt x="19" y="50"/>
                    </a:cubicBezTo>
                    <a:cubicBezTo>
                      <a:pt x="17" y="49"/>
                      <a:pt x="14" y="41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2" y="29"/>
                      <a:pt x="8" y="27"/>
                      <a:pt x="8" y="27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1"/>
                      <a:pt x="4" y="2"/>
                    </a:cubicBezTo>
                    <a:cubicBezTo>
                      <a:pt x="4" y="2"/>
                      <a:pt x="10" y="0"/>
                      <a:pt x="11" y="1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8" name="Freeform 21"/>
              <p:cNvSpPr/>
              <p:nvPr/>
            </p:nvSpPr>
            <p:spPr bwMode="auto">
              <a:xfrm>
                <a:off x="2976562" y="2351486"/>
                <a:ext cx="108347" cy="273844"/>
              </a:xfrm>
              <a:custGeom>
                <a:avLst/>
                <a:gdLst>
                  <a:gd name="T0" fmla="*/ 10 w 23"/>
                  <a:gd name="T1" fmla="*/ 56 h 58"/>
                  <a:gd name="T2" fmla="*/ 18 w 23"/>
                  <a:gd name="T3" fmla="*/ 56 h 58"/>
                  <a:gd name="T4" fmla="*/ 23 w 23"/>
                  <a:gd name="T5" fmla="*/ 45 h 58"/>
                  <a:gd name="T6" fmla="*/ 22 w 23"/>
                  <a:gd name="T7" fmla="*/ 27 h 58"/>
                  <a:gd name="T8" fmla="*/ 17 w 23"/>
                  <a:gd name="T9" fmla="*/ 8 h 58"/>
                  <a:gd name="T10" fmla="*/ 9 w 23"/>
                  <a:gd name="T11" fmla="*/ 0 h 58"/>
                  <a:gd name="T12" fmla="*/ 7 w 23"/>
                  <a:gd name="T13" fmla="*/ 2 h 58"/>
                  <a:gd name="T14" fmla="*/ 5 w 23"/>
                  <a:gd name="T15" fmla="*/ 4 h 58"/>
                  <a:gd name="T16" fmla="*/ 0 w 23"/>
                  <a:gd name="T17" fmla="*/ 5 h 58"/>
                  <a:gd name="T18" fmla="*/ 5 w 23"/>
                  <a:gd name="T19" fmla="*/ 9 h 58"/>
                  <a:gd name="T20" fmla="*/ 8 w 23"/>
                  <a:gd name="T21" fmla="*/ 17 h 58"/>
                  <a:gd name="T22" fmla="*/ 8 w 23"/>
                  <a:gd name="T23" fmla="*/ 34 h 58"/>
                  <a:gd name="T24" fmla="*/ 8 w 23"/>
                  <a:gd name="T25" fmla="*/ 41 h 58"/>
                  <a:gd name="T26" fmla="*/ 10 w 23"/>
                  <a:gd name="T27" fmla="*/ 5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58">
                    <a:moveTo>
                      <a:pt x="10" y="56"/>
                    </a:moveTo>
                    <a:cubicBezTo>
                      <a:pt x="10" y="56"/>
                      <a:pt x="16" y="58"/>
                      <a:pt x="18" y="56"/>
                    </a:cubicBezTo>
                    <a:cubicBezTo>
                      <a:pt x="21" y="54"/>
                      <a:pt x="23" y="45"/>
                      <a:pt x="23" y="45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19" y="10"/>
                      <a:pt x="17" y="8"/>
                    </a:cubicBezTo>
                    <a:cubicBezTo>
                      <a:pt x="15" y="6"/>
                      <a:pt x="10" y="4"/>
                      <a:pt x="9" y="0"/>
                    </a:cubicBezTo>
                    <a:cubicBezTo>
                      <a:pt x="9" y="0"/>
                      <a:pt x="8" y="0"/>
                      <a:pt x="7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2" y="3"/>
                      <a:pt x="0" y="5"/>
                    </a:cubicBezTo>
                    <a:cubicBezTo>
                      <a:pt x="0" y="5"/>
                      <a:pt x="4" y="7"/>
                      <a:pt x="5" y="9"/>
                    </a:cubicBezTo>
                    <a:cubicBezTo>
                      <a:pt x="6" y="10"/>
                      <a:pt x="8" y="17"/>
                      <a:pt x="8" y="1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9" y="55"/>
                      <a:pt x="10" y="56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9" name="Freeform 22"/>
              <p:cNvSpPr/>
              <p:nvPr/>
            </p:nvSpPr>
            <p:spPr bwMode="auto">
              <a:xfrm>
                <a:off x="2976562" y="2356248"/>
                <a:ext cx="103584" cy="179784"/>
              </a:xfrm>
              <a:custGeom>
                <a:avLst/>
                <a:gdLst>
                  <a:gd name="T0" fmla="*/ 22 w 22"/>
                  <a:gd name="T1" fmla="*/ 26 h 38"/>
                  <a:gd name="T2" fmla="*/ 21 w 22"/>
                  <a:gd name="T3" fmla="*/ 20 h 38"/>
                  <a:gd name="T4" fmla="*/ 14 w 22"/>
                  <a:gd name="T5" fmla="*/ 9 h 38"/>
                  <a:gd name="T6" fmla="*/ 7 w 22"/>
                  <a:gd name="T7" fmla="*/ 0 h 38"/>
                  <a:gd name="T8" fmla="*/ 7 w 22"/>
                  <a:gd name="T9" fmla="*/ 0 h 38"/>
                  <a:gd name="T10" fmla="*/ 16 w 22"/>
                  <a:gd name="T11" fmla="*/ 15 h 38"/>
                  <a:gd name="T12" fmla="*/ 14 w 22"/>
                  <a:gd name="T13" fmla="*/ 15 h 38"/>
                  <a:gd name="T14" fmla="*/ 9 w 22"/>
                  <a:gd name="T15" fmla="*/ 13 h 38"/>
                  <a:gd name="T16" fmla="*/ 1 w 22"/>
                  <a:gd name="T17" fmla="*/ 3 h 38"/>
                  <a:gd name="T18" fmla="*/ 0 w 22"/>
                  <a:gd name="T19" fmla="*/ 4 h 38"/>
                  <a:gd name="T20" fmla="*/ 5 w 22"/>
                  <a:gd name="T21" fmla="*/ 8 h 38"/>
                  <a:gd name="T22" fmla="*/ 7 w 22"/>
                  <a:gd name="T23" fmla="*/ 16 h 38"/>
                  <a:gd name="T24" fmla="*/ 8 w 22"/>
                  <a:gd name="T25" fmla="*/ 31 h 38"/>
                  <a:gd name="T26" fmla="*/ 15 w 22"/>
                  <a:gd name="T27" fmla="*/ 33 h 38"/>
                  <a:gd name="T28" fmla="*/ 14 w 22"/>
                  <a:gd name="T29" fmla="*/ 38 h 38"/>
                  <a:gd name="T30" fmla="*/ 22 w 22"/>
                  <a:gd name="T31" fmla="*/ 31 h 38"/>
                  <a:gd name="T32" fmla="*/ 22 w 22"/>
                  <a:gd name="T33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38">
                    <a:moveTo>
                      <a:pt x="22" y="26"/>
                    </a:moveTo>
                    <a:cubicBezTo>
                      <a:pt x="22" y="26"/>
                      <a:pt x="21" y="24"/>
                      <a:pt x="21" y="20"/>
                    </a:cubicBezTo>
                    <a:cubicBezTo>
                      <a:pt x="19" y="18"/>
                      <a:pt x="14" y="10"/>
                      <a:pt x="14" y="9"/>
                    </a:cubicBezTo>
                    <a:cubicBezTo>
                      <a:pt x="13" y="8"/>
                      <a:pt x="9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5"/>
                      <a:pt x="16" y="15"/>
                      <a:pt x="16" y="15"/>
                    </a:cubicBezTo>
                    <a:cubicBezTo>
                      <a:pt x="16" y="15"/>
                      <a:pt x="15" y="15"/>
                      <a:pt x="14" y="15"/>
                    </a:cubicBezTo>
                    <a:cubicBezTo>
                      <a:pt x="14" y="15"/>
                      <a:pt x="9" y="13"/>
                      <a:pt x="9" y="13"/>
                    </a:cubicBezTo>
                    <a:cubicBezTo>
                      <a:pt x="9" y="9"/>
                      <a:pt x="5" y="5"/>
                      <a:pt x="1" y="3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4"/>
                      <a:pt x="4" y="6"/>
                      <a:pt x="5" y="8"/>
                    </a:cubicBezTo>
                    <a:cubicBezTo>
                      <a:pt x="6" y="9"/>
                      <a:pt x="7" y="16"/>
                      <a:pt x="7" y="16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1" y="32"/>
                      <a:pt x="14" y="32"/>
                      <a:pt x="15" y="33"/>
                    </a:cubicBezTo>
                    <a:cubicBezTo>
                      <a:pt x="15" y="34"/>
                      <a:pt x="14" y="37"/>
                      <a:pt x="14" y="38"/>
                    </a:cubicBezTo>
                    <a:cubicBezTo>
                      <a:pt x="15" y="36"/>
                      <a:pt x="19" y="33"/>
                      <a:pt x="22" y="31"/>
                    </a:cubicBezTo>
                    <a:lnTo>
                      <a:pt x="22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50" name="Freeform 23"/>
              <p:cNvSpPr/>
              <p:nvPr/>
            </p:nvSpPr>
            <p:spPr bwMode="auto">
              <a:xfrm>
                <a:off x="3146822" y="2493170"/>
                <a:ext cx="19050" cy="14287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2 h 3"/>
                  <a:gd name="T4" fmla="*/ 4 w 4"/>
                  <a:gd name="T5" fmla="*/ 2 h 3"/>
                  <a:gd name="T6" fmla="*/ 1 w 4"/>
                  <a:gd name="T7" fmla="*/ 0 h 3"/>
                  <a:gd name="T8" fmla="*/ 4 w 4"/>
                  <a:gd name="T9" fmla="*/ 3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2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5" name="Freeform 24"/>
              <p:cNvSpPr/>
              <p:nvPr/>
            </p:nvSpPr>
            <p:spPr bwMode="auto">
              <a:xfrm>
                <a:off x="3000375" y="2422923"/>
                <a:ext cx="70247" cy="60722"/>
              </a:xfrm>
              <a:custGeom>
                <a:avLst/>
                <a:gdLst>
                  <a:gd name="T0" fmla="*/ 2 w 15"/>
                  <a:gd name="T1" fmla="*/ 3 h 13"/>
                  <a:gd name="T2" fmla="*/ 7 w 15"/>
                  <a:gd name="T3" fmla="*/ 8 h 13"/>
                  <a:gd name="T4" fmla="*/ 11 w 15"/>
                  <a:gd name="T5" fmla="*/ 13 h 13"/>
                  <a:gd name="T6" fmla="*/ 15 w 15"/>
                  <a:gd name="T7" fmla="*/ 12 h 13"/>
                  <a:gd name="T8" fmla="*/ 15 w 15"/>
                  <a:gd name="T9" fmla="*/ 7 h 13"/>
                  <a:gd name="T10" fmla="*/ 9 w 15"/>
                  <a:gd name="T11" fmla="*/ 5 h 13"/>
                  <a:gd name="T12" fmla="*/ 5 w 15"/>
                  <a:gd name="T13" fmla="*/ 1 h 13"/>
                  <a:gd name="T14" fmla="*/ 3 w 15"/>
                  <a:gd name="T15" fmla="*/ 1 h 13"/>
                  <a:gd name="T16" fmla="*/ 2 w 15"/>
                  <a:gd name="T17" fmla="*/ 1 h 13"/>
                  <a:gd name="T18" fmla="*/ 1 w 15"/>
                  <a:gd name="T19" fmla="*/ 2 h 13"/>
                  <a:gd name="T20" fmla="*/ 2 w 15"/>
                  <a:gd name="T2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3">
                    <a:moveTo>
                      <a:pt x="2" y="3"/>
                    </a:moveTo>
                    <a:cubicBezTo>
                      <a:pt x="2" y="3"/>
                      <a:pt x="6" y="7"/>
                      <a:pt x="7" y="8"/>
                    </a:cubicBezTo>
                    <a:cubicBezTo>
                      <a:pt x="8" y="10"/>
                      <a:pt x="9" y="13"/>
                      <a:pt x="11" y="13"/>
                    </a:cubicBezTo>
                    <a:cubicBezTo>
                      <a:pt x="13" y="12"/>
                      <a:pt x="15" y="12"/>
                      <a:pt x="15" y="12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9" y="5"/>
                      <a:pt x="9" y="5"/>
                    </a:cubicBezTo>
                    <a:cubicBezTo>
                      <a:pt x="9" y="4"/>
                      <a:pt x="8" y="2"/>
                      <a:pt x="5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1"/>
                    </a:cubicBezTo>
                    <a:cubicBezTo>
                      <a:pt x="2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D69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6" name="Freeform 25"/>
              <p:cNvSpPr/>
              <p:nvPr/>
            </p:nvSpPr>
            <p:spPr bwMode="auto">
              <a:xfrm>
                <a:off x="3070622" y="2459833"/>
                <a:ext cx="19050" cy="28575"/>
              </a:xfrm>
              <a:custGeom>
                <a:avLst/>
                <a:gdLst>
                  <a:gd name="T0" fmla="*/ 4 w 4"/>
                  <a:gd name="T1" fmla="*/ 5 h 6"/>
                  <a:gd name="T2" fmla="*/ 0 w 4"/>
                  <a:gd name="T3" fmla="*/ 6 h 6"/>
                  <a:gd name="T4" fmla="*/ 0 w 4"/>
                  <a:gd name="T5" fmla="*/ 0 h 6"/>
                  <a:gd name="T6" fmla="*/ 4 w 4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2"/>
                      <a:pt x="4" y="5"/>
                    </a:cubicBezTo>
                    <a:close/>
                  </a:path>
                </a:pathLst>
              </a:custGeom>
              <a:solidFill>
                <a:srgbClr val="CF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7" name="Freeform 26"/>
              <p:cNvSpPr/>
              <p:nvPr/>
            </p:nvSpPr>
            <p:spPr bwMode="auto">
              <a:xfrm>
                <a:off x="3070622" y="2341961"/>
                <a:ext cx="100012" cy="155972"/>
              </a:xfrm>
              <a:custGeom>
                <a:avLst/>
                <a:gdLst>
                  <a:gd name="T0" fmla="*/ 0 w 21"/>
                  <a:gd name="T1" fmla="*/ 25 h 33"/>
                  <a:gd name="T2" fmla="*/ 2 w 21"/>
                  <a:gd name="T3" fmla="*/ 33 h 33"/>
                  <a:gd name="T4" fmla="*/ 12 w 21"/>
                  <a:gd name="T5" fmla="*/ 28 h 33"/>
                  <a:gd name="T6" fmla="*/ 20 w 21"/>
                  <a:gd name="T7" fmla="*/ 25 h 33"/>
                  <a:gd name="T8" fmla="*/ 19 w 21"/>
                  <a:gd name="T9" fmla="*/ 16 h 33"/>
                  <a:gd name="T10" fmla="*/ 13 w 21"/>
                  <a:gd name="T11" fmla="*/ 4 h 33"/>
                  <a:gd name="T12" fmla="*/ 10 w 21"/>
                  <a:gd name="T13" fmla="*/ 1 h 33"/>
                  <a:gd name="T14" fmla="*/ 10 w 21"/>
                  <a:gd name="T15" fmla="*/ 17 h 33"/>
                  <a:gd name="T16" fmla="*/ 10 w 21"/>
                  <a:gd name="T17" fmla="*/ 19 h 33"/>
                  <a:gd name="T18" fmla="*/ 0 w 21"/>
                  <a:gd name="T19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3">
                    <a:moveTo>
                      <a:pt x="0" y="25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1" y="29"/>
                      <a:pt x="12" y="28"/>
                    </a:cubicBezTo>
                    <a:cubicBezTo>
                      <a:pt x="14" y="27"/>
                      <a:pt x="20" y="25"/>
                      <a:pt x="20" y="25"/>
                    </a:cubicBezTo>
                    <a:cubicBezTo>
                      <a:pt x="21" y="24"/>
                      <a:pt x="20" y="18"/>
                      <a:pt x="19" y="16"/>
                    </a:cubicBezTo>
                    <a:cubicBezTo>
                      <a:pt x="18" y="13"/>
                      <a:pt x="14" y="5"/>
                      <a:pt x="13" y="4"/>
                    </a:cubicBezTo>
                    <a:cubicBezTo>
                      <a:pt x="12" y="3"/>
                      <a:pt x="11" y="0"/>
                      <a:pt x="10" y="1"/>
                    </a:cubicBezTo>
                    <a:cubicBezTo>
                      <a:pt x="10" y="1"/>
                      <a:pt x="8" y="9"/>
                      <a:pt x="10" y="17"/>
                    </a:cubicBezTo>
                    <a:cubicBezTo>
                      <a:pt x="10" y="19"/>
                      <a:pt x="10" y="19"/>
                      <a:pt x="10" y="19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8" name="Freeform 27"/>
              <p:cNvSpPr/>
              <p:nvPr/>
            </p:nvSpPr>
            <p:spPr bwMode="auto">
              <a:xfrm>
                <a:off x="3070622" y="2341961"/>
                <a:ext cx="90487" cy="141684"/>
              </a:xfrm>
              <a:custGeom>
                <a:avLst/>
                <a:gdLst>
                  <a:gd name="T0" fmla="*/ 14 w 19"/>
                  <a:gd name="T1" fmla="*/ 18 h 30"/>
                  <a:gd name="T2" fmla="*/ 18 w 19"/>
                  <a:gd name="T3" fmla="*/ 19 h 30"/>
                  <a:gd name="T4" fmla="*/ 14 w 19"/>
                  <a:gd name="T5" fmla="*/ 16 h 30"/>
                  <a:gd name="T6" fmla="*/ 14 w 19"/>
                  <a:gd name="T7" fmla="*/ 11 h 30"/>
                  <a:gd name="T8" fmla="*/ 11 w 19"/>
                  <a:gd name="T9" fmla="*/ 11 h 30"/>
                  <a:gd name="T10" fmla="*/ 13 w 19"/>
                  <a:gd name="T11" fmla="*/ 8 h 30"/>
                  <a:gd name="T12" fmla="*/ 11 w 19"/>
                  <a:gd name="T13" fmla="*/ 8 h 30"/>
                  <a:gd name="T14" fmla="*/ 12 w 19"/>
                  <a:gd name="T15" fmla="*/ 5 h 30"/>
                  <a:gd name="T16" fmla="*/ 11 w 19"/>
                  <a:gd name="T17" fmla="*/ 6 h 30"/>
                  <a:gd name="T18" fmla="*/ 12 w 19"/>
                  <a:gd name="T19" fmla="*/ 2 h 30"/>
                  <a:gd name="T20" fmla="*/ 10 w 19"/>
                  <a:gd name="T21" fmla="*/ 1 h 30"/>
                  <a:gd name="T22" fmla="*/ 10 w 19"/>
                  <a:gd name="T23" fmla="*/ 17 h 30"/>
                  <a:gd name="T24" fmla="*/ 10 w 19"/>
                  <a:gd name="T25" fmla="*/ 19 h 30"/>
                  <a:gd name="T26" fmla="*/ 0 w 19"/>
                  <a:gd name="T27" fmla="*/ 25 h 30"/>
                  <a:gd name="T28" fmla="*/ 1 w 19"/>
                  <a:gd name="T29" fmla="*/ 30 h 30"/>
                  <a:gd name="T30" fmla="*/ 4 w 19"/>
                  <a:gd name="T31" fmla="*/ 27 h 30"/>
                  <a:gd name="T32" fmla="*/ 13 w 19"/>
                  <a:gd name="T33" fmla="*/ 25 h 30"/>
                  <a:gd name="T34" fmla="*/ 8 w 19"/>
                  <a:gd name="T35" fmla="*/ 24 h 30"/>
                  <a:gd name="T36" fmla="*/ 12 w 19"/>
                  <a:gd name="T37" fmla="*/ 23 h 30"/>
                  <a:gd name="T38" fmla="*/ 19 w 19"/>
                  <a:gd name="T39" fmla="*/ 23 h 30"/>
                  <a:gd name="T40" fmla="*/ 14 w 19"/>
                  <a:gd name="T41" fmla="*/ 1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0">
                    <a:moveTo>
                      <a:pt x="14" y="18"/>
                    </a:moveTo>
                    <a:cubicBezTo>
                      <a:pt x="14" y="16"/>
                      <a:pt x="18" y="19"/>
                      <a:pt x="18" y="19"/>
                    </a:cubicBezTo>
                    <a:cubicBezTo>
                      <a:pt x="16" y="16"/>
                      <a:pt x="14" y="16"/>
                      <a:pt x="14" y="16"/>
                    </a:cubicBezTo>
                    <a:cubicBezTo>
                      <a:pt x="13" y="14"/>
                      <a:pt x="14" y="11"/>
                      <a:pt x="14" y="11"/>
                    </a:cubicBezTo>
                    <a:cubicBezTo>
                      <a:pt x="12" y="10"/>
                      <a:pt x="11" y="11"/>
                      <a:pt x="11" y="11"/>
                    </a:cubicBezTo>
                    <a:cubicBezTo>
                      <a:pt x="11" y="9"/>
                      <a:pt x="13" y="8"/>
                      <a:pt x="13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2" y="5"/>
                      <a:pt x="12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3"/>
                      <a:pt x="12" y="2"/>
                    </a:cubicBezTo>
                    <a:cubicBezTo>
                      <a:pt x="11" y="1"/>
                      <a:pt x="11" y="0"/>
                      <a:pt x="10" y="1"/>
                    </a:cubicBezTo>
                    <a:cubicBezTo>
                      <a:pt x="10" y="1"/>
                      <a:pt x="8" y="9"/>
                      <a:pt x="10" y="17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7"/>
                      <a:pt x="1" y="30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7" y="28"/>
                      <a:pt x="13" y="25"/>
                      <a:pt x="13" y="25"/>
                    </a:cubicBezTo>
                    <a:cubicBezTo>
                      <a:pt x="11" y="25"/>
                      <a:pt x="8" y="24"/>
                      <a:pt x="8" y="24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5"/>
                      <a:pt x="19" y="23"/>
                      <a:pt x="19" y="23"/>
                    </a:cubicBezTo>
                    <a:cubicBezTo>
                      <a:pt x="19" y="23"/>
                      <a:pt x="13" y="20"/>
                      <a:pt x="14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9" name="Freeform 28"/>
              <p:cNvSpPr/>
              <p:nvPr/>
            </p:nvSpPr>
            <p:spPr bwMode="auto">
              <a:xfrm>
                <a:off x="3094434" y="2418161"/>
                <a:ext cx="23812" cy="23812"/>
              </a:xfrm>
              <a:custGeom>
                <a:avLst/>
                <a:gdLst>
                  <a:gd name="T0" fmla="*/ 0 w 5"/>
                  <a:gd name="T1" fmla="*/ 1 h 5"/>
                  <a:gd name="T2" fmla="*/ 1 w 5"/>
                  <a:gd name="T3" fmla="*/ 5 h 5"/>
                  <a:gd name="T4" fmla="*/ 5 w 5"/>
                  <a:gd name="T5" fmla="*/ 3 h 5"/>
                  <a:gd name="T6" fmla="*/ 5 w 5"/>
                  <a:gd name="T7" fmla="*/ 1 h 5"/>
                  <a:gd name="T8" fmla="*/ 0 w 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1"/>
                      <a:pt x="1" y="4"/>
                      <a:pt x="1" y="5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0" name="Freeform 29"/>
              <p:cNvSpPr/>
              <p:nvPr/>
            </p:nvSpPr>
            <p:spPr bwMode="auto">
              <a:xfrm>
                <a:off x="2971800" y="2375298"/>
                <a:ext cx="127397" cy="113109"/>
              </a:xfrm>
              <a:custGeom>
                <a:avLst/>
                <a:gdLst>
                  <a:gd name="T0" fmla="*/ 1 w 27"/>
                  <a:gd name="T1" fmla="*/ 0 h 24"/>
                  <a:gd name="T2" fmla="*/ 0 w 27"/>
                  <a:gd name="T3" fmla="*/ 8 h 24"/>
                  <a:gd name="T4" fmla="*/ 8 w 27"/>
                  <a:gd name="T5" fmla="*/ 23 h 24"/>
                  <a:gd name="T6" fmla="*/ 19 w 27"/>
                  <a:gd name="T7" fmla="*/ 21 h 24"/>
                  <a:gd name="T8" fmla="*/ 27 w 27"/>
                  <a:gd name="T9" fmla="*/ 14 h 24"/>
                  <a:gd name="T10" fmla="*/ 26 w 27"/>
                  <a:gd name="T11" fmla="*/ 10 h 24"/>
                  <a:gd name="T12" fmla="*/ 18 w 27"/>
                  <a:gd name="T13" fmla="*/ 12 h 24"/>
                  <a:gd name="T14" fmla="*/ 13 w 27"/>
                  <a:gd name="T15" fmla="*/ 12 h 24"/>
                  <a:gd name="T16" fmla="*/ 9 w 27"/>
                  <a:gd name="T17" fmla="*/ 14 h 24"/>
                  <a:gd name="T18" fmla="*/ 8 w 27"/>
                  <a:gd name="T19" fmla="*/ 6 h 24"/>
                  <a:gd name="T20" fmla="*/ 1 w 27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4">
                    <a:moveTo>
                      <a:pt x="1" y="0"/>
                    </a:moveTo>
                    <a:cubicBezTo>
                      <a:pt x="1" y="0"/>
                      <a:pt x="1" y="5"/>
                      <a:pt x="0" y="8"/>
                    </a:cubicBezTo>
                    <a:cubicBezTo>
                      <a:pt x="0" y="12"/>
                      <a:pt x="4" y="22"/>
                      <a:pt x="8" y="23"/>
                    </a:cubicBezTo>
                    <a:cubicBezTo>
                      <a:pt x="11" y="24"/>
                      <a:pt x="16" y="22"/>
                      <a:pt x="19" y="21"/>
                    </a:cubicBezTo>
                    <a:cubicBezTo>
                      <a:pt x="21" y="19"/>
                      <a:pt x="23" y="16"/>
                      <a:pt x="27" y="14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1"/>
                      <a:pt x="8" y="6"/>
                    </a:cubicBezTo>
                    <a:cubicBezTo>
                      <a:pt x="6" y="1"/>
                      <a:pt x="3" y="0"/>
                      <a:pt x="1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1" name="Freeform 30"/>
              <p:cNvSpPr/>
              <p:nvPr/>
            </p:nvSpPr>
            <p:spPr bwMode="auto">
              <a:xfrm>
                <a:off x="2995612" y="2422923"/>
                <a:ext cx="38100" cy="32147"/>
              </a:xfrm>
              <a:custGeom>
                <a:avLst/>
                <a:gdLst>
                  <a:gd name="T0" fmla="*/ 4 w 8"/>
                  <a:gd name="T1" fmla="*/ 5 h 7"/>
                  <a:gd name="T2" fmla="*/ 7 w 8"/>
                  <a:gd name="T3" fmla="*/ 3 h 7"/>
                  <a:gd name="T4" fmla="*/ 8 w 8"/>
                  <a:gd name="T5" fmla="*/ 2 h 7"/>
                  <a:gd name="T6" fmla="*/ 4 w 8"/>
                  <a:gd name="T7" fmla="*/ 2 h 7"/>
                  <a:gd name="T8" fmla="*/ 2 w 8"/>
                  <a:gd name="T9" fmla="*/ 2 h 7"/>
                  <a:gd name="T10" fmla="*/ 2 w 8"/>
                  <a:gd name="T11" fmla="*/ 0 h 7"/>
                  <a:gd name="T12" fmla="*/ 1 w 8"/>
                  <a:gd name="T13" fmla="*/ 2 h 7"/>
                  <a:gd name="T14" fmla="*/ 2 w 8"/>
                  <a:gd name="T15" fmla="*/ 4 h 7"/>
                  <a:gd name="T16" fmla="*/ 2 w 8"/>
                  <a:gd name="T17" fmla="*/ 5 h 7"/>
                  <a:gd name="T18" fmla="*/ 3 w 8"/>
                  <a:gd name="T19" fmla="*/ 7 h 7"/>
                  <a:gd name="T20" fmla="*/ 4 w 8"/>
                  <a:gd name="T2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cubicBezTo>
                      <a:pt x="4" y="5"/>
                      <a:pt x="6" y="4"/>
                      <a:pt x="7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5"/>
                      <a:pt x="4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2" name="Freeform 31"/>
              <p:cNvSpPr>
                <a:spLocks noEditPoints="1"/>
              </p:cNvSpPr>
              <p:nvPr/>
            </p:nvSpPr>
            <p:spPr bwMode="auto">
              <a:xfrm>
                <a:off x="2971800" y="2389586"/>
                <a:ext cx="127397" cy="98822"/>
              </a:xfrm>
              <a:custGeom>
                <a:avLst/>
                <a:gdLst>
                  <a:gd name="T0" fmla="*/ 27 w 27"/>
                  <a:gd name="T1" fmla="*/ 11 h 21"/>
                  <a:gd name="T2" fmla="*/ 26 w 27"/>
                  <a:gd name="T3" fmla="*/ 9 h 21"/>
                  <a:gd name="T4" fmla="*/ 21 w 27"/>
                  <a:gd name="T5" fmla="*/ 10 h 21"/>
                  <a:gd name="T6" fmla="*/ 16 w 27"/>
                  <a:gd name="T7" fmla="*/ 13 h 21"/>
                  <a:gd name="T8" fmla="*/ 16 w 27"/>
                  <a:gd name="T9" fmla="*/ 11 h 21"/>
                  <a:gd name="T10" fmla="*/ 13 w 27"/>
                  <a:gd name="T11" fmla="*/ 14 h 21"/>
                  <a:gd name="T12" fmla="*/ 11 w 27"/>
                  <a:gd name="T13" fmla="*/ 11 h 21"/>
                  <a:gd name="T14" fmla="*/ 9 w 27"/>
                  <a:gd name="T15" fmla="*/ 17 h 21"/>
                  <a:gd name="T16" fmla="*/ 8 w 27"/>
                  <a:gd name="T17" fmla="*/ 16 h 21"/>
                  <a:gd name="T18" fmla="*/ 8 w 27"/>
                  <a:gd name="T19" fmla="*/ 13 h 21"/>
                  <a:gd name="T20" fmla="*/ 5 w 27"/>
                  <a:gd name="T21" fmla="*/ 9 h 21"/>
                  <a:gd name="T22" fmla="*/ 5 w 27"/>
                  <a:gd name="T23" fmla="*/ 6 h 21"/>
                  <a:gd name="T24" fmla="*/ 3 w 27"/>
                  <a:gd name="T25" fmla="*/ 6 h 21"/>
                  <a:gd name="T26" fmla="*/ 5 w 27"/>
                  <a:gd name="T27" fmla="*/ 3 h 21"/>
                  <a:gd name="T28" fmla="*/ 2 w 27"/>
                  <a:gd name="T29" fmla="*/ 2 h 21"/>
                  <a:gd name="T30" fmla="*/ 5 w 27"/>
                  <a:gd name="T31" fmla="*/ 1 h 21"/>
                  <a:gd name="T32" fmla="*/ 4 w 27"/>
                  <a:gd name="T33" fmla="*/ 0 h 21"/>
                  <a:gd name="T34" fmla="*/ 1 w 27"/>
                  <a:gd name="T35" fmla="*/ 0 h 21"/>
                  <a:gd name="T36" fmla="*/ 0 w 27"/>
                  <a:gd name="T37" fmla="*/ 5 h 21"/>
                  <a:gd name="T38" fmla="*/ 8 w 27"/>
                  <a:gd name="T39" fmla="*/ 20 h 21"/>
                  <a:gd name="T40" fmla="*/ 19 w 27"/>
                  <a:gd name="T41" fmla="*/ 18 h 21"/>
                  <a:gd name="T42" fmla="*/ 27 w 27"/>
                  <a:gd name="T43" fmla="*/ 11 h 21"/>
                  <a:gd name="T44" fmla="*/ 3 w 27"/>
                  <a:gd name="T45" fmla="*/ 7 h 21"/>
                  <a:gd name="T46" fmla="*/ 2 w 27"/>
                  <a:gd name="T47" fmla="*/ 8 h 21"/>
                  <a:gd name="T48" fmla="*/ 3 w 27"/>
                  <a:gd name="T49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" h="21">
                    <a:moveTo>
                      <a:pt x="27" y="11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25" y="9"/>
                      <a:pt x="22" y="9"/>
                      <a:pt x="21" y="10"/>
                    </a:cubicBezTo>
                    <a:cubicBezTo>
                      <a:pt x="19" y="10"/>
                      <a:pt x="17" y="13"/>
                      <a:pt x="16" y="13"/>
                    </a:cubicBezTo>
                    <a:cubicBezTo>
                      <a:pt x="16" y="13"/>
                      <a:pt x="16" y="11"/>
                      <a:pt x="16" y="11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2"/>
                      <a:pt x="9" y="17"/>
                      <a:pt x="9" y="17"/>
                    </a:cubicBezTo>
                    <a:cubicBezTo>
                      <a:pt x="9" y="17"/>
                      <a:pt x="9" y="17"/>
                      <a:pt x="8" y="16"/>
                    </a:cubicBezTo>
                    <a:cubicBezTo>
                      <a:pt x="7" y="16"/>
                      <a:pt x="8" y="13"/>
                      <a:pt x="8" y="13"/>
                    </a:cubicBezTo>
                    <a:cubicBezTo>
                      <a:pt x="8" y="13"/>
                      <a:pt x="6" y="10"/>
                      <a:pt x="5" y="9"/>
                    </a:cubicBezTo>
                    <a:cubicBezTo>
                      <a:pt x="4" y="8"/>
                      <a:pt x="5" y="6"/>
                      <a:pt x="5" y="6"/>
                    </a:cubicBezTo>
                    <a:cubicBezTo>
                      <a:pt x="4" y="5"/>
                      <a:pt x="3" y="6"/>
                      <a:pt x="3" y="6"/>
                    </a:cubicBezTo>
                    <a:cubicBezTo>
                      <a:pt x="4" y="5"/>
                      <a:pt x="5" y="3"/>
                      <a:pt x="5" y="3"/>
                    </a:cubicBezTo>
                    <a:cubicBezTo>
                      <a:pt x="4" y="2"/>
                      <a:pt x="2" y="2"/>
                      <a:pt x="2" y="2"/>
                    </a:cubicBezTo>
                    <a:cubicBezTo>
                      <a:pt x="2" y="2"/>
                      <a:pt x="5" y="2"/>
                      <a:pt x="5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1" y="1"/>
                      <a:pt x="1" y="4"/>
                      <a:pt x="0" y="5"/>
                    </a:cubicBezTo>
                    <a:cubicBezTo>
                      <a:pt x="0" y="9"/>
                      <a:pt x="4" y="19"/>
                      <a:pt x="8" y="20"/>
                    </a:cubicBezTo>
                    <a:cubicBezTo>
                      <a:pt x="11" y="21"/>
                      <a:pt x="16" y="19"/>
                      <a:pt x="19" y="18"/>
                    </a:cubicBezTo>
                    <a:cubicBezTo>
                      <a:pt x="21" y="16"/>
                      <a:pt x="25" y="13"/>
                      <a:pt x="27" y="11"/>
                    </a:cubicBezTo>
                    <a:close/>
                    <a:moveTo>
                      <a:pt x="3" y="7"/>
                    </a:moveTo>
                    <a:cubicBezTo>
                      <a:pt x="3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32"/>
              <p:cNvSpPr/>
              <p:nvPr/>
            </p:nvSpPr>
            <p:spPr bwMode="auto">
              <a:xfrm>
                <a:off x="3005137" y="2422923"/>
                <a:ext cx="33337" cy="19050"/>
              </a:xfrm>
              <a:custGeom>
                <a:avLst/>
                <a:gdLst>
                  <a:gd name="T0" fmla="*/ 7 w 7"/>
                  <a:gd name="T1" fmla="*/ 2 h 4"/>
                  <a:gd name="T2" fmla="*/ 4 w 7"/>
                  <a:gd name="T3" fmla="*/ 0 h 4"/>
                  <a:gd name="T4" fmla="*/ 1 w 7"/>
                  <a:gd name="T5" fmla="*/ 0 h 4"/>
                  <a:gd name="T6" fmla="*/ 0 w 7"/>
                  <a:gd name="T7" fmla="*/ 1 h 4"/>
                  <a:gd name="T8" fmla="*/ 1 w 7"/>
                  <a:gd name="T9" fmla="*/ 2 h 4"/>
                  <a:gd name="T10" fmla="*/ 2 w 7"/>
                  <a:gd name="T11" fmla="*/ 3 h 4"/>
                  <a:gd name="T12" fmla="*/ 3 w 7"/>
                  <a:gd name="T13" fmla="*/ 4 h 4"/>
                  <a:gd name="T14" fmla="*/ 7 w 7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2"/>
                      <a:pt x="5" y="1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3" y="4"/>
                      <a:pt x="6" y="3"/>
                      <a:pt x="7" y="2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930122" y="3751545"/>
            <a:ext cx="6083828" cy="2658397"/>
            <a:chOff x="2109403" y="3591173"/>
            <a:chExt cx="6083828" cy="2658397"/>
          </a:xfrm>
        </p:grpSpPr>
        <p:sp>
          <p:nvSpPr>
            <p:cNvPr id="75" name="矩形 74"/>
            <p:cNvSpPr/>
            <p:nvPr/>
          </p:nvSpPr>
          <p:spPr>
            <a:xfrm>
              <a:off x="3437450" y="3591173"/>
              <a:ext cx="1328046" cy="1327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190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2109403" y="4922215"/>
              <a:ext cx="1328046" cy="1327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190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/>
          </p:nvSpPr>
          <p:spPr>
            <a:xfrm flipH="1">
              <a:off x="3437450" y="3591173"/>
              <a:ext cx="1328046" cy="1327355"/>
            </a:xfrm>
            <a:prstGeom prst="rtTriangl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直角三角形 77"/>
            <p:cNvSpPr/>
            <p:nvPr/>
          </p:nvSpPr>
          <p:spPr>
            <a:xfrm flipH="1">
              <a:off x="2114321" y="4922215"/>
              <a:ext cx="1328046" cy="1327355"/>
            </a:xfrm>
            <a:prstGeom prst="rtTriangl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3632007" y="3785629"/>
              <a:ext cx="1008525" cy="1008000"/>
            </a:xfrm>
            <a:prstGeom prst="ellipse">
              <a:avLst/>
            </a:prstGeom>
            <a:solidFill>
              <a:srgbClr val="A1C921"/>
            </a:solidFill>
            <a:ln>
              <a:noFill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2269163" y="5081891"/>
              <a:ext cx="1008525" cy="1008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187280" y="4061566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逐步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提升自己的工作能力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2" name="Freeform 5"/>
            <p:cNvSpPr>
              <a:spLocks noEditPoints="1"/>
            </p:cNvSpPr>
            <p:nvPr/>
          </p:nvSpPr>
          <p:spPr bwMode="auto">
            <a:xfrm>
              <a:off x="3913109" y="4089604"/>
              <a:ext cx="446320" cy="400050"/>
            </a:xfrm>
            <a:custGeom>
              <a:avLst/>
              <a:gdLst>
                <a:gd name="T0" fmla="*/ 24 w 116"/>
                <a:gd name="T1" fmla="*/ 42 h 104"/>
                <a:gd name="T2" fmla="*/ 36 w 116"/>
                <a:gd name="T3" fmla="*/ 58 h 104"/>
                <a:gd name="T4" fmla="*/ 52 w 116"/>
                <a:gd name="T5" fmla="*/ 47 h 104"/>
                <a:gd name="T6" fmla="*/ 40 w 116"/>
                <a:gd name="T7" fmla="*/ 31 h 104"/>
                <a:gd name="T8" fmla="*/ 53 w 116"/>
                <a:gd name="T9" fmla="*/ 24 h 104"/>
                <a:gd name="T10" fmla="*/ 7 w 116"/>
                <a:gd name="T11" fmla="*/ 0 h 104"/>
                <a:gd name="T12" fmla="*/ 11 w 116"/>
                <a:gd name="T13" fmla="*/ 51 h 104"/>
                <a:gd name="T14" fmla="*/ 24 w 116"/>
                <a:gd name="T15" fmla="*/ 42 h 104"/>
                <a:gd name="T16" fmla="*/ 93 w 116"/>
                <a:gd name="T17" fmla="*/ 43 h 104"/>
                <a:gd name="T18" fmla="*/ 106 w 116"/>
                <a:gd name="T19" fmla="*/ 52 h 104"/>
                <a:gd name="T20" fmla="*/ 111 w 116"/>
                <a:gd name="T21" fmla="*/ 1 h 104"/>
                <a:gd name="T22" fmla="*/ 65 w 116"/>
                <a:gd name="T23" fmla="*/ 24 h 104"/>
                <a:gd name="T24" fmla="*/ 77 w 116"/>
                <a:gd name="T25" fmla="*/ 32 h 104"/>
                <a:gd name="T26" fmla="*/ 0 w 116"/>
                <a:gd name="T27" fmla="*/ 83 h 104"/>
                <a:gd name="T28" fmla="*/ 3 w 116"/>
                <a:gd name="T29" fmla="*/ 102 h 104"/>
                <a:gd name="T30" fmla="*/ 93 w 116"/>
                <a:gd name="T31" fmla="*/ 43 h 104"/>
                <a:gd name="T32" fmla="*/ 81 w 116"/>
                <a:gd name="T33" fmla="*/ 70 h 104"/>
                <a:gd name="T34" fmla="*/ 65 w 116"/>
                <a:gd name="T35" fmla="*/ 83 h 104"/>
                <a:gd name="T36" fmla="*/ 111 w 116"/>
                <a:gd name="T37" fmla="*/ 104 h 104"/>
                <a:gd name="T38" fmla="*/ 116 w 116"/>
                <a:gd name="T39" fmla="*/ 85 h 104"/>
                <a:gd name="T40" fmla="*/ 81 w 116"/>
                <a:gd name="T41" fmla="*/ 7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24" y="42"/>
                  </a:moveTo>
                  <a:cubicBezTo>
                    <a:pt x="28" y="48"/>
                    <a:pt x="32" y="53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1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51"/>
                    <a:pt x="11" y="51"/>
                    <a:pt x="11" y="51"/>
                  </a:cubicBezTo>
                  <a:lnTo>
                    <a:pt x="24" y="42"/>
                  </a:lnTo>
                  <a:close/>
                  <a:moveTo>
                    <a:pt x="93" y="43"/>
                  </a:moveTo>
                  <a:cubicBezTo>
                    <a:pt x="106" y="52"/>
                    <a:pt x="106" y="52"/>
                    <a:pt x="106" y="52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2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3"/>
                  </a:cubicBezTo>
                  <a:close/>
                  <a:moveTo>
                    <a:pt x="81" y="70"/>
                  </a:moveTo>
                  <a:cubicBezTo>
                    <a:pt x="76" y="75"/>
                    <a:pt x="71" y="79"/>
                    <a:pt x="65" y="83"/>
                  </a:cubicBezTo>
                  <a:cubicBezTo>
                    <a:pt x="88" y="98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7"/>
            <p:cNvSpPr>
              <a:spLocks noChangeAspect="1" noEditPoints="1"/>
            </p:cNvSpPr>
            <p:nvPr/>
          </p:nvSpPr>
          <p:spPr bwMode="auto">
            <a:xfrm>
              <a:off x="2520678" y="5333891"/>
              <a:ext cx="498212" cy="504000"/>
            </a:xfrm>
            <a:custGeom>
              <a:avLst/>
              <a:gdLst>
                <a:gd name="T0" fmla="*/ 59 w 104"/>
                <a:gd name="T1" fmla="*/ 46 h 105"/>
                <a:gd name="T2" fmla="*/ 59 w 104"/>
                <a:gd name="T3" fmla="*/ 23 h 105"/>
                <a:gd name="T4" fmla="*/ 46 w 104"/>
                <a:gd name="T5" fmla="*/ 23 h 105"/>
                <a:gd name="T6" fmla="*/ 46 w 104"/>
                <a:gd name="T7" fmla="*/ 46 h 105"/>
                <a:gd name="T8" fmla="*/ 24 w 104"/>
                <a:gd name="T9" fmla="*/ 46 h 105"/>
                <a:gd name="T10" fmla="*/ 24 w 104"/>
                <a:gd name="T11" fmla="*/ 59 h 105"/>
                <a:gd name="T12" fmla="*/ 46 w 104"/>
                <a:gd name="T13" fmla="*/ 59 h 105"/>
                <a:gd name="T14" fmla="*/ 46 w 104"/>
                <a:gd name="T15" fmla="*/ 82 h 105"/>
                <a:gd name="T16" fmla="*/ 59 w 104"/>
                <a:gd name="T17" fmla="*/ 82 h 105"/>
                <a:gd name="T18" fmla="*/ 59 w 104"/>
                <a:gd name="T19" fmla="*/ 59 h 105"/>
                <a:gd name="T20" fmla="*/ 81 w 104"/>
                <a:gd name="T21" fmla="*/ 59 h 105"/>
                <a:gd name="T22" fmla="*/ 81 w 104"/>
                <a:gd name="T23" fmla="*/ 46 h 105"/>
                <a:gd name="T24" fmla="*/ 59 w 104"/>
                <a:gd name="T25" fmla="*/ 46 h 105"/>
                <a:gd name="T26" fmla="*/ 52 w 104"/>
                <a:gd name="T27" fmla="*/ 0 h 105"/>
                <a:gd name="T28" fmla="*/ 0 w 104"/>
                <a:gd name="T29" fmla="*/ 53 h 105"/>
                <a:gd name="T30" fmla="*/ 52 w 104"/>
                <a:gd name="T31" fmla="*/ 105 h 105"/>
                <a:gd name="T32" fmla="*/ 104 w 104"/>
                <a:gd name="T33" fmla="*/ 53 h 105"/>
                <a:gd name="T34" fmla="*/ 52 w 104"/>
                <a:gd name="T35" fmla="*/ 0 h 105"/>
                <a:gd name="T36" fmla="*/ 52 w 104"/>
                <a:gd name="T37" fmla="*/ 93 h 105"/>
                <a:gd name="T38" fmla="*/ 12 w 104"/>
                <a:gd name="T39" fmla="*/ 53 h 105"/>
                <a:gd name="T40" fmla="*/ 52 w 104"/>
                <a:gd name="T41" fmla="*/ 12 h 105"/>
                <a:gd name="T42" fmla="*/ 93 w 104"/>
                <a:gd name="T43" fmla="*/ 53 h 105"/>
                <a:gd name="T44" fmla="*/ 52 w 104"/>
                <a:gd name="T45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105">
                  <a:moveTo>
                    <a:pt x="59" y="46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46"/>
                    <a:pt x="81" y="46"/>
                    <a:pt x="81" y="46"/>
                  </a:cubicBezTo>
                  <a:lnTo>
                    <a:pt x="59" y="46"/>
                  </a:lnTo>
                  <a:close/>
                  <a:moveTo>
                    <a:pt x="52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81" y="105"/>
                    <a:pt x="104" y="81"/>
                    <a:pt x="104" y="53"/>
                  </a:cubicBezTo>
                  <a:cubicBezTo>
                    <a:pt x="104" y="24"/>
                    <a:pt x="81" y="0"/>
                    <a:pt x="52" y="0"/>
                  </a:cubicBezTo>
                  <a:close/>
                  <a:moveTo>
                    <a:pt x="52" y="93"/>
                  </a:moveTo>
                  <a:cubicBezTo>
                    <a:pt x="30" y="93"/>
                    <a:pt x="12" y="75"/>
                    <a:pt x="12" y="53"/>
                  </a:cubicBezTo>
                  <a:cubicBezTo>
                    <a:pt x="12" y="30"/>
                    <a:pt x="30" y="12"/>
                    <a:pt x="52" y="12"/>
                  </a:cubicBezTo>
                  <a:cubicBezTo>
                    <a:pt x="74" y="12"/>
                    <a:pt x="93" y="30"/>
                    <a:pt x="93" y="53"/>
                  </a:cubicBezTo>
                  <a:cubicBezTo>
                    <a:pt x="93" y="75"/>
                    <a:pt x="74" y="93"/>
                    <a:pt x="52" y="93"/>
                  </a:cubicBez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4" name="组合 83"/>
            <p:cNvGrpSpPr>
              <a:grpSpLocks noChangeAspect="1"/>
            </p:cNvGrpSpPr>
            <p:nvPr/>
          </p:nvGrpSpPr>
          <p:grpSpPr>
            <a:xfrm>
              <a:off x="2747313" y="3650604"/>
              <a:ext cx="701412" cy="1332000"/>
              <a:chOff x="3046809" y="3253979"/>
              <a:chExt cx="345282" cy="656034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85" name="Freeform 81"/>
              <p:cNvSpPr/>
              <p:nvPr/>
            </p:nvSpPr>
            <p:spPr bwMode="auto">
              <a:xfrm>
                <a:off x="3151584" y="3258742"/>
                <a:ext cx="60722" cy="122634"/>
              </a:xfrm>
              <a:custGeom>
                <a:avLst/>
                <a:gdLst>
                  <a:gd name="T0" fmla="*/ 3 w 13"/>
                  <a:gd name="T1" fmla="*/ 16 h 26"/>
                  <a:gd name="T2" fmla="*/ 3 w 13"/>
                  <a:gd name="T3" fmla="*/ 12 h 26"/>
                  <a:gd name="T4" fmla="*/ 2 w 13"/>
                  <a:gd name="T5" fmla="*/ 12 h 26"/>
                  <a:gd name="T6" fmla="*/ 1 w 13"/>
                  <a:gd name="T7" fmla="*/ 8 h 26"/>
                  <a:gd name="T8" fmla="*/ 2 w 13"/>
                  <a:gd name="T9" fmla="*/ 8 h 26"/>
                  <a:gd name="T10" fmla="*/ 2 w 13"/>
                  <a:gd name="T11" fmla="*/ 3 h 26"/>
                  <a:gd name="T12" fmla="*/ 8 w 13"/>
                  <a:gd name="T13" fmla="*/ 0 h 26"/>
                  <a:gd name="T14" fmla="*/ 13 w 13"/>
                  <a:gd name="T15" fmla="*/ 4 h 26"/>
                  <a:gd name="T16" fmla="*/ 13 w 13"/>
                  <a:gd name="T17" fmla="*/ 7 h 26"/>
                  <a:gd name="T18" fmla="*/ 13 w 13"/>
                  <a:gd name="T19" fmla="*/ 8 h 26"/>
                  <a:gd name="T20" fmla="*/ 13 w 13"/>
                  <a:gd name="T21" fmla="*/ 10 h 26"/>
                  <a:gd name="T22" fmla="*/ 13 w 13"/>
                  <a:gd name="T23" fmla="*/ 14 h 26"/>
                  <a:gd name="T24" fmla="*/ 11 w 13"/>
                  <a:gd name="T25" fmla="*/ 17 h 26"/>
                  <a:gd name="T26" fmla="*/ 12 w 13"/>
                  <a:gd name="T27" fmla="*/ 20 h 26"/>
                  <a:gd name="T28" fmla="*/ 10 w 13"/>
                  <a:gd name="T29" fmla="*/ 26 h 26"/>
                  <a:gd name="T30" fmla="*/ 3 w 13"/>
                  <a:gd name="T31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26">
                    <a:moveTo>
                      <a:pt x="3" y="16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2" y="12"/>
                      <a:pt x="2" y="12"/>
                    </a:cubicBezTo>
                    <a:cubicBezTo>
                      <a:pt x="2" y="11"/>
                      <a:pt x="0" y="8"/>
                      <a:pt x="1" y="8"/>
                    </a:cubicBezTo>
                    <a:cubicBezTo>
                      <a:pt x="1" y="8"/>
                      <a:pt x="2" y="7"/>
                      <a:pt x="2" y="8"/>
                    </a:cubicBezTo>
                    <a:cubicBezTo>
                      <a:pt x="2" y="8"/>
                      <a:pt x="1" y="4"/>
                      <a:pt x="2" y="3"/>
                    </a:cubicBezTo>
                    <a:cubicBezTo>
                      <a:pt x="3" y="2"/>
                      <a:pt x="5" y="0"/>
                      <a:pt x="8" y="0"/>
                    </a:cubicBezTo>
                    <a:cubicBezTo>
                      <a:pt x="10" y="0"/>
                      <a:pt x="13" y="3"/>
                      <a:pt x="13" y="4"/>
                    </a:cubicBezTo>
                    <a:cubicBezTo>
                      <a:pt x="13" y="5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10"/>
                    </a:cubicBezTo>
                    <a:cubicBezTo>
                      <a:pt x="13" y="12"/>
                      <a:pt x="13" y="13"/>
                      <a:pt x="13" y="14"/>
                    </a:cubicBezTo>
                    <a:cubicBezTo>
                      <a:pt x="12" y="15"/>
                      <a:pt x="11" y="17"/>
                      <a:pt x="11" y="17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0" y="26"/>
                      <a:pt x="10" y="26"/>
                      <a:pt x="10" y="26"/>
                    </a:cubicBezTo>
                    <a:lnTo>
                      <a:pt x="3" y="16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6" name="Freeform 82"/>
              <p:cNvSpPr/>
              <p:nvPr/>
            </p:nvSpPr>
            <p:spPr bwMode="auto">
              <a:xfrm>
                <a:off x="3161109" y="3309939"/>
                <a:ext cx="9525" cy="1428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7" name="Freeform 83"/>
              <p:cNvSpPr/>
              <p:nvPr/>
            </p:nvSpPr>
            <p:spPr bwMode="auto">
              <a:xfrm>
                <a:off x="3165872" y="3305176"/>
                <a:ext cx="41672" cy="76200"/>
              </a:xfrm>
              <a:custGeom>
                <a:avLst/>
                <a:gdLst>
                  <a:gd name="T0" fmla="*/ 7 w 9"/>
                  <a:gd name="T1" fmla="*/ 16 h 16"/>
                  <a:gd name="T2" fmla="*/ 9 w 9"/>
                  <a:gd name="T3" fmla="*/ 10 h 16"/>
                  <a:gd name="T4" fmla="*/ 8 w 9"/>
                  <a:gd name="T5" fmla="*/ 7 h 16"/>
                  <a:gd name="T6" fmla="*/ 8 w 9"/>
                  <a:gd name="T7" fmla="*/ 7 h 16"/>
                  <a:gd name="T8" fmla="*/ 4 w 9"/>
                  <a:gd name="T9" fmla="*/ 6 h 16"/>
                  <a:gd name="T10" fmla="*/ 0 w 9"/>
                  <a:gd name="T11" fmla="*/ 0 h 16"/>
                  <a:gd name="T12" fmla="*/ 0 w 9"/>
                  <a:gd name="T13" fmla="*/ 2 h 16"/>
                  <a:gd name="T14" fmla="*/ 0 w 9"/>
                  <a:gd name="T15" fmla="*/ 2 h 16"/>
                  <a:gd name="T16" fmla="*/ 0 w 9"/>
                  <a:gd name="T17" fmla="*/ 6 h 16"/>
                  <a:gd name="T18" fmla="*/ 7 w 9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6">
                    <a:moveTo>
                      <a:pt x="7" y="16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4" y="6"/>
                      <a:pt x="4" y="6"/>
                    </a:cubicBezTo>
                    <a:cubicBezTo>
                      <a:pt x="3" y="6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7" y="16"/>
                    </a:lnTo>
                    <a:close/>
                  </a:path>
                </a:pathLst>
              </a:custGeom>
              <a:solidFill>
                <a:srgbClr val="D69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8" name="Freeform 84"/>
              <p:cNvSpPr/>
              <p:nvPr/>
            </p:nvSpPr>
            <p:spPr bwMode="auto">
              <a:xfrm>
                <a:off x="3113484" y="3390901"/>
                <a:ext cx="184547" cy="211931"/>
              </a:xfrm>
              <a:custGeom>
                <a:avLst/>
                <a:gdLst>
                  <a:gd name="T0" fmla="*/ 0 w 39"/>
                  <a:gd name="T1" fmla="*/ 45 h 45"/>
                  <a:gd name="T2" fmla="*/ 27 w 39"/>
                  <a:gd name="T3" fmla="*/ 38 h 45"/>
                  <a:gd name="T4" fmla="*/ 36 w 39"/>
                  <a:gd name="T5" fmla="*/ 41 h 45"/>
                  <a:gd name="T6" fmla="*/ 39 w 39"/>
                  <a:gd name="T7" fmla="*/ 32 h 45"/>
                  <a:gd name="T8" fmla="*/ 31 w 39"/>
                  <a:gd name="T9" fmla="*/ 11 h 45"/>
                  <a:gd name="T10" fmla="*/ 22 w 39"/>
                  <a:gd name="T11" fmla="*/ 0 h 45"/>
                  <a:gd name="T12" fmla="*/ 9 w 39"/>
                  <a:gd name="T13" fmla="*/ 21 h 45"/>
                  <a:gd name="T14" fmla="*/ 0 w 39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5">
                    <a:moveTo>
                      <a:pt x="0" y="45"/>
                    </a:move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34" y="41"/>
                      <a:pt x="36" y="41"/>
                    </a:cubicBezTo>
                    <a:cubicBezTo>
                      <a:pt x="37" y="40"/>
                      <a:pt x="39" y="32"/>
                      <a:pt x="39" y="32"/>
                    </a:cubicBezTo>
                    <a:cubicBezTo>
                      <a:pt x="39" y="32"/>
                      <a:pt x="33" y="14"/>
                      <a:pt x="31" y="11"/>
                    </a:cubicBezTo>
                    <a:cubicBezTo>
                      <a:pt x="30" y="8"/>
                      <a:pt x="22" y="0"/>
                      <a:pt x="22" y="0"/>
                    </a:cubicBezTo>
                    <a:cubicBezTo>
                      <a:pt x="9" y="21"/>
                      <a:pt x="9" y="21"/>
                      <a:pt x="9" y="21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9" name="Freeform 85"/>
              <p:cNvSpPr/>
              <p:nvPr/>
            </p:nvSpPr>
            <p:spPr bwMode="auto">
              <a:xfrm>
                <a:off x="3170634" y="3835004"/>
                <a:ext cx="89297" cy="51197"/>
              </a:xfrm>
              <a:custGeom>
                <a:avLst/>
                <a:gdLst>
                  <a:gd name="T0" fmla="*/ 1 w 19"/>
                  <a:gd name="T1" fmla="*/ 7 h 11"/>
                  <a:gd name="T2" fmla="*/ 6 w 19"/>
                  <a:gd name="T3" fmla="*/ 8 h 11"/>
                  <a:gd name="T4" fmla="*/ 11 w 19"/>
                  <a:gd name="T5" fmla="*/ 10 h 11"/>
                  <a:gd name="T6" fmla="*/ 19 w 19"/>
                  <a:gd name="T7" fmla="*/ 10 h 11"/>
                  <a:gd name="T8" fmla="*/ 14 w 19"/>
                  <a:gd name="T9" fmla="*/ 7 h 11"/>
                  <a:gd name="T10" fmla="*/ 10 w 19"/>
                  <a:gd name="T11" fmla="*/ 2 h 11"/>
                  <a:gd name="T12" fmla="*/ 8 w 19"/>
                  <a:gd name="T13" fmla="*/ 0 h 11"/>
                  <a:gd name="T14" fmla="*/ 2 w 19"/>
                  <a:gd name="T15" fmla="*/ 1 h 11"/>
                  <a:gd name="T16" fmla="*/ 1 w 19"/>
                  <a:gd name="T1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1">
                    <a:moveTo>
                      <a:pt x="1" y="7"/>
                    </a:moveTo>
                    <a:cubicBezTo>
                      <a:pt x="1" y="7"/>
                      <a:pt x="4" y="8"/>
                      <a:pt x="6" y="8"/>
                    </a:cubicBezTo>
                    <a:cubicBezTo>
                      <a:pt x="7" y="7"/>
                      <a:pt x="10" y="10"/>
                      <a:pt x="11" y="10"/>
                    </a:cubicBezTo>
                    <a:cubicBezTo>
                      <a:pt x="12" y="10"/>
                      <a:pt x="19" y="11"/>
                      <a:pt x="19" y="10"/>
                    </a:cubicBezTo>
                    <a:cubicBezTo>
                      <a:pt x="19" y="10"/>
                      <a:pt x="19" y="8"/>
                      <a:pt x="14" y="7"/>
                    </a:cubicBezTo>
                    <a:cubicBezTo>
                      <a:pt x="14" y="7"/>
                      <a:pt x="10" y="3"/>
                      <a:pt x="10" y="2"/>
                    </a:cubicBezTo>
                    <a:cubicBezTo>
                      <a:pt x="10" y="1"/>
                      <a:pt x="8" y="0"/>
                      <a:pt x="8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4"/>
                      <a:pt x="1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0" name="Freeform 86"/>
              <p:cNvSpPr/>
              <p:nvPr/>
            </p:nvSpPr>
            <p:spPr bwMode="auto">
              <a:xfrm>
                <a:off x="3127772" y="3867151"/>
                <a:ext cx="51197" cy="42862"/>
              </a:xfrm>
              <a:custGeom>
                <a:avLst/>
                <a:gdLst>
                  <a:gd name="T0" fmla="*/ 2 w 11"/>
                  <a:gd name="T1" fmla="*/ 8 h 9"/>
                  <a:gd name="T2" fmla="*/ 7 w 11"/>
                  <a:gd name="T3" fmla="*/ 9 h 9"/>
                  <a:gd name="T4" fmla="*/ 10 w 11"/>
                  <a:gd name="T5" fmla="*/ 5 h 9"/>
                  <a:gd name="T6" fmla="*/ 8 w 11"/>
                  <a:gd name="T7" fmla="*/ 0 h 9"/>
                  <a:gd name="T8" fmla="*/ 4 w 11"/>
                  <a:gd name="T9" fmla="*/ 0 h 9"/>
                  <a:gd name="T10" fmla="*/ 1 w 11"/>
                  <a:gd name="T11" fmla="*/ 5 h 9"/>
                  <a:gd name="T12" fmla="*/ 2 w 11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2" y="8"/>
                    </a:moveTo>
                    <a:cubicBezTo>
                      <a:pt x="2" y="8"/>
                      <a:pt x="6" y="9"/>
                      <a:pt x="7" y="9"/>
                    </a:cubicBezTo>
                    <a:cubicBezTo>
                      <a:pt x="8" y="9"/>
                      <a:pt x="11" y="7"/>
                      <a:pt x="10" y="5"/>
                    </a:cubicBezTo>
                    <a:cubicBezTo>
                      <a:pt x="9" y="3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1" y="5"/>
                      <a:pt x="0" y="7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1" name="Freeform 87"/>
              <p:cNvSpPr/>
              <p:nvPr/>
            </p:nvSpPr>
            <p:spPr bwMode="auto">
              <a:xfrm>
                <a:off x="3170634" y="3532585"/>
                <a:ext cx="84534" cy="321469"/>
              </a:xfrm>
              <a:custGeom>
                <a:avLst/>
                <a:gdLst>
                  <a:gd name="T0" fmla="*/ 6 w 18"/>
                  <a:gd name="T1" fmla="*/ 67 h 68"/>
                  <a:gd name="T2" fmla="*/ 12 w 18"/>
                  <a:gd name="T3" fmla="*/ 64 h 68"/>
                  <a:gd name="T4" fmla="*/ 12 w 18"/>
                  <a:gd name="T5" fmla="*/ 55 h 68"/>
                  <a:gd name="T6" fmla="*/ 17 w 18"/>
                  <a:gd name="T7" fmla="*/ 39 h 68"/>
                  <a:gd name="T8" fmla="*/ 17 w 18"/>
                  <a:gd name="T9" fmla="*/ 4 h 68"/>
                  <a:gd name="T10" fmla="*/ 17 w 18"/>
                  <a:gd name="T11" fmla="*/ 0 h 68"/>
                  <a:gd name="T12" fmla="*/ 10 w 18"/>
                  <a:gd name="T13" fmla="*/ 2 h 68"/>
                  <a:gd name="T14" fmla="*/ 3 w 18"/>
                  <a:gd name="T15" fmla="*/ 22 h 68"/>
                  <a:gd name="T16" fmla="*/ 5 w 18"/>
                  <a:gd name="T17" fmla="*/ 35 h 68"/>
                  <a:gd name="T18" fmla="*/ 4 w 18"/>
                  <a:gd name="T19" fmla="*/ 38 h 68"/>
                  <a:gd name="T20" fmla="*/ 3 w 18"/>
                  <a:gd name="T21" fmla="*/ 58 h 68"/>
                  <a:gd name="T22" fmla="*/ 3 w 18"/>
                  <a:gd name="T23" fmla="*/ 59 h 68"/>
                  <a:gd name="T24" fmla="*/ 1 w 18"/>
                  <a:gd name="T25" fmla="*/ 66 h 68"/>
                  <a:gd name="T26" fmla="*/ 1 w 18"/>
                  <a:gd name="T27" fmla="*/ 67 h 68"/>
                  <a:gd name="T28" fmla="*/ 6 w 18"/>
                  <a:gd name="T29" fmla="*/ 6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68">
                    <a:moveTo>
                      <a:pt x="6" y="67"/>
                    </a:moveTo>
                    <a:cubicBezTo>
                      <a:pt x="7" y="66"/>
                      <a:pt x="11" y="66"/>
                      <a:pt x="12" y="64"/>
                    </a:cubicBezTo>
                    <a:cubicBezTo>
                      <a:pt x="12" y="64"/>
                      <a:pt x="11" y="57"/>
                      <a:pt x="12" y="55"/>
                    </a:cubicBezTo>
                    <a:cubicBezTo>
                      <a:pt x="12" y="53"/>
                      <a:pt x="16" y="41"/>
                      <a:pt x="17" y="39"/>
                    </a:cubicBezTo>
                    <a:cubicBezTo>
                      <a:pt x="18" y="38"/>
                      <a:pt x="17" y="8"/>
                      <a:pt x="17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4" y="34"/>
                      <a:pt x="5" y="35"/>
                    </a:cubicBezTo>
                    <a:cubicBezTo>
                      <a:pt x="5" y="35"/>
                      <a:pt x="3" y="36"/>
                      <a:pt x="4" y="38"/>
                    </a:cubicBezTo>
                    <a:cubicBezTo>
                      <a:pt x="4" y="38"/>
                      <a:pt x="4" y="56"/>
                      <a:pt x="3" y="58"/>
                    </a:cubicBezTo>
                    <a:cubicBezTo>
                      <a:pt x="3" y="58"/>
                      <a:pt x="3" y="58"/>
                      <a:pt x="3" y="59"/>
                    </a:cubicBezTo>
                    <a:cubicBezTo>
                      <a:pt x="3" y="59"/>
                      <a:pt x="0" y="64"/>
                      <a:pt x="1" y="66"/>
                    </a:cubicBezTo>
                    <a:cubicBezTo>
                      <a:pt x="1" y="66"/>
                      <a:pt x="1" y="66"/>
                      <a:pt x="1" y="67"/>
                    </a:cubicBezTo>
                    <a:cubicBezTo>
                      <a:pt x="3" y="68"/>
                      <a:pt x="4" y="67"/>
                      <a:pt x="6" y="67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2" name="Freeform 88"/>
              <p:cNvSpPr/>
              <p:nvPr/>
            </p:nvSpPr>
            <p:spPr bwMode="auto">
              <a:xfrm>
                <a:off x="3170634" y="3532585"/>
                <a:ext cx="79772" cy="321469"/>
              </a:xfrm>
              <a:custGeom>
                <a:avLst/>
                <a:gdLst>
                  <a:gd name="T0" fmla="*/ 10 w 17"/>
                  <a:gd name="T1" fmla="*/ 2 h 68"/>
                  <a:gd name="T2" fmla="*/ 3 w 17"/>
                  <a:gd name="T3" fmla="*/ 22 h 68"/>
                  <a:gd name="T4" fmla="*/ 5 w 17"/>
                  <a:gd name="T5" fmla="*/ 35 h 68"/>
                  <a:gd name="T6" fmla="*/ 4 w 17"/>
                  <a:gd name="T7" fmla="*/ 38 h 68"/>
                  <a:gd name="T8" fmla="*/ 3 w 17"/>
                  <a:gd name="T9" fmla="*/ 58 h 68"/>
                  <a:gd name="T10" fmla="*/ 3 w 17"/>
                  <a:gd name="T11" fmla="*/ 59 h 68"/>
                  <a:gd name="T12" fmla="*/ 1 w 17"/>
                  <a:gd name="T13" fmla="*/ 66 h 68"/>
                  <a:gd name="T14" fmla="*/ 1 w 17"/>
                  <a:gd name="T15" fmla="*/ 67 h 68"/>
                  <a:gd name="T16" fmla="*/ 6 w 17"/>
                  <a:gd name="T17" fmla="*/ 67 h 68"/>
                  <a:gd name="T18" fmla="*/ 7 w 17"/>
                  <a:gd name="T19" fmla="*/ 66 h 68"/>
                  <a:gd name="T20" fmla="*/ 9 w 17"/>
                  <a:gd name="T21" fmla="*/ 61 h 68"/>
                  <a:gd name="T22" fmla="*/ 11 w 17"/>
                  <a:gd name="T23" fmla="*/ 55 h 68"/>
                  <a:gd name="T24" fmla="*/ 14 w 17"/>
                  <a:gd name="T25" fmla="*/ 43 h 68"/>
                  <a:gd name="T26" fmla="*/ 9 w 17"/>
                  <a:gd name="T27" fmla="*/ 52 h 68"/>
                  <a:gd name="T28" fmla="*/ 14 w 17"/>
                  <a:gd name="T29" fmla="*/ 41 h 68"/>
                  <a:gd name="T30" fmla="*/ 9 w 17"/>
                  <a:gd name="T31" fmla="*/ 47 h 68"/>
                  <a:gd name="T32" fmla="*/ 8 w 17"/>
                  <a:gd name="T33" fmla="*/ 44 h 68"/>
                  <a:gd name="T34" fmla="*/ 13 w 17"/>
                  <a:gd name="T35" fmla="*/ 34 h 68"/>
                  <a:gd name="T36" fmla="*/ 7 w 17"/>
                  <a:gd name="T37" fmla="*/ 42 h 68"/>
                  <a:gd name="T38" fmla="*/ 8 w 17"/>
                  <a:gd name="T39" fmla="*/ 35 h 68"/>
                  <a:gd name="T40" fmla="*/ 10 w 17"/>
                  <a:gd name="T41" fmla="*/ 28 h 68"/>
                  <a:gd name="T42" fmla="*/ 7 w 17"/>
                  <a:gd name="T43" fmla="*/ 28 h 68"/>
                  <a:gd name="T44" fmla="*/ 10 w 17"/>
                  <a:gd name="T45" fmla="*/ 22 h 68"/>
                  <a:gd name="T46" fmla="*/ 17 w 17"/>
                  <a:gd name="T47" fmla="*/ 6 h 68"/>
                  <a:gd name="T48" fmla="*/ 17 w 17"/>
                  <a:gd name="T49" fmla="*/ 4 h 68"/>
                  <a:gd name="T50" fmla="*/ 17 w 17"/>
                  <a:gd name="T51" fmla="*/ 0 h 68"/>
                  <a:gd name="T52" fmla="*/ 10 w 17"/>
                  <a:gd name="T53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" h="68">
                    <a:moveTo>
                      <a:pt x="10" y="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4" y="34"/>
                      <a:pt x="5" y="35"/>
                    </a:cubicBezTo>
                    <a:cubicBezTo>
                      <a:pt x="5" y="35"/>
                      <a:pt x="3" y="36"/>
                      <a:pt x="4" y="38"/>
                    </a:cubicBezTo>
                    <a:cubicBezTo>
                      <a:pt x="4" y="38"/>
                      <a:pt x="4" y="56"/>
                      <a:pt x="3" y="58"/>
                    </a:cubicBezTo>
                    <a:cubicBezTo>
                      <a:pt x="3" y="58"/>
                      <a:pt x="3" y="58"/>
                      <a:pt x="3" y="59"/>
                    </a:cubicBezTo>
                    <a:cubicBezTo>
                      <a:pt x="3" y="59"/>
                      <a:pt x="0" y="64"/>
                      <a:pt x="1" y="66"/>
                    </a:cubicBezTo>
                    <a:cubicBezTo>
                      <a:pt x="1" y="66"/>
                      <a:pt x="1" y="66"/>
                      <a:pt x="1" y="67"/>
                    </a:cubicBezTo>
                    <a:cubicBezTo>
                      <a:pt x="3" y="68"/>
                      <a:pt x="4" y="67"/>
                      <a:pt x="6" y="67"/>
                    </a:cubicBezTo>
                    <a:cubicBezTo>
                      <a:pt x="6" y="67"/>
                      <a:pt x="6" y="67"/>
                      <a:pt x="7" y="66"/>
                    </a:cubicBezTo>
                    <a:cubicBezTo>
                      <a:pt x="7" y="64"/>
                      <a:pt x="8" y="62"/>
                      <a:pt x="9" y="61"/>
                    </a:cubicBezTo>
                    <a:cubicBezTo>
                      <a:pt x="11" y="60"/>
                      <a:pt x="12" y="56"/>
                      <a:pt x="11" y="55"/>
                    </a:cubicBezTo>
                    <a:cubicBezTo>
                      <a:pt x="11" y="53"/>
                      <a:pt x="14" y="43"/>
                      <a:pt x="14" y="4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7"/>
                      <a:pt x="6" y="47"/>
                      <a:pt x="8" y="44"/>
                    </a:cubicBezTo>
                    <a:cubicBezTo>
                      <a:pt x="8" y="43"/>
                      <a:pt x="11" y="38"/>
                      <a:pt x="13" y="34"/>
                    </a:cubicBezTo>
                    <a:cubicBezTo>
                      <a:pt x="11" y="37"/>
                      <a:pt x="7" y="42"/>
                      <a:pt x="7" y="42"/>
                    </a:cubicBezTo>
                    <a:cubicBezTo>
                      <a:pt x="7" y="42"/>
                      <a:pt x="8" y="35"/>
                      <a:pt x="8" y="35"/>
                    </a:cubicBezTo>
                    <a:cubicBezTo>
                      <a:pt x="7" y="34"/>
                      <a:pt x="10" y="28"/>
                      <a:pt x="10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11" y="23"/>
                      <a:pt x="10" y="22"/>
                    </a:cubicBezTo>
                    <a:cubicBezTo>
                      <a:pt x="10" y="21"/>
                      <a:pt x="14" y="12"/>
                      <a:pt x="17" y="6"/>
                    </a:cubicBezTo>
                    <a:cubicBezTo>
                      <a:pt x="17" y="5"/>
                      <a:pt x="17" y="4"/>
                      <a:pt x="17" y="4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3" name="Freeform 89"/>
              <p:cNvSpPr/>
              <p:nvPr/>
            </p:nvSpPr>
            <p:spPr bwMode="auto">
              <a:xfrm>
                <a:off x="3236119" y="3674270"/>
                <a:ext cx="9525" cy="14287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0" y="0"/>
                      <a:pt x="1" y="0"/>
                    </a:cubicBezTo>
                    <a:cubicBezTo>
                      <a:pt x="1" y="0"/>
                      <a:pt x="2" y="0"/>
                      <a:pt x="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4" name="Freeform 90"/>
              <p:cNvSpPr/>
              <p:nvPr/>
            </p:nvSpPr>
            <p:spPr bwMode="auto">
              <a:xfrm>
                <a:off x="3123009" y="3527823"/>
                <a:ext cx="117872" cy="358378"/>
              </a:xfrm>
              <a:custGeom>
                <a:avLst/>
                <a:gdLst>
                  <a:gd name="T0" fmla="*/ 6 w 25"/>
                  <a:gd name="T1" fmla="*/ 75 h 76"/>
                  <a:gd name="T2" fmla="*/ 12 w 25"/>
                  <a:gd name="T3" fmla="*/ 73 h 76"/>
                  <a:gd name="T4" fmla="*/ 11 w 25"/>
                  <a:gd name="T5" fmla="*/ 69 h 76"/>
                  <a:gd name="T6" fmla="*/ 9 w 25"/>
                  <a:gd name="T7" fmla="*/ 63 h 76"/>
                  <a:gd name="T8" fmla="*/ 13 w 25"/>
                  <a:gd name="T9" fmla="*/ 45 h 76"/>
                  <a:gd name="T10" fmla="*/ 14 w 25"/>
                  <a:gd name="T11" fmla="*/ 34 h 76"/>
                  <a:gd name="T12" fmla="*/ 19 w 25"/>
                  <a:gd name="T13" fmla="*/ 21 h 76"/>
                  <a:gd name="T14" fmla="*/ 24 w 25"/>
                  <a:gd name="T15" fmla="*/ 6 h 76"/>
                  <a:gd name="T16" fmla="*/ 23 w 25"/>
                  <a:gd name="T17" fmla="*/ 1 h 76"/>
                  <a:gd name="T18" fmla="*/ 4 w 25"/>
                  <a:gd name="T19" fmla="*/ 0 h 76"/>
                  <a:gd name="T20" fmla="*/ 2 w 25"/>
                  <a:gd name="T21" fmla="*/ 15 h 76"/>
                  <a:gd name="T22" fmla="*/ 3 w 25"/>
                  <a:gd name="T23" fmla="*/ 25 h 76"/>
                  <a:gd name="T24" fmla="*/ 3 w 25"/>
                  <a:gd name="T25" fmla="*/ 38 h 76"/>
                  <a:gd name="T26" fmla="*/ 0 w 25"/>
                  <a:gd name="T27" fmla="*/ 66 h 76"/>
                  <a:gd name="T28" fmla="*/ 2 w 25"/>
                  <a:gd name="T29" fmla="*/ 70 h 76"/>
                  <a:gd name="T30" fmla="*/ 1 w 25"/>
                  <a:gd name="T31" fmla="*/ 72 h 76"/>
                  <a:gd name="T32" fmla="*/ 6 w 25"/>
                  <a:gd name="T33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76">
                    <a:moveTo>
                      <a:pt x="6" y="75"/>
                    </a:moveTo>
                    <a:cubicBezTo>
                      <a:pt x="8" y="76"/>
                      <a:pt x="11" y="74"/>
                      <a:pt x="12" y="73"/>
                    </a:cubicBezTo>
                    <a:cubicBezTo>
                      <a:pt x="13" y="72"/>
                      <a:pt x="13" y="70"/>
                      <a:pt x="11" y="69"/>
                    </a:cubicBezTo>
                    <a:cubicBezTo>
                      <a:pt x="9" y="67"/>
                      <a:pt x="10" y="63"/>
                      <a:pt x="9" y="63"/>
                    </a:cubicBezTo>
                    <a:cubicBezTo>
                      <a:pt x="9" y="63"/>
                      <a:pt x="13" y="47"/>
                      <a:pt x="13" y="45"/>
                    </a:cubicBezTo>
                    <a:cubicBezTo>
                      <a:pt x="12" y="42"/>
                      <a:pt x="15" y="35"/>
                      <a:pt x="14" y="34"/>
                    </a:cubicBezTo>
                    <a:cubicBezTo>
                      <a:pt x="14" y="33"/>
                      <a:pt x="18" y="22"/>
                      <a:pt x="19" y="21"/>
                    </a:cubicBezTo>
                    <a:cubicBezTo>
                      <a:pt x="20" y="20"/>
                      <a:pt x="24" y="8"/>
                      <a:pt x="24" y="6"/>
                    </a:cubicBezTo>
                    <a:cubicBezTo>
                      <a:pt x="25" y="3"/>
                      <a:pt x="23" y="1"/>
                      <a:pt x="2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" y="12"/>
                      <a:pt x="2" y="15"/>
                    </a:cubicBezTo>
                    <a:cubicBezTo>
                      <a:pt x="3" y="19"/>
                      <a:pt x="3" y="24"/>
                      <a:pt x="3" y="25"/>
                    </a:cubicBezTo>
                    <a:cubicBezTo>
                      <a:pt x="2" y="27"/>
                      <a:pt x="3" y="33"/>
                      <a:pt x="3" y="38"/>
                    </a:cubicBezTo>
                    <a:cubicBezTo>
                      <a:pt x="2" y="43"/>
                      <a:pt x="0" y="65"/>
                      <a:pt x="0" y="66"/>
                    </a:cubicBezTo>
                    <a:cubicBezTo>
                      <a:pt x="0" y="67"/>
                      <a:pt x="2" y="70"/>
                      <a:pt x="2" y="70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2" y="74"/>
                      <a:pt x="6" y="75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5" name="Freeform 91"/>
              <p:cNvSpPr/>
              <p:nvPr/>
            </p:nvSpPr>
            <p:spPr bwMode="auto">
              <a:xfrm>
                <a:off x="3132534" y="3513535"/>
                <a:ext cx="122634" cy="38100"/>
              </a:xfrm>
              <a:custGeom>
                <a:avLst/>
                <a:gdLst>
                  <a:gd name="T0" fmla="*/ 0 w 26"/>
                  <a:gd name="T1" fmla="*/ 7 h 8"/>
                  <a:gd name="T2" fmla="*/ 9 w 26"/>
                  <a:gd name="T3" fmla="*/ 7 h 8"/>
                  <a:gd name="T4" fmla="*/ 19 w 26"/>
                  <a:gd name="T5" fmla="*/ 7 h 8"/>
                  <a:gd name="T6" fmla="*/ 25 w 26"/>
                  <a:gd name="T7" fmla="*/ 5 h 8"/>
                  <a:gd name="T8" fmla="*/ 24 w 26"/>
                  <a:gd name="T9" fmla="*/ 0 h 8"/>
                  <a:gd name="T10" fmla="*/ 20 w 26"/>
                  <a:gd name="T11" fmla="*/ 3 h 8"/>
                  <a:gd name="T12" fmla="*/ 2 w 26"/>
                  <a:gd name="T13" fmla="*/ 2 h 8"/>
                  <a:gd name="T14" fmla="*/ 0 w 26"/>
                  <a:gd name="T1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0" y="7"/>
                    </a:moveTo>
                    <a:cubicBezTo>
                      <a:pt x="0" y="7"/>
                      <a:pt x="8" y="7"/>
                      <a:pt x="9" y="7"/>
                    </a:cubicBezTo>
                    <a:cubicBezTo>
                      <a:pt x="10" y="8"/>
                      <a:pt x="19" y="7"/>
                      <a:pt x="19" y="7"/>
                    </a:cubicBezTo>
                    <a:cubicBezTo>
                      <a:pt x="19" y="7"/>
                      <a:pt x="24" y="6"/>
                      <a:pt x="25" y="5"/>
                    </a:cubicBezTo>
                    <a:cubicBezTo>
                      <a:pt x="25" y="5"/>
                      <a:pt x="26" y="1"/>
                      <a:pt x="24" y="0"/>
                    </a:cubicBezTo>
                    <a:cubicBezTo>
                      <a:pt x="24" y="0"/>
                      <a:pt x="22" y="3"/>
                      <a:pt x="20" y="3"/>
                    </a:cubicBezTo>
                    <a:cubicBezTo>
                      <a:pt x="20" y="3"/>
                      <a:pt x="4" y="2"/>
                      <a:pt x="2" y="2"/>
                    </a:cubicBezTo>
                    <a:cubicBezTo>
                      <a:pt x="2" y="2"/>
                      <a:pt x="1" y="2"/>
                      <a:pt x="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6" name="Freeform 92"/>
              <p:cNvSpPr/>
              <p:nvPr/>
            </p:nvSpPr>
            <p:spPr bwMode="auto">
              <a:xfrm>
                <a:off x="3334941" y="3295651"/>
                <a:ext cx="57150" cy="52387"/>
              </a:xfrm>
              <a:custGeom>
                <a:avLst/>
                <a:gdLst>
                  <a:gd name="T0" fmla="*/ 3 w 12"/>
                  <a:gd name="T1" fmla="*/ 11 h 11"/>
                  <a:gd name="T2" fmla="*/ 8 w 12"/>
                  <a:gd name="T3" fmla="*/ 9 h 11"/>
                  <a:gd name="T4" fmla="*/ 11 w 12"/>
                  <a:gd name="T5" fmla="*/ 2 h 11"/>
                  <a:gd name="T6" fmla="*/ 11 w 12"/>
                  <a:gd name="T7" fmla="*/ 0 h 11"/>
                  <a:gd name="T8" fmla="*/ 9 w 12"/>
                  <a:gd name="T9" fmla="*/ 0 h 11"/>
                  <a:gd name="T10" fmla="*/ 6 w 12"/>
                  <a:gd name="T11" fmla="*/ 2 h 11"/>
                  <a:gd name="T12" fmla="*/ 3 w 12"/>
                  <a:gd name="T13" fmla="*/ 4 h 11"/>
                  <a:gd name="T14" fmla="*/ 3 w 12"/>
                  <a:gd name="T15" fmla="*/ 1 h 11"/>
                  <a:gd name="T16" fmla="*/ 2 w 12"/>
                  <a:gd name="T17" fmla="*/ 3 h 11"/>
                  <a:gd name="T18" fmla="*/ 1 w 12"/>
                  <a:gd name="T19" fmla="*/ 6 h 11"/>
                  <a:gd name="T20" fmla="*/ 1 w 12"/>
                  <a:gd name="T21" fmla="*/ 8 h 11"/>
                  <a:gd name="T22" fmla="*/ 3 w 12"/>
                  <a:gd name="T2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1">
                    <a:moveTo>
                      <a:pt x="3" y="11"/>
                    </a:moveTo>
                    <a:cubicBezTo>
                      <a:pt x="3" y="11"/>
                      <a:pt x="7" y="10"/>
                      <a:pt x="8" y="9"/>
                    </a:cubicBezTo>
                    <a:cubicBezTo>
                      <a:pt x="8" y="9"/>
                      <a:pt x="11" y="3"/>
                      <a:pt x="11" y="2"/>
                    </a:cubicBezTo>
                    <a:cubicBezTo>
                      <a:pt x="11" y="2"/>
                      <a:pt x="12" y="1"/>
                      <a:pt x="11" y="0"/>
                    </a:cubicBezTo>
                    <a:cubicBezTo>
                      <a:pt x="11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5" y="2"/>
                      <a:pt x="3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0" y="4"/>
                      <a:pt x="1" y="6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2" y="11"/>
                      <a:pt x="3" y="11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7" name="Freeform 93"/>
              <p:cNvSpPr/>
              <p:nvPr/>
            </p:nvSpPr>
            <p:spPr bwMode="auto">
              <a:xfrm>
                <a:off x="3123009" y="3527823"/>
                <a:ext cx="55959" cy="358378"/>
              </a:xfrm>
              <a:custGeom>
                <a:avLst/>
                <a:gdLst>
                  <a:gd name="T0" fmla="*/ 4 w 12"/>
                  <a:gd name="T1" fmla="*/ 0 h 76"/>
                  <a:gd name="T2" fmla="*/ 2 w 12"/>
                  <a:gd name="T3" fmla="*/ 15 h 76"/>
                  <a:gd name="T4" fmla="*/ 3 w 12"/>
                  <a:gd name="T5" fmla="*/ 25 h 76"/>
                  <a:gd name="T6" fmla="*/ 3 w 12"/>
                  <a:gd name="T7" fmla="*/ 38 h 76"/>
                  <a:gd name="T8" fmla="*/ 0 w 12"/>
                  <a:gd name="T9" fmla="*/ 66 h 76"/>
                  <a:gd name="T10" fmla="*/ 2 w 12"/>
                  <a:gd name="T11" fmla="*/ 70 h 76"/>
                  <a:gd name="T12" fmla="*/ 1 w 12"/>
                  <a:gd name="T13" fmla="*/ 72 h 76"/>
                  <a:gd name="T14" fmla="*/ 6 w 12"/>
                  <a:gd name="T15" fmla="*/ 75 h 76"/>
                  <a:gd name="T16" fmla="*/ 8 w 12"/>
                  <a:gd name="T17" fmla="*/ 75 h 76"/>
                  <a:gd name="T18" fmla="*/ 8 w 12"/>
                  <a:gd name="T19" fmla="*/ 72 h 76"/>
                  <a:gd name="T20" fmla="*/ 4 w 12"/>
                  <a:gd name="T21" fmla="*/ 71 h 76"/>
                  <a:gd name="T22" fmla="*/ 8 w 12"/>
                  <a:gd name="T23" fmla="*/ 69 h 76"/>
                  <a:gd name="T24" fmla="*/ 8 w 12"/>
                  <a:gd name="T25" fmla="*/ 56 h 76"/>
                  <a:gd name="T26" fmla="*/ 10 w 12"/>
                  <a:gd name="T27" fmla="*/ 61 h 76"/>
                  <a:gd name="T28" fmla="*/ 10 w 12"/>
                  <a:gd name="T29" fmla="*/ 60 h 76"/>
                  <a:gd name="T30" fmla="*/ 11 w 12"/>
                  <a:gd name="T31" fmla="*/ 46 h 76"/>
                  <a:gd name="T32" fmla="*/ 10 w 12"/>
                  <a:gd name="T33" fmla="*/ 39 h 76"/>
                  <a:gd name="T34" fmla="*/ 10 w 12"/>
                  <a:gd name="T35" fmla="*/ 44 h 76"/>
                  <a:gd name="T36" fmla="*/ 8 w 12"/>
                  <a:gd name="T37" fmla="*/ 50 h 76"/>
                  <a:gd name="T38" fmla="*/ 8 w 12"/>
                  <a:gd name="T39" fmla="*/ 33 h 76"/>
                  <a:gd name="T40" fmla="*/ 12 w 12"/>
                  <a:gd name="T41" fmla="*/ 31 h 76"/>
                  <a:gd name="T42" fmla="*/ 8 w 12"/>
                  <a:gd name="T43" fmla="*/ 25 h 76"/>
                  <a:gd name="T44" fmla="*/ 11 w 12"/>
                  <a:gd name="T45" fmla="*/ 16 h 76"/>
                  <a:gd name="T46" fmla="*/ 7 w 12"/>
                  <a:gd name="T47" fmla="*/ 14 h 76"/>
                  <a:gd name="T48" fmla="*/ 11 w 12"/>
                  <a:gd name="T49" fmla="*/ 1 h 76"/>
                  <a:gd name="T50" fmla="*/ 4 w 12"/>
                  <a:gd name="T5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76">
                    <a:moveTo>
                      <a:pt x="4" y="0"/>
                    </a:moveTo>
                    <a:cubicBezTo>
                      <a:pt x="4" y="0"/>
                      <a:pt x="1" y="12"/>
                      <a:pt x="2" y="15"/>
                    </a:cubicBezTo>
                    <a:cubicBezTo>
                      <a:pt x="3" y="19"/>
                      <a:pt x="3" y="24"/>
                      <a:pt x="3" y="25"/>
                    </a:cubicBezTo>
                    <a:cubicBezTo>
                      <a:pt x="2" y="27"/>
                      <a:pt x="3" y="33"/>
                      <a:pt x="3" y="38"/>
                    </a:cubicBezTo>
                    <a:cubicBezTo>
                      <a:pt x="2" y="43"/>
                      <a:pt x="0" y="65"/>
                      <a:pt x="0" y="66"/>
                    </a:cubicBezTo>
                    <a:cubicBezTo>
                      <a:pt x="0" y="67"/>
                      <a:pt x="2" y="70"/>
                      <a:pt x="2" y="70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2" y="74"/>
                      <a:pt x="6" y="75"/>
                    </a:cubicBezTo>
                    <a:cubicBezTo>
                      <a:pt x="7" y="76"/>
                      <a:pt x="8" y="75"/>
                      <a:pt x="8" y="75"/>
                    </a:cubicBezTo>
                    <a:cubicBezTo>
                      <a:pt x="9" y="74"/>
                      <a:pt x="9" y="73"/>
                      <a:pt x="8" y="72"/>
                    </a:cubicBezTo>
                    <a:cubicBezTo>
                      <a:pt x="7" y="71"/>
                      <a:pt x="4" y="71"/>
                      <a:pt x="4" y="71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6" y="64"/>
                      <a:pt x="8" y="56"/>
                      <a:pt x="8" y="56"/>
                    </a:cubicBezTo>
                    <a:cubicBezTo>
                      <a:pt x="9" y="58"/>
                      <a:pt x="9" y="59"/>
                      <a:pt x="10" y="61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56"/>
                      <a:pt x="11" y="46"/>
                      <a:pt x="11" y="46"/>
                    </a:cubicBezTo>
                    <a:cubicBezTo>
                      <a:pt x="10" y="44"/>
                      <a:pt x="10" y="39"/>
                      <a:pt x="10" y="39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1" y="50"/>
                      <a:pt x="8" y="50"/>
                      <a:pt x="8" y="50"/>
                    </a:cubicBezTo>
                    <a:cubicBezTo>
                      <a:pt x="5" y="46"/>
                      <a:pt x="8" y="36"/>
                      <a:pt x="8" y="33"/>
                    </a:cubicBezTo>
                    <a:cubicBezTo>
                      <a:pt x="8" y="29"/>
                      <a:pt x="12" y="31"/>
                      <a:pt x="12" y="31"/>
                    </a:cubicBezTo>
                    <a:cubicBezTo>
                      <a:pt x="12" y="31"/>
                      <a:pt x="8" y="29"/>
                      <a:pt x="8" y="25"/>
                    </a:cubicBezTo>
                    <a:cubicBezTo>
                      <a:pt x="8" y="22"/>
                      <a:pt x="11" y="16"/>
                      <a:pt x="11" y="16"/>
                    </a:cubicBezTo>
                    <a:cubicBezTo>
                      <a:pt x="11" y="16"/>
                      <a:pt x="8" y="18"/>
                      <a:pt x="7" y="14"/>
                    </a:cubicBezTo>
                    <a:cubicBezTo>
                      <a:pt x="7" y="12"/>
                      <a:pt x="10" y="5"/>
                      <a:pt x="11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8" name="Freeform 94"/>
              <p:cNvSpPr/>
              <p:nvPr/>
            </p:nvSpPr>
            <p:spPr bwMode="auto">
              <a:xfrm>
                <a:off x="3161109" y="3532585"/>
                <a:ext cx="79772" cy="117872"/>
              </a:xfrm>
              <a:custGeom>
                <a:avLst/>
                <a:gdLst>
                  <a:gd name="T0" fmla="*/ 1 w 17"/>
                  <a:gd name="T1" fmla="*/ 0 h 25"/>
                  <a:gd name="T2" fmla="*/ 0 w 17"/>
                  <a:gd name="T3" fmla="*/ 4 h 25"/>
                  <a:gd name="T4" fmla="*/ 10 w 17"/>
                  <a:gd name="T5" fmla="*/ 6 h 25"/>
                  <a:gd name="T6" fmla="*/ 11 w 17"/>
                  <a:gd name="T7" fmla="*/ 15 h 25"/>
                  <a:gd name="T8" fmla="*/ 8 w 17"/>
                  <a:gd name="T9" fmla="*/ 18 h 25"/>
                  <a:gd name="T10" fmla="*/ 9 w 17"/>
                  <a:gd name="T11" fmla="*/ 25 h 25"/>
                  <a:gd name="T12" fmla="*/ 11 w 17"/>
                  <a:gd name="T13" fmla="*/ 20 h 25"/>
                  <a:gd name="T14" fmla="*/ 16 w 17"/>
                  <a:gd name="T15" fmla="*/ 5 h 25"/>
                  <a:gd name="T16" fmla="*/ 15 w 17"/>
                  <a:gd name="T17" fmla="*/ 0 h 25"/>
                  <a:gd name="T18" fmla="*/ 1 w 17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5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9" y="10"/>
                      <a:pt x="10" y="6"/>
                      <a:pt x="10" y="6"/>
                    </a:cubicBezTo>
                    <a:cubicBezTo>
                      <a:pt x="10" y="6"/>
                      <a:pt x="11" y="13"/>
                      <a:pt x="11" y="15"/>
                    </a:cubicBezTo>
                    <a:cubicBezTo>
                      <a:pt x="11" y="18"/>
                      <a:pt x="8" y="18"/>
                      <a:pt x="8" y="18"/>
                    </a:cubicBezTo>
                    <a:cubicBezTo>
                      <a:pt x="8" y="19"/>
                      <a:pt x="9" y="22"/>
                      <a:pt x="9" y="25"/>
                    </a:cubicBezTo>
                    <a:cubicBezTo>
                      <a:pt x="10" y="23"/>
                      <a:pt x="11" y="20"/>
                      <a:pt x="11" y="20"/>
                    </a:cubicBezTo>
                    <a:cubicBezTo>
                      <a:pt x="12" y="19"/>
                      <a:pt x="16" y="7"/>
                      <a:pt x="16" y="5"/>
                    </a:cubicBezTo>
                    <a:cubicBezTo>
                      <a:pt x="17" y="2"/>
                      <a:pt x="15" y="0"/>
                      <a:pt x="15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9" name="Freeform 95"/>
              <p:cNvSpPr/>
              <p:nvPr/>
            </p:nvSpPr>
            <p:spPr bwMode="auto">
              <a:xfrm>
                <a:off x="3221831" y="3527823"/>
                <a:ext cx="23812" cy="19050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3 h 4"/>
                  <a:gd name="T4" fmla="*/ 0 w 5"/>
                  <a:gd name="T5" fmla="*/ 4 h 4"/>
                  <a:gd name="T6" fmla="*/ 0 w 5"/>
                  <a:gd name="T7" fmla="*/ 1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5" y="3"/>
                      <a:pt x="3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FDB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0" name="Freeform 96"/>
              <p:cNvSpPr/>
              <p:nvPr/>
            </p:nvSpPr>
            <p:spPr bwMode="auto">
              <a:xfrm>
                <a:off x="3142059" y="3328989"/>
                <a:ext cx="108347" cy="198834"/>
              </a:xfrm>
              <a:custGeom>
                <a:avLst/>
                <a:gdLst>
                  <a:gd name="T0" fmla="*/ 0 w 23"/>
                  <a:gd name="T1" fmla="*/ 38 h 42"/>
                  <a:gd name="T2" fmla="*/ 9 w 23"/>
                  <a:gd name="T3" fmla="*/ 42 h 42"/>
                  <a:gd name="T4" fmla="*/ 20 w 23"/>
                  <a:gd name="T5" fmla="*/ 42 h 42"/>
                  <a:gd name="T6" fmla="*/ 23 w 23"/>
                  <a:gd name="T7" fmla="*/ 38 h 42"/>
                  <a:gd name="T8" fmla="*/ 21 w 23"/>
                  <a:gd name="T9" fmla="*/ 31 h 42"/>
                  <a:gd name="T10" fmla="*/ 21 w 23"/>
                  <a:gd name="T11" fmla="*/ 23 h 42"/>
                  <a:gd name="T12" fmla="*/ 15 w 23"/>
                  <a:gd name="T13" fmla="*/ 9 h 42"/>
                  <a:gd name="T14" fmla="*/ 18 w 23"/>
                  <a:gd name="T15" fmla="*/ 6 h 42"/>
                  <a:gd name="T16" fmla="*/ 13 w 23"/>
                  <a:gd name="T17" fmla="*/ 2 h 42"/>
                  <a:gd name="T18" fmla="*/ 12 w 23"/>
                  <a:gd name="T19" fmla="*/ 9 h 42"/>
                  <a:gd name="T20" fmla="*/ 11 w 23"/>
                  <a:gd name="T21" fmla="*/ 6 h 42"/>
                  <a:gd name="T22" fmla="*/ 5 w 23"/>
                  <a:gd name="T23" fmla="*/ 0 h 42"/>
                  <a:gd name="T24" fmla="*/ 4 w 23"/>
                  <a:gd name="T25" fmla="*/ 2 h 42"/>
                  <a:gd name="T26" fmla="*/ 7 w 23"/>
                  <a:gd name="T27" fmla="*/ 9 h 42"/>
                  <a:gd name="T28" fmla="*/ 5 w 23"/>
                  <a:gd name="T29" fmla="*/ 14 h 42"/>
                  <a:gd name="T30" fmla="*/ 0 w 23"/>
                  <a:gd name="T31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42">
                    <a:moveTo>
                      <a:pt x="0" y="38"/>
                    </a:moveTo>
                    <a:cubicBezTo>
                      <a:pt x="0" y="38"/>
                      <a:pt x="8" y="42"/>
                      <a:pt x="9" y="42"/>
                    </a:cubicBezTo>
                    <a:cubicBezTo>
                      <a:pt x="10" y="42"/>
                      <a:pt x="20" y="42"/>
                      <a:pt x="20" y="42"/>
                    </a:cubicBezTo>
                    <a:cubicBezTo>
                      <a:pt x="20" y="42"/>
                      <a:pt x="22" y="38"/>
                      <a:pt x="23" y="38"/>
                    </a:cubicBezTo>
                    <a:cubicBezTo>
                      <a:pt x="23" y="37"/>
                      <a:pt x="22" y="33"/>
                      <a:pt x="21" y="31"/>
                    </a:cubicBezTo>
                    <a:cubicBezTo>
                      <a:pt x="21" y="29"/>
                      <a:pt x="21" y="24"/>
                      <a:pt x="21" y="23"/>
                    </a:cubicBezTo>
                    <a:cubicBezTo>
                      <a:pt x="20" y="21"/>
                      <a:pt x="22" y="14"/>
                      <a:pt x="15" y="9"/>
                    </a:cubicBezTo>
                    <a:cubicBezTo>
                      <a:pt x="15" y="9"/>
                      <a:pt x="17" y="7"/>
                      <a:pt x="18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8"/>
                      <a:pt x="12" y="9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5" y="0"/>
                      <a:pt x="5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4" y="13"/>
                      <a:pt x="5" y="14"/>
                    </a:cubicBezTo>
                    <a:cubicBezTo>
                      <a:pt x="5" y="15"/>
                      <a:pt x="0" y="38"/>
                      <a:pt x="0" y="38"/>
                    </a:cubicBez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1" name="Freeform 97"/>
              <p:cNvSpPr/>
              <p:nvPr/>
            </p:nvSpPr>
            <p:spPr bwMode="auto">
              <a:xfrm>
                <a:off x="3142059" y="3357564"/>
                <a:ext cx="75009" cy="170259"/>
              </a:xfrm>
              <a:custGeom>
                <a:avLst/>
                <a:gdLst>
                  <a:gd name="T0" fmla="*/ 7 w 16"/>
                  <a:gd name="T1" fmla="*/ 4 h 36"/>
                  <a:gd name="T2" fmla="*/ 5 w 16"/>
                  <a:gd name="T3" fmla="*/ 9 h 36"/>
                  <a:gd name="T4" fmla="*/ 0 w 16"/>
                  <a:gd name="T5" fmla="*/ 32 h 36"/>
                  <a:gd name="T6" fmla="*/ 9 w 16"/>
                  <a:gd name="T7" fmla="*/ 36 h 36"/>
                  <a:gd name="T8" fmla="*/ 11 w 16"/>
                  <a:gd name="T9" fmla="*/ 36 h 36"/>
                  <a:gd name="T10" fmla="*/ 8 w 16"/>
                  <a:gd name="T11" fmla="*/ 33 h 36"/>
                  <a:gd name="T12" fmla="*/ 7 w 16"/>
                  <a:gd name="T13" fmla="*/ 30 h 36"/>
                  <a:gd name="T14" fmla="*/ 10 w 16"/>
                  <a:gd name="T15" fmla="*/ 32 h 36"/>
                  <a:gd name="T16" fmla="*/ 8 w 16"/>
                  <a:gd name="T17" fmla="*/ 29 h 36"/>
                  <a:gd name="T18" fmla="*/ 15 w 16"/>
                  <a:gd name="T19" fmla="*/ 36 h 36"/>
                  <a:gd name="T20" fmla="*/ 16 w 16"/>
                  <a:gd name="T21" fmla="*/ 36 h 36"/>
                  <a:gd name="T22" fmla="*/ 8 w 16"/>
                  <a:gd name="T23" fmla="*/ 27 h 36"/>
                  <a:gd name="T24" fmla="*/ 10 w 16"/>
                  <a:gd name="T25" fmla="*/ 25 h 36"/>
                  <a:gd name="T26" fmla="*/ 10 w 16"/>
                  <a:gd name="T27" fmla="*/ 23 h 36"/>
                  <a:gd name="T28" fmla="*/ 15 w 16"/>
                  <a:gd name="T29" fmla="*/ 26 h 36"/>
                  <a:gd name="T30" fmla="*/ 10 w 16"/>
                  <a:gd name="T31" fmla="*/ 22 h 36"/>
                  <a:gd name="T32" fmla="*/ 10 w 16"/>
                  <a:gd name="T33" fmla="*/ 20 h 36"/>
                  <a:gd name="T34" fmla="*/ 15 w 16"/>
                  <a:gd name="T35" fmla="*/ 22 h 36"/>
                  <a:gd name="T36" fmla="*/ 10 w 16"/>
                  <a:gd name="T37" fmla="*/ 18 h 36"/>
                  <a:gd name="T38" fmla="*/ 8 w 16"/>
                  <a:gd name="T39" fmla="*/ 15 h 36"/>
                  <a:gd name="T40" fmla="*/ 13 w 16"/>
                  <a:gd name="T41" fmla="*/ 15 h 36"/>
                  <a:gd name="T42" fmla="*/ 8 w 16"/>
                  <a:gd name="T43" fmla="*/ 12 h 36"/>
                  <a:gd name="T44" fmla="*/ 7 w 16"/>
                  <a:gd name="T45" fmla="*/ 6 h 36"/>
                  <a:gd name="T46" fmla="*/ 11 w 16"/>
                  <a:gd name="T47" fmla="*/ 0 h 36"/>
                  <a:gd name="T48" fmla="*/ 7 w 16"/>
                  <a:gd name="T4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36">
                    <a:moveTo>
                      <a:pt x="7" y="4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4" y="12"/>
                      <a:pt x="0" y="32"/>
                      <a:pt x="0" y="32"/>
                    </a:cubicBezTo>
                    <a:cubicBezTo>
                      <a:pt x="0" y="32"/>
                      <a:pt x="8" y="36"/>
                      <a:pt x="9" y="36"/>
                    </a:cubicBezTo>
                    <a:cubicBezTo>
                      <a:pt x="10" y="36"/>
                      <a:pt x="10" y="36"/>
                      <a:pt x="11" y="36"/>
                    </a:cubicBezTo>
                    <a:cubicBezTo>
                      <a:pt x="10" y="34"/>
                      <a:pt x="8" y="33"/>
                      <a:pt x="8" y="33"/>
                    </a:cubicBezTo>
                    <a:cubicBezTo>
                      <a:pt x="8" y="32"/>
                      <a:pt x="7" y="30"/>
                      <a:pt x="7" y="30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12" y="32"/>
                      <a:pt x="15" y="36"/>
                    </a:cubicBezTo>
                    <a:cubicBezTo>
                      <a:pt x="15" y="36"/>
                      <a:pt x="16" y="36"/>
                      <a:pt x="16" y="36"/>
                    </a:cubicBezTo>
                    <a:cubicBezTo>
                      <a:pt x="15" y="34"/>
                      <a:pt x="12" y="30"/>
                      <a:pt x="8" y="27"/>
                    </a:cubicBezTo>
                    <a:cubicBezTo>
                      <a:pt x="8" y="27"/>
                      <a:pt x="8" y="24"/>
                      <a:pt x="10" y="25"/>
                    </a:cubicBezTo>
                    <a:cubicBezTo>
                      <a:pt x="10" y="25"/>
                      <a:pt x="9" y="23"/>
                      <a:pt x="10" y="23"/>
                    </a:cubicBezTo>
                    <a:cubicBezTo>
                      <a:pt x="12" y="23"/>
                      <a:pt x="15" y="26"/>
                      <a:pt x="15" y="26"/>
                    </a:cubicBezTo>
                    <a:cubicBezTo>
                      <a:pt x="15" y="26"/>
                      <a:pt x="12" y="22"/>
                      <a:pt x="10" y="22"/>
                    </a:cubicBezTo>
                    <a:cubicBezTo>
                      <a:pt x="10" y="22"/>
                      <a:pt x="9" y="20"/>
                      <a:pt x="10" y="20"/>
                    </a:cubicBezTo>
                    <a:cubicBezTo>
                      <a:pt x="12" y="21"/>
                      <a:pt x="15" y="22"/>
                      <a:pt x="15" y="22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10" y="14"/>
                      <a:pt x="13" y="15"/>
                    </a:cubicBezTo>
                    <a:cubicBezTo>
                      <a:pt x="13" y="15"/>
                      <a:pt x="9" y="13"/>
                      <a:pt x="8" y="12"/>
                    </a:cubicBezTo>
                    <a:cubicBezTo>
                      <a:pt x="8" y="10"/>
                      <a:pt x="7" y="6"/>
                      <a:pt x="7" y="6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F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2" name="Freeform 98"/>
              <p:cNvSpPr/>
              <p:nvPr/>
            </p:nvSpPr>
            <p:spPr bwMode="auto">
              <a:xfrm>
                <a:off x="3084909" y="3338514"/>
                <a:ext cx="108347" cy="283369"/>
              </a:xfrm>
              <a:custGeom>
                <a:avLst/>
                <a:gdLst>
                  <a:gd name="T0" fmla="*/ 8 w 23"/>
                  <a:gd name="T1" fmla="*/ 59 h 60"/>
                  <a:gd name="T2" fmla="*/ 14 w 23"/>
                  <a:gd name="T3" fmla="*/ 38 h 60"/>
                  <a:gd name="T4" fmla="*/ 20 w 23"/>
                  <a:gd name="T5" fmla="*/ 26 h 60"/>
                  <a:gd name="T6" fmla="*/ 20 w 23"/>
                  <a:gd name="T7" fmla="*/ 9 h 60"/>
                  <a:gd name="T8" fmla="*/ 16 w 23"/>
                  <a:gd name="T9" fmla="*/ 0 h 60"/>
                  <a:gd name="T10" fmla="*/ 12 w 23"/>
                  <a:gd name="T11" fmla="*/ 1 h 60"/>
                  <a:gd name="T12" fmla="*/ 4 w 23"/>
                  <a:gd name="T13" fmla="*/ 3 h 60"/>
                  <a:gd name="T14" fmla="*/ 6 w 23"/>
                  <a:gd name="T15" fmla="*/ 16 h 60"/>
                  <a:gd name="T16" fmla="*/ 5 w 23"/>
                  <a:gd name="T17" fmla="*/ 23 h 60"/>
                  <a:gd name="T18" fmla="*/ 4 w 23"/>
                  <a:gd name="T19" fmla="*/ 34 h 60"/>
                  <a:gd name="T20" fmla="*/ 1 w 23"/>
                  <a:gd name="T21" fmla="*/ 41 h 60"/>
                  <a:gd name="T22" fmla="*/ 2 w 23"/>
                  <a:gd name="T23" fmla="*/ 42 h 60"/>
                  <a:gd name="T24" fmla="*/ 0 w 23"/>
                  <a:gd name="T25" fmla="*/ 58 h 60"/>
                  <a:gd name="T26" fmla="*/ 8 w 23"/>
                  <a:gd name="T2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60">
                    <a:moveTo>
                      <a:pt x="8" y="59"/>
                    </a:moveTo>
                    <a:cubicBezTo>
                      <a:pt x="8" y="59"/>
                      <a:pt x="12" y="42"/>
                      <a:pt x="14" y="38"/>
                    </a:cubicBezTo>
                    <a:cubicBezTo>
                      <a:pt x="17" y="35"/>
                      <a:pt x="20" y="30"/>
                      <a:pt x="20" y="26"/>
                    </a:cubicBezTo>
                    <a:cubicBezTo>
                      <a:pt x="21" y="22"/>
                      <a:pt x="23" y="14"/>
                      <a:pt x="20" y="9"/>
                    </a:cubicBezTo>
                    <a:cubicBezTo>
                      <a:pt x="20" y="9"/>
                      <a:pt x="18" y="2"/>
                      <a:pt x="16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5" y="3"/>
                      <a:pt x="4" y="3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32"/>
                      <a:pt x="4" y="34"/>
                    </a:cubicBezTo>
                    <a:cubicBezTo>
                      <a:pt x="4" y="36"/>
                      <a:pt x="1" y="41"/>
                      <a:pt x="1" y="41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5" y="60"/>
                      <a:pt x="8" y="59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3" name="Freeform 99"/>
              <p:cNvSpPr/>
              <p:nvPr/>
            </p:nvSpPr>
            <p:spPr bwMode="auto">
              <a:xfrm>
                <a:off x="3108722" y="3456385"/>
                <a:ext cx="70247" cy="76200"/>
              </a:xfrm>
              <a:custGeom>
                <a:avLst/>
                <a:gdLst>
                  <a:gd name="T0" fmla="*/ 1 w 15"/>
                  <a:gd name="T1" fmla="*/ 1 h 16"/>
                  <a:gd name="T2" fmla="*/ 8 w 15"/>
                  <a:gd name="T3" fmla="*/ 8 h 16"/>
                  <a:gd name="T4" fmla="*/ 11 w 15"/>
                  <a:gd name="T5" fmla="*/ 6 h 16"/>
                  <a:gd name="T6" fmla="*/ 10 w 15"/>
                  <a:gd name="T7" fmla="*/ 0 h 16"/>
                  <a:gd name="T8" fmla="*/ 12 w 15"/>
                  <a:gd name="T9" fmla="*/ 4 h 16"/>
                  <a:gd name="T10" fmla="*/ 12 w 15"/>
                  <a:gd name="T11" fmla="*/ 3 h 16"/>
                  <a:gd name="T12" fmla="*/ 12 w 15"/>
                  <a:gd name="T13" fmla="*/ 1 h 16"/>
                  <a:gd name="T14" fmla="*/ 13 w 15"/>
                  <a:gd name="T15" fmla="*/ 1 h 16"/>
                  <a:gd name="T16" fmla="*/ 15 w 15"/>
                  <a:gd name="T17" fmla="*/ 3 h 16"/>
                  <a:gd name="T18" fmla="*/ 14 w 15"/>
                  <a:gd name="T19" fmla="*/ 16 h 16"/>
                  <a:gd name="T20" fmla="*/ 10 w 15"/>
                  <a:gd name="T21" fmla="*/ 16 h 16"/>
                  <a:gd name="T22" fmla="*/ 0 w 15"/>
                  <a:gd name="T23" fmla="*/ 11 h 16"/>
                  <a:gd name="T24" fmla="*/ 1 w 15"/>
                  <a:gd name="T2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" y="1"/>
                    </a:moveTo>
                    <a:cubicBezTo>
                      <a:pt x="1" y="1"/>
                      <a:pt x="7" y="7"/>
                      <a:pt x="8" y="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3"/>
                      <a:pt x="10" y="0"/>
                    </a:cubicBezTo>
                    <a:cubicBezTo>
                      <a:pt x="10" y="0"/>
                      <a:pt x="11" y="4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1"/>
                      <a:pt x="12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0" y="11"/>
                      <a:pt x="0" y="11"/>
                    </a:cubicBezTo>
                    <a:cubicBezTo>
                      <a:pt x="2" y="7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4" name="Freeform 100"/>
              <p:cNvSpPr/>
              <p:nvPr/>
            </p:nvSpPr>
            <p:spPr bwMode="auto">
              <a:xfrm>
                <a:off x="3146822" y="3518298"/>
                <a:ext cx="60722" cy="42862"/>
              </a:xfrm>
              <a:custGeom>
                <a:avLst/>
                <a:gdLst>
                  <a:gd name="T0" fmla="*/ 0 w 13"/>
                  <a:gd name="T1" fmla="*/ 3 h 9"/>
                  <a:gd name="T2" fmla="*/ 3 w 13"/>
                  <a:gd name="T3" fmla="*/ 5 h 9"/>
                  <a:gd name="T4" fmla="*/ 6 w 13"/>
                  <a:gd name="T5" fmla="*/ 6 h 9"/>
                  <a:gd name="T6" fmla="*/ 9 w 13"/>
                  <a:gd name="T7" fmla="*/ 8 h 9"/>
                  <a:gd name="T8" fmla="*/ 12 w 13"/>
                  <a:gd name="T9" fmla="*/ 8 h 9"/>
                  <a:gd name="T10" fmla="*/ 9 w 13"/>
                  <a:gd name="T11" fmla="*/ 5 h 9"/>
                  <a:gd name="T12" fmla="*/ 13 w 13"/>
                  <a:gd name="T13" fmla="*/ 6 h 9"/>
                  <a:gd name="T14" fmla="*/ 11 w 13"/>
                  <a:gd name="T15" fmla="*/ 3 h 9"/>
                  <a:gd name="T16" fmla="*/ 7 w 13"/>
                  <a:gd name="T17" fmla="*/ 2 h 9"/>
                  <a:gd name="T18" fmla="*/ 11 w 13"/>
                  <a:gd name="T19" fmla="*/ 2 h 9"/>
                  <a:gd name="T20" fmla="*/ 13 w 13"/>
                  <a:gd name="T21" fmla="*/ 2 h 9"/>
                  <a:gd name="T22" fmla="*/ 9 w 13"/>
                  <a:gd name="T23" fmla="*/ 0 h 9"/>
                  <a:gd name="T24" fmla="*/ 3 w 13"/>
                  <a:gd name="T25" fmla="*/ 0 h 9"/>
                  <a:gd name="T26" fmla="*/ 0 w 13"/>
                  <a:gd name="T2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9">
                    <a:moveTo>
                      <a:pt x="0" y="3"/>
                    </a:moveTo>
                    <a:cubicBezTo>
                      <a:pt x="0" y="3"/>
                      <a:pt x="2" y="3"/>
                      <a:pt x="3" y="5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6"/>
                      <a:pt x="9" y="9"/>
                      <a:pt x="9" y="8"/>
                    </a:cubicBezTo>
                    <a:cubicBezTo>
                      <a:pt x="9" y="8"/>
                      <a:pt x="12" y="8"/>
                      <a:pt x="12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1" y="7"/>
                      <a:pt x="13" y="6"/>
                    </a:cubicBezTo>
                    <a:cubicBezTo>
                      <a:pt x="13" y="6"/>
                      <a:pt x="12" y="3"/>
                      <a:pt x="11" y="3"/>
                    </a:cubicBezTo>
                    <a:cubicBezTo>
                      <a:pt x="10" y="3"/>
                      <a:pt x="7" y="2"/>
                      <a:pt x="7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3" y="2"/>
                    </a:cubicBezTo>
                    <a:cubicBezTo>
                      <a:pt x="13" y="2"/>
                      <a:pt x="9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5" name="Freeform 101"/>
              <p:cNvSpPr/>
              <p:nvPr/>
            </p:nvSpPr>
            <p:spPr bwMode="auto">
              <a:xfrm>
                <a:off x="3202781" y="3328989"/>
                <a:ext cx="155972" cy="259556"/>
              </a:xfrm>
              <a:custGeom>
                <a:avLst/>
                <a:gdLst>
                  <a:gd name="T0" fmla="*/ 14 w 33"/>
                  <a:gd name="T1" fmla="*/ 55 h 55"/>
                  <a:gd name="T2" fmla="*/ 17 w 33"/>
                  <a:gd name="T3" fmla="*/ 41 h 55"/>
                  <a:gd name="T4" fmla="*/ 11 w 33"/>
                  <a:gd name="T5" fmla="*/ 30 h 55"/>
                  <a:gd name="T6" fmla="*/ 4 w 33"/>
                  <a:gd name="T7" fmla="*/ 13 h 55"/>
                  <a:gd name="T8" fmla="*/ 2 w 33"/>
                  <a:gd name="T9" fmla="*/ 9 h 55"/>
                  <a:gd name="T10" fmla="*/ 5 w 33"/>
                  <a:gd name="T11" fmla="*/ 6 h 55"/>
                  <a:gd name="T12" fmla="*/ 0 w 33"/>
                  <a:gd name="T13" fmla="*/ 2 h 55"/>
                  <a:gd name="T14" fmla="*/ 7 w 33"/>
                  <a:gd name="T15" fmla="*/ 4 h 55"/>
                  <a:gd name="T16" fmla="*/ 10 w 33"/>
                  <a:gd name="T17" fmla="*/ 7 h 55"/>
                  <a:gd name="T18" fmla="*/ 14 w 33"/>
                  <a:gd name="T19" fmla="*/ 8 h 55"/>
                  <a:gd name="T20" fmla="*/ 16 w 33"/>
                  <a:gd name="T21" fmla="*/ 9 h 55"/>
                  <a:gd name="T22" fmla="*/ 19 w 33"/>
                  <a:gd name="T23" fmla="*/ 6 h 55"/>
                  <a:gd name="T24" fmla="*/ 23 w 33"/>
                  <a:gd name="T25" fmla="*/ 4 h 55"/>
                  <a:gd name="T26" fmla="*/ 26 w 33"/>
                  <a:gd name="T27" fmla="*/ 3 h 55"/>
                  <a:gd name="T28" fmla="*/ 29 w 33"/>
                  <a:gd name="T29" fmla="*/ 0 h 55"/>
                  <a:gd name="T30" fmla="*/ 33 w 33"/>
                  <a:gd name="T31" fmla="*/ 5 h 55"/>
                  <a:gd name="T32" fmla="*/ 28 w 33"/>
                  <a:gd name="T33" fmla="*/ 10 h 55"/>
                  <a:gd name="T34" fmla="*/ 20 w 33"/>
                  <a:gd name="T35" fmla="*/ 15 h 55"/>
                  <a:gd name="T36" fmla="*/ 16 w 33"/>
                  <a:gd name="T37" fmla="*/ 16 h 55"/>
                  <a:gd name="T38" fmla="*/ 12 w 33"/>
                  <a:gd name="T39" fmla="*/ 16 h 55"/>
                  <a:gd name="T40" fmla="*/ 16 w 33"/>
                  <a:gd name="T41" fmla="*/ 28 h 55"/>
                  <a:gd name="T42" fmla="*/ 21 w 33"/>
                  <a:gd name="T43" fmla="*/ 47 h 55"/>
                  <a:gd name="T44" fmla="*/ 14 w 33"/>
                  <a:gd name="T4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" h="55">
                    <a:moveTo>
                      <a:pt x="14" y="55"/>
                    </a:moveTo>
                    <a:cubicBezTo>
                      <a:pt x="14" y="55"/>
                      <a:pt x="18" y="44"/>
                      <a:pt x="17" y="41"/>
                    </a:cubicBezTo>
                    <a:cubicBezTo>
                      <a:pt x="15" y="38"/>
                      <a:pt x="11" y="30"/>
                      <a:pt x="11" y="30"/>
                    </a:cubicBezTo>
                    <a:cubicBezTo>
                      <a:pt x="11" y="29"/>
                      <a:pt x="6" y="16"/>
                      <a:pt x="4" y="1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7"/>
                      <a:pt x="5" y="6"/>
                    </a:cubicBezTo>
                    <a:cubicBezTo>
                      <a:pt x="5" y="6"/>
                      <a:pt x="1" y="5"/>
                      <a:pt x="0" y="2"/>
                    </a:cubicBezTo>
                    <a:cubicBezTo>
                      <a:pt x="0" y="2"/>
                      <a:pt x="5" y="2"/>
                      <a:pt x="7" y="4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3" y="7"/>
                      <a:pt x="14" y="8"/>
                    </a:cubicBezTo>
                    <a:cubicBezTo>
                      <a:pt x="14" y="8"/>
                      <a:pt x="16" y="8"/>
                      <a:pt x="16" y="9"/>
                    </a:cubicBezTo>
                    <a:cubicBezTo>
                      <a:pt x="16" y="9"/>
                      <a:pt x="18" y="7"/>
                      <a:pt x="19" y="6"/>
                    </a:cubicBezTo>
                    <a:cubicBezTo>
                      <a:pt x="21" y="6"/>
                      <a:pt x="23" y="5"/>
                      <a:pt x="23" y="4"/>
                    </a:cubicBezTo>
                    <a:cubicBezTo>
                      <a:pt x="24" y="4"/>
                      <a:pt x="25" y="3"/>
                      <a:pt x="26" y="3"/>
                    </a:cubicBezTo>
                    <a:cubicBezTo>
                      <a:pt x="27" y="3"/>
                      <a:pt x="27" y="1"/>
                      <a:pt x="29" y="0"/>
                    </a:cubicBezTo>
                    <a:cubicBezTo>
                      <a:pt x="29" y="0"/>
                      <a:pt x="33" y="4"/>
                      <a:pt x="33" y="5"/>
                    </a:cubicBezTo>
                    <a:cubicBezTo>
                      <a:pt x="33" y="7"/>
                      <a:pt x="28" y="10"/>
                      <a:pt x="28" y="10"/>
                    </a:cubicBezTo>
                    <a:cubicBezTo>
                      <a:pt x="27" y="11"/>
                      <a:pt x="20" y="15"/>
                      <a:pt x="20" y="15"/>
                    </a:cubicBezTo>
                    <a:cubicBezTo>
                      <a:pt x="20" y="15"/>
                      <a:pt x="18" y="16"/>
                      <a:pt x="16" y="16"/>
                    </a:cubicBezTo>
                    <a:cubicBezTo>
                      <a:pt x="15" y="17"/>
                      <a:pt x="12" y="16"/>
                      <a:pt x="12" y="16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21" y="43"/>
                      <a:pt x="21" y="47"/>
                    </a:cubicBezTo>
                    <a:cubicBezTo>
                      <a:pt x="21" y="50"/>
                      <a:pt x="19" y="54"/>
                      <a:pt x="14" y="55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6" name="Freeform 102"/>
              <p:cNvSpPr/>
              <p:nvPr/>
            </p:nvSpPr>
            <p:spPr bwMode="auto">
              <a:xfrm>
                <a:off x="3236119" y="3348039"/>
                <a:ext cx="122634" cy="194072"/>
              </a:xfrm>
              <a:custGeom>
                <a:avLst/>
                <a:gdLst>
                  <a:gd name="T0" fmla="*/ 16 w 26"/>
                  <a:gd name="T1" fmla="*/ 8 h 41"/>
                  <a:gd name="T2" fmla="*/ 20 w 26"/>
                  <a:gd name="T3" fmla="*/ 3 h 41"/>
                  <a:gd name="T4" fmla="*/ 17 w 26"/>
                  <a:gd name="T5" fmla="*/ 5 h 41"/>
                  <a:gd name="T6" fmla="*/ 17 w 26"/>
                  <a:gd name="T7" fmla="*/ 0 h 41"/>
                  <a:gd name="T8" fmla="*/ 16 w 26"/>
                  <a:gd name="T9" fmla="*/ 0 h 41"/>
                  <a:gd name="T10" fmla="*/ 15 w 26"/>
                  <a:gd name="T11" fmla="*/ 1 h 41"/>
                  <a:gd name="T12" fmla="*/ 16 w 26"/>
                  <a:gd name="T13" fmla="*/ 4 h 41"/>
                  <a:gd name="T14" fmla="*/ 9 w 26"/>
                  <a:gd name="T15" fmla="*/ 11 h 41"/>
                  <a:gd name="T16" fmla="*/ 12 w 26"/>
                  <a:gd name="T17" fmla="*/ 4 h 41"/>
                  <a:gd name="T18" fmla="*/ 5 w 26"/>
                  <a:gd name="T19" fmla="*/ 11 h 41"/>
                  <a:gd name="T20" fmla="*/ 5 w 26"/>
                  <a:gd name="T21" fmla="*/ 10 h 41"/>
                  <a:gd name="T22" fmla="*/ 8 w 26"/>
                  <a:gd name="T23" fmla="*/ 7 h 41"/>
                  <a:gd name="T24" fmla="*/ 5 w 26"/>
                  <a:gd name="T25" fmla="*/ 9 h 41"/>
                  <a:gd name="T26" fmla="*/ 7 w 26"/>
                  <a:gd name="T27" fmla="*/ 6 h 41"/>
                  <a:gd name="T28" fmla="*/ 5 w 26"/>
                  <a:gd name="T29" fmla="*/ 8 h 41"/>
                  <a:gd name="T30" fmla="*/ 6 w 26"/>
                  <a:gd name="T31" fmla="*/ 4 h 41"/>
                  <a:gd name="T32" fmla="*/ 5 w 26"/>
                  <a:gd name="T33" fmla="*/ 4 h 41"/>
                  <a:gd name="T34" fmla="*/ 3 w 26"/>
                  <a:gd name="T35" fmla="*/ 9 h 41"/>
                  <a:gd name="T36" fmla="*/ 1 w 26"/>
                  <a:gd name="T37" fmla="*/ 13 h 41"/>
                  <a:gd name="T38" fmla="*/ 2 w 26"/>
                  <a:gd name="T39" fmla="*/ 7 h 41"/>
                  <a:gd name="T40" fmla="*/ 1 w 26"/>
                  <a:gd name="T41" fmla="*/ 11 h 41"/>
                  <a:gd name="T42" fmla="*/ 0 w 26"/>
                  <a:gd name="T43" fmla="*/ 14 h 41"/>
                  <a:gd name="T44" fmla="*/ 3 w 26"/>
                  <a:gd name="T45" fmla="*/ 22 h 41"/>
                  <a:gd name="T46" fmla="*/ 7 w 26"/>
                  <a:gd name="T47" fmla="*/ 30 h 41"/>
                  <a:gd name="T48" fmla="*/ 10 w 26"/>
                  <a:gd name="T49" fmla="*/ 34 h 41"/>
                  <a:gd name="T50" fmla="*/ 13 w 26"/>
                  <a:gd name="T51" fmla="*/ 41 h 41"/>
                  <a:gd name="T52" fmla="*/ 14 w 26"/>
                  <a:gd name="T53" fmla="*/ 40 h 41"/>
                  <a:gd name="T54" fmla="*/ 9 w 26"/>
                  <a:gd name="T55" fmla="*/ 24 h 41"/>
                  <a:gd name="T56" fmla="*/ 5 w 26"/>
                  <a:gd name="T57" fmla="*/ 12 h 41"/>
                  <a:gd name="T58" fmla="*/ 9 w 26"/>
                  <a:gd name="T59" fmla="*/ 12 h 41"/>
                  <a:gd name="T60" fmla="*/ 13 w 26"/>
                  <a:gd name="T61" fmla="*/ 11 h 41"/>
                  <a:gd name="T62" fmla="*/ 21 w 26"/>
                  <a:gd name="T63" fmla="*/ 6 h 41"/>
                  <a:gd name="T64" fmla="*/ 26 w 26"/>
                  <a:gd name="T65" fmla="*/ 1 h 41"/>
                  <a:gd name="T66" fmla="*/ 26 w 26"/>
                  <a:gd name="T67" fmla="*/ 1 h 41"/>
                  <a:gd name="T68" fmla="*/ 21 w 26"/>
                  <a:gd name="T69" fmla="*/ 4 h 41"/>
                  <a:gd name="T70" fmla="*/ 16 w 26"/>
                  <a:gd name="T7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41">
                    <a:moveTo>
                      <a:pt x="16" y="8"/>
                    </a:moveTo>
                    <a:cubicBezTo>
                      <a:pt x="16" y="8"/>
                      <a:pt x="20" y="4"/>
                      <a:pt x="20" y="3"/>
                    </a:cubicBezTo>
                    <a:cubicBezTo>
                      <a:pt x="20" y="3"/>
                      <a:pt x="18" y="5"/>
                      <a:pt x="17" y="5"/>
                    </a:cubicBezTo>
                    <a:cubicBezTo>
                      <a:pt x="17" y="5"/>
                      <a:pt x="18" y="2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6" y="1"/>
                      <a:pt x="15" y="1"/>
                      <a:pt x="15" y="1"/>
                    </a:cubicBezTo>
                    <a:cubicBezTo>
                      <a:pt x="16" y="2"/>
                      <a:pt x="17" y="3"/>
                      <a:pt x="16" y="4"/>
                    </a:cubicBezTo>
                    <a:cubicBezTo>
                      <a:pt x="15" y="7"/>
                      <a:pt x="18" y="8"/>
                      <a:pt x="9" y="11"/>
                    </a:cubicBezTo>
                    <a:cubicBezTo>
                      <a:pt x="9" y="11"/>
                      <a:pt x="14" y="9"/>
                      <a:pt x="12" y="4"/>
                    </a:cubicBezTo>
                    <a:cubicBezTo>
                      <a:pt x="12" y="4"/>
                      <a:pt x="12" y="9"/>
                      <a:pt x="5" y="11"/>
                    </a:cubicBezTo>
                    <a:cubicBezTo>
                      <a:pt x="5" y="11"/>
                      <a:pt x="5" y="10"/>
                      <a:pt x="5" y="10"/>
                    </a:cubicBezTo>
                    <a:cubicBezTo>
                      <a:pt x="6" y="10"/>
                      <a:pt x="8" y="8"/>
                      <a:pt x="8" y="7"/>
                    </a:cubicBezTo>
                    <a:cubicBezTo>
                      <a:pt x="8" y="7"/>
                      <a:pt x="6" y="10"/>
                      <a:pt x="5" y="9"/>
                    </a:cubicBezTo>
                    <a:cubicBezTo>
                      <a:pt x="5" y="9"/>
                      <a:pt x="7" y="7"/>
                      <a:pt x="7" y="6"/>
                    </a:cubicBezTo>
                    <a:cubicBezTo>
                      <a:pt x="7" y="6"/>
                      <a:pt x="6" y="8"/>
                      <a:pt x="5" y="8"/>
                    </a:cubicBezTo>
                    <a:cubicBezTo>
                      <a:pt x="5" y="8"/>
                      <a:pt x="6" y="8"/>
                      <a:pt x="6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6" y="5"/>
                      <a:pt x="6" y="8"/>
                      <a:pt x="3" y="9"/>
                    </a:cubicBezTo>
                    <a:cubicBezTo>
                      <a:pt x="3" y="9"/>
                      <a:pt x="2" y="9"/>
                      <a:pt x="1" y="13"/>
                    </a:cubicBezTo>
                    <a:cubicBezTo>
                      <a:pt x="1" y="13"/>
                      <a:pt x="2" y="9"/>
                      <a:pt x="2" y="7"/>
                    </a:cubicBezTo>
                    <a:cubicBezTo>
                      <a:pt x="2" y="7"/>
                      <a:pt x="1" y="8"/>
                      <a:pt x="1" y="1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6"/>
                      <a:pt x="2" y="20"/>
                      <a:pt x="3" y="2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35"/>
                      <a:pt x="9" y="24"/>
                      <a:pt x="9" y="2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8" y="13"/>
                      <a:pt x="9" y="12"/>
                    </a:cubicBezTo>
                    <a:cubicBezTo>
                      <a:pt x="11" y="12"/>
                      <a:pt x="13" y="11"/>
                      <a:pt x="13" y="11"/>
                    </a:cubicBezTo>
                    <a:cubicBezTo>
                      <a:pt x="13" y="11"/>
                      <a:pt x="20" y="7"/>
                      <a:pt x="21" y="6"/>
                    </a:cubicBezTo>
                    <a:cubicBezTo>
                      <a:pt x="21" y="6"/>
                      <a:pt x="26" y="3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4" y="2"/>
                      <a:pt x="21" y="4"/>
                      <a:pt x="21" y="4"/>
                    </a:cubicBezTo>
                    <a:cubicBezTo>
                      <a:pt x="21" y="5"/>
                      <a:pt x="17" y="7"/>
                      <a:pt x="16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7" name="Freeform 103"/>
              <p:cNvSpPr/>
              <p:nvPr/>
            </p:nvSpPr>
            <p:spPr bwMode="auto">
              <a:xfrm>
                <a:off x="3103959" y="3343276"/>
                <a:ext cx="79772" cy="132159"/>
              </a:xfrm>
              <a:custGeom>
                <a:avLst/>
                <a:gdLst>
                  <a:gd name="T0" fmla="*/ 0 w 17"/>
                  <a:gd name="T1" fmla="*/ 2 h 28"/>
                  <a:gd name="T2" fmla="*/ 2 w 17"/>
                  <a:gd name="T3" fmla="*/ 15 h 28"/>
                  <a:gd name="T4" fmla="*/ 1 w 17"/>
                  <a:gd name="T5" fmla="*/ 22 h 28"/>
                  <a:gd name="T6" fmla="*/ 1 w 17"/>
                  <a:gd name="T7" fmla="*/ 27 h 28"/>
                  <a:gd name="T8" fmla="*/ 3 w 17"/>
                  <a:gd name="T9" fmla="*/ 28 h 28"/>
                  <a:gd name="T10" fmla="*/ 3 w 17"/>
                  <a:gd name="T11" fmla="*/ 20 h 28"/>
                  <a:gd name="T12" fmla="*/ 4 w 17"/>
                  <a:gd name="T13" fmla="*/ 16 h 28"/>
                  <a:gd name="T14" fmla="*/ 8 w 17"/>
                  <a:gd name="T15" fmla="*/ 8 h 28"/>
                  <a:gd name="T16" fmla="*/ 5 w 17"/>
                  <a:gd name="T17" fmla="*/ 13 h 28"/>
                  <a:gd name="T18" fmla="*/ 2 w 17"/>
                  <a:gd name="T19" fmla="*/ 2 h 28"/>
                  <a:gd name="T20" fmla="*/ 9 w 17"/>
                  <a:gd name="T21" fmla="*/ 1 h 28"/>
                  <a:gd name="T22" fmla="*/ 11 w 17"/>
                  <a:gd name="T23" fmla="*/ 4 h 28"/>
                  <a:gd name="T24" fmla="*/ 12 w 17"/>
                  <a:gd name="T25" fmla="*/ 5 h 28"/>
                  <a:gd name="T26" fmla="*/ 11 w 17"/>
                  <a:gd name="T27" fmla="*/ 5 h 28"/>
                  <a:gd name="T28" fmla="*/ 15 w 17"/>
                  <a:gd name="T29" fmla="*/ 22 h 28"/>
                  <a:gd name="T30" fmla="*/ 14 w 17"/>
                  <a:gd name="T31" fmla="*/ 26 h 28"/>
                  <a:gd name="T32" fmla="*/ 15 w 17"/>
                  <a:gd name="T33" fmla="*/ 28 h 28"/>
                  <a:gd name="T34" fmla="*/ 16 w 17"/>
                  <a:gd name="T35" fmla="*/ 25 h 28"/>
                  <a:gd name="T36" fmla="*/ 17 w 17"/>
                  <a:gd name="T37" fmla="*/ 23 h 28"/>
                  <a:gd name="T38" fmla="*/ 11 w 17"/>
                  <a:gd name="T39" fmla="*/ 6 h 28"/>
                  <a:gd name="T40" fmla="*/ 13 w 17"/>
                  <a:gd name="T41" fmla="*/ 4 h 28"/>
                  <a:gd name="T42" fmla="*/ 10 w 17"/>
                  <a:gd name="T43" fmla="*/ 2 h 28"/>
                  <a:gd name="T44" fmla="*/ 9 w 17"/>
                  <a:gd name="T45" fmla="*/ 0 h 28"/>
                  <a:gd name="T46" fmla="*/ 8 w 17"/>
                  <a:gd name="T47" fmla="*/ 0 h 28"/>
                  <a:gd name="T48" fmla="*/ 0 w 17"/>
                  <a:gd name="T4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28">
                    <a:moveTo>
                      <a:pt x="0" y="2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4"/>
                      <a:pt x="1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16"/>
                      <a:pt x="4" y="16"/>
                    </a:cubicBezTo>
                    <a:cubicBezTo>
                      <a:pt x="5" y="15"/>
                      <a:pt x="8" y="8"/>
                      <a:pt x="8" y="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7"/>
                      <a:pt x="2" y="2"/>
                      <a:pt x="2" y="2"/>
                    </a:cubicBezTo>
                    <a:cubicBezTo>
                      <a:pt x="3" y="1"/>
                      <a:pt x="9" y="1"/>
                      <a:pt x="9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5" y="21"/>
                      <a:pt x="15" y="22"/>
                    </a:cubicBezTo>
                    <a:cubicBezTo>
                      <a:pt x="15" y="23"/>
                      <a:pt x="14" y="26"/>
                      <a:pt x="14" y="26"/>
                    </a:cubicBezTo>
                    <a:cubicBezTo>
                      <a:pt x="14" y="26"/>
                      <a:pt x="15" y="27"/>
                      <a:pt x="15" y="28"/>
                    </a:cubicBezTo>
                    <a:cubicBezTo>
                      <a:pt x="16" y="27"/>
                      <a:pt x="16" y="26"/>
                      <a:pt x="16" y="25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8" name="Freeform 104"/>
              <p:cNvSpPr/>
              <p:nvPr/>
            </p:nvSpPr>
            <p:spPr bwMode="auto">
              <a:xfrm>
                <a:off x="3084909" y="3508773"/>
                <a:ext cx="61912" cy="113109"/>
              </a:xfrm>
              <a:custGeom>
                <a:avLst/>
                <a:gdLst>
                  <a:gd name="T0" fmla="*/ 8 w 13"/>
                  <a:gd name="T1" fmla="*/ 23 h 24"/>
                  <a:gd name="T2" fmla="*/ 13 w 13"/>
                  <a:gd name="T3" fmla="*/ 4 h 24"/>
                  <a:gd name="T4" fmla="*/ 12 w 13"/>
                  <a:gd name="T5" fmla="*/ 5 h 24"/>
                  <a:gd name="T6" fmla="*/ 8 w 13"/>
                  <a:gd name="T7" fmla="*/ 14 h 24"/>
                  <a:gd name="T8" fmla="*/ 5 w 13"/>
                  <a:gd name="T9" fmla="*/ 20 h 24"/>
                  <a:gd name="T10" fmla="*/ 4 w 13"/>
                  <a:gd name="T11" fmla="*/ 16 h 24"/>
                  <a:gd name="T12" fmla="*/ 5 w 13"/>
                  <a:gd name="T13" fmla="*/ 5 h 24"/>
                  <a:gd name="T14" fmla="*/ 5 w 13"/>
                  <a:gd name="T15" fmla="*/ 1 h 24"/>
                  <a:gd name="T16" fmla="*/ 4 w 13"/>
                  <a:gd name="T17" fmla="*/ 0 h 24"/>
                  <a:gd name="T18" fmla="*/ 1 w 13"/>
                  <a:gd name="T19" fmla="*/ 5 h 24"/>
                  <a:gd name="T20" fmla="*/ 2 w 13"/>
                  <a:gd name="T21" fmla="*/ 6 h 24"/>
                  <a:gd name="T22" fmla="*/ 0 w 13"/>
                  <a:gd name="T23" fmla="*/ 22 h 24"/>
                  <a:gd name="T24" fmla="*/ 8 w 13"/>
                  <a:gd name="T25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24">
                    <a:moveTo>
                      <a:pt x="8" y="23"/>
                    </a:moveTo>
                    <a:cubicBezTo>
                      <a:pt x="8" y="23"/>
                      <a:pt x="11" y="10"/>
                      <a:pt x="13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8" y="12"/>
                      <a:pt x="8" y="14"/>
                    </a:cubicBezTo>
                    <a:cubicBezTo>
                      <a:pt x="7" y="16"/>
                      <a:pt x="5" y="20"/>
                      <a:pt x="5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6" y="6"/>
                      <a:pt x="5" y="5"/>
                    </a:cubicBezTo>
                    <a:cubicBezTo>
                      <a:pt x="4" y="4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5" y="24"/>
                      <a:pt x="8" y="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9" name="Freeform 105"/>
              <p:cNvSpPr/>
              <p:nvPr/>
            </p:nvSpPr>
            <p:spPr bwMode="auto">
              <a:xfrm>
                <a:off x="3046809" y="3352801"/>
                <a:ext cx="119062" cy="189309"/>
              </a:xfrm>
              <a:custGeom>
                <a:avLst/>
                <a:gdLst>
                  <a:gd name="T0" fmla="*/ 15 w 25"/>
                  <a:gd name="T1" fmla="*/ 18 h 40"/>
                  <a:gd name="T2" fmla="*/ 16 w 25"/>
                  <a:gd name="T3" fmla="*/ 5 h 40"/>
                  <a:gd name="T4" fmla="*/ 12 w 25"/>
                  <a:gd name="T5" fmla="*/ 0 h 40"/>
                  <a:gd name="T6" fmla="*/ 9 w 25"/>
                  <a:gd name="T7" fmla="*/ 7 h 40"/>
                  <a:gd name="T8" fmla="*/ 1 w 25"/>
                  <a:gd name="T9" fmla="*/ 23 h 40"/>
                  <a:gd name="T10" fmla="*/ 8 w 25"/>
                  <a:gd name="T11" fmla="*/ 32 h 40"/>
                  <a:gd name="T12" fmla="*/ 20 w 25"/>
                  <a:gd name="T13" fmla="*/ 40 h 40"/>
                  <a:gd name="T14" fmla="*/ 24 w 25"/>
                  <a:gd name="T15" fmla="*/ 34 h 40"/>
                  <a:gd name="T16" fmla="*/ 20 w 25"/>
                  <a:gd name="T17" fmla="*/ 31 h 40"/>
                  <a:gd name="T18" fmla="*/ 13 w 25"/>
                  <a:gd name="T19" fmla="*/ 23 h 40"/>
                  <a:gd name="T20" fmla="*/ 13 w 25"/>
                  <a:gd name="T21" fmla="*/ 20 h 40"/>
                  <a:gd name="T22" fmla="*/ 15 w 25"/>
                  <a:gd name="T23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40">
                    <a:moveTo>
                      <a:pt x="15" y="18"/>
                    </a:moveTo>
                    <a:cubicBezTo>
                      <a:pt x="15" y="18"/>
                      <a:pt x="19" y="9"/>
                      <a:pt x="16" y="5"/>
                    </a:cubicBezTo>
                    <a:cubicBezTo>
                      <a:pt x="14" y="0"/>
                      <a:pt x="12" y="0"/>
                      <a:pt x="12" y="0"/>
                    </a:cubicBezTo>
                    <a:cubicBezTo>
                      <a:pt x="12" y="0"/>
                      <a:pt x="10" y="6"/>
                      <a:pt x="9" y="7"/>
                    </a:cubicBezTo>
                    <a:cubicBezTo>
                      <a:pt x="9" y="7"/>
                      <a:pt x="0" y="18"/>
                      <a:pt x="1" y="23"/>
                    </a:cubicBezTo>
                    <a:cubicBezTo>
                      <a:pt x="1" y="23"/>
                      <a:pt x="5" y="31"/>
                      <a:pt x="8" y="32"/>
                    </a:cubicBezTo>
                    <a:cubicBezTo>
                      <a:pt x="11" y="34"/>
                      <a:pt x="17" y="40"/>
                      <a:pt x="20" y="40"/>
                    </a:cubicBezTo>
                    <a:cubicBezTo>
                      <a:pt x="20" y="40"/>
                      <a:pt x="25" y="37"/>
                      <a:pt x="24" y="34"/>
                    </a:cubicBezTo>
                    <a:cubicBezTo>
                      <a:pt x="24" y="34"/>
                      <a:pt x="23" y="33"/>
                      <a:pt x="20" y="31"/>
                    </a:cubicBezTo>
                    <a:cubicBezTo>
                      <a:pt x="18" y="29"/>
                      <a:pt x="14" y="24"/>
                      <a:pt x="13" y="23"/>
                    </a:cubicBezTo>
                    <a:cubicBezTo>
                      <a:pt x="11" y="22"/>
                      <a:pt x="11" y="22"/>
                      <a:pt x="13" y="20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10" name="Freeform 106"/>
              <p:cNvSpPr/>
              <p:nvPr/>
            </p:nvSpPr>
            <p:spPr bwMode="auto">
              <a:xfrm>
                <a:off x="3046809" y="3352801"/>
                <a:ext cx="109537" cy="189309"/>
              </a:xfrm>
              <a:custGeom>
                <a:avLst/>
                <a:gdLst>
                  <a:gd name="T0" fmla="*/ 18 w 23"/>
                  <a:gd name="T1" fmla="*/ 35 h 40"/>
                  <a:gd name="T2" fmla="*/ 16 w 23"/>
                  <a:gd name="T3" fmla="*/ 34 h 40"/>
                  <a:gd name="T4" fmla="*/ 14 w 23"/>
                  <a:gd name="T5" fmla="*/ 29 h 40"/>
                  <a:gd name="T6" fmla="*/ 9 w 23"/>
                  <a:gd name="T7" fmla="*/ 27 h 40"/>
                  <a:gd name="T8" fmla="*/ 5 w 23"/>
                  <a:gd name="T9" fmla="*/ 24 h 40"/>
                  <a:gd name="T10" fmla="*/ 6 w 23"/>
                  <a:gd name="T11" fmla="*/ 24 h 40"/>
                  <a:gd name="T12" fmla="*/ 10 w 23"/>
                  <a:gd name="T13" fmla="*/ 24 h 40"/>
                  <a:gd name="T14" fmla="*/ 4 w 23"/>
                  <a:gd name="T15" fmla="*/ 23 h 40"/>
                  <a:gd name="T16" fmla="*/ 5 w 23"/>
                  <a:gd name="T17" fmla="*/ 21 h 40"/>
                  <a:gd name="T18" fmla="*/ 3 w 23"/>
                  <a:gd name="T19" fmla="*/ 21 h 40"/>
                  <a:gd name="T20" fmla="*/ 11 w 23"/>
                  <a:gd name="T21" fmla="*/ 20 h 40"/>
                  <a:gd name="T22" fmla="*/ 3 w 23"/>
                  <a:gd name="T23" fmla="*/ 18 h 40"/>
                  <a:gd name="T24" fmla="*/ 5 w 23"/>
                  <a:gd name="T25" fmla="*/ 16 h 40"/>
                  <a:gd name="T26" fmla="*/ 5 w 23"/>
                  <a:gd name="T27" fmla="*/ 14 h 40"/>
                  <a:gd name="T28" fmla="*/ 8 w 23"/>
                  <a:gd name="T29" fmla="*/ 14 h 40"/>
                  <a:gd name="T30" fmla="*/ 6 w 23"/>
                  <a:gd name="T31" fmla="*/ 14 h 40"/>
                  <a:gd name="T32" fmla="*/ 12 w 23"/>
                  <a:gd name="T33" fmla="*/ 12 h 40"/>
                  <a:gd name="T34" fmla="*/ 9 w 23"/>
                  <a:gd name="T35" fmla="*/ 10 h 40"/>
                  <a:gd name="T36" fmla="*/ 13 w 23"/>
                  <a:gd name="T37" fmla="*/ 11 h 40"/>
                  <a:gd name="T38" fmla="*/ 10 w 23"/>
                  <a:gd name="T39" fmla="*/ 8 h 40"/>
                  <a:gd name="T40" fmla="*/ 11 w 23"/>
                  <a:gd name="T41" fmla="*/ 6 h 40"/>
                  <a:gd name="T42" fmla="*/ 14 w 23"/>
                  <a:gd name="T43" fmla="*/ 3 h 40"/>
                  <a:gd name="T44" fmla="*/ 13 w 23"/>
                  <a:gd name="T45" fmla="*/ 0 h 40"/>
                  <a:gd name="T46" fmla="*/ 12 w 23"/>
                  <a:gd name="T47" fmla="*/ 0 h 40"/>
                  <a:gd name="T48" fmla="*/ 9 w 23"/>
                  <a:gd name="T49" fmla="*/ 7 h 40"/>
                  <a:gd name="T50" fmla="*/ 1 w 23"/>
                  <a:gd name="T51" fmla="*/ 23 h 40"/>
                  <a:gd name="T52" fmla="*/ 8 w 23"/>
                  <a:gd name="T53" fmla="*/ 32 h 40"/>
                  <a:gd name="T54" fmla="*/ 20 w 23"/>
                  <a:gd name="T55" fmla="*/ 40 h 40"/>
                  <a:gd name="T56" fmla="*/ 23 w 23"/>
                  <a:gd name="T57" fmla="*/ 37 h 40"/>
                  <a:gd name="T58" fmla="*/ 18 w 23"/>
                  <a:gd name="T5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" h="40">
                    <a:moveTo>
                      <a:pt x="18" y="35"/>
                    </a:moveTo>
                    <a:cubicBezTo>
                      <a:pt x="18" y="35"/>
                      <a:pt x="16" y="34"/>
                      <a:pt x="16" y="34"/>
                    </a:cubicBezTo>
                    <a:cubicBezTo>
                      <a:pt x="15" y="33"/>
                      <a:pt x="14" y="29"/>
                      <a:pt x="14" y="29"/>
                    </a:cubicBezTo>
                    <a:cubicBezTo>
                      <a:pt x="14" y="29"/>
                      <a:pt x="11" y="27"/>
                      <a:pt x="9" y="27"/>
                    </a:cubicBezTo>
                    <a:cubicBezTo>
                      <a:pt x="8" y="28"/>
                      <a:pt x="2" y="23"/>
                      <a:pt x="5" y="24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8" y="25"/>
                      <a:pt x="10" y="24"/>
                      <a:pt x="10" y="24"/>
                    </a:cubicBezTo>
                    <a:cubicBezTo>
                      <a:pt x="10" y="24"/>
                      <a:pt x="5" y="23"/>
                      <a:pt x="4" y="23"/>
                    </a:cubicBezTo>
                    <a:cubicBezTo>
                      <a:pt x="4" y="23"/>
                      <a:pt x="5" y="21"/>
                      <a:pt x="5" y="21"/>
                    </a:cubicBezTo>
                    <a:cubicBezTo>
                      <a:pt x="4" y="22"/>
                      <a:pt x="3" y="21"/>
                      <a:pt x="3" y="21"/>
                    </a:cubicBezTo>
                    <a:cubicBezTo>
                      <a:pt x="4" y="19"/>
                      <a:pt x="11" y="20"/>
                      <a:pt x="11" y="20"/>
                    </a:cubicBezTo>
                    <a:cubicBezTo>
                      <a:pt x="10" y="19"/>
                      <a:pt x="5" y="18"/>
                      <a:pt x="3" y="18"/>
                    </a:cubicBezTo>
                    <a:cubicBezTo>
                      <a:pt x="4" y="17"/>
                      <a:pt x="6" y="17"/>
                      <a:pt x="5" y="16"/>
                    </a:cubicBezTo>
                    <a:cubicBezTo>
                      <a:pt x="5" y="16"/>
                      <a:pt x="5" y="15"/>
                      <a:pt x="5" y="14"/>
                    </a:cubicBezTo>
                    <a:cubicBezTo>
                      <a:pt x="6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3"/>
                      <a:pt x="12" y="12"/>
                      <a:pt x="12" y="12"/>
                    </a:cubicBezTo>
                    <a:cubicBezTo>
                      <a:pt x="11" y="12"/>
                      <a:pt x="9" y="10"/>
                      <a:pt x="9" y="10"/>
                    </a:cubicBezTo>
                    <a:cubicBezTo>
                      <a:pt x="10" y="9"/>
                      <a:pt x="13" y="11"/>
                      <a:pt x="13" y="11"/>
                    </a:cubicBezTo>
                    <a:cubicBezTo>
                      <a:pt x="13" y="10"/>
                      <a:pt x="10" y="8"/>
                      <a:pt x="10" y="8"/>
                    </a:cubicBezTo>
                    <a:cubicBezTo>
                      <a:pt x="10" y="8"/>
                      <a:pt x="11" y="7"/>
                      <a:pt x="11" y="6"/>
                    </a:cubicBezTo>
                    <a:cubicBezTo>
                      <a:pt x="11" y="5"/>
                      <a:pt x="14" y="3"/>
                      <a:pt x="14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0" y="6"/>
                      <a:pt x="9" y="7"/>
                    </a:cubicBezTo>
                    <a:cubicBezTo>
                      <a:pt x="9" y="7"/>
                      <a:pt x="0" y="18"/>
                      <a:pt x="1" y="23"/>
                    </a:cubicBezTo>
                    <a:cubicBezTo>
                      <a:pt x="1" y="23"/>
                      <a:pt x="5" y="31"/>
                      <a:pt x="8" y="32"/>
                    </a:cubicBezTo>
                    <a:cubicBezTo>
                      <a:pt x="11" y="34"/>
                      <a:pt x="17" y="40"/>
                      <a:pt x="20" y="40"/>
                    </a:cubicBezTo>
                    <a:cubicBezTo>
                      <a:pt x="20" y="40"/>
                      <a:pt x="22" y="39"/>
                      <a:pt x="23" y="37"/>
                    </a:cubicBezTo>
                    <a:cubicBezTo>
                      <a:pt x="22" y="36"/>
                      <a:pt x="18" y="35"/>
                      <a:pt x="18" y="3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11" name="Freeform 107"/>
              <p:cNvSpPr>
                <a:spLocks noEditPoints="1"/>
              </p:cNvSpPr>
              <p:nvPr/>
            </p:nvSpPr>
            <p:spPr bwMode="auto">
              <a:xfrm>
                <a:off x="3151584" y="3258742"/>
                <a:ext cx="65484" cy="79772"/>
              </a:xfrm>
              <a:custGeom>
                <a:avLst/>
                <a:gdLst>
                  <a:gd name="T0" fmla="*/ 13 w 14"/>
                  <a:gd name="T1" fmla="*/ 11 h 17"/>
                  <a:gd name="T2" fmla="*/ 13 w 14"/>
                  <a:gd name="T3" fmla="*/ 10 h 17"/>
                  <a:gd name="T4" fmla="*/ 13 w 14"/>
                  <a:gd name="T5" fmla="*/ 10 h 17"/>
                  <a:gd name="T6" fmla="*/ 13 w 14"/>
                  <a:gd name="T7" fmla="*/ 10 h 17"/>
                  <a:gd name="T8" fmla="*/ 13 w 14"/>
                  <a:gd name="T9" fmla="*/ 8 h 17"/>
                  <a:gd name="T10" fmla="*/ 13 w 14"/>
                  <a:gd name="T11" fmla="*/ 8 h 17"/>
                  <a:gd name="T12" fmla="*/ 13 w 14"/>
                  <a:gd name="T13" fmla="*/ 8 h 17"/>
                  <a:gd name="T14" fmla="*/ 13 w 14"/>
                  <a:gd name="T15" fmla="*/ 8 h 17"/>
                  <a:gd name="T16" fmla="*/ 13 w 14"/>
                  <a:gd name="T17" fmla="*/ 8 h 17"/>
                  <a:gd name="T18" fmla="*/ 13 w 14"/>
                  <a:gd name="T19" fmla="*/ 8 h 17"/>
                  <a:gd name="T20" fmla="*/ 13 w 14"/>
                  <a:gd name="T21" fmla="*/ 8 h 17"/>
                  <a:gd name="T22" fmla="*/ 13 w 14"/>
                  <a:gd name="T23" fmla="*/ 8 h 17"/>
                  <a:gd name="T24" fmla="*/ 13 w 14"/>
                  <a:gd name="T25" fmla="*/ 8 h 17"/>
                  <a:gd name="T26" fmla="*/ 13 w 14"/>
                  <a:gd name="T27" fmla="*/ 8 h 17"/>
                  <a:gd name="T28" fmla="*/ 13 w 14"/>
                  <a:gd name="T29" fmla="*/ 8 h 17"/>
                  <a:gd name="T30" fmla="*/ 13 w 14"/>
                  <a:gd name="T31" fmla="*/ 7 h 17"/>
                  <a:gd name="T32" fmla="*/ 13 w 14"/>
                  <a:gd name="T33" fmla="*/ 4 h 17"/>
                  <a:gd name="T34" fmla="*/ 10 w 14"/>
                  <a:gd name="T35" fmla="*/ 1 h 17"/>
                  <a:gd name="T36" fmla="*/ 9 w 14"/>
                  <a:gd name="T37" fmla="*/ 4 h 17"/>
                  <a:gd name="T38" fmla="*/ 6 w 14"/>
                  <a:gd name="T39" fmla="*/ 0 h 17"/>
                  <a:gd name="T40" fmla="*/ 2 w 14"/>
                  <a:gd name="T41" fmla="*/ 3 h 17"/>
                  <a:gd name="T42" fmla="*/ 2 w 14"/>
                  <a:gd name="T43" fmla="*/ 8 h 17"/>
                  <a:gd name="T44" fmla="*/ 1 w 14"/>
                  <a:gd name="T45" fmla="*/ 8 h 17"/>
                  <a:gd name="T46" fmla="*/ 2 w 14"/>
                  <a:gd name="T47" fmla="*/ 12 h 17"/>
                  <a:gd name="T48" fmla="*/ 3 w 14"/>
                  <a:gd name="T49" fmla="*/ 12 h 17"/>
                  <a:gd name="T50" fmla="*/ 6 w 14"/>
                  <a:gd name="T51" fmla="*/ 17 h 17"/>
                  <a:gd name="T52" fmla="*/ 10 w 14"/>
                  <a:gd name="T53" fmla="*/ 17 h 17"/>
                  <a:gd name="T54" fmla="*/ 11 w 14"/>
                  <a:gd name="T55" fmla="*/ 17 h 17"/>
                  <a:gd name="T56" fmla="*/ 11 w 14"/>
                  <a:gd name="T57" fmla="*/ 17 h 17"/>
                  <a:gd name="T58" fmla="*/ 13 w 14"/>
                  <a:gd name="T59" fmla="*/ 14 h 17"/>
                  <a:gd name="T60" fmla="*/ 13 w 14"/>
                  <a:gd name="T61" fmla="*/ 11 h 17"/>
                  <a:gd name="T62" fmla="*/ 7 w 14"/>
                  <a:gd name="T63" fmla="*/ 16 h 17"/>
                  <a:gd name="T64" fmla="*/ 6 w 14"/>
                  <a:gd name="T65" fmla="*/ 13 h 17"/>
                  <a:gd name="T66" fmla="*/ 7 w 14"/>
                  <a:gd name="T67" fmla="*/ 11 h 17"/>
                  <a:gd name="T68" fmla="*/ 6 w 14"/>
                  <a:gd name="T69" fmla="*/ 11 h 17"/>
                  <a:gd name="T70" fmla="*/ 5 w 14"/>
                  <a:gd name="T71" fmla="*/ 9 h 17"/>
                  <a:gd name="T72" fmla="*/ 5 w 14"/>
                  <a:gd name="T73" fmla="*/ 9 h 17"/>
                  <a:gd name="T74" fmla="*/ 6 w 14"/>
                  <a:gd name="T75" fmla="*/ 7 h 17"/>
                  <a:gd name="T76" fmla="*/ 6 w 14"/>
                  <a:gd name="T77" fmla="*/ 6 h 17"/>
                  <a:gd name="T78" fmla="*/ 9 w 14"/>
                  <a:gd name="T79" fmla="*/ 5 h 17"/>
                  <a:gd name="T80" fmla="*/ 12 w 14"/>
                  <a:gd name="T81" fmla="*/ 7 h 17"/>
                  <a:gd name="T82" fmla="*/ 12 w 14"/>
                  <a:gd name="T83" fmla="*/ 8 h 17"/>
                  <a:gd name="T84" fmla="*/ 13 w 14"/>
                  <a:gd name="T85" fmla="*/ 10 h 17"/>
                  <a:gd name="T86" fmla="*/ 11 w 14"/>
                  <a:gd name="T87" fmla="*/ 16 h 17"/>
                  <a:gd name="T88" fmla="*/ 7 w 14"/>
                  <a:gd name="T8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" h="17">
                    <a:moveTo>
                      <a:pt x="13" y="11"/>
                    </a:moveTo>
                    <a:cubicBezTo>
                      <a:pt x="13" y="11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5"/>
                      <a:pt x="13" y="4"/>
                    </a:cubicBezTo>
                    <a:cubicBezTo>
                      <a:pt x="13" y="3"/>
                      <a:pt x="11" y="2"/>
                      <a:pt x="10" y="1"/>
                    </a:cubicBezTo>
                    <a:cubicBezTo>
                      <a:pt x="10" y="2"/>
                      <a:pt x="9" y="3"/>
                      <a:pt x="9" y="4"/>
                    </a:cubicBezTo>
                    <a:cubicBezTo>
                      <a:pt x="8" y="3"/>
                      <a:pt x="6" y="1"/>
                      <a:pt x="6" y="0"/>
                    </a:cubicBezTo>
                    <a:cubicBezTo>
                      <a:pt x="4" y="1"/>
                      <a:pt x="3" y="3"/>
                      <a:pt x="2" y="3"/>
                    </a:cubicBezTo>
                    <a:cubicBezTo>
                      <a:pt x="1" y="4"/>
                      <a:pt x="2" y="8"/>
                      <a:pt x="2" y="8"/>
                    </a:cubicBezTo>
                    <a:cubicBezTo>
                      <a:pt x="2" y="7"/>
                      <a:pt x="1" y="8"/>
                      <a:pt x="1" y="8"/>
                    </a:cubicBezTo>
                    <a:cubicBezTo>
                      <a:pt x="0" y="8"/>
                      <a:pt x="2" y="11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5" y="16"/>
                      <a:pt x="6" y="17"/>
                    </a:cubicBezTo>
                    <a:cubicBezTo>
                      <a:pt x="7" y="17"/>
                      <a:pt x="10" y="17"/>
                      <a:pt x="10" y="17"/>
                    </a:cubicBezTo>
                    <a:cubicBezTo>
                      <a:pt x="10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2" y="15"/>
                      <a:pt x="13" y="14"/>
                    </a:cubicBezTo>
                    <a:cubicBezTo>
                      <a:pt x="13" y="14"/>
                      <a:pt x="14" y="12"/>
                      <a:pt x="13" y="11"/>
                    </a:cubicBezTo>
                    <a:close/>
                    <a:moveTo>
                      <a:pt x="7" y="16"/>
                    </a:moveTo>
                    <a:cubicBezTo>
                      <a:pt x="7" y="16"/>
                      <a:pt x="6" y="13"/>
                      <a:pt x="6" y="13"/>
                    </a:cubicBezTo>
                    <a:cubicBezTo>
                      <a:pt x="6" y="13"/>
                      <a:pt x="7" y="11"/>
                      <a:pt x="7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5" y="11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8" y="5"/>
                      <a:pt x="9" y="5"/>
                    </a:cubicBezTo>
                    <a:cubicBezTo>
                      <a:pt x="12" y="6"/>
                      <a:pt x="12" y="7"/>
                      <a:pt x="12" y="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3" y="10"/>
                      <a:pt x="13" y="10"/>
                    </a:cubicBezTo>
                    <a:cubicBezTo>
                      <a:pt x="13" y="14"/>
                      <a:pt x="11" y="16"/>
                      <a:pt x="11" y="16"/>
                    </a:cubicBezTo>
                    <a:cubicBezTo>
                      <a:pt x="11" y="16"/>
                      <a:pt x="9" y="17"/>
                      <a:pt x="7" y="16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13" name="Freeform 108"/>
              <p:cNvSpPr/>
              <p:nvPr/>
            </p:nvSpPr>
            <p:spPr bwMode="auto">
              <a:xfrm>
                <a:off x="3156347" y="3253979"/>
                <a:ext cx="65484" cy="51197"/>
              </a:xfrm>
              <a:custGeom>
                <a:avLst/>
                <a:gdLst>
                  <a:gd name="T0" fmla="*/ 1 w 14"/>
                  <a:gd name="T1" fmla="*/ 9 h 11"/>
                  <a:gd name="T2" fmla="*/ 2 w 14"/>
                  <a:gd name="T3" fmla="*/ 11 h 11"/>
                  <a:gd name="T4" fmla="*/ 3 w 14"/>
                  <a:gd name="T5" fmla="*/ 11 h 11"/>
                  <a:gd name="T6" fmla="*/ 3 w 14"/>
                  <a:gd name="T7" fmla="*/ 10 h 11"/>
                  <a:gd name="T8" fmla="*/ 5 w 14"/>
                  <a:gd name="T9" fmla="*/ 7 h 11"/>
                  <a:gd name="T10" fmla="*/ 9 w 14"/>
                  <a:gd name="T11" fmla="*/ 6 h 11"/>
                  <a:gd name="T12" fmla="*/ 12 w 14"/>
                  <a:gd name="T13" fmla="*/ 7 h 11"/>
                  <a:gd name="T14" fmla="*/ 12 w 14"/>
                  <a:gd name="T15" fmla="*/ 9 h 11"/>
                  <a:gd name="T16" fmla="*/ 13 w 14"/>
                  <a:gd name="T17" fmla="*/ 8 h 11"/>
                  <a:gd name="T18" fmla="*/ 13 w 14"/>
                  <a:gd name="T19" fmla="*/ 4 h 11"/>
                  <a:gd name="T20" fmla="*/ 8 w 14"/>
                  <a:gd name="T21" fmla="*/ 0 h 11"/>
                  <a:gd name="T22" fmla="*/ 7 w 14"/>
                  <a:gd name="T23" fmla="*/ 0 h 11"/>
                  <a:gd name="T24" fmla="*/ 5 w 14"/>
                  <a:gd name="T25" fmla="*/ 0 h 11"/>
                  <a:gd name="T26" fmla="*/ 0 w 14"/>
                  <a:gd name="T27" fmla="*/ 4 h 11"/>
                  <a:gd name="T28" fmla="*/ 0 w 14"/>
                  <a:gd name="T29" fmla="*/ 9 h 11"/>
                  <a:gd name="T30" fmla="*/ 1 w 14"/>
                  <a:gd name="T31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11">
                    <a:moveTo>
                      <a:pt x="1" y="9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7"/>
                      <a:pt x="5" y="7"/>
                    </a:cubicBezTo>
                    <a:cubicBezTo>
                      <a:pt x="5" y="7"/>
                      <a:pt x="8" y="5"/>
                      <a:pt x="9" y="6"/>
                    </a:cubicBezTo>
                    <a:cubicBezTo>
                      <a:pt x="9" y="6"/>
                      <a:pt x="11" y="7"/>
                      <a:pt x="12" y="7"/>
                    </a:cubicBezTo>
                    <a:cubicBezTo>
                      <a:pt x="12" y="7"/>
                      <a:pt x="12" y="9"/>
                      <a:pt x="12" y="9"/>
                    </a:cubicBezTo>
                    <a:cubicBezTo>
                      <a:pt x="12" y="9"/>
                      <a:pt x="12" y="9"/>
                      <a:pt x="13" y="8"/>
                    </a:cubicBezTo>
                    <a:cubicBezTo>
                      <a:pt x="14" y="7"/>
                      <a:pt x="13" y="5"/>
                      <a:pt x="13" y="4"/>
                    </a:cubicBezTo>
                    <a:cubicBezTo>
                      <a:pt x="13" y="4"/>
                      <a:pt x="10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9"/>
                    </a:cubicBez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5" name="文本框 43"/>
          <p:cNvSpPr txBox="1"/>
          <p:nvPr/>
        </p:nvSpPr>
        <p:spPr>
          <a:xfrm>
            <a:off x="715645" y="2148840"/>
            <a:ext cx="105460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大学生在步入职场后，逐步深入了解职场环境，开始对自己的职业生涯进行管理，这是一种对前期职业生涯规划的延伸和完善行为。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一、职业生涯的管理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880001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．职业生涯管理的方法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5680952" y="1556181"/>
            <a:ext cx="693527" cy="426078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本框 43"/>
          <p:cNvSpPr txBox="1"/>
          <p:nvPr/>
        </p:nvSpPr>
        <p:spPr>
          <a:xfrm>
            <a:off x="6061822" y="1351886"/>
            <a:ext cx="5361461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）企业对职业生涯管理的引导</a:t>
            </a:r>
            <a:endParaRPr lang="en-US" altLang="zh-CN" sz="2400" dirty="0"/>
          </a:p>
        </p:txBody>
      </p:sp>
      <p:grpSp>
        <p:nvGrpSpPr>
          <p:cNvPr id="114" name="e8066064-0b4e-4747-9412-2aa624795e92"/>
          <p:cNvGrpSpPr>
            <a:grpSpLocks noChangeAspect="1"/>
          </p:cNvGrpSpPr>
          <p:nvPr/>
        </p:nvGrpSpPr>
        <p:grpSpPr>
          <a:xfrm>
            <a:off x="1106906" y="2787872"/>
            <a:ext cx="10380183" cy="3616942"/>
            <a:chOff x="805116" y="1819284"/>
            <a:chExt cx="11559907" cy="4028014"/>
          </a:xfrm>
        </p:grpSpPr>
        <p:sp>
          <p:nvSpPr>
            <p:cNvPr id="115" name="íṡľíḍè-Oval 60"/>
            <p:cNvSpPr/>
            <p:nvPr/>
          </p:nvSpPr>
          <p:spPr bwMode="auto">
            <a:xfrm>
              <a:off x="6644826" y="4137559"/>
              <a:ext cx="1589256" cy="15892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íṡľíḍè-Oval 61"/>
            <p:cNvSpPr/>
            <p:nvPr/>
          </p:nvSpPr>
          <p:spPr bwMode="auto">
            <a:xfrm>
              <a:off x="4014113" y="4137559"/>
              <a:ext cx="1589256" cy="15892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íṡľíḍè-Oval 62"/>
            <p:cNvSpPr/>
            <p:nvPr/>
          </p:nvSpPr>
          <p:spPr bwMode="auto">
            <a:xfrm>
              <a:off x="6644826" y="1819284"/>
              <a:ext cx="1589256" cy="15892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íṡľíḍè-Oval 63"/>
            <p:cNvSpPr/>
            <p:nvPr/>
          </p:nvSpPr>
          <p:spPr bwMode="auto">
            <a:xfrm>
              <a:off x="4014113" y="1819284"/>
              <a:ext cx="1589256" cy="15892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íṡľíḍè-Oval 64"/>
            <p:cNvSpPr/>
            <p:nvPr/>
          </p:nvSpPr>
          <p:spPr bwMode="auto">
            <a:xfrm>
              <a:off x="4953698" y="2591675"/>
              <a:ext cx="2340799" cy="2340799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0" name="Group 65"/>
            <p:cNvGrpSpPr/>
            <p:nvPr/>
          </p:nvGrpSpPr>
          <p:grpSpPr>
            <a:xfrm>
              <a:off x="5628553" y="3065475"/>
              <a:ext cx="991105" cy="1393202"/>
              <a:chOff x="1939926" y="1295399"/>
              <a:chExt cx="277813" cy="390525"/>
            </a:xfrm>
            <a:solidFill>
              <a:schemeClr val="bg1"/>
            </a:solidFill>
          </p:grpSpPr>
          <p:sp>
            <p:nvSpPr>
              <p:cNvPr id="155" name="íṡľíḍè-Oval 66"/>
              <p:cNvSpPr/>
              <p:nvPr/>
            </p:nvSpPr>
            <p:spPr bwMode="auto">
              <a:xfrm>
                <a:off x="2027238" y="1295399"/>
                <a:ext cx="100013" cy="1016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6" name="íṡľíḍè-Freeform: Shape 67"/>
              <p:cNvSpPr/>
              <p:nvPr/>
            </p:nvSpPr>
            <p:spPr bwMode="auto">
              <a:xfrm>
                <a:off x="1981201" y="1412874"/>
                <a:ext cx="195263" cy="109538"/>
              </a:xfrm>
              <a:custGeom>
                <a:avLst/>
                <a:gdLst/>
                <a:ahLst/>
                <a:cxnLst>
                  <a:cxn ang="0">
                    <a:pos x="51" y="35"/>
                  </a:cxn>
                  <a:cxn ang="0">
                    <a:pos x="44" y="42"/>
                  </a:cxn>
                  <a:cxn ang="0">
                    <a:pos x="41" y="42"/>
                  </a:cxn>
                  <a:cxn ang="0">
                    <a:pos x="34" y="35"/>
                  </a:cxn>
                  <a:cxn ang="0">
                    <a:pos x="33" y="32"/>
                  </a:cxn>
                  <a:cxn ang="0">
                    <a:pos x="37" y="14"/>
                  </a:cxn>
                  <a:cxn ang="0">
                    <a:pos x="37" y="12"/>
                  </a:cxn>
                  <a:cxn ang="0">
                    <a:pos x="37" y="8"/>
                  </a:cxn>
                  <a:cxn ang="0">
                    <a:pos x="38" y="7"/>
                  </a:cxn>
                  <a:cxn ang="0">
                    <a:pos x="47" y="7"/>
                  </a:cxn>
                  <a:cxn ang="0">
                    <a:pos x="48" y="8"/>
                  </a:cxn>
                  <a:cxn ang="0">
                    <a:pos x="48" y="12"/>
                  </a:cxn>
                  <a:cxn ang="0">
                    <a:pos x="48" y="14"/>
                  </a:cxn>
                  <a:cxn ang="0">
                    <a:pos x="52" y="32"/>
                  </a:cxn>
                  <a:cxn ang="0">
                    <a:pos x="51" y="35"/>
                  </a:cxn>
                  <a:cxn ang="0">
                    <a:pos x="84" y="46"/>
                  </a:cxn>
                  <a:cxn ang="0">
                    <a:pos x="70" y="7"/>
                  </a:cxn>
                  <a:cxn ang="0">
                    <a:pos x="60" y="0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15" y="7"/>
                  </a:cxn>
                  <a:cxn ang="0">
                    <a:pos x="0" y="46"/>
                  </a:cxn>
                  <a:cxn ang="0">
                    <a:pos x="2" y="48"/>
                  </a:cxn>
                  <a:cxn ang="0">
                    <a:pos x="13" y="48"/>
                  </a:cxn>
                  <a:cxn ang="0">
                    <a:pos x="16" y="46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4" y="46"/>
                  </a:cxn>
                  <a:cxn ang="0">
                    <a:pos x="26" y="48"/>
                  </a:cxn>
                  <a:cxn ang="0">
                    <a:pos x="61" y="48"/>
                  </a:cxn>
                  <a:cxn ang="0">
                    <a:pos x="63" y="45"/>
                  </a:cxn>
                  <a:cxn ang="0">
                    <a:pos x="63" y="28"/>
                  </a:cxn>
                  <a:cxn ang="0">
                    <a:pos x="64" y="27"/>
                  </a:cxn>
                  <a:cxn ang="0">
                    <a:pos x="71" y="46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4" y="46"/>
                  </a:cxn>
                </a:cxnLst>
                <a:rect l="0" t="0" r="r" b="b"/>
                <a:pathLst>
                  <a:path w="85" h="48">
                    <a:moveTo>
                      <a:pt x="51" y="35"/>
                    </a:move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2"/>
                      <a:pt x="42" y="42"/>
                      <a:pt x="41" y="42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3"/>
                      <a:pt x="37" y="13"/>
                      <a:pt x="37" y="12"/>
                    </a:cubicBezTo>
                    <a:cubicBezTo>
                      <a:pt x="37" y="11"/>
                      <a:pt x="37" y="8"/>
                      <a:pt x="37" y="8"/>
                    </a:cubicBezTo>
                    <a:cubicBezTo>
                      <a:pt x="37" y="8"/>
                      <a:pt x="37" y="7"/>
                      <a:pt x="38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8" y="8"/>
                      <a:pt x="48" y="8"/>
                    </a:cubicBezTo>
                    <a:cubicBezTo>
                      <a:pt x="48" y="8"/>
                      <a:pt x="48" y="11"/>
                      <a:pt x="48" y="12"/>
                    </a:cubicBezTo>
                    <a:cubicBezTo>
                      <a:pt x="48" y="13"/>
                      <a:pt x="48" y="13"/>
                      <a:pt x="48" y="14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3"/>
                      <a:pt x="52" y="34"/>
                      <a:pt x="51" y="35"/>
                    </a:cubicBezTo>
                    <a:moveTo>
                      <a:pt x="84" y="46"/>
                    </a:moveTo>
                    <a:cubicBezTo>
                      <a:pt x="70" y="7"/>
                      <a:pt x="70" y="7"/>
                      <a:pt x="70" y="7"/>
                    </a:cubicBezTo>
                    <a:cubicBezTo>
                      <a:pt x="69" y="6"/>
                      <a:pt x="66" y="0"/>
                      <a:pt x="60" y="0"/>
                    </a:cubicBezTo>
                    <a:cubicBezTo>
                      <a:pt x="59" y="0"/>
                      <a:pt x="27" y="0"/>
                      <a:pt x="2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8" y="0"/>
                      <a:pt x="15" y="6"/>
                      <a:pt x="15" y="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8"/>
                      <a:pt x="2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5" y="48"/>
                      <a:pt x="16" y="46"/>
                      <a:pt x="16" y="46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5"/>
                      <a:pt x="23" y="28"/>
                    </a:cubicBezTo>
                    <a:cubicBezTo>
                      <a:pt x="23" y="31"/>
                      <a:pt x="23" y="41"/>
                      <a:pt x="24" y="46"/>
                    </a:cubicBezTo>
                    <a:cubicBezTo>
                      <a:pt x="24" y="47"/>
                      <a:pt x="24" y="48"/>
                      <a:pt x="2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4" y="48"/>
                      <a:pt x="63" y="47"/>
                      <a:pt x="63" y="45"/>
                    </a:cubicBezTo>
                    <a:cubicBezTo>
                      <a:pt x="63" y="40"/>
                      <a:pt x="63" y="31"/>
                      <a:pt x="63" y="28"/>
                    </a:cubicBezTo>
                    <a:cubicBezTo>
                      <a:pt x="63" y="26"/>
                      <a:pt x="64" y="27"/>
                      <a:pt x="64" y="27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8"/>
                      <a:pt x="73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5" y="48"/>
                      <a:pt x="85" y="47"/>
                      <a:pt x="84" y="4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7" name="íṡľíḍè-Freeform: Shape 68"/>
              <p:cNvSpPr/>
              <p:nvPr/>
            </p:nvSpPr>
            <p:spPr bwMode="auto">
              <a:xfrm>
                <a:off x="1939926" y="1541461"/>
                <a:ext cx="277813" cy="144463"/>
              </a:xfrm>
              <a:custGeom>
                <a:avLst/>
                <a:gdLst/>
                <a:ahLst/>
                <a:cxnLst>
                  <a:cxn ang="0">
                    <a:pos x="119" y="8"/>
                  </a:cxn>
                  <a:cxn ang="0">
                    <a:pos x="114" y="0"/>
                  </a:cxn>
                  <a:cxn ang="0">
                    <a:pos x="7" y="0"/>
                  </a:cxn>
                  <a:cxn ang="0">
                    <a:pos x="2" y="8"/>
                  </a:cxn>
                  <a:cxn ang="0">
                    <a:pos x="5" y="17"/>
                  </a:cxn>
                  <a:cxn ang="0">
                    <a:pos x="12" y="25"/>
                  </a:cxn>
                  <a:cxn ang="0">
                    <a:pos x="17" y="32"/>
                  </a:cxn>
                  <a:cxn ang="0">
                    <a:pos x="22" y="56"/>
                  </a:cxn>
                  <a:cxn ang="0">
                    <a:pos x="31" y="63"/>
                  </a:cxn>
                  <a:cxn ang="0">
                    <a:pos x="90" y="63"/>
                  </a:cxn>
                  <a:cxn ang="0">
                    <a:pos x="99" y="56"/>
                  </a:cxn>
                  <a:cxn ang="0">
                    <a:pos x="104" y="32"/>
                  </a:cxn>
                  <a:cxn ang="0">
                    <a:pos x="109" y="25"/>
                  </a:cxn>
                  <a:cxn ang="0">
                    <a:pos x="115" y="17"/>
                  </a:cxn>
                  <a:cxn ang="0">
                    <a:pos x="119" y="8"/>
                  </a:cxn>
                </a:cxnLst>
                <a:rect l="0" t="0" r="r" b="b"/>
                <a:pathLst>
                  <a:path w="121" h="63">
                    <a:moveTo>
                      <a:pt x="119" y="8"/>
                    </a:moveTo>
                    <a:cubicBezTo>
                      <a:pt x="121" y="4"/>
                      <a:pt x="118" y="0"/>
                      <a:pt x="11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" y="0"/>
                      <a:pt x="0" y="4"/>
                      <a:pt x="2" y="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21"/>
                      <a:pt x="10" y="25"/>
                      <a:pt x="12" y="25"/>
                    </a:cubicBezTo>
                    <a:cubicBezTo>
                      <a:pt x="14" y="25"/>
                      <a:pt x="16" y="28"/>
                      <a:pt x="17" y="32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60"/>
                      <a:pt x="26" y="63"/>
                      <a:pt x="31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4" y="63"/>
                      <a:pt x="98" y="60"/>
                      <a:pt x="99" y="5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8"/>
                      <a:pt x="107" y="25"/>
                      <a:pt x="109" y="25"/>
                    </a:cubicBezTo>
                    <a:cubicBezTo>
                      <a:pt x="111" y="25"/>
                      <a:pt x="114" y="21"/>
                      <a:pt x="115" y="17"/>
                    </a:cubicBezTo>
                    <a:lnTo>
                      <a:pt x="119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1" name="Group 69"/>
            <p:cNvGrpSpPr/>
            <p:nvPr/>
          </p:nvGrpSpPr>
          <p:grpSpPr>
            <a:xfrm>
              <a:off x="7059605" y="4715135"/>
              <a:ext cx="759666" cy="434095"/>
              <a:chOff x="3654425" y="2386013"/>
              <a:chExt cx="288926" cy="165100"/>
            </a:xfrm>
            <a:solidFill>
              <a:schemeClr val="bg1"/>
            </a:solidFill>
          </p:grpSpPr>
          <p:sp>
            <p:nvSpPr>
              <p:cNvPr id="152" name="íṡľíḍè-Freeform: Shape 70"/>
              <p:cNvSpPr/>
              <p:nvPr/>
            </p:nvSpPr>
            <p:spPr bwMode="auto">
              <a:xfrm>
                <a:off x="3736975" y="2386013"/>
                <a:ext cx="123825" cy="165100"/>
              </a:xfrm>
              <a:custGeom>
                <a:avLst/>
                <a:gdLst>
                  <a:gd name="T0" fmla="*/ 28 w 71"/>
                  <a:gd name="T1" fmla="*/ 45 h 95"/>
                  <a:gd name="T2" fmla="*/ 0 w 71"/>
                  <a:gd name="T3" fmla="*/ 92 h 95"/>
                  <a:gd name="T4" fmla="*/ 0 w 71"/>
                  <a:gd name="T5" fmla="*/ 95 h 95"/>
                  <a:gd name="T6" fmla="*/ 71 w 71"/>
                  <a:gd name="T7" fmla="*/ 95 h 95"/>
                  <a:gd name="T8" fmla="*/ 71 w 71"/>
                  <a:gd name="T9" fmla="*/ 92 h 95"/>
                  <a:gd name="T10" fmla="*/ 43 w 71"/>
                  <a:gd name="T11" fmla="*/ 45 h 95"/>
                  <a:gd name="T12" fmla="*/ 59 w 71"/>
                  <a:gd name="T13" fmla="*/ 23 h 95"/>
                  <a:gd name="T14" fmla="*/ 36 w 71"/>
                  <a:gd name="T15" fmla="*/ 0 h 95"/>
                  <a:gd name="T16" fmla="*/ 12 w 71"/>
                  <a:gd name="T17" fmla="*/ 23 h 95"/>
                  <a:gd name="T18" fmla="*/ 28 w 71"/>
                  <a:gd name="T1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5">
                    <a:moveTo>
                      <a:pt x="28" y="45"/>
                    </a:moveTo>
                    <a:cubicBezTo>
                      <a:pt x="12" y="49"/>
                      <a:pt x="0" y="69"/>
                      <a:pt x="0" y="92"/>
                    </a:cubicBezTo>
                    <a:cubicBezTo>
                      <a:pt x="0" y="93"/>
                      <a:pt x="0" y="94"/>
                      <a:pt x="0" y="9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71" y="94"/>
                      <a:pt x="71" y="93"/>
                      <a:pt x="71" y="92"/>
                    </a:cubicBezTo>
                    <a:cubicBezTo>
                      <a:pt x="71" y="69"/>
                      <a:pt x="59" y="49"/>
                      <a:pt x="43" y="45"/>
                    </a:cubicBezTo>
                    <a:cubicBezTo>
                      <a:pt x="53" y="41"/>
                      <a:pt x="59" y="33"/>
                      <a:pt x="59" y="23"/>
                    </a:cubicBezTo>
                    <a:cubicBezTo>
                      <a:pt x="59" y="10"/>
                      <a:pt x="49" y="0"/>
                      <a:pt x="36" y="0"/>
                    </a:cubicBezTo>
                    <a:cubicBezTo>
                      <a:pt x="23" y="0"/>
                      <a:pt x="12" y="10"/>
                      <a:pt x="12" y="23"/>
                    </a:cubicBezTo>
                    <a:cubicBezTo>
                      <a:pt x="12" y="33"/>
                      <a:pt x="19" y="41"/>
                      <a:pt x="2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íṡľíḍè-Freeform: Shape 71"/>
              <p:cNvSpPr/>
              <p:nvPr/>
            </p:nvSpPr>
            <p:spPr bwMode="auto">
              <a:xfrm>
                <a:off x="3654425" y="2398713"/>
                <a:ext cx="92075" cy="138113"/>
              </a:xfrm>
              <a:custGeom>
                <a:avLst/>
                <a:gdLst>
                  <a:gd name="T0" fmla="*/ 24 w 53"/>
                  <a:gd name="T1" fmla="*/ 38 h 80"/>
                  <a:gd name="T2" fmla="*/ 0 w 53"/>
                  <a:gd name="T3" fmla="*/ 78 h 80"/>
                  <a:gd name="T4" fmla="*/ 0 w 53"/>
                  <a:gd name="T5" fmla="*/ 80 h 80"/>
                  <a:gd name="T6" fmla="*/ 43 w 53"/>
                  <a:gd name="T7" fmla="*/ 80 h 80"/>
                  <a:gd name="T8" fmla="*/ 52 w 53"/>
                  <a:gd name="T9" fmla="*/ 52 h 80"/>
                  <a:gd name="T10" fmla="*/ 53 w 53"/>
                  <a:gd name="T11" fmla="*/ 51 h 80"/>
                  <a:gd name="T12" fmla="*/ 37 w 53"/>
                  <a:gd name="T13" fmla="*/ 38 h 80"/>
                  <a:gd name="T14" fmla="*/ 50 w 53"/>
                  <a:gd name="T15" fmla="*/ 20 h 80"/>
                  <a:gd name="T16" fmla="*/ 30 w 53"/>
                  <a:gd name="T17" fmla="*/ 0 h 80"/>
                  <a:gd name="T18" fmla="*/ 11 w 53"/>
                  <a:gd name="T19" fmla="*/ 20 h 80"/>
                  <a:gd name="T20" fmla="*/ 24 w 53"/>
                  <a:gd name="T21" fmla="*/ 3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80">
                    <a:moveTo>
                      <a:pt x="24" y="38"/>
                    </a:moveTo>
                    <a:cubicBezTo>
                      <a:pt x="11" y="42"/>
                      <a:pt x="0" y="58"/>
                      <a:pt x="0" y="78"/>
                    </a:cubicBezTo>
                    <a:cubicBezTo>
                      <a:pt x="0" y="79"/>
                      <a:pt x="0" y="79"/>
                      <a:pt x="0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4" y="70"/>
                      <a:pt x="47" y="60"/>
                      <a:pt x="52" y="52"/>
                    </a:cubicBezTo>
                    <a:cubicBezTo>
                      <a:pt x="52" y="51"/>
                      <a:pt x="53" y="51"/>
                      <a:pt x="53" y="51"/>
                    </a:cubicBezTo>
                    <a:cubicBezTo>
                      <a:pt x="49" y="44"/>
                      <a:pt x="43" y="40"/>
                      <a:pt x="37" y="38"/>
                    </a:cubicBezTo>
                    <a:cubicBezTo>
                      <a:pt x="45" y="35"/>
                      <a:pt x="50" y="28"/>
                      <a:pt x="50" y="20"/>
                    </a:cubicBezTo>
                    <a:cubicBezTo>
                      <a:pt x="50" y="9"/>
                      <a:pt x="41" y="0"/>
                      <a:pt x="30" y="0"/>
                    </a:cubicBezTo>
                    <a:cubicBezTo>
                      <a:pt x="20" y="0"/>
                      <a:pt x="11" y="9"/>
                      <a:pt x="11" y="20"/>
                    </a:cubicBezTo>
                    <a:cubicBezTo>
                      <a:pt x="11" y="28"/>
                      <a:pt x="16" y="35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4" name="íṡľíḍè-Freeform: Shape 72"/>
              <p:cNvSpPr/>
              <p:nvPr/>
            </p:nvSpPr>
            <p:spPr bwMode="auto">
              <a:xfrm>
                <a:off x="3852863" y="2398713"/>
                <a:ext cx="90488" cy="138113"/>
              </a:xfrm>
              <a:custGeom>
                <a:avLst/>
                <a:gdLst>
                  <a:gd name="T0" fmla="*/ 16 w 52"/>
                  <a:gd name="T1" fmla="*/ 38 h 80"/>
                  <a:gd name="T2" fmla="*/ 0 w 52"/>
                  <a:gd name="T3" fmla="*/ 51 h 80"/>
                  <a:gd name="T4" fmla="*/ 0 w 52"/>
                  <a:gd name="T5" fmla="*/ 52 h 80"/>
                  <a:gd name="T6" fmla="*/ 9 w 52"/>
                  <a:gd name="T7" fmla="*/ 80 h 80"/>
                  <a:gd name="T8" fmla="*/ 52 w 52"/>
                  <a:gd name="T9" fmla="*/ 80 h 80"/>
                  <a:gd name="T10" fmla="*/ 52 w 52"/>
                  <a:gd name="T11" fmla="*/ 78 h 80"/>
                  <a:gd name="T12" fmla="*/ 28 w 52"/>
                  <a:gd name="T13" fmla="*/ 38 h 80"/>
                  <a:gd name="T14" fmla="*/ 42 w 52"/>
                  <a:gd name="T15" fmla="*/ 20 h 80"/>
                  <a:gd name="T16" fmla="*/ 22 w 52"/>
                  <a:gd name="T17" fmla="*/ 0 h 80"/>
                  <a:gd name="T18" fmla="*/ 2 w 52"/>
                  <a:gd name="T19" fmla="*/ 20 h 80"/>
                  <a:gd name="T20" fmla="*/ 16 w 52"/>
                  <a:gd name="T21" fmla="*/ 3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80">
                    <a:moveTo>
                      <a:pt x="16" y="38"/>
                    </a:moveTo>
                    <a:cubicBezTo>
                      <a:pt x="9" y="40"/>
                      <a:pt x="4" y="44"/>
                      <a:pt x="0" y="51"/>
                    </a:cubicBezTo>
                    <a:cubicBezTo>
                      <a:pt x="0" y="51"/>
                      <a:pt x="0" y="51"/>
                      <a:pt x="0" y="52"/>
                    </a:cubicBezTo>
                    <a:cubicBezTo>
                      <a:pt x="6" y="60"/>
                      <a:pt x="8" y="70"/>
                      <a:pt x="9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2" y="78"/>
                    </a:cubicBezTo>
                    <a:cubicBezTo>
                      <a:pt x="52" y="58"/>
                      <a:pt x="42" y="42"/>
                      <a:pt x="28" y="38"/>
                    </a:cubicBezTo>
                    <a:cubicBezTo>
                      <a:pt x="36" y="35"/>
                      <a:pt x="42" y="28"/>
                      <a:pt x="42" y="20"/>
                    </a:cubicBezTo>
                    <a:cubicBezTo>
                      <a:pt x="42" y="9"/>
                      <a:pt x="33" y="0"/>
                      <a:pt x="22" y="0"/>
                    </a:cubicBezTo>
                    <a:cubicBezTo>
                      <a:pt x="11" y="0"/>
                      <a:pt x="2" y="9"/>
                      <a:pt x="2" y="20"/>
                    </a:cubicBezTo>
                    <a:cubicBezTo>
                      <a:pt x="2" y="28"/>
                      <a:pt x="8" y="35"/>
                      <a:pt x="1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2" name="Group 73"/>
            <p:cNvGrpSpPr/>
            <p:nvPr/>
          </p:nvGrpSpPr>
          <p:grpSpPr>
            <a:xfrm>
              <a:off x="4574999" y="4562799"/>
              <a:ext cx="467486" cy="738797"/>
              <a:chOff x="4197350" y="2614613"/>
              <a:chExt cx="177800" cy="280988"/>
            </a:xfrm>
            <a:solidFill>
              <a:schemeClr val="bg1"/>
            </a:solidFill>
          </p:grpSpPr>
          <p:sp>
            <p:nvSpPr>
              <p:cNvPr id="147" name="íṡľíḍè-Freeform: Shape 74"/>
              <p:cNvSpPr/>
              <p:nvPr/>
            </p:nvSpPr>
            <p:spPr bwMode="auto">
              <a:xfrm>
                <a:off x="4227513" y="2614613"/>
                <a:ext cx="117475" cy="68263"/>
              </a:xfrm>
              <a:custGeom>
                <a:avLst/>
                <a:gdLst>
                  <a:gd name="T0" fmla="*/ 14 w 68"/>
                  <a:gd name="T1" fmla="*/ 18 h 40"/>
                  <a:gd name="T2" fmla="*/ 1 w 68"/>
                  <a:gd name="T3" fmla="*/ 23 h 40"/>
                  <a:gd name="T4" fmla="*/ 21 w 68"/>
                  <a:gd name="T5" fmla="*/ 40 h 40"/>
                  <a:gd name="T6" fmla="*/ 46 w 68"/>
                  <a:gd name="T7" fmla="*/ 40 h 40"/>
                  <a:gd name="T8" fmla="*/ 68 w 68"/>
                  <a:gd name="T9" fmla="*/ 25 h 40"/>
                  <a:gd name="T10" fmla="*/ 62 w 68"/>
                  <a:gd name="T11" fmla="*/ 26 h 40"/>
                  <a:gd name="T12" fmla="*/ 56 w 68"/>
                  <a:gd name="T13" fmla="*/ 0 h 40"/>
                  <a:gd name="T14" fmla="*/ 37 w 68"/>
                  <a:gd name="T15" fmla="*/ 16 h 40"/>
                  <a:gd name="T16" fmla="*/ 17 w 68"/>
                  <a:gd name="T17" fmla="*/ 5 h 40"/>
                  <a:gd name="T18" fmla="*/ 14 w 68"/>
                  <a:gd name="T19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0">
                    <a:moveTo>
                      <a:pt x="14" y="18"/>
                    </a:moveTo>
                    <a:cubicBezTo>
                      <a:pt x="10" y="22"/>
                      <a:pt x="2" y="20"/>
                      <a:pt x="1" y="23"/>
                    </a:cubicBezTo>
                    <a:cubicBezTo>
                      <a:pt x="0" y="29"/>
                      <a:pt x="18" y="38"/>
                      <a:pt x="21" y="40"/>
                    </a:cubicBezTo>
                    <a:cubicBezTo>
                      <a:pt x="30" y="40"/>
                      <a:pt x="38" y="40"/>
                      <a:pt x="46" y="40"/>
                    </a:cubicBezTo>
                    <a:cubicBezTo>
                      <a:pt x="56" y="37"/>
                      <a:pt x="63" y="32"/>
                      <a:pt x="68" y="25"/>
                    </a:cubicBezTo>
                    <a:cubicBezTo>
                      <a:pt x="66" y="26"/>
                      <a:pt x="64" y="26"/>
                      <a:pt x="62" y="26"/>
                    </a:cubicBezTo>
                    <a:cubicBezTo>
                      <a:pt x="43" y="26"/>
                      <a:pt x="63" y="1"/>
                      <a:pt x="56" y="0"/>
                    </a:cubicBezTo>
                    <a:cubicBezTo>
                      <a:pt x="48" y="0"/>
                      <a:pt x="50" y="11"/>
                      <a:pt x="37" y="16"/>
                    </a:cubicBezTo>
                    <a:cubicBezTo>
                      <a:pt x="33" y="18"/>
                      <a:pt x="23" y="5"/>
                      <a:pt x="17" y="5"/>
                    </a:cubicBezTo>
                    <a:cubicBezTo>
                      <a:pt x="12" y="5"/>
                      <a:pt x="17" y="15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íṡľíḍè-Freeform: Shape 75"/>
              <p:cNvSpPr/>
              <p:nvPr/>
            </p:nvSpPr>
            <p:spPr bwMode="auto">
              <a:xfrm>
                <a:off x="4265613" y="2686050"/>
                <a:ext cx="39688" cy="9525"/>
              </a:xfrm>
              <a:custGeom>
                <a:avLst/>
                <a:gdLst>
                  <a:gd name="T0" fmla="*/ 18 w 23"/>
                  <a:gd name="T1" fmla="*/ 0 h 5"/>
                  <a:gd name="T2" fmla="*/ 4 w 23"/>
                  <a:gd name="T3" fmla="*/ 0 h 5"/>
                  <a:gd name="T4" fmla="*/ 0 w 23"/>
                  <a:gd name="T5" fmla="*/ 2 h 5"/>
                  <a:gd name="T6" fmla="*/ 0 w 23"/>
                  <a:gd name="T7" fmla="*/ 2 h 5"/>
                  <a:gd name="T8" fmla="*/ 0 w 23"/>
                  <a:gd name="T9" fmla="*/ 3 h 5"/>
                  <a:gd name="T10" fmla="*/ 0 w 23"/>
                  <a:gd name="T11" fmla="*/ 4 h 5"/>
                  <a:gd name="T12" fmla="*/ 1 w 23"/>
                  <a:gd name="T13" fmla="*/ 4 h 5"/>
                  <a:gd name="T14" fmla="*/ 3 w 23"/>
                  <a:gd name="T15" fmla="*/ 5 h 5"/>
                  <a:gd name="T16" fmla="*/ 20 w 23"/>
                  <a:gd name="T17" fmla="*/ 5 h 5"/>
                  <a:gd name="T18" fmla="*/ 22 w 23"/>
                  <a:gd name="T19" fmla="*/ 4 h 5"/>
                  <a:gd name="T20" fmla="*/ 23 w 23"/>
                  <a:gd name="T21" fmla="*/ 3 h 5"/>
                  <a:gd name="T22" fmla="*/ 23 w 23"/>
                  <a:gd name="T23" fmla="*/ 2 h 5"/>
                  <a:gd name="T24" fmla="*/ 22 w 23"/>
                  <a:gd name="T25" fmla="*/ 2 h 5"/>
                  <a:gd name="T26" fmla="*/ 22 w 23"/>
                  <a:gd name="T27" fmla="*/ 1 h 5"/>
                  <a:gd name="T28" fmla="*/ 18 w 23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2" y="4"/>
                      <a:pt x="22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0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9" name="íṡľíḍè-Freeform: Shape 76"/>
              <p:cNvSpPr/>
              <p:nvPr/>
            </p:nvSpPr>
            <p:spPr bwMode="auto">
              <a:xfrm>
                <a:off x="4197350" y="2697163"/>
                <a:ext cx="177800" cy="198438"/>
              </a:xfrm>
              <a:custGeom>
                <a:avLst/>
                <a:gdLst>
                  <a:gd name="T0" fmla="*/ 48 w 103"/>
                  <a:gd name="T1" fmla="*/ 24 h 114"/>
                  <a:gd name="T2" fmla="*/ 48 w 103"/>
                  <a:gd name="T3" fmla="*/ 17 h 114"/>
                  <a:gd name="T4" fmla="*/ 57 w 103"/>
                  <a:gd name="T5" fmla="*/ 17 h 114"/>
                  <a:gd name="T6" fmla="*/ 57 w 103"/>
                  <a:gd name="T7" fmla="*/ 24 h 114"/>
                  <a:gd name="T8" fmla="*/ 75 w 103"/>
                  <a:gd name="T9" fmla="*/ 32 h 114"/>
                  <a:gd name="T10" fmla="*/ 65 w 103"/>
                  <a:gd name="T11" fmla="*/ 43 h 114"/>
                  <a:gd name="T12" fmla="*/ 56 w 103"/>
                  <a:gd name="T13" fmla="*/ 38 h 114"/>
                  <a:gd name="T14" fmla="*/ 56 w 103"/>
                  <a:gd name="T15" fmla="*/ 53 h 114"/>
                  <a:gd name="T16" fmla="*/ 77 w 103"/>
                  <a:gd name="T17" fmla="*/ 74 h 114"/>
                  <a:gd name="T18" fmla="*/ 72 w 103"/>
                  <a:gd name="T19" fmla="*/ 87 h 114"/>
                  <a:gd name="T20" fmla="*/ 56 w 103"/>
                  <a:gd name="T21" fmla="*/ 95 h 114"/>
                  <a:gd name="T22" fmla="*/ 56 w 103"/>
                  <a:gd name="T23" fmla="*/ 103 h 114"/>
                  <a:gd name="T24" fmla="*/ 48 w 103"/>
                  <a:gd name="T25" fmla="*/ 103 h 114"/>
                  <a:gd name="T26" fmla="*/ 48 w 103"/>
                  <a:gd name="T27" fmla="*/ 95 h 114"/>
                  <a:gd name="T28" fmla="*/ 46 w 103"/>
                  <a:gd name="T29" fmla="*/ 95 h 114"/>
                  <a:gd name="T30" fmla="*/ 35 w 103"/>
                  <a:gd name="T31" fmla="*/ 92 h 114"/>
                  <a:gd name="T32" fmla="*/ 25 w 103"/>
                  <a:gd name="T33" fmla="*/ 85 h 114"/>
                  <a:gd name="T34" fmla="*/ 34 w 103"/>
                  <a:gd name="T35" fmla="*/ 74 h 114"/>
                  <a:gd name="T36" fmla="*/ 48 w 103"/>
                  <a:gd name="T37" fmla="*/ 82 h 114"/>
                  <a:gd name="T38" fmla="*/ 48 w 103"/>
                  <a:gd name="T39" fmla="*/ 65 h 114"/>
                  <a:gd name="T40" fmla="*/ 33 w 103"/>
                  <a:gd name="T41" fmla="*/ 57 h 114"/>
                  <a:gd name="T42" fmla="*/ 28 w 103"/>
                  <a:gd name="T43" fmla="*/ 44 h 114"/>
                  <a:gd name="T44" fmla="*/ 33 w 103"/>
                  <a:gd name="T45" fmla="*/ 30 h 114"/>
                  <a:gd name="T46" fmla="*/ 48 w 103"/>
                  <a:gd name="T47" fmla="*/ 24 h 114"/>
                  <a:gd name="T48" fmla="*/ 64 w 103"/>
                  <a:gd name="T49" fmla="*/ 0 h 114"/>
                  <a:gd name="T50" fmla="*/ 39 w 103"/>
                  <a:gd name="T51" fmla="*/ 0 h 114"/>
                  <a:gd name="T52" fmla="*/ 0 w 103"/>
                  <a:gd name="T53" fmla="*/ 83 h 114"/>
                  <a:gd name="T54" fmla="*/ 4 w 103"/>
                  <a:gd name="T55" fmla="*/ 101 h 114"/>
                  <a:gd name="T56" fmla="*/ 52 w 103"/>
                  <a:gd name="T57" fmla="*/ 114 h 114"/>
                  <a:gd name="T58" fmla="*/ 99 w 103"/>
                  <a:gd name="T59" fmla="*/ 101 h 114"/>
                  <a:gd name="T60" fmla="*/ 103 w 103"/>
                  <a:gd name="T61" fmla="*/ 83 h 114"/>
                  <a:gd name="T62" fmla="*/ 101 w 103"/>
                  <a:gd name="T63" fmla="*/ 56 h 114"/>
                  <a:gd name="T64" fmla="*/ 64 w 103"/>
                  <a:gd name="T6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3" h="114">
                    <a:moveTo>
                      <a:pt x="48" y="24"/>
                    </a:moveTo>
                    <a:cubicBezTo>
                      <a:pt x="48" y="17"/>
                      <a:pt x="48" y="17"/>
                      <a:pt x="48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64" y="25"/>
                      <a:pt x="70" y="27"/>
                      <a:pt x="75" y="32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2" y="41"/>
                      <a:pt x="59" y="39"/>
                      <a:pt x="56" y="38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70" y="56"/>
                      <a:pt x="77" y="64"/>
                      <a:pt x="77" y="74"/>
                    </a:cubicBezTo>
                    <a:cubicBezTo>
                      <a:pt x="77" y="79"/>
                      <a:pt x="75" y="84"/>
                      <a:pt x="72" y="87"/>
                    </a:cubicBezTo>
                    <a:cubicBezTo>
                      <a:pt x="68" y="91"/>
                      <a:pt x="63" y="93"/>
                      <a:pt x="56" y="95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43" y="95"/>
                      <a:pt x="39" y="94"/>
                      <a:pt x="35" y="92"/>
                    </a:cubicBezTo>
                    <a:cubicBezTo>
                      <a:pt x="30" y="90"/>
                      <a:pt x="27" y="88"/>
                      <a:pt x="25" y="85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8" y="78"/>
                      <a:pt x="42" y="81"/>
                      <a:pt x="48" y="82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63"/>
                      <a:pt x="36" y="61"/>
                      <a:pt x="33" y="57"/>
                    </a:cubicBezTo>
                    <a:cubicBezTo>
                      <a:pt x="30" y="53"/>
                      <a:pt x="28" y="49"/>
                      <a:pt x="28" y="44"/>
                    </a:cubicBezTo>
                    <a:cubicBezTo>
                      <a:pt x="28" y="38"/>
                      <a:pt x="29" y="34"/>
                      <a:pt x="33" y="30"/>
                    </a:cubicBezTo>
                    <a:cubicBezTo>
                      <a:pt x="36" y="26"/>
                      <a:pt x="41" y="24"/>
                      <a:pt x="48" y="24"/>
                    </a:cubicBezTo>
                    <a:close/>
                    <a:moveTo>
                      <a:pt x="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" y="16"/>
                      <a:pt x="0" y="48"/>
                      <a:pt x="0" y="83"/>
                    </a:cubicBezTo>
                    <a:cubicBezTo>
                      <a:pt x="0" y="91"/>
                      <a:pt x="1" y="99"/>
                      <a:pt x="4" y="101"/>
                    </a:cubicBezTo>
                    <a:cubicBezTo>
                      <a:pt x="12" y="109"/>
                      <a:pt x="32" y="114"/>
                      <a:pt x="52" y="114"/>
                    </a:cubicBezTo>
                    <a:cubicBezTo>
                      <a:pt x="71" y="114"/>
                      <a:pt x="91" y="109"/>
                      <a:pt x="99" y="101"/>
                    </a:cubicBezTo>
                    <a:cubicBezTo>
                      <a:pt x="102" y="99"/>
                      <a:pt x="103" y="91"/>
                      <a:pt x="103" y="83"/>
                    </a:cubicBezTo>
                    <a:cubicBezTo>
                      <a:pt x="103" y="74"/>
                      <a:pt x="102" y="64"/>
                      <a:pt x="101" y="56"/>
                    </a:cubicBezTo>
                    <a:cubicBezTo>
                      <a:pt x="96" y="28"/>
                      <a:pt x="92" y="13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0" name="îŝḷîḓé-Freeform: Shape 77"/>
              <p:cNvSpPr/>
              <p:nvPr/>
            </p:nvSpPr>
            <p:spPr bwMode="auto">
              <a:xfrm>
                <a:off x="4271963" y="2762250"/>
                <a:ext cx="7938" cy="22225"/>
              </a:xfrm>
              <a:custGeom>
                <a:avLst/>
                <a:gdLst>
                  <a:gd name="T0" fmla="*/ 5 w 5"/>
                  <a:gd name="T1" fmla="*/ 0 h 12"/>
                  <a:gd name="T2" fmla="*/ 0 w 5"/>
                  <a:gd name="T3" fmla="*/ 6 h 12"/>
                  <a:gd name="T4" fmla="*/ 5 w 5"/>
                  <a:gd name="T5" fmla="*/ 12 h 12"/>
                  <a:gd name="T6" fmla="*/ 5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cubicBezTo>
                      <a:pt x="1" y="1"/>
                      <a:pt x="0" y="3"/>
                      <a:pt x="0" y="6"/>
                    </a:cubicBezTo>
                    <a:cubicBezTo>
                      <a:pt x="0" y="9"/>
                      <a:pt x="1" y="11"/>
                      <a:pt x="5" y="12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1" name="îŝḷîḓé-Freeform: Shape 78"/>
              <p:cNvSpPr/>
              <p:nvPr/>
            </p:nvSpPr>
            <p:spPr bwMode="auto">
              <a:xfrm>
                <a:off x="4294188" y="2814638"/>
                <a:ext cx="9525" cy="22225"/>
              </a:xfrm>
              <a:custGeom>
                <a:avLst/>
                <a:gdLst>
                  <a:gd name="T0" fmla="*/ 0 w 6"/>
                  <a:gd name="T1" fmla="*/ 0 h 13"/>
                  <a:gd name="T2" fmla="*/ 0 w 6"/>
                  <a:gd name="T3" fmla="*/ 13 h 13"/>
                  <a:gd name="T4" fmla="*/ 6 w 6"/>
                  <a:gd name="T5" fmla="*/ 6 h 13"/>
                  <a:gd name="T6" fmla="*/ 0 w 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3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12"/>
                      <a:pt x="6" y="10"/>
                      <a:pt x="6" y="6"/>
                    </a:cubicBezTo>
                    <a:cubicBezTo>
                      <a:pt x="6" y="3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3" name="Group 79"/>
            <p:cNvGrpSpPr/>
            <p:nvPr/>
          </p:nvGrpSpPr>
          <p:grpSpPr>
            <a:xfrm>
              <a:off x="4481080" y="2252814"/>
              <a:ext cx="655318" cy="722093"/>
              <a:chOff x="3371850" y="1820863"/>
              <a:chExt cx="249238" cy="274638"/>
            </a:xfrm>
            <a:solidFill>
              <a:schemeClr val="bg1"/>
            </a:solidFill>
          </p:grpSpPr>
          <p:sp>
            <p:nvSpPr>
              <p:cNvPr id="133" name="îŝḷîḓé-Freeform: Shape 80"/>
              <p:cNvSpPr/>
              <p:nvPr/>
            </p:nvSpPr>
            <p:spPr bwMode="auto">
              <a:xfrm>
                <a:off x="3582988" y="1943100"/>
                <a:ext cx="38100" cy="11113"/>
              </a:xfrm>
              <a:custGeom>
                <a:avLst/>
                <a:gdLst>
                  <a:gd name="T0" fmla="*/ 21 w 22"/>
                  <a:gd name="T1" fmla="*/ 1 h 7"/>
                  <a:gd name="T2" fmla="*/ 19 w 22"/>
                  <a:gd name="T3" fmla="*/ 0 h 7"/>
                  <a:gd name="T4" fmla="*/ 4 w 22"/>
                  <a:gd name="T5" fmla="*/ 0 h 7"/>
                  <a:gd name="T6" fmla="*/ 1 w 22"/>
                  <a:gd name="T7" fmla="*/ 1 h 7"/>
                  <a:gd name="T8" fmla="*/ 0 w 22"/>
                  <a:gd name="T9" fmla="*/ 3 h 7"/>
                  <a:gd name="T10" fmla="*/ 1 w 22"/>
                  <a:gd name="T11" fmla="*/ 6 h 7"/>
                  <a:gd name="T12" fmla="*/ 4 w 22"/>
                  <a:gd name="T13" fmla="*/ 7 h 7"/>
                  <a:gd name="T14" fmla="*/ 19 w 22"/>
                  <a:gd name="T15" fmla="*/ 7 h 7"/>
                  <a:gd name="T16" fmla="*/ 21 w 22"/>
                  <a:gd name="T17" fmla="*/ 6 h 7"/>
                  <a:gd name="T18" fmla="*/ 22 w 22"/>
                  <a:gd name="T19" fmla="*/ 3 h 7"/>
                  <a:gd name="T20" fmla="*/ 21 w 22"/>
                  <a:gd name="T2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">
                    <a:moveTo>
                      <a:pt x="21" y="1"/>
                    </a:moveTo>
                    <a:cubicBezTo>
                      <a:pt x="21" y="0"/>
                      <a:pt x="20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1" y="6"/>
                      <a:pt x="21" y="6"/>
                    </a:cubicBezTo>
                    <a:cubicBezTo>
                      <a:pt x="22" y="5"/>
                      <a:pt x="22" y="4"/>
                      <a:pt x="22" y="3"/>
                    </a:cubicBezTo>
                    <a:cubicBezTo>
                      <a:pt x="22" y="2"/>
                      <a:pt x="22" y="1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îŝḷîḓé-Freeform: Shape 81"/>
              <p:cNvSpPr/>
              <p:nvPr/>
            </p:nvSpPr>
            <p:spPr bwMode="auto">
              <a:xfrm>
                <a:off x="3575050" y="1885950"/>
                <a:ext cx="34925" cy="25400"/>
              </a:xfrm>
              <a:custGeom>
                <a:avLst/>
                <a:gdLst>
                  <a:gd name="T0" fmla="*/ 4 w 21"/>
                  <a:gd name="T1" fmla="*/ 15 h 15"/>
                  <a:gd name="T2" fmla="*/ 6 w 21"/>
                  <a:gd name="T3" fmla="*/ 14 h 15"/>
                  <a:gd name="T4" fmla="*/ 19 w 21"/>
                  <a:gd name="T5" fmla="*/ 7 h 15"/>
                  <a:gd name="T6" fmla="*/ 19 w 21"/>
                  <a:gd name="T7" fmla="*/ 6 h 15"/>
                  <a:gd name="T8" fmla="*/ 19 w 21"/>
                  <a:gd name="T9" fmla="*/ 6 h 15"/>
                  <a:gd name="T10" fmla="*/ 20 w 21"/>
                  <a:gd name="T11" fmla="*/ 2 h 15"/>
                  <a:gd name="T12" fmla="*/ 18 w 21"/>
                  <a:gd name="T13" fmla="*/ 0 h 15"/>
                  <a:gd name="T14" fmla="*/ 15 w 21"/>
                  <a:gd name="T15" fmla="*/ 1 h 15"/>
                  <a:gd name="T16" fmla="*/ 2 w 21"/>
                  <a:gd name="T17" fmla="*/ 8 h 15"/>
                  <a:gd name="T18" fmla="*/ 1 w 21"/>
                  <a:gd name="T19" fmla="*/ 9 h 15"/>
                  <a:gd name="T20" fmla="*/ 1 w 21"/>
                  <a:gd name="T21" fmla="*/ 13 h 15"/>
                  <a:gd name="T22" fmla="*/ 4 w 21"/>
                  <a:gd name="T2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4" y="15"/>
                      <a:pt x="5" y="15"/>
                      <a:pt x="6" y="14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1" y="3"/>
                      <a:pt x="20" y="2"/>
                    </a:cubicBezTo>
                    <a:cubicBezTo>
                      <a:pt x="19" y="1"/>
                      <a:pt x="19" y="0"/>
                      <a:pt x="18" y="0"/>
                    </a:cubicBezTo>
                    <a:cubicBezTo>
                      <a:pt x="17" y="0"/>
                      <a:pt x="16" y="0"/>
                      <a:pt x="15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2"/>
                      <a:pt x="1" y="13"/>
                    </a:cubicBezTo>
                    <a:cubicBezTo>
                      <a:pt x="1" y="14"/>
                      <a:pt x="3" y="15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îŝḷîḓé-Freeform: Shape 82"/>
              <p:cNvSpPr/>
              <p:nvPr/>
            </p:nvSpPr>
            <p:spPr bwMode="auto">
              <a:xfrm>
                <a:off x="3540125" y="1836738"/>
                <a:ext cx="25400" cy="36513"/>
              </a:xfrm>
              <a:custGeom>
                <a:avLst/>
                <a:gdLst>
                  <a:gd name="T0" fmla="*/ 13 w 15"/>
                  <a:gd name="T1" fmla="*/ 1 h 21"/>
                  <a:gd name="T2" fmla="*/ 9 w 15"/>
                  <a:gd name="T3" fmla="*/ 2 h 21"/>
                  <a:gd name="T4" fmla="*/ 8 w 15"/>
                  <a:gd name="T5" fmla="*/ 2 h 21"/>
                  <a:gd name="T6" fmla="*/ 1 w 15"/>
                  <a:gd name="T7" fmla="*/ 15 h 21"/>
                  <a:gd name="T8" fmla="*/ 2 w 15"/>
                  <a:gd name="T9" fmla="*/ 20 h 21"/>
                  <a:gd name="T10" fmla="*/ 4 w 15"/>
                  <a:gd name="T11" fmla="*/ 21 h 21"/>
                  <a:gd name="T12" fmla="*/ 7 w 15"/>
                  <a:gd name="T13" fmla="*/ 20 h 21"/>
                  <a:gd name="T14" fmla="*/ 7 w 15"/>
                  <a:gd name="T15" fmla="*/ 19 h 21"/>
                  <a:gd name="T16" fmla="*/ 15 w 15"/>
                  <a:gd name="T17" fmla="*/ 6 h 21"/>
                  <a:gd name="T18" fmla="*/ 13 w 15"/>
                  <a:gd name="T1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21">
                    <a:moveTo>
                      <a:pt x="13" y="1"/>
                    </a:moveTo>
                    <a:cubicBezTo>
                      <a:pt x="12" y="0"/>
                      <a:pt x="10" y="0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1" y="19"/>
                      <a:pt x="2" y="20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5" y="21"/>
                      <a:pt x="6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5" y="2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îŝḷîḓé-Freeform: Shape 83"/>
              <p:cNvSpPr/>
              <p:nvPr/>
            </p:nvSpPr>
            <p:spPr bwMode="auto">
              <a:xfrm>
                <a:off x="3376613" y="1884363"/>
                <a:ext cx="36513" cy="25400"/>
              </a:xfrm>
              <a:custGeom>
                <a:avLst/>
                <a:gdLst>
                  <a:gd name="T0" fmla="*/ 3 w 21"/>
                  <a:gd name="T1" fmla="*/ 7 h 15"/>
                  <a:gd name="T2" fmla="*/ 16 w 21"/>
                  <a:gd name="T3" fmla="*/ 14 h 15"/>
                  <a:gd name="T4" fmla="*/ 17 w 21"/>
                  <a:gd name="T5" fmla="*/ 15 h 15"/>
                  <a:gd name="T6" fmla="*/ 20 w 21"/>
                  <a:gd name="T7" fmla="*/ 14 h 15"/>
                  <a:gd name="T8" fmla="*/ 20 w 21"/>
                  <a:gd name="T9" fmla="*/ 13 h 15"/>
                  <a:gd name="T10" fmla="*/ 19 w 21"/>
                  <a:gd name="T11" fmla="*/ 8 h 15"/>
                  <a:gd name="T12" fmla="*/ 6 w 21"/>
                  <a:gd name="T13" fmla="*/ 0 h 15"/>
                  <a:gd name="T14" fmla="*/ 2 w 21"/>
                  <a:gd name="T15" fmla="*/ 1 h 15"/>
                  <a:gd name="T16" fmla="*/ 1 w 21"/>
                  <a:gd name="T17" fmla="*/ 2 h 15"/>
                  <a:gd name="T18" fmla="*/ 3 w 21"/>
                  <a:gd name="T1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15">
                    <a:moveTo>
                      <a:pt x="3" y="7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7" y="15"/>
                      <a:pt x="17" y="15"/>
                    </a:cubicBezTo>
                    <a:cubicBezTo>
                      <a:pt x="18" y="15"/>
                      <a:pt x="19" y="14"/>
                      <a:pt x="20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1"/>
                      <a:pt x="21" y="9"/>
                      <a:pt x="19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îŝḷîḓé-Freeform: Shape 84"/>
              <p:cNvSpPr/>
              <p:nvPr/>
            </p:nvSpPr>
            <p:spPr bwMode="auto">
              <a:xfrm>
                <a:off x="3575050" y="1982788"/>
                <a:ext cx="34925" cy="25400"/>
              </a:xfrm>
              <a:custGeom>
                <a:avLst/>
                <a:gdLst>
                  <a:gd name="T0" fmla="*/ 19 w 21"/>
                  <a:gd name="T1" fmla="*/ 8 h 15"/>
                  <a:gd name="T2" fmla="*/ 6 w 21"/>
                  <a:gd name="T3" fmla="*/ 1 h 15"/>
                  <a:gd name="T4" fmla="*/ 1 w 21"/>
                  <a:gd name="T5" fmla="*/ 1 h 15"/>
                  <a:gd name="T6" fmla="*/ 1 w 21"/>
                  <a:gd name="T7" fmla="*/ 2 h 15"/>
                  <a:gd name="T8" fmla="*/ 2 w 21"/>
                  <a:gd name="T9" fmla="*/ 7 h 15"/>
                  <a:gd name="T10" fmla="*/ 15 w 21"/>
                  <a:gd name="T11" fmla="*/ 15 h 15"/>
                  <a:gd name="T12" fmla="*/ 17 w 21"/>
                  <a:gd name="T13" fmla="*/ 15 h 15"/>
                  <a:gd name="T14" fmla="*/ 19 w 21"/>
                  <a:gd name="T15" fmla="*/ 14 h 15"/>
                  <a:gd name="T16" fmla="*/ 20 w 21"/>
                  <a:gd name="T17" fmla="*/ 13 h 15"/>
                  <a:gd name="T18" fmla="*/ 19 w 21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15">
                    <a:moveTo>
                      <a:pt x="19" y="8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3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19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2"/>
                      <a:pt x="20" y="9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îŝḷîḓé-Freeform: Shape 85"/>
              <p:cNvSpPr/>
              <p:nvPr/>
            </p:nvSpPr>
            <p:spPr bwMode="auto">
              <a:xfrm>
                <a:off x="3378200" y="1985963"/>
                <a:ext cx="34925" cy="26988"/>
              </a:xfrm>
              <a:custGeom>
                <a:avLst/>
                <a:gdLst>
                  <a:gd name="T0" fmla="*/ 17 w 20"/>
                  <a:gd name="T1" fmla="*/ 0 h 15"/>
                  <a:gd name="T2" fmla="*/ 15 w 20"/>
                  <a:gd name="T3" fmla="*/ 1 h 15"/>
                  <a:gd name="T4" fmla="*/ 2 w 20"/>
                  <a:gd name="T5" fmla="*/ 8 h 15"/>
                  <a:gd name="T6" fmla="*/ 1 w 20"/>
                  <a:gd name="T7" fmla="*/ 9 h 15"/>
                  <a:gd name="T8" fmla="*/ 0 w 20"/>
                  <a:gd name="T9" fmla="*/ 13 h 15"/>
                  <a:gd name="T10" fmla="*/ 4 w 20"/>
                  <a:gd name="T11" fmla="*/ 15 h 15"/>
                  <a:gd name="T12" fmla="*/ 5 w 20"/>
                  <a:gd name="T13" fmla="*/ 14 h 15"/>
                  <a:gd name="T14" fmla="*/ 18 w 20"/>
                  <a:gd name="T15" fmla="*/ 7 h 15"/>
                  <a:gd name="T16" fmla="*/ 19 w 20"/>
                  <a:gd name="T17" fmla="*/ 6 h 15"/>
                  <a:gd name="T18" fmla="*/ 20 w 20"/>
                  <a:gd name="T19" fmla="*/ 2 h 15"/>
                  <a:gd name="T20" fmla="*/ 17 w 20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cubicBezTo>
                      <a:pt x="17" y="0"/>
                      <a:pt x="16" y="0"/>
                      <a:pt x="15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1" y="14"/>
                      <a:pt x="2" y="15"/>
                      <a:pt x="4" y="15"/>
                    </a:cubicBezTo>
                    <a:cubicBezTo>
                      <a:pt x="4" y="15"/>
                      <a:pt x="5" y="15"/>
                      <a:pt x="5" y="1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19" y="1"/>
                      <a:pt x="18" y="1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îŝḷîḓé-Freeform: Shape 86"/>
              <p:cNvSpPr/>
              <p:nvPr/>
            </p:nvSpPr>
            <p:spPr bwMode="auto">
              <a:xfrm>
                <a:off x="3421063" y="1835150"/>
                <a:ext cx="26988" cy="34925"/>
              </a:xfrm>
              <a:custGeom>
                <a:avLst/>
                <a:gdLst>
                  <a:gd name="T0" fmla="*/ 7 w 15"/>
                  <a:gd name="T1" fmla="*/ 2 h 20"/>
                  <a:gd name="T2" fmla="*/ 4 w 15"/>
                  <a:gd name="T3" fmla="*/ 0 h 20"/>
                  <a:gd name="T4" fmla="*/ 2 w 15"/>
                  <a:gd name="T5" fmla="*/ 1 h 20"/>
                  <a:gd name="T6" fmla="*/ 1 w 15"/>
                  <a:gd name="T7" fmla="*/ 1 h 20"/>
                  <a:gd name="T8" fmla="*/ 0 w 15"/>
                  <a:gd name="T9" fmla="*/ 6 h 20"/>
                  <a:gd name="T10" fmla="*/ 8 w 15"/>
                  <a:gd name="T11" fmla="*/ 19 h 20"/>
                  <a:gd name="T12" fmla="*/ 11 w 15"/>
                  <a:gd name="T13" fmla="*/ 20 h 20"/>
                  <a:gd name="T14" fmla="*/ 13 w 15"/>
                  <a:gd name="T15" fmla="*/ 20 h 20"/>
                  <a:gd name="T16" fmla="*/ 14 w 15"/>
                  <a:gd name="T17" fmla="*/ 19 h 20"/>
                  <a:gd name="T18" fmla="*/ 14 w 15"/>
                  <a:gd name="T19" fmla="*/ 15 h 20"/>
                  <a:gd name="T20" fmla="*/ 7 w 15"/>
                  <a:gd name="T21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0">
                    <a:moveTo>
                      <a:pt x="7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20"/>
                      <a:pt x="10" y="20"/>
                      <a:pt x="11" y="20"/>
                    </a:cubicBezTo>
                    <a:cubicBezTo>
                      <a:pt x="12" y="20"/>
                      <a:pt x="12" y="20"/>
                      <a:pt x="13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5" y="16"/>
                      <a:pt x="14" y="15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îŝḷîḓé-Freeform: Shape 87"/>
              <p:cNvSpPr/>
              <p:nvPr/>
            </p:nvSpPr>
            <p:spPr bwMode="auto">
              <a:xfrm>
                <a:off x="3489325" y="1820863"/>
                <a:ext cx="12700" cy="38100"/>
              </a:xfrm>
              <a:custGeom>
                <a:avLst/>
                <a:gdLst>
                  <a:gd name="T0" fmla="*/ 3 w 7"/>
                  <a:gd name="T1" fmla="*/ 0 h 22"/>
                  <a:gd name="T2" fmla="*/ 1 w 7"/>
                  <a:gd name="T3" fmla="*/ 1 h 22"/>
                  <a:gd name="T4" fmla="*/ 0 w 7"/>
                  <a:gd name="T5" fmla="*/ 4 h 22"/>
                  <a:gd name="T6" fmla="*/ 0 w 7"/>
                  <a:gd name="T7" fmla="*/ 19 h 22"/>
                  <a:gd name="T8" fmla="*/ 3 w 7"/>
                  <a:gd name="T9" fmla="*/ 22 h 22"/>
                  <a:gd name="T10" fmla="*/ 6 w 7"/>
                  <a:gd name="T11" fmla="*/ 21 h 22"/>
                  <a:gd name="T12" fmla="*/ 7 w 7"/>
                  <a:gd name="T13" fmla="*/ 19 h 22"/>
                  <a:gd name="T14" fmla="*/ 7 w 7"/>
                  <a:gd name="T15" fmla="*/ 3 h 22"/>
                  <a:gd name="T16" fmla="*/ 3 w 7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2">
                    <a:moveTo>
                      <a:pt x="3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6" y="21"/>
                    </a:cubicBezTo>
                    <a:cubicBezTo>
                      <a:pt x="6" y="20"/>
                      <a:pt x="7" y="19"/>
                      <a:pt x="7" y="19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îŝḷîḓé-Freeform: Shape 88"/>
              <p:cNvSpPr/>
              <p:nvPr/>
            </p:nvSpPr>
            <p:spPr bwMode="auto">
              <a:xfrm>
                <a:off x="3371850" y="1943100"/>
                <a:ext cx="38100" cy="11113"/>
              </a:xfrm>
              <a:custGeom>
                <a:avLst/>
                <a:gdLst>
                  <a:gd name="T0" fmla="*/ 21 w 22"/>
                  <a:gd name="T1" fmla="*/ 6 h 7"/>
                  <a:gd name="T2" fmla="*/ 22 w 22"/>
                  <a:gd name="T3" fmla="*/ 4 h 7"/>
                  <a:gd name="T4" fmla="*/ 21 w 22"/>
                  <a:gd name="T5" fmla="*/ 1 h 7"/>
                  <a:gd name="T6" fmla="*/ 19 w 22"/>
                  <a:gd name="T7" fmla="*/ 0 h 7"/>
                  <a:gd name="T8" fmla="*/ 4 w 22"/>
                  <a:gd name="T9" fmla="*/ 0 h 7"/>
                  <a:gd name="T10" fmla="*/ 1 w 22"/>
                  <a:gd name="T11" fmla="*/ 1 h 7"/>
                  <a:gd name="T12" fmla="*/ 0 w 22"/>
                  <a:gd name="T13" fmla="*/ 4 h 7"/>
                  <a:gd name="T14" fmla="*/ 4 w 22"/>
                  <a:gd name="T15" fmla="*/ 7 h 7"/>
                  <a:gd name="T16" fmla="*/ 19 w 22"/>
                  <a:gd name="T17" fmla="*/ 7 h 7"/>
                  <a:gd name="T18" fmla="*/ 21 w 22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7">
                    <a:moveTo>
                      <a:pt x="21" y="6"/>
                    </a:moveTo>
                    <a:cubicBezTo>
                      <a:pt x="22" y="5"/>
                      <a:pt x="22" y="5"/>
                      <a:pt x="22" y="4"/>
                    </a:cubicBezTo>
                    <a:cubicBezTo>
                      <a:pt x="22" y="3"/>
                      <a:pt x="22" y="2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îŝḷîḓé-Freeform: Shape 89"/>
              <p:cNvSpPr/>
              <p:nvPr/>
            </p:nvSpPr>
            <p:spPr bwMode="auto">
              <a:xfrm>
                <a:off x="3467100" y="2044700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0 w 34"/>
                  <a:gd name="T3" fmla="*/ 7 h 9"/>
                  <a:gd name="T4" fmla="*/ 3 w 34"/>
                  <a:gd name="T5" fmla="*/ 7 h 9"/>
                  <a:gd name="T6" fmla="*/ 0 w 34"/>
                  <a:gd name="T7" fmla="*/ 3 h 9"/>
                  <a:gd name="T8" fmla="*/ 5 w 34"/>
                  <a:gd name="T9" fmla="*/ 0 h 9"/>
                  <a:gd name="T10" fmla="*/ 29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0" y="7"/>
                    </a:cubicBezTo>
                    <a:cubicBezTo>
                      <a:pt x="22" y="9"/>
                      <a:pt x="12" y="9"/>
                      <a:pt x="3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1"/>
                      <a:pt x="21" y="1"/>
                      <a:pt x="29" y="0"/>
                    </a:cubicBezTo>
                    <a:cubicBezTo>
                      <a:pt x="31" y="0"/>
                      <a:pt x="33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îŝḷîḓé-Freeform: Shape 90"/>
              <p:cNvSpPr/>
              <p:nvPr/>
            </p:nvSpPr>
            <p:spPr bwMode="auto">
              <a:xfrm>
                <a:off x="3465513" y="2058988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1 w 34"/>
                  <a:gd name="T3" fmla="*/ 7 h 9"/>
                  <a:gd name="T4" fmla="*/ 4 w 34"/>
                  <a:gd name="T5" fmla="*/ 7 h 9"/>
                  <a:gd name="T6" fmla="*/ 1 w 34"/>
                  <a:gd name="T7" fmla="*/ 3 h 9"/>
                  <a:gd name="T8" fmla="*/ 5 w 34"/>
                  <a:gd name="T9" fmla="*/ 0 h 9"/>
                  <a:gd name="T10" fmla="*/ 30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1" y="7"/>
                    </a:cubicBezTo>
                    <a:cubicBezTo>
                      <a:pt x="22" y="9"/>
                      <a:pt x="13" y="9"/>
                      <a:pt x="4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2"/>
                      <a:pt x="22" y="2"/>
                      <a:pt x="30" y="0"/>
                    </a:cubicBezTo>
                    <a:cubicBezTo>
                      <a:pt x="32" y="0"/>
                      <a:pt x="34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îŝḷîḓé-Freeform: Shape 91"/>
              <p:cNvSpPr/>
              <p:nvPr/>
            </p:nvSpPr>
            <p:spPr bwMode="auto">
              <a:xfrm>
                <a:off x="3465513" y="2073275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1 w 34"/>
                  <a:gd name="T3" fmla="*/ 7 h 9"/>
                  <a:gd name="T4" fmla="*/ 4 w 34"/>
                  <a:gd name="T5" fmla="*/ 7 h 9"/>
                  <a:gd name="T6" fmla="*/ 1 w 34"/>
                  <a:gd name="T7" fmla="*/ 3 h 9"/>
                  <a:gd name="T8" fmla="*/ 5 w 34"/>
                  <a:gd name="T9" fmla="*/ 0 h 9"/>
                  <a:gd name="T10" fmla="*/ 30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1" y="7"/>
                    </a:cubicBezTo>
                    <a:cubicBezTo>
                      <a:pt x="22" y="9"/>
                      <a:pt x="13" y="9"/>
                      <a:pt x="4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2"/>
                      <a:pt x="22" y="2"/>
                      <a:pt x="30" y="0"/>
                    </a:cubicBezTo>
                    <a:cubicBezTo>
                      <a:pt x="32" y="0"/>
                      <a:pt x="34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îŝḷîḓé-Freeform: Shape 92"/>
              <p:cNvSpPr/>
              <p:nvPr/>
            </p:nvSpPr>
            <p:spPr bwMode="auto">
              <a:xfrm>
                <a:off x="3478213" y="2084388"/>
                <a:ext cx="33338" cy="11113"/>
              </a:xfrm>
              <a:custGeom>
                <a:avLst/>
                <a:gdLst>
                  <a:gd name="T0" fmla="*/ 19 w 19"/>
                  <a:gd name="T1" fmla="*/ 2 h 6"/>
                  <a:gd name="T2" fmla="*/ 17 w 19"/>
                  <a:gd name="T3" fmla="*/ 5 h 6"/>
                  <a:gd name="T4" fmla="*/ 2 w 19"/>
                  <a:gd name="T5" fmla="*/ 5 h 6"/>
                  <a:gd name="T6" fmla="*/ 0 w 19"/>
                  <a:gd name="T7" fmla="*/ 2 h 6"/>
                  <a:gd name="T8" fmla="*/ 2 w 19"/>
                  <a:gd name="T9" fmla="*/ 0 h 6"/>
                  <a:gd name="T10" fmla="*/ 16 w 19"/>
                  <a:gd name="T11" fmla="*/ 0 h 6"/>
                  <a:gd name="T12" fmla="*/ 19 w 19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">
                    <a:moveTo>
                      <a:pt x="19" y="2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2" y="6"/>
                      <a:pt x="7" y="6"/>
                      <a:pt x="2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1"/>
                      <a:pt x="12" y="1"/>
                      <a:pt x="16" y="0"/>
                    </a:cubicBezTo>
                    <a:cubicBezTo>
                      <a:pt x="18" y="0"/>
                      <a:pt x="19" y="1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îŝḷîḓé-Freeform: Shape 93"/>
              <p:cNvSpPr/>
              <p:nvPr/>
            </p:nvSpPr>
            <p:spPr bwMode="auto">
              <a:xfrm>
                <a:off x="3417888" y="1866900"/>
                <a:ext cx="157163" cy="179388"/>
              </a:xfrm>
              <a:custGeom>
                <a:avLst/>
                <a:gdLst>
                  <a:gd name="T0" fmla="*/ 45 w 90"/>
                  <a:gd name="T1" fmla="*/ 0 h 104"/>
                  <a:gd name="T2" fmla="*/ 0 w 90"/>
                  <a:gd name="T3" fmla="*/ 45 h 104"/>
                  <a:gd name="T4" fmla="*/ 27 w 90"/>
                  <a:gd name="T5" fmla="*/ 99 h 104"/>
                  <a:gd name="T6" fmla="*/ 63 w 90"/>
                  <a:gd name="T7" fmla="*/ 99 h 104"/>
                  <a:gd name="T8" fmla="*/ 90 w 90"/>
                  <a:gd name="T9" fmla="*/ 45 h 104"/>
                  <a:gd name="T10" fmla="*/ 45 w 90"/>
                  <a:gd name="T11" fmla="*/ 0 h 104"/>
                  <a:gd name="T12" fmla="*/ 76 w 90"/>
                  <a:gd name="T13" fmla="*/ 40 h 104"/>
                  <a:gd name="T14" fmla="*/ 76 w 90"/>
                  <a:gd name="T15" fmla="*/ 40 h 104"/>
                  <a:gd name="T16" fmla="*/ 63 w 90"/>
                  <a:gd name="T17" fmla="*/ 20 h 104"/>
                  <a:gd name="T18" fmla="*/ 61 w 90"/>
                  <a:gd name="T19" fmla="*/ 15 h 104"/>
                  <a:gd name="T20" fmla="*/ 66 w 90"/>
                  <a:gd name="T21" fmla="*/ 14 h 104"/>
                  <a:gd name="T22" fmla="*/ 83 w 90"/>
                  <a:gd name="T23" fmla="*/ 36 h 104"/>
                  <a:gd name="T24" fmla="*/ 80 w 90"/>
                  <a:gd name="T25" fmla="*/ 42 h 104"/>
                  <a:gd name="T26" fmla="*/ 76 w 90"/>
                  <a:gd name="T27" fmla="*/ 4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104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64"/>
                      <a:pt x="20" y="84"/>
                      <a:pt x="27" y="99"/>
                    </a:cubicBezTo>
                    <a:cubicBezTo>
                      <a:pt x="29" y="103"/>
                      <a:pt x="62" y="104"/>
                      <a:pt x="63" y="99"/>
                    </a:cubicBezTo>
                    <a:cubicBezTo>
                      <a:pt x="68" y="88"/>
                      <a:pt x="90" y="64"/>
                      <a:pt x="90" y="45"/>
                    </a:cubicBezTo>
                    <a:cubicBezTo>
                      <a:pt x="90" y="20"/>
                      <a:pt x="70" y="0"/>
                      <a:pt x="45" y="0"/>
                    </a:cubicBezTo>
                    <a:close/>
                    <a:moveTo>
                      <a:pt x="76" y="40"/>
                    </a:moveTo>
                    <a:cubicBezTo>
                      <a:pt x="76" y="40"/>
                      <a:pt x="76" y="40"/>
                      <a:pt x="76" y="40"/>
                    </a:cubicBezTo>
                    <a:cubicBezTo>
                      <a:pt x="74" y="31"/>
                      <a:pt x="69" y="24"/>
                      <a:pt x="63" y="20"/>
                    </a:cubicBezTo>
                    <a:cubicBezTo>
                      <a:pt x="61" y="19"/>
                      <a:pt x="61" y="17"/>
                      <a:pt x="61" y="15"/>
                    </a:cubicBezTo>
                    <a:cubicBezTo>
                      <a:pt x="62" y="14"/>
                      <a:pt x="64" y="13"/>
                      <a:pt x="66" y="14"/>
                    </a:cubicBezTo>
                    <a:cubicBezTo>
                      <a:pt x="73" y="18"/>
                      <a:pt x="80" y="25"/>
                      <a:pt x="83" y="36"/>
                    </a:cubicBezTo>
                    <a:cubicBezTo>
                      <a:pt x="83" y="38"/>
                      <a:pt x="82" y="41"/>
                      <a:pt x="80" y="42"/>
                    </a:cubicBezTo>
                    <a:cubicBezTo>
                      <a:pt x="79" y="43"/>
                      <a:pt x="77" y="42"/>
                      <a:pt x="7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4" name="Group 94"/>
            <p:cNvGrpSpPr/>
            <p:nvPr/>
          </p:nvGrpSpPr>
          <p:grpSpPr>
            <a:xfrm>
              <a:off x="7067967" y="2252862"/>
              <a:ext cx="742970" cy="722100"/>
              <a:chOff x="4713288" y="2643188"/>
              <a:chExt cx="282575" cy="274638"/>
            </a:xfrm>
            <a:solidFill>
              <a:schemeClr val="bg1"/>
            </a:solidFill>
          </p:grpSpPr>
          <p:sp>
            <p:nvSpPr>
              <p:cNvPr id="129" name="îŝḷîḓé-Freeform: Shape 95"/>
              <p:cNvSpPr/>
              <p:nvPr/>
            </p:nvSpPr>
            <p:spPr bwMode="auto">
              <a:xfrm>
                <a:off x="4805363" y="2643188"/>
                <a:ext cx="190500" cy="187325"/>
              </a:xfrm>
              <a:custGeom>
                <a:avLst/>
                <a:gdLst>
                  <a:gd name="T0" fmla="*/ 55 w 110"/>
                  <a:gd name="T1" fmla="*/ 16 h 108"/>
                  <a:gd name="T2" fmla="*/ 92 w 110"/>
                  <a:gd name="T3" fmla="*/ 54 h 108"/>
                  <a:gd name="T4" fmla="*/ 55 w 110"/>
                  <a:gd name="T5" fmla="*/ 92 h 108"/>
                  <a:gd name="T6" fmla="*/ 17 w 110"/>
                  <a:gd name="T7" fmla="*/ 54 h 108"/>
                  <a:gd name="T8" fmla="*/ 55 w 110"/>
                  <a:gd name="T9" fmla="*/ 16 h 108"/>
                  <a:gd name="T10" fmla="*/ 90 w 110"/>
                  <a:gd name="T11" fmla="*/ 19 h 108"/>
                  <a:gd name="T12" fmla="*/ 19 w 110"/>
                  <a:gd name="T13" fmla="*/ 19 h 108"/>
                  <a:gd name="T14" fmla="*/ 19 w 110"/>
                  <a:gd name="T15" fmla="*/ 89 h 108"/>
                  <a:gd name="T16" fmla="*/ 90 w 110"/>
                  <a:gd name="T17" fmla="*/ 89 h 108"/>
                  <a:gd name="T18" fmla="*/ 90 w 110"/>
                  <a:gd name="T19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08">
                    <a:moveTo>
                      <a:pt x="55" y="16"/>
                    </a:moveTo>
                    <a:cubicBezTo>
                      <a:pt x="76" y="16"/>
                      <a:pt x="92" y="33"/>
                      <a:pt x="92" y="54"/>
                    </a:cubicBezTo>
                    <a:cubicBezTo>
                      <a:pt x="92" y="75"/>
                      <a:pt x="76" y="92"/>
                      <a:pt x="55" y="92"/>
                    </a:cubicBezTo>
                    <a:cubicBezTo>
                      <a:pt x="34" y="92"/>
                      <a:pt x="17" y="75"/>
                      <a:pt x="17" y="54"/>
                    </a:cubicBezTo>
                    <a:cubicBezTo>
                      <a:pt x="17" y="33"/>
                      <a:pt x="34" y="16"/>
                      <a:pt x="55" y="16"/>
                    </a:cubicBezTo>
                    <a:close/>
                    <a:moveTo>
                      <a:pt x="90" y="19"/>
                    </a:moveTo>
                    <a:cubicBezTo>
                      <a:pt x="71" y="0"/>
                      <a:pt x="39" y="0"/>
                      <a:pt x="19" y="19"/>
                    </a:cubicBezTo>
                    <a:cubicBezTo>
                      <a:pt x="0" y="38"/>
                      <a:pt x="0" y="70"/>
                      <a:pt x="19" y="89"/>
                    </a:cubicBezTo>
                    <a:cubicBezTo>
                      <a:pt x="39" y="108"/>
                      <a:pt x="71" y="108"/>
                      <a:pt x="90" y="89"/>
                    </a:cubicBezTo>
                    <a:cubicBezTo>
                      <a:pt x="110" y="70"/>
                      <a:pt x="110" y="38"/>
                      <a:pt x="9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îŝḷîḓé-Freeform: Shape 96"/>
              <p:cNvSpPr/>
              <p:nvPr/>
            </p:nvSpPr>
            <p:spPr bwMode="auto">
              <a:xfrm>
                <a:off x="4803775" y="2790825"/>
                <a:ext cx="39688" cy="39688"/>
              </a:xfrm>
              <a:custGeom>
                <a:avLst/>
                <a:gdLst>
                  <a:gd name="T0" fmla="*/ 12 w 23"/>
                  <a:gd name="T1" fmla="*/ 23 h 23"/>
                  <a:gd name="T2" fmla="*/ 23 w 23"/>
                  <a:gd name="T3" fmla="*/ 12 h 23"/>
                  <a:gd name="T4" fmla="*/ 17 w 23"/>
                  <a:gd name="T5" fmla="*/ 7 h 23"/>
                  <a:gd name="T6" fmla="*/ 11 w 23"/>
                  <a:gd name="T7" fmla="*/ 0 h 23"/>
                  <a:gd name="T8" fmla="*/ 0 w 23"/>
                  <a:gd name="T9" fmla="*/ 11 h 23"/>
                  <a:gd name="T10" fmla="*/ 12 w 23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1" y="11"/>
                      <a:pt x="19" y="9"/>
                      <a:pt x="17" y="7"/>
                    </a:cubicBezTo>
                    <a:cubicBezTo>
                      <a:pt x="15" y="5"/>
                      <a:pt x="13" y="2"/>
                      <a:pt x="11" y="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îŝḷîḓé-Freeform: Shape 97"/>
              <p:cNvSpPr/>
              <p:nvPr/>
            </p:nvSpPr>
            <p:spPr bwMode="auto">
              <a:xfrm>
                <a:off x="4713288" y="2811463"/>
                <a:ext cx="109538" cy="106363"/>
              </a:xfrm>
              <a:custGeom>
                <a:avLst/>
                <a:gdLst>
                  <a:gd name="T0" fmla="*/ 4 w 63"/>
                  <a:gd name="T1" fmla="*/ 43 h 61"/>
                  <a:gd name="T2" fmla="*/ 4 w 63"/>
                  <a:gd name="T3" fmla="*/ 57 h 61"/>
                  <a:gd name="T4" fmla="*/ 19 w 63"/>
                  <a:gd name="T5" fmla="*/ 57 h 61"/>
                  <a:gd name="T6" fmla="*/ 63 w 63"/>
                  <a:gd name="T7" fmla="*/ 14 h 61"/>
                  <a:gd name="T8" fmla="*/ 48 w 63"/>
                  <a:gd name="T9" fmla="*/ 0 h 61"/>
                  <a:gd name="T10" fmla="*/ 4 w 63"/>
                  <a:gd name="T11" fmla="*/ 4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1">
                    <a:moveTo>
                      <a:pt x="4" y="43"/>
                    </a:moveTo>
                    <a:cubicBezTo>
                      <a:pt x="0" y="47"/>
                      <a:pt x="0" y="53"/>
                      <a:pt x="4" y="57"/>
                    </a:cubicBezTo>
                    <a:cubicBezTo>
                      <a:pt x="8" y="61"/>
                      <a:pt x="15" y="61"/>
                      <a:pt x="19" y="5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îŝḷîḓé-Freeform: Shape 110"/>
              <p:cNvSpPr/>
              <p:nvPr/>
            </p:nvSpPr>
            <p:spPr bwMode="auto">
              <a:xfrm>
                <a:off x="4881563" y="2757488"/>
                <a:ext cx="63500" cy="33338"/>
              </a:xfrm>
              <a:custGeom>
                <a:avLst/>
                <a:gdLst>
                  <a:gd name="T0" fmla="*/ 14 w 37"/>
                  <a:gd name="T1" fmla="*/ 19 h 19"/>
                  <a:gd name="T2" fmla="*/ 3 w 37"/>
                  <a:gd name="T3" fmla="*/ 17 h 19"/>
                  <a:gd name="T4" fmla="*/ 3 w 37"/>
                  <a:gd name="T5" fmla="*/ 17 h 19"/>
                  <a:gd name="T6" fmla="*/ 1 w 37"/>
                  <a:gd name="T7" fmla="*/ 12 h 19"/>
                  <a:gd name="T8" fmla="*/ 5 w 37"/>
                  <a:gd name="T9" fmla="*/ 10 h 19"/>
                  <a:gd name="T10" fmla="*/ 14 w 37"/>
                  <a:gd name="T11" fmla="*/ 12 h 19"/>
                  <a:gd name="T12" fmla="*/ 30 w 37"/>
                  <a:gd name="T13" fmla="*/ 2 h 19"/>
                  <a:gd name="T14" fmla="*/ 34 w 37"/>
                  <a:gd name="T15" fmla="*/ 0 h 19"/>
                  <a:gd name="T16" fmla="*/ 36 w 37"/>
                  <a:gd name="T17" fmla="*/ 5 h 19"/>
                  <a:gd name="T18" fmla="*/ 14 w 37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9">
                    <a:moveTo>
                      <a:pt x="14" y="19"/>
                    </a:moveTo>
                    <a:cubicBezTo>
                      <a:pt x="10" y="19"/>
                      <a:pt x="7" y="18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0" y="14"/>
                      <a:pt x="1" y="12"/>
                    </a:cubicBezTo>
                    <a:cubicBezTo>
                      <a:pt x="2" y="11"/>
                      <a:pt x="4" y="10"/>
                      <a:pt x="5" y="10"/>
                    </a:cubicBezTo>
                    <a:cubicBezTo>
                      <a:pt x="8" y="12"/>
                      <a:pt x="11" y="12"/>
                      <a:pt x="14" y="12"/>
                    </a:cubicBezTo>
                    <a:cubicBezTo>
                      <a:pt x="21" y="12"/>
                      <a:pt x="28" y="8"/>
                      <a:pt x="30" y="2"/>
                    </a:cubicBezTo>
                    <a:cubicBezTo>
                      <a:pt x="31" y="0"/>
                      <a:pt x="33" y="0"/>
                      <a:pt x="34" y="0"/>
                    </a:cubicBezTo>
                    <a:cubicBezTo>
                      <a:pt x="36" y="1"/>
                      <a:pt x="37" y="3"/>
                      <a:pt x="36" y="5"/>
                    </a:cubicBezTo>
                    <a:cubicBezTo>
                      <a:pt x="33" y="14"/>
                      <a:pt x="24" y="19"/>
                      <a:pt x="1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5" name="îŝḷîḓé-TextBox 48"/>
            <p:cNvSpPr txBox="1"/>
            <p:nvPr/>
          </p:nvSpPr>
          <p:spPr bwMode="auto">
            <a:xfrm>
              <a:off x="9143491" y="4880156"/>
              <a:ext cx="2337199" cy="685243"/>
            </a:xfrm>
            <a:prstGeom prst="rect">
              <a:avLst/>
            </a:prstGeom>
            <a:noFill/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企业</a:t>
              </a:r>
              <a:r>
                <a:rPr lang="zh-CN" altLang="en-US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需要对员工</a:t>
              </a:r>
              <a:r>
                <a:rPr lang="zh-CN" alt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</a:t>
              </a:r>
              <a:br>
                <a:rPr lang="en-US" altLang="zh-CN" b="1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供</a:t>
              </a:r>
              <a:r>
                <a:rPr lang="zh-CN" altLang="en-US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学习和发展机会</a:t>
              </a:r>
              <a:endParaRPr lang="zh-CN" altLang="en-US" b="1" dirty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îŝḷîḓé-TextBox 50"/>
            <p:cNvSpPr txBox="1"/>
            <p:nvPr/>
          </p:nvSpPr>
          <p:spPr bwMode="auto">
            <a:xfrm>
              <a:off x="8538224" y="2328525"/>
              <a:ext cx="3826799" cy="909977"/>
            </a:xfrm>
            <a:prstGeom prst="rect">
              <a:avLst/>
            </a:prstGeom>
            <a:noFill/>
          </p:spPr>
          <p:txBody>
            <a:bodyPr wrap="none" lIns="144000" tIns="0" rIns="144000" bIns="0">
              <a:norm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企业</a:t>
              </a:r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需要为员工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  <a:br>
                <a:rPr lang="en-US" altLang="zh-CN" b="1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b="1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多种</a:t>
              </a:r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职业发展道路</a:t>
              </a:r>
              <a:endParaRPr lang="zh-CN" altLang="en-US" b="1" dirty="0">
                <a:solidFill>
                  <a:schemeClr val="accent3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îŝḷîḓé-TextBox 52"/>
            <p:cNvSpPr txBox="1"/>
            <p:nvPr/>
          </p:nvSpPr>
          <p:spPr bwMode="auto">
            <a:xfrm>
              <a:off x="805116" y="4846263"/>
              <a:ext cx="2744031" cy="1001035"/>
            </a:xfrm>
            <a:prstGeom prst="rect">
              <a:avLst/>
            </a:prstGeom>
            <a:noFill/>
          </p:spPr>
          <p:txBody>
            <a:bodyPr wrap="none" lIns="144000" tIns="0" rIns="144000" bIns="0">
              <a:norm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企业</a:t>
              </a:r>
              <a:r>
                <a:rPr lang="zh-CN" altLang="en-US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需要及时</a:t>
              </a:r>
              <a:r>
                <a:rPr lang="zh-CN" altLang="en-US" b="1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公布公</a:t>
              </a:r>
              <a:br>
                <a:rPr lang="en-US" altLang="zh-CN" b="1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b="1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司</a:t>
              </a:r>
              <a:r>
                <a:rPr lang="zh-CN" altLang="en-US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相关的晋升信息</a:t>
              </a:r>
              <a:endParaRPr lang="zh-CN" altLang="en-US" b="1" dirty="0">
                <a:solidFill>
                  <a:schemeClr val="accent5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îŝḷîḓé-TextBox 54"/>
            <p:cNvSpPr txBox="1"/>
            <p:nvPr/>
          </p:nvSpPr>
          <p:spPr bwMode="auto">
            <a:xfrm>
              <a:off x="2009933" y="2342594"/>
              <a:ext cx="1521919" cy="246221"/>
            </a:xfrm>
            <a:prstGeom prst="rect">
              <a:avLst/>
            </a:prstGeom>
            <a:noFill/>
          </p:spPr>
          <p:txBody>
            <a:bodyPr wrap="none" lIns="144000" tIns="0" rIns="144000" bIns="0">
              <a:no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	企业需要为员工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做好</a:t>
              </a:r>
              <a:br>
                <a:rPr lang="en-US" altLang="zh-CN" sz="2000" b="1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2000" b="1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能力</a:t>
              </a:r>
              <a:r>
                <a:rPr lang="zh-CN" altLang="en-US" sz="20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评估和反馈工作</a:t>
              </a:r>
              <a:endParaRPr lang="zh-CN" altLang="en-US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一、职业生涯的管理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880001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．职业生涯管理的方法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2" name="文本框 43"/>
          <p:cNvSpPr txBox="1"/>
          <p:nvPr/>
        </p:nvSpPr>
        <p:spPr>
          <a:xfrm>
            <a:off x="6061822" y="1351886"/>
            <a:ext cx="5668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）个人参与自身职业生涯的管理</a:t>
            </a:r>
            <a:endParaRPr lang="en-US" altLang="zh-CN" sz="2400" dirty="0"/>
          </a:p>
        </p:txBody>
      </p:sp>
      <p:sp>
        <p:nvSpPr>
          <p:cNvPr id="4" name="右箭头 3"/>
          <p:cNvSpPr/>
          <p:nvPr/>
        </p:nvSpPr>
        <p:spPr>
          <a:xfrm>
            <a:off x="5822950" y="1657350"/>
            <a:ext cx="615950" cy="34099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5"/>
          <p:cNvGrpSpPr/>
          <p:nvPr/>
        </p:nvGrpSpPr>
        <p:grpSpPr>
          <a:xfrm rot="0">
            <a:off x="9331325" y="2587625"/>
            <a:ext cx="1212215" cy="2791460"/>
            <a:chOff x="6518260" y="1252165"/>
            <a:chExt cx="1023937" cy="2614612"/>
          </a:xfrm>
          <a:solidFill>
            <a:schemeClr val="accent4"/>
          </a:solidFill>
        </p:grpSpPr>
        <p:sp>
          <p:nvSpPr>
            <p:cNvPr id="150" name="Freeform 5"/>
            <p:cNvSpPr>
              <a:spLocks noChangeArrowheads="1"/>
            </p:cNvSpPr>
            <p:nvPr/>
          </p:nvSpPr>
          <p:spPr bwMode="auto">
            <a:xfrm>
              <a:off x="6518260" y="1703015"/>
              <a:ext cx="1023937" cy="2163762"/>
            </a:xfrm>
            <a:custGeom>
              <a:avLst/>
              <a:gdLst>
                <a:gd name="T0" fmla="*/ 207 w 273"/>
                <a:gd name="T1" fmla="*/ 0 h 577"/>
                <a:gd name="T2" fmla="*/ 70 w 273"/>
                <a:gd name="T3" fmla="*/ 0 h 577"/>
                <a:gd name="T4" fmla="*/ 0 w 273"/>
                <a:gd name="T5" fmla="*/ 56 h 577"/>
                <a:gd name="T6" fmla="*/ 0 w 273"/>
                <a:gd name="T7" fmla="*/ 58 h 577"/>
                <a:gd name="T8" fmla="*/ 0 w 273"/>
                <a:gd name="T9" fmla="*/ 67 h 577"/>
                <a:gd name="T10" fmla="*/ 0 w 273"/>
                <a:gd name="T11" fmla="*/ 259 h 577"/>
                <a:gd name="T12" fmla="*/ 23 w 273"/>
                <a:gd name="T13" fmla="*/ 282 h 577"/>
                <a:gd name="T14" fmla="*/ 45 w 273"/>
                <a:gd name="T15" fmla="*/ 259 h 577"/>
                <a:gd name="T16" fmla="*/ 45 w 273"/>
                <a:gd name="T17" fmla="*/ 93 h 577"/>
                <a:gd name="T18" fmla="*/ 65 w 273"/>
                <a:gd name="T19" fmla="*/ 93 h 577"/>
                <a:gd name="T20" fmla="*/ 65 w 273"/>
                <a:gd name="T21" fmla="*/ 252 h 577"/>
                <a:gd name="T22" fmla="*/ 65 w 273"/>
                <a:gd name="T23" fmla="*/ 259 h 577"/>
                <a:gd name="T24" fmla="*/ 65 w 273"/>
                <a:gd name="T25" fmla="*/ 543 h 577"/>
                <a:gd name="T26" fmla="*/ 97 w 273"/>
                <a:gd name="T27" fmla="*/ 577 h 577"/>
                <a:gd name="T28" fmla="*/ 128 w 273"/>
                <a:gd name="T29" fmla="*/ 543 h 577"/>
                <a:gd name="T30" fmla="*/ 128 w 273"/>
                <a:gd name="T31" fmla="*/ 292 h 577"/>
                <a:gd name="T32" fmla="*/ 144 w 273"/>
                <a:gd name="T33" fmla="*/ 292 h 577"/>
                <a:gd name="T34" fmla="*/ 144 w 273"/>
                <a:gd name="T35" fmla="*/ 543 h 577"/>
                <a:gd name="T36" fmla="*/ 176 w 273"/>
                <a:gd name="T37" fmla="*/ 577 h 577"/>
                <a:gd name="T38" fmla="*/ 207 w 273"/>
                <a:gd name="T39" fmla="*/ 543 h 577"/>
                <a:gd name="T40" fmla="*/ 207 w 273"/>
                <a:gd name="T41" fmla="*/ 252 h 577"/>
                <a:gd name="T42" fmla="*/ 207 w 273"/>
                <a:gd name="T43" fmla="*/ 250 h 577"/>
                <a:gd name="T44" fmla="*/ 207 w 273"/>
                <a:gd name="T45" fmla="*/ 93 h 577"/>
                <a:gd name="T46" fmla="*/ 225 w 273"/>
                <a:gd name="T47" fmla="*/ 93 h 577"/>
                <a:gd name="T48" fmla="*/ 225 w 273"/>
                <a:gd name="T49" fmla="*/ 259 h 577"/>
                <a:gd name="T50" fmla="*/ 249 w 273"/>
                <a:gd name="T51" fmla="*/ 282 h 577"/>
                <a:gd name="T52" fmla="*/ 273 w 273"/>
                <a:gd name="T53" fmla="*/ 259 h 577"/>
                <a:gd name="T54" fmla="*/ 273 w 273"/>
                <a:gd name="T55" fmla="*/ 67 h 577"/>
                <a:gd name="T56" fmla="*/ 273 w 273"/>
                <a:gd name="T57" fmla="*/ 58 h 577"/>
                <a:gd name="T58" fmla="*/ 273 w 273"/>
                <a:gd name="T59" fmla="*/ 54 h 577"/>
                <a:gd name="T60" fmla="*/ 207 w 273"/>
                <a:gd name="T61" fmla="*/ 0 h 57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3"/>
                <a:gd name="T94" fmla="*/ 0 h 577"/>
                <a:gd name="T95" fmla="*/ 273 w 273"/>
                <a:gd name="T96" fmla="*/ 577 h 57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3" h="577">
                  <a:moveTo>
                    <a:pt x="207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19" y="1"/>
                    <a:pt x="0" y="42"/>
                    <a:pt x="0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2"/>
                    <a:pt x="10" y="282"/>
                    <a:pt x="23" y="282"/>
                  </a:cubicBezTo>
                  <a:cubicBezTo>
                    <a:pt x="35" y="282"/>
                    <a:pt x="45" y="272"/>
                    <a:pt x="45" y="259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252"/>
                    <a:pt x="65" y="252"/>
                    <a:pt x="65" y="252"/>
                  </a:cubicBezTo>
                  <a:cubicBezTo>
                    <a:pt x="65" y="255"/>
                    <a:pt x="65" y="257"/>
                    <a:pt x="65" y="259"/>
                  </a:cubicBezTo>
                  <a:cubicBezTo>
                    <a:pt x="65" y="543"/>
                    <a:pt x="65" y="543"/>
                    <a:pt x="65" y="543"/>
                  </a:cubicBezTo>
                  <a:cubicBezTo>
                    <a:pt x="65" y="562"/>
                    <a:pt x="79" y="577"/>
                    <a:pt x="97" y="577"/>
                  </a:cubicBezTo>
                  <a:cubicBezTo>
                    <a:pt x="114" y="577"/>
                    <a:pt x="128" y="562"/>
                    <a:pt x="128" y="543"/>
                  </a:cubicBezTo>
                  <a:cubicBezTo>
                    <a:pt x="128" y="292"/>
                    <a:pt x="128" y="292"/>
                    <a:pt x="128" y="292"/>
                  </a:cubicBezTo>
                  <a:cubicBezTo>
                    <a:pt x="144" y="292"/>
                    <a:pt x="144" y="292"/>
                    <a:pt x="144" y="292"/>
                  </a:cubicBezTo>
                  <a:cubicBezTo>
                    <a:pt x="144" y="543"/>
                    <a:pt x="144" y="543"/>
                    <a:pt x="144" y="543"/>
                  </a:cubicBezTo>
                  <a:cubicBezTo>
                    <a:pt x="144" y="562"/>
                    <a:pt x="158" y="577"/>
                    <a:pt x="176" y="577"/>
                  </a:cubicBezTo>
                  <a:cubicBezTo>
                    <a:pt x="193" y="577"/>
                    <a:pt x="207" y="562"/>
                    <a:pt x="207" y="543"/>
                  </a:cubicBezTo>
                  <a:cubicBezTo>
                    <a:pt x="207" y="252"/>
                    <a:pt x="207" y="252"/>
                    <a:pt x="207" y="252"/>
                  </a:cubicBezTo>
                  <a:cubicBezTo>
                    <a:pt x="207" y="250"/>
                    <a:pt x="207" y="250"/>
                    <a:pt x="207" y="250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259"/>
                    <a:pt x="225" y="259"/>
                    <a:pt x="225" y="259"/>
                  </a:cubicBezTo>
                  <a:cubicBezTo>
                    <a:pt x="225" y="272"/>
                    <a:pt x="235" y="282"/>
                    <a:pt x="249" y="282"/>
                  </a:cubicBezTo>
                  <a:cubicBezTo>
                    <a:pt x="262" y="282"/>
                    <a:pt x="273" y="272"/>
                    <a:pt x="273" y="259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3" y="58"/>
                    <a:pt x="273" y="58"/>
                    <a:pt x="273" y="58"/>
                  </a:cubicBezTo>
                  <a:cubicBezTo>
                    <a:pt x="273" y="54"/>
                    <a:pt x="273" y="54"/>
                    <a:pt x="273" y="54"/>
                  </a:cubicBezTo>
                  <a:cubicBezTo>
                    <a:pt x="273" y="36"/>
                    <a:pt x="251" y="0"/>
                    <a:pt x="2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135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51" name="Oval 6"/>
            <p:cNvSpPr>
              <a:spLocks noChangeArrowheads="1"/>
            </p:cNvSpPr>
            <p:nvPr/>
          </p:nvSpPr>
          <p:spPr bwMode="auto">
            <a:xfrm>
              <a:off x="6826235" y="1252165"/>
              <a:ext cx="407987" cy="4127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135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6" name="组合 3"/>
          <p:cNvGrpSpPr/>
          <p:nvPr/>
        </p:nvGrpSpPr>
        <p:grpSpPr>
          <a:xfrm rot="0">
            <a:off x="4277360" y="2587625"/>
            <a:ext cx="1212215" cy="2791460"/>
            <a:chOff x="3435335" y="1252165"/>
            <a:chExt cx="1023937" cy="2614612"/>
          </a:xfrm>
        </p:grpSpPr>
        <p:sp>
          <p:nvSpPr>
            <p:cNvPr id="152" name="Freeform 9"/>
            <p:cNvSpPr>
              <a:spLocks noChangeArrowheads="1"/>
            </p:cNvSpPr>
            <p:nvPr/>
          </p:nvSpPr>
          <p:spPr bwMode="auto">
            <a:xfrm>
              <a:off x="3435335" y="2561852"/>
              <a:ext cx="168275" cy="198438"/>
            </a:xfrm>
            <a:custGeom>
              <a:avLst/>
              <a:gdLst>
                <a:gd name="T0" fmla="*/ 0 w 45"/>
                <a:gd name="T1" fmla="*/ 30 h 53"/>
                <a:gd name="T2" fmla="*/ 22 w 45"/>
                <a:gd name="T3" fmla="*/ 53 h 53"/>
                <a:gd name="T4" fmla="*/ 45 w 45"/>
                <a:gd name="T5" fmla="*/ 30 h 53"/>
                <a:gd name="T6" fmla="*/ 45 w 45"/>
                <a:gd name="T7" fmla="*/ 0 h 53"/>
                <a:gd name="T8" fmla="*/ 0 w 45"/>
                <a:gd name="T9" fmla="*/ 0 h 53"/>
                <a:gd name="T10" fmla="*/ 0 w 45"/>
                <a:gd name="T11" fmla="*/ 30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53"/>
                <a:gd name="T20" fmla="*/ 45 w 45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53">
                  <a:moveTo>
                    <a:pt x="0" y="30"/>
                  </a:moveTo>
                  <a:cubicBezTo>
                    <a:pt x="0" y="43"/>
                    <a:pt x="10" y="53"/>
                    <a:pt x="22" y="53"/>
                  </a:cubicBezTo>
                  <a:cubicBezTo>
                    <a:pt x="35" y="53"/>
                    <a:pt x="45" y="43"/>
                    <a:pt x="45" y="3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40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53" name="Freeform 10"/>
            <p:cNvSpPr>
              <a:spLocks noChangeArrowheads="1"/>
            </p:cNvSpPr>
            <p:nvPr/>
          </p:nvSpPr>
          <p:spPr bwMode="auto">
            <a:xfrm>
              <a:off x="3675047" y="2561852"/>
              <a:ext cx="536575" cy="1304925"/>
            </a:xfrm>
            <a:custGeom>
              <a:avLst/>
              <a:gdLst>
                <a:gd name="T0" fmla="*/ 0 w 143"/>
                <a:gd name="T1" fmla="*/ 23 h 348"/>
                <a:gd name="T2" fmla="*/ 1 w 143"/>
                <a:gd name="T3" fmla="*/ 30 h 348"/>
                <a:gd name="T4" fmla="*/ 1 w 143"/>
                <a:gd name="T5" fmla="*/ 314 h 348"/>
                <a:gd name="T6" fmla="*/ 33 w 143"/>
                <a:gd name="T7" fmla="*/ 348 h 348"/>
                <a:gd name="T8" fmla="*/ 64 w 143"/>
                <a:gd name="T9" fmla="*/ 314 h 348"/>
                <a:gd name="T10" fmla="*/ 64 w 143"/>
                <a:gd name="T11" fmla="*/ 63 h 348"/>
                <a:gd name="T12" fmla="*/ 80 w 143"/>
                <a:gd name="T13" fmla="*/ 63 h 348"/>
                <a:gd name="T14" fmla="*/ 80 w 143"/>
                <a:gd name="T15" fmla="*/ 314 h 348"/>
                <a:gd name="T16" fmla="*/ 112 w 143"/>
                <a:gd name="T17" fmla="*/ 348 h 348"/>
                <a:gd name="T18" fmla="*/ 143 w 143"/>
                <a:gd name="T19" fmla="*/ 314 h 348"/>
                <a:gd name="T20" fmla="*/ 143 w 143"/>
                <a:gd name="T21" fmla="*/ 23 h 348"/>
                <a:gd name="T22" fmla="*/ 143 w 143"/>
                <a:gd name="T23" fmla="*/ 21 h 348"/>
                <a:gd name="T24" fmla="*/ 143 w 143"/>
                <a:gd name="T25" fmla="*/ 0 h 348"/>
                <a:gd name="T26" fmla="*/ 0 w 143"/>
                <a:gd name="T27" fmla="*/ 0 h 348"/>
                <a:gd name="T28" fmla="*/ 0 w 143"/>
                <a:gd name="T29" fmla="*/ 23 h 3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3"/>
                <a:gd name="T46" fmla="*/ 0 h 348"/>
                <a:gd name="T47" fmla="*/ 143 w 143"/>
                <a:gd name="T48" fmla="*/ 348 h 3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3" h="348">
                  <a:moveTo>
                    <a:pt x="0" y="23"/>
                  </a:moveTo>
                  <a:cubicBezTo>
                    <a:pt x="0" y="26"/>
                    <a:pt x="1" y="28"/>
                    <a:pt x="1" y="30"/>
                  </a:cubicBezTo>
                  <a:cubicBezTo>
                    <a:pt x="1" y="314"/>
                    <a:pt x="1" y="314"/>
                    <a:pt x="1" y="314"/>
                  </a:cubicBezTo>
                  <a:cubicBezTo>
                    <a:pt x="1" y="333"/>
                    <a:pt x="15" y="348"/>
                    <a:pt x="33" y="348"/>
                  </a:cubicBezTo>
                  <a:cubicBezTo>
                    <a:pt x="50" y="348"/>
                    <a:pt x="64" y="333"/>
                    <a:pt x="64" y="314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314"/>
                    <a:pt x="80" y="314"/>
                    <a:pt x="80" y="314"/>
                  </a:cubicBezTo>
                  <a:cubicBezTo>
                    <a:pt x="80" y="333"/>
                    <a:pt x="94" y="348"/>
                    <a:pt x="112" y="348"/>
                  </a:cubicBezTo>
                  <a:cubicBezTo>
                    <a:pt x="129" y="348"/>
                    <a:pt x="143" y="333"/>
                    <a:pt x="143" y="31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135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54" name="Freeform 11"/>
            <p:cNvSpPr>
              <a:spLocks noChangeArrowheads="1"/>
            </p:cNvSpPr>
            <p:nvPr/>
          </p:nvSpPr>
          <p:spPr bwMode="auto">
            <a:xfrm>
              <a:off x="4275122" y="2561852"/>
              <a:ext cx="184150" cy="198438"/>
            </a:xfrm>
            <a:custGeom>
              <a:avLst/>
              <a:gdLst>
                <a:gd name="T0" fmla="*/ 0 w 49"/>
                <a:gd name="T1" fmla="*/ 0 h 53"/>
                <a:gd name="T2" fmla="*/ 0 w 49"/>
                <a:gd name="T3" fmla="*/ 30 h 53"/>
                <a:gd name="T4" fmla="*/ 25 w 49"/>
                <a:gd name="T5" fmla="*/ 53 h 53"/>
                <a:gd name="T6" fmla="*/ 49 w 49"/>
                <a:gd name="T7" fmla="*/ 30 h 53"/>
                <a:gd name="T8" fmla="*/ 49 w 49"/>
                <a:gd name="T9" fmla="*/ 0 h 53"/>
                <a:gd name="T10" fmla="*/ 0 w 49"/>
                <a:gd name="T11" fmla="*/ 0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53"/>
                <a:gd name="T20" fmla="*/ 49 w 49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53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43"/>
                    <a:pt x="11" y="53"/>
                    <a:pt x="25" y="53"/>
                  </a:cubicBezTo>
                  <a:cubicBezTo>
                    <a:pt x="38" y="53"/>
                    <a:pt x="49" y="43"/>
                    <a:pt x="49" y="30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40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55" name="Freeform 12"/>
            <p:cNvSpPr>
              <a:spLocks noChangeArrowheads="1"/>
            </p:cNvSpPr>
            <p:nvPr/>
          </p:nvSpPr>
          <p:spPr bwMode="auto">
            <a:xfrm>
              <a:off x="3435335" y="1703015"/>
              <a:ext cx="1023937" cy="858837"/>
            </a:xfrm>
            <a:custGeom>
              <a:avLst/>
              <a:gdLst>
                <a:gd name="T0" fmla="*/ 273 w 273"/>
                <a:gd name="T1" fmla="*/ 67 h 229"/>
                <a:gd name="T2" fmla="*/ 273 w 273"/>
                <a:gd name="T3" fmla="*/ 58 h 229"/>
                <a:gd name="T4" fmla="*/ 273 w 273"/>
                <a:gd name="T5" fmla="*/ 54 h 229"/>
                <a:gd name="T6" fmla="*/ 207 w 273"/>
                <a:gd name="T7" fmla="*/ 0 h 229"/>
                <a:gd name="T8" fmla="*/ 69 w 273"/>
                <a:gd name="T9" fmla="*/ 0 h 229"/>
                <a:gd name="T10" fmla="*/ 0 w 273"/>
                <a:gd name="T11" fmla="*/ 56 h 229"/>
                <a:gd name="T12" fmla="*/ 0 w 273"/>
                <a:gd name="T13" fmla="*/ 58 h 229"/>
                <a:gd name="T14" fmla="*/ 0 w 273"/>
                <a:gd name="T15" fmla="*/ 67 h 229"/>
                <a:gd name="T16" fmla="*/ 0 w 273"/>
                <a:gd name="T17" fmla="*/ 229 h 229"/>
                <a:gd name="T18" fmla="*/ 45 w 273"/>
                <a:gd name="T19" fmla="*/ 229 h 229"/>
                <a:gd name="T20" fmla="*/ 45 w 273"/>
                <a:gd name="T21" fmla="*/ 93 h 229"/>
                <a:gd name="T22" fmla="*/ 64 w 273"/>
                <a:gd name="T23" fmla="*/ 93 h 229"/>
                <a:gd name="T24" fmla="*/ 64 w 273"/>
                <a:gd name="T25" fmla="*/ 229 h 229"/>
                <a:gd name="T26" fmla="*/ 207 w 273"/>
                <a:gd name="T27" fmla="*/ 229 h 229"/>
                <a:gd name="T28" fmla="*/ 207 w 273"/>
                <a:gd name="T29" fmla="*/ 93 h 229"/>
                <a:gd name="T30" fmla="*/ 224 w 273"/>
                <a:gd name="T31" fmla="*/ 93 h 229"/>
                <a:gd name="T32" fmla="*/ 224 w 273"/>
                <a:gd name="T33" fmla="*/ 229 h 229"/>
                <a:gd name="T34" fmla="*/ 273 w 273"/>
                <a:gd name="T35" fmla="*/ 229 h 229"/>
                <a:gd name="T36" fmla="*/ 273 w 273"/>
                <a:gd name="T37" fmla="*/ 67 h 2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3"/>
                <a:gd name="T58" fmla="*/ 0 h 229"/>
                <a:gd name="T59" fmla="*/ 273 w 273"/>
                <a:gd name="T60" fmla="*/ 229 h 2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3" h="229">
                  <a:moveTo>
                    <a:pt x="273" y="67"/>
                  </a:moveTo>
                  <a:cubicBezTo>
                    <a:pt x="273" y="58"/>
                    <a:pt x="273" y="58"/>
                    <a:pt x="273" y="58"/>
                  </a:cubicBezTo>
                  <a:cubicBezTo>
                    <a:pt x="273" y="54"/>
                    <a:pt x="273" y="54"/>
                    <a:pt x="273" y="54"/>
                  </a:cubicBezTo>
                  <a:cubicBezTo>
                    <a:pt x="273" y="36"/>
                    <a:pt x="250" y="0"/>
                    <a:pt x="20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9" y="1"/>
                    <a:pt x="0" y="42"/>
                    <a:pt x="0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45" y="229"/>
                    <a:pt x="45" y="229"/>
                    <a:pt x="45" y="229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207" y="229"/>
                    <a:pt x="207" y="229"/>
                    <a:pt x="207" y="229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73" y="229"/>
                    <a:pt x="273" y="229"/>
                    <a:pt x="273" y="229"/>
                  </a:cubicBezTo>
                  <a:lnTo>
                    <a:pt x="273" y="67"/>
                  </a:ln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40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56" name="Oval 13"/>
            <p:cNvSpPr>
              <a:spLocks noChangeArrowheads="1"/>
            </p:cNvSpPr>
            <p:nvPr/>
          </p:nvSpPr>
          <p:spPr bwMode="auto">
            <a:xfrm>
              <a:off x="3743310" y="1252165"/>
              <a:ext cx="407987" cy="412750"/>
            </a:xfrm>
            <a:prstGeom prst="ellipse">
              <a:avLst/>
            </a:pr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40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8" name="组合 4"/>
          <p:cNvGrpSpPr/>
          <p:nvPr/>
        </p:nvGrpSpPr>
        <p:grpSpPr>
          <a:xfrm rot="0">
            <a:off x="6724015" y="2587625"/>
            <a:ext cx="1212215" cy="2791460"/>
            <a:chOff x="4976797" y="1252165"/>
            <a:chExt cx="1023938" cy="2614612"/>
          </a:xfrm>
        </p:grpSpPr>
        <p:sp>
          <p:nvSpPr>
            <p:cNvPr id="157" name="Freeform 14"/>
            <p:cNvSpPr>
              <a:spLocks noChangeArrowheads="1"/>
            </p:cNvSpPr>
            <p:nvPr/>
          </p:nvSpPr>
          <p:spPr bwMode="auto">
            <a:xfrm>
              <a:off x="4979972" y="1703015"/>
              <a:ext cx="1017588" cy="179387"/>
            </a:xfrm>
            <a:custGeom>
              <a:avLst/>
              <a:gdLst>
                <a:gd name="T0" fmla="*/ 206 w 271"/>
                <a:gd name="T1" fmla="*/ 0 h 48"/>
                <a:gd name="T2" fmla="*/ 69 w 271"/>
                <a:gd name="T3" fmla="*/ 0 h 48"/>
                <a:gd name="T4" fmla="*/ 0 w 271"/>
                <a:gd name="T5" fmla="*/ 48 h 48"/>
                <a:gd name="T6" fmla="*/ 271 w 271"/>
                <a:gd name="T7" fmla="*/ 48 h 48"/>
                <a:gd name="T8" fmla="*/ 206 w 271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"/>
                <a:gd name="T16" fmla="*/ 0 h 48"/>
                <a:gd name="T17" fmla="*/ 271 w 271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" h="48">
                  <a:moveTo>
                    <a:pt x="206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26" y="1"/>
                    <a:pt x="6" y="30"/>
                    <a:pt x="0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67" y="29"/>
                    <a:pt x="245" y="0"/>
                    <a:pt x="206" y="0"/>
                  </a:cubicBez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40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58" name="Freeform 15"/>
            <p:cNvSpPr>
              <a:spLocks noChangeArrowheads="1"/>
            </p:cNvSpPr>
            <p:nvPr/>
          </p:nvSpPr>
          <p:spPr bwMode="auto">
            <a:xfrm>
              <a:off x="4976797" y="1882402"/>
              <a:ext cx="1023938" cy="1984375"/>
            </a:xfrm>
            <a:custGeom>
              <a:avLst/>
              <a:gdLst>
                <a:gd name="T0" fmla="*/ 1 w 273"/>
                <a:gd name="T1" fmla="*/ 0 h 529"/>
                <a:gd name="T2" fmla="*/ 0 w 273"/>
                <a:gd name="T3" fmla="*/ 8 h 529"/>
                <a:gd name="T4" fmla="*/ 0 w 273"/>
                <a:gd name="T5" fmla="*/ 10 h 529"/>
                <a:gd name="T6" fmla="*/ 0 w 273"/>
                <a:gd name="T7" fmla="*/ 19 h 529"/>
                <a:gd name="T8" fmla="*/ 0 w 273"/>
                <a:gd name="T9" fmla="*/ 211 h 529"/>
                <a:gd name="T10" fmla="*/ 22 w 273"/>
                <a:gd name="T11" fmla="*/ 234 h 529"/>
                <a:gd name="T12" fmla="*/ 45 w 273"/>
                <a:gd name="T13" fmla="*/ 211 h 529"/>
                <a:gd name="T14" fmla="*/ 45 w 273"/>
                <a:gd name="T15" fmla="*/ 45 h 529"/>
                <a:gd name="T16" fmla="*/ 65 w 273"/>
                <a:gd name="T17" fmla="*/ 45 h 529"/>
                <a:gd name="T18" fmla="*/ 65 w 273"/>
                <a:gd name="T19" fmla="*/ 204 h 529"/>
                <a:gd name="T20" fmla="*/ 65 w 273"/>
                <a:gd name="T21" fmla="*/ 211 h 529"/>
                <a:gd name="T22" fmla="*/ 65 w 273"/>
                <a:gd name="T23" fmla="*/ 495 h 529"/>
                <a:gd name="T24" fmla="*/ 97 w 273"/>
                <a:gd name="T25" fmla="*/ 529 h 529"/>
                <a:gd name="T26" fmla="*/ 128 w 273"/>
                <a:gd name="T27" fmla="*/ 495 h 529"/>
                <a:gd name="T28" fmla="*/ 128 w 273"/>
                <a:gd name="T29" fmla="*/ 244 h 529"/>
                <a:gd name="T30" fmla="*/ 144 w 273"/>
                <a:gd name="T31" fmla="*/ 244 h 529"/>
                <a:gd name="T32" fmla="*/ 144 w 273"/>
                <a:gd name="T33" fmla="*/ 495 h 529"/>
                <a:gd name="T34" fmla="*/ 176 w 273"/>
                <a:gd name="T35" fmla="*/ 529 h 529"/>
                <a:gd name="T36" fmla="*/ 207 w 273"/>
                <a:gd name="T37" fmla="*/ 495 h 529"/>
                <a:gd name="T38" fmla="*/ 207 w 273"/>
                <a:gd name="T39" fmla="*/ 204 h 529"/>
                <a:gd name="T40" fmla="*/ 207 w 273"/>
                <a:gd name="T41" fmla="*/ 202 h 529"/>
                <a:gd name="T42" fmla="*/ 207 w 273"/>
                <a:gd name="T43" fmla="*/ 45 h 529"/>
                <a:gd name="T44" fmla="*/ 224 w 273"/>
                <a:gd name="T45" fmla="*/ 45 h 529"/>
                <a:gd name="T46" fmla="*/ 224 w 273"/>
                <a:gd name="T47" fmla="*/ 211 h 529"/>
                <a:gd name="T48" fmla="*/ 249 w 273"/>
                <a:gd name="T49" fmla="*/ 234 h 529"/>
                <a:gd name="T50" fmla="*/ 273 w 273"/>
                <a:gd name="T51" fmla="*/ 211 h 529"/>
                <a:gd name="T52" fmla="*/ 273 w 273"/>
                <a:gd name="T53" fmla="*/ 19 h 529"/>
                <a:gd name="T54" fmla="*/ 273 w 273"/>
                <a:gd name="T55" fmla="*/ 10 h 529"/>
                <a:gd name="T56" fmla="*/ 273 w 273"/>
                <a:gd name="T57" fmla="*/ 6 h 529"/>
                <a:gd name="T58" fmla="*/ 272 w 273"/>
                <a:gd name="T59" fmla="*/ 0 h 529"/>
                <a:gd name="T60" fmla="*/ 1 w 273"/>
                <a:gd name="T61" fmla="*/ 0 h 5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3"/>
                <a:gd name="T94" fmla="*/ 0 h 529"/>
                <a:gd name="T95" fmla="*/ 273 w 273"/>
                <a:gd name="T96" fmla="*/ 529 h 52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3" h="529">
                  <a:moveTo>
                    <a:pt x="1" y="0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24"/>
                    <a:pt x="10" y="234"/>
                    <a:pt x="22" y="234"/>
                  </a:cubicBezTo>
                  <a:cubicBezTo>
                    <a:pt x="35" y="234"/>
                    <a:pt x="45" y="224"/>
                    <a:pt x="45" y="21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65" y="207"/>
                    <a:pt x="65" y="209"/>
                    <a:pt x="65" y="211"/>
                  </a:cubicBezTo>
                  <a:cubicBezTo>
                    <a:pt x="65" y="495"/>
                    <a:pt x="65" y="495"/>
                    <a:pt x="65" y="495"/>
                  </a:cubicBezTo>
                  <a:cubicBezTo>
                    <a:pt x="65" y="514"/>
                    <a:pt x="79" y="529"/>
                    <a:pt x="97" y="529"/>
                  </a:cubicBezTo>
                  <a:cubicBezTo>
                    <a:pt x="114" y="529"/>
                    <a:pt x="128" y="514"/>
                    <a:pt x="128" y="495"/>
                  </a:cubicBezTo>
                  <a:cubicBezTo>
                    <a:pt x="128" y="244"/>
                    <a:pt x="128" y="244"/>
                    <a:pt x="128" y="244"/>
                  </a:cubicBezTo>
                  <a:cubicBezTo>
                    <a:pt x="144" y="244"/>
                    <a:pt x="144" y="244"/>
                    <a:pt x="144" y="244"/>
                  </a:cubicBezTo>
                  <a:cubicBezTo>
                    <a:pt x="144" y="495"/>
                    <a:pt x="144" y="495"/>
                    <a:pt x="144" y="495"/>
                  </a:cubicBezTo>
                  <a:cubicBezTo>
                    <a:pt x="144" y="514"/>
                    <a:pt x="158" y="529"/>
                    <a:pt x="176" y="529"/>
                  </a:cubicBezTo>
                  <a:cubicBezTo>
                    <a:pt x="193" y="529"/>
                    <a:pt x="207" y="514"/>
                    <a:pt x="207" y="495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24" y="224"/>
                    <a:pt x="235" y="234"/>
                    <a:pt x="249" y="234"/>
                  </a:cubicBezTo>
                  <a:cubicBezTo>
                    <a:pt x="262" y="234"/>
                    <a:pt x="273" y="224"/>
                    <a:pt x="273" y="211"/>
                  </a:cubicBezTo>
                  <a:cubicBezTo>
                    <a:pt x="273" y="19"/>
                    <a:pt x="273" y="19"/>
                    <a:pt x="273" y="19"/>
                  </a:cubicBezTo>
                  <a:cubicBezTo>
                    <a:pt x="273" y="10"/>
                    <a:pt x="273" y="10"/>
                    <a:pt x="273" y="10"/>
                  </a:cubicBezTo>
                  <a:cubicBezTo>
                    <a:pt x="273" y="6"/>
                    <a:pt x="273" y="6"/>
                    <a:pt x="273" y="6"/>
                  </a:cubicBezTo>
                  <a:cubicBezTo>
                    <a:pt x="273" y="4"/>
                    <a:pt x="273" y="2"/>
                    <a:pt x="27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135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59" name="Oval 16"/>
            <p:cNvSpPr>
              <a:spLocks noChangeArrowheads="1"/>
            </p:cNvSpPr>
            <p:nvPr/>
          </p:nvSpPr>
          <p:spPr bwMode="auto">
            <a:xfrm>
              <a:off x="5284772" y="1252165"/>
              <a:ext cx="407988" cy="412750"/>
            </a:xfrm>
            <a:prstGeom prst="ellipse">
              <a:avLst/>
            </a:pr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40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9" name="组合 2"/>
          <p:cNvGrpSpPr/>
          <p:nvPr/>
        </p:nvGrpSpPr>
        <p:grpSpPr>
          <a:xfrm rot="0">
            <a:off x="1705610" y="2587625"/>
            <a:ext cx="1212215" cy="2791460"/>
            <a:chOff x="1893872" y="1252165"/>
            <a:chExt cx="1023938" cy="2614612"/>
          </a:xfrm>
        </p:grpSpPr>
        <p:sp>
          <p:nvSpPr>
            <p:cNvPr id="160" name="Rectangle 17"/>
            <p:cNvSpPr>
              <a:spLocks noChangeArrowheads="1"/>
            </p:cNvSpPr>
            <p:nvPr/>
          </p:nvSpPr>
          <p:spPr bwMode="auto">
            <a:xfrm>
              <a:off x="2374885" y="2798390"/>
              <a:ext cx="58737" cy="415925"/>
            </a:xfrm>
            <a:prstGeom prst="rect">
              <a:avLst/>
            </a:pr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40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61" name="Freeform 18"/>
            <p:cNvSpPr>
              <a:spLocks noChangeArrowheads="1"/>
            </p:cNvSpPr>
            <p:nvPr/>
          </p:nvSpPr>
          <p:spPr bwMode="auto">
            <a:xfrm>
              <a:off x="2138347" y="3214315"/>
              <a:ext cx="236538" cy="652462"/>
            </a:xfrm>
            <a:custGeom>
              <a:avLst/>
              <a:gdLst>
                <a:gd name="T0" fmla="*/ 0 w 63"/>
                <a:gd name="T1" fmla="*/ 140 h 174"/>
                <a:gd name="T2" fmla="*/ 32 w 63"/>
                <a:gd name="T3" fmla="*/ 174 h 174"/>
                <a:gd name="T4" fmla="*/ 63 w 63"/>
                <a:gd name="T5" fmla="*/ 140 h 174"/>
                <a:gd name="T6" fmla="*/ 63 w 63"/>
                <a:gd name="T7" fmla="*/ 0 h 174"/>
                <a:gd name="T8" fmla="*/ 0 w 63"/>
                <a:gd name="T9" fmla="*/ 0 h 174"/>
                <a:gd name="T10" fmla="*/ 0 w 63"/>
                <a:gd name="T11" fmla="*/ 140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174"/>
                <a:gd name="T20" fmla="*/ 63 w 63"/>
                <a:gd name="T21" fmla="*/ 174 h 1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174">
                  <a:moveTo>
                    <a:pt x="0" y="140"/>
                  </a:moveTo>
                  <a:cubicBezTo>
                    <a:pt x="0" y="159"/>
                    <a:pt x="14" y="174"/>
                    <a:pt x="32" y="174"/>
                  </a:cubicBezTo>
                  <a:cubicBezTo>
                    <a:pt x="49" y="174"/>
                    <a:pt x="63" y="159"/>
                    <a:pt x="63" y="14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135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62" name="Freeform 19"/>
            <p:cNvSpPr>
              <a:spLocks noChangeArrowheads="1"/>
            </p:cNvSpPr>
            <p:nvPr/>
          </p:nvSpPr>
          <p:spPr bwMode="auto">
            <a:xfrm>
              <a:off x="2433622" y="3214315"/>
              <a:ext cx="236538" cy="652462"/>
            </a:xfrm>
            <a:custGeom>
              <a:avLst/>
              <a:gdLst>
                <a:gd name="T0" fmla="*/ 0 w 63"/>
                <a:gd name="T1" fmla="*/ 0 h 174"/>
                <a:gd name="T2" fmla="*/ 0 w 63"/>
                <a:gd name="T3" fmla="*/ 140 h 174"/>
                <a:gd name="T4" fmla="*/ 31 w 63"/>
                <a:gd name="T5" fmla="*/ 174 h 174"/>
                <a:gd name="T6" fmla="*/ 63 w 63"/>
                <a:gd name="T7" fmla="*/ 140 h 174"/>
                <a:gd name="T8" fmla="*/ 63 w 63"/>
                <a:gd name="T9" fmla="*/ 0 h 174"/>
                <a:gd name="T10" fmla="*/ 0 w 63"/>
                <a:gd name="T11" fmla="*/ 0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174"/>
                <a:gd name="T20" fmla="*/ 63 w 63"/>
                <a:gd name="T21" fmla="*/ 174 h 1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174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59"/>
                    <a:pt x="14" y="174"/>
                    <a:pt x="31" y="174"/>
                  </a:cubicBezTo>
                  <a:cubicBezTo>
                    <a:pt x="49" y="174"/>
                    <a:pt x="63" y="159"/>
                    <a:pt x="63" y="14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135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63" name="Freeform 20"/>
            <p:cNvSpPr>
              <a:spLocks noChangeArrowheads="1"/>
            </p:cNvSpPr>
            <p:nvPr/>
          </p:nvSpPr>
          <p:spPr bwMode="auto">
            <a:xfrm>
              <a:off x="1893872" y="1703015"/>
              <a:ext cx="1023938" cy="1511300"/>
            </a:xfrm>
            <a:custGeom>
              <a:avLst/>
              <a:gdLst>
                <a:gd name="T0" fmla="*/ 207 w 273"/>
                <a:gd name="T1" fmla="*/ 252 h 403"/>
                <a:gd name="T2" fmla="*/ 207 w 273"/>
                <a:gd name="T3" fmla="*/ 250 h 403"/>
                <a:gd name="T4" fmla="*/ 207 w 273"/>
                <a:gd name="T5" fmla="*/ 93 h 403"/>
                <a:gd name="T6" fmla="*/ 224 w 273"/>
                <a:gd name="T7" fmla="*/ 93 h 403"/>
                <a:gd name="T8" fmla="*/ 224 w 273"/>
                <a:gd name="T9" fmla="*/ 259 h 403"/>
                <a:gd name="T10" fmla="*/ 249 w 273"/>
                <a:gd name="T11" fmla="*/ 282 h 403"/>
                <a:gd name="T12" fmla="*/ 273 w 273"/>
                <a:gd name="T13" fmla="*/ 259 h 403"/>
                <a:gd name="T14" fmla="*/ 273 w 273"/>
                <a:gd name="T15" fmla="*/ 67 h 403"/>
                <a:gd name="T16" fmla="*/ 273 w 273"/>
                <a:gd name="T17" fmla="*/ 58 h 403"/>
                <a:gd name="T18" fmla="*/ 273 w 273"/>
                <a:gd name="T19" fmla="*/ 54 h 403"/>
                <a:gd name="T20" fmla="*/ 207 w 273"/>
                <a:gd name="T21" fmla="*/ 0 h 403"/>
                <a:gd name="T22" fmla="*/ 69 w 273"/>
                <a:gd name="T23" fmla="*/ 0 h 403"/>
                <a:gd name="T24" fmla="*/ 0 w 273"/>
                <a:gd name="T25" fmla="*/ 56 h 403"/>
                <a:gd name="T26" fmla="*/ 0 w 273"/>
                <a:gd name="T27" fmla="*/ 58 h 403"/>
                <a:gd name="T28" fmla="*/ 0 w 273"/>
                <a:gd name="T29" fmla="*/ 67 h 403"/>
                <a:gd name="T30" fmla="*/ 0 w 273"/>
                <a:gd name="T31" fmla="*/ 259 h 403"/>
                <a:gd name="T32" fmla="*/ 22 w 273"/>
                <a:gd name="T33" fmla="*/ 282 h 403"/>
                <a:gd name="T34" fmla="*/ 45 w 273"/>
                <a:gd name="T35" fmla="*/ 259 h 403"/>
                <a:gd name="T36" fmla="*/ 45 w 273"/>
                <a:gd name="T37" fmla="*/ 93 h 403"/>
                <a:gd name="T38" fmla="*/ 64 w 273"/>
                <a:gd name="T39" fmla="*/ 93 h 403"/>
                <a:gd name="T40" fmla="*/ 64 w 273"/>
                <a:gd name="T41" fmla="*/ 252 h 403"/>
                <a:gd name="T42" fmla="*/ 65 w 273"/>
                <a:gd name="T43" fmla="*/ 259 h 403"/>
                <a:gd name="T44" fmla="*/ 65 w 273"/>
                <a:gd name="T45" fmla="*/ 403 h 403"/>
                <a:gd name="T46" fmla="*/ 128 w 273"/>
                <a:gd name="T47" fmla="*/ 403 h 403"/>
                <a:gd name="T48" fmla="*/ 128 w 273"/>
                <a:gd name="T49" fmla="*/ 292 h 403"/>
                <a:gd name="T50" fmla="*/ 144 w 273"/>
                <a:gd name="T51" fmla="*/ 292 h 403"/>
                <a:gd name="T52" fmla="*/ 144 w 273"/>
                <a:gd name="T53" fmla="*/ 403 h 403"/>
                <a:gd name="T54" fmla="*/ 207 w 273"/>
                <a:gd name="T55" fmla="*/ 403 h 403"/>
                <a:gd name="T56" fmla="*/ 207 w 273"/>
                <a:gd name="T57" fmla="*/ 252 h 40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73"/>
                <a:gd name="T88" fmla="*/ 0 h 403"/>
                <a:gd name="T89" fmla="*/ 273 w 273"/>
                <a:gd name="T90" fmla="*/ 403 h 40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73" h="403">
                  <a:moveTo>
                    <a:pt x="207" y="252"/>
                  </a:moveTo>
                  <a:cubicBezTo>
                    <a:pt x="207" y="250"/>
                    <a:pt x="207" y="250"/>
                    <a:pt x="207" y="250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72"/>
                    <a:pt x="235" y="282"/>
                    <a:pt x="249" y="282"/>
                  </a:cubicBezTo>
                  <a:cubicBezTo>
                    <a:pt x="262" y="282"/>
                    <a:pt x="273" y="272"/>
                    <a:pt x="273" y="259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3" y="58"/>
                    <a:pt x="273" y="58"/>
                    <a:pt x="273" y="58"/>
                  </a:cubicBezTo>
                  <a:cubicBezTo>
                    <a:pt x="273" y="54"/>
                    <a:pt x="273" y="54"/>
                    <a:pt x="273" y="54"/>
                  </a:cubicBezTo>
                  <a:cubicBezTo>
                    <a:pt x="273" y="36"/>
                    <a:pt x="250" y="0"/>
                    <a:pt x="20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8" y="1"/>
                    <a:pt x="0" y="42"/>
                    <a:pt x="0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2"/>
                    <a:pt x="10" y="282"/>
                    <a:pt x="22" y="282"/>
                  </a:cubicBezTo>
                  <a:cubicBezTo>
                    <a:pt x="35" y="282"/>
                    <a:pt x="45" y="272"/>
                    <a:pt x="45" y="259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252"/>
                    <a:pt x="64" y="252"/>
                    <a:pt x="64" y="252"/>
                  </a:cubicBezTo>
                  <a:cubicBezTo>
                    <a:pt x="64" y="255"/>
                    <a:pt x="65" y="257"/>
                    <a:pt x="65" y="259"/>
                  </a:cubicBezTo>
                  <a:cubicBezTo>
                    <a:pt x="65" y="403"/>
                    <a:pt x="65" y="403"/>
                    <a:pt x="65" y="403"/>
                  </a:cubicBezTo>
                  <a:cubicBezTo>
                    <a:pt x="128" y="403"/>
                    <a:pt x="128" y="403"/>
                    <a:pt x="128" y="403"/>
                  </a:cubicBezTo>
                  <a:cubicBezTo>
                    <a:pt x="128" y="292"/>
                    <a:pt x="128" y="292"/>
                    <a:pt x="128" y="292"/>
                  </a:cubicBezTo>
                  <a:cubicBezTo>
                    <a:pt x="144" y="292"/>
                    <a:pt x="144" y="292"/>
                    <a:pt x="144" y="292"/>
                  </a:cubicBezTo>
                  <a:cubicBezTo>
                    <a:pt x="144" y="403"/>
                    <a:pt x="144" y="403"/>
                    <a:pt x="144" y="403"/>
                  </a:cubicBezTo>
                  <a:cubicBezTo>
                    <a:pt x="207" y="403"/>
                    <a:pt x="207" y="403"/>
                    <a:pt x="207" y="403"/>
                  </a:cubicBezTo>
                  <a:lnTo>
                    <a:pt x="207" y="252"/>
                  </a:lnTo>
                  <a:close/>
                </a:path>
              </a:pathLst>
            </a:cu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40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64" name="Oval 21"/>
            <p:cNvSpPr>
              <a:spLocks noChangeArrowheads="1"/>
            </p:cNvSpPr>
            <p:nvPr/>
          </p:nvSpPr>
          <p:spPr bwMode="auto">
            <a:xfrm>
              <a:off x="2201847" y="1252165"/>
              <a:ext cx="407988" cy="412750"/>
            </a:xfrm>
            <a:prstGeom prst="ellipse">
              <a:avLst/>
            </a:prstGeom>
            <a:solidFill>
              <a:srgbClr val="D5D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2400">
                <a:solidFill>
                  <a:srgbClr val="000000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1713393" y="5411734"/>
            <a:ext cx="1057910" cy="366395"/>
          </a:xfrm>
          <a:prstGeom prst="rect">
            <a:avLst/>
          </a:prstGeom>
          <a:noFill/>
        </p:spPr>
        <p:txBody>
          <a:bodyPr wrap="none" lIns="121906" tIns="60953" rIns="121906" bIns="60953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自我认知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69" name="TextBox 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40460" y="5779135"/>
            <a:ext cx="2295525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6" tIns="60953" rIns="121906" bIns="60953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全面了解自己的兴趣、价值观、技能、性格等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78" name="TextBox 177"/>
          <p:cNvSpPr txBox="1"/>
          <p:nvPr>
            <p:custDataLst>
              <p:tags r:id="rId3"/>
            </p:custDataLst>
          </p:nvPr>
        </p:nvSpPr>
        <p:spPr>
          <a:xfrm>
            <a:off x="4280544" y="5429514"/>
            <a:ext cx="1057910" cy="366395"/>
          </a:xfrm>
          <a:prstGeom prst="rect">
            <a:avLst/>
          </a:prstGeom>
          <a:noFill/>
        </p:spPr>
        <p:txBody>
          <a:bodyPr wrap="none" lIns="121906" tIns="60953" rIns="121906" bIns="60953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设定目标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79" name="TextBox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71545" y="5779135"/>
            <a:ext cx="2747010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6" tIns="60953" rIns="121906" bIns="60953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根据自己的兴趣、价值观和能力，制定既具体又可实现的目标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0" name="TextBox 179"/>
          <p:cNvSpPr txBox="1"/>
          <p:nvPr>
            <p:custDataLst>
              <p:tags r:id="rId5"/>
            </p:custDataLst>
          </p:nvPr>
        </p:nvSpPr>
        <p:spPr>
          <a:xfrm>
            <a:off x="6755535" y="5465074"/>
            <a:ext cx="1057910" cy="366395"/>
          </a:xfrm>
          <a:prstGeom prst="rect">
            <a:avLst/>
          </a:prstGeom>
          <a:noFill/>
        </p:spPr>
        <p:txBody>
          <a:bodyPr wrap="none" lIns="121906" tIns="60953" rIns="121906" bIns="60953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行动计划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1" name="TextBox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13475" y="5779135"/>
            <a:ext cx="2623820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6" tIns="60953" rIns="121906" bIns="60953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行动计划包括一系列具体的步骤，旨在实现设定的职业目标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2" name="TextBox 181"/>
          <p:cNvSpPr txBox="1"/>
          <p:nvPr>
            <p:custDataLst>
              <p:tags r:id="rId7"/>
            </p:custDataLst>
          </p:nvPr>
        </p:nvSpPr>
        <p:spPr>
          <a:xfrm>
            <a:off x="9416331" y="5465074"/>
            <a:ext cx="1261745" cy="366395"/>
          </a:xfrm>
          <a:prstGeom prst="rect">
            <a:avLst/>
          </a:prstGeom>
          <a:noFill/>
        </p:spPr>
        <p:txBody>
          <a:bodyPr wrap="none" lIns="121906" tIns="60953" rIns="121906" bIns="60953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评估和调整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3" name="TextBox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830945" y="5779135"/>
            <a:ext cx="3307715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6" tIns="60953" rIns="121906" bIns="60953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定期回顾自己的职业进展，评估是否达到预期目标，根据实际情况进行调整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9" grpId="0" bldLvl="0" autoUpdateAnimBg="0"/>
      <p:bldP spid="178" grpId="0"/>
      <p:bldP spid="179" grpId="0" bldLvl="0" autoUpdateAnimBg="0"/>
      <p:bldP spid="180" grpId="0"/>
      <p:bldP spid="181" grpId="0" bldLvl="0" autoUpdateAnimBg="0"/>
      <p:bldP spid="182" grpId="0"/>
      <p:bldP spid="183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</a:t>
            </a:r>
            <a:r>
              <a:rPr lang="zh-CN" altLang="en-US" dirty="0"/>
              <a:t>、职业生涯规划的评估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880001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．职业生涯规划评估的内容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24" name="e8066064-0b4e-4747-9412-2aa624795e92"/>
          <p:cNvGrpSpPr>
            <a:grpSpLocks noChangeAspect="1"/>
          </p:cNvGrpSpPr>
          <p:nvPr/>
        </p:nvGrpSpPr>
        <p:grpSpPr>
          <a:xfrm>
            <a:off x="1124900" y="2787872"/>
            <a:ext cx="10330004" cy="3692219"/>
            <a:chOff x="417603" y="1819284"/>
            <a:chExt cx="11504025" cy="4111846"/>
          </a:xfrm>
        </p:grpSpPr>
        <p:sp>
          <p:nvSpPr>
            <p:cNvPr id="25" name="íṡľíḍè-Oval 60"/>
            <p:cNvSpPr/>
            <p:nvPr/>
          </p:nvSpPr>
          <p:spPr bwMode="auto">
            <a:xfrm>
              <a:off x="6644826" y="4137559"/>
              <a:ext cx="1589256" cy="15892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íṡľíḍè-Oval 61"/>
            <p:cNvSpPr/>
            <p:nvPr/>
          </p:nvSpPr>
          <p:spPr bwMode="auto">
            <a:xfrm>
              <a:off x="4014113" y="4137559"/>
              <a:ext cx="1589256" cy="15892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íṡľíḍè-Oval 62"/>
            <p:cNvSpPr/>
            <p:nvPr/>
          </p:nvSpPr>
          <p:spPr bwMode="auto">
            <a:xfrm>
              <a:off x="6644826" y="1819284"/>
              <a:ext cx="1589256" cy="15892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íṡľíḍè-Oval 63"/>
            <p:cNvSpPr/>
            <p:nvPr/>
          </p:nvSpPr>
          <p:spPr bwMode="auto">
            <a:xfrm>
              <a:off x="4014113" y="1819284"/>
              <a:ext cx="1589256" cy="15892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íṡľíḍè-Oval 64"/>
            <p:cNvSpPr/>
            <p:nvPr/>
          </p:nvSpPr>
          <p:spPr bwMode="auto">
            <a:xfrm>
              <a:off x="4953698" y="2591675"/>
              <a:ext cx="2340799" cy="2340799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Group 65"/>
            <p:cNvGrpSpPr/>
            <p:nvPr/>
          </p:nvGrpSpPr>
          <p:grpSpPr>
            <a:xfrm>
              <a:off x="4482403" y="3065475"/>
              <a:ext cx="1990005" cy="2131595"/>
              <a:chOff x="1618653" y="1295399"/>
              <a:chExt cx="557811" cy="597502"/>
            </a:xfrm>
            <a:solidFill>
              <a:schemeClr val="bg1"/>
            </a:solidFill>
          </p:grpSpPr>
          <p:sp>
            <p:nvSpPr>
              <p:cNvPr id="82" name="íṡľíḍè-Oval 66"/>
              <p:cNvSpPr/>
              <p:nvPr/>
            </p:nvSpPr>
            <p:spPr bwMode="auto">
              <a:xfrm>
                <a:off x="2027238" y="1295399"/>
                <a:ext cx="100013" cy="1016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íṡľíḍè-Freeform: Shape 67"/>
              <p:cNvSpPr/>
              <p:nvPr/>
            </p:nvSpPr>
            <p:spPr bwMode="auto">
              <a:xfrm>
                <a:off x="1981201" y="1412874"/>
                <a:ext cx="195263" cy="109538"/>
              </a:xfrm>
              <a:custGeom>
                <a:avLst/>
                <a:gdLst/>
                <a:ahLst/>
                <a:cxnLst>
                  <a:cxn ang="0">
                    <a:pos x="51" y="35"/>
                  </a:cxn>
                  <a:cxn ang="0">
                    <a:pos x="44" y="42"/>
                  </a:cxn>
                  <a:cxn ang="0">
                    <a:pos x="41" y="42"/>
                  </a:cxn>
                  <a:cxn ang="0">
                    <a:pos x="34" y="35"/>
                  </a:cxn>
                  <a:cxn ang="0">
                    <a:pos x="33" y="32"/>
                  </a:cxn>
                  <a:cxn ang="0">
                    <a:pos x="37" y="14"/>
                  </a:cxn>
                  <a:cxn ang="0">
                    <a:pos x="37" y="12"/>
                  </a:cxn>
                  <a:cxn ang="0">
                    <a:pos x="37" y="8"/>
                  </a:cxn>
                  <a:cxn ang="0">
                    <a:pos x="38" y="7"/>
                  </a:cxn>
                  <a:cxn ang="0">
                    <a:pos x="47" y="7"/>
                  </a:cxn>
                  <a:cxn ang="0">
                    <a:pos x="48" y="8"/>
                  </a:cxn>
                  <a:cxn ang="0">
                    <a:pos x="48" y="12"/>
                  </a:cxn>
                  <a:cxn ang="0">
                    <a:pos x="48" y="14"/>
                  </a:cxn>
                  <a:cxn ang="0">
                    <a:pos x="52" y="32"/>
                  </a:cxn>
                  <a:cxn ang="0">
                    <a:pos x="51" y="35"/>
                  </a:cxn>
                  <a:cxn ang="0">
                    <a:pos x="84" y="46"/>
                  </a:cxn>
                  <a:cxn ang="0">
                    <a:pos x="70" y="7"/>
                  </a:cxn>
                  <a:cxn ang="0">
                    <a:pos x="60" y="0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15" y="7"/>
                  </a:cxn>
                  <a:cxn ang="0">
                    <a:pos x="0" y="46"/>
                  </a:cxn>
                  <a:cxn ang="0">
                    <a:pos x="2" y="48"/>
                  </a:cxn>
                  <a:cxn ang="0">
                    <a:pos x="13" y="48"/>
                  </a:cxn>
                  <a:cxn ang="0">
                    <a:pos x="16" y="46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4" y="46"/>
                  </a:cxn>
                  <a:cxn ang="0">
                    <a:pos x="26" y="48"/>
                  </a:cxn>
                  <a:cxn ang="0">
                    <a:pos x="61" y="48"/>
                  </a:cxn>
                  <a:cxn ang="0">
                    <a:pos x="63" y="45"/>
                  </a:cxn>
                  <a:cxn ang="0">
                    <a:pos x="63" y="28"/>
                  </a:cxn>
                  <a:cxn ang="0">
                    <a:pos x="64" y="27"/>
                  </a:cxn>
                  <a:cxn ang="0">
                    <a:pos x="71" y="46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4" y="46"/>
                  </a:cxn>
                </a:cxnLst>
                <a:rect l="0" t="0" r="r" b="b"/>
                <a:pathLst>
                  <a:path w="85" h="48">
                    <a:moveTo>
                      <a:pt x="51" y="35"/>
                    </a:move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2"/>
                      <a:pt x="42" y="42"/>
                      <a:pt x="41" y="42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3"/>
                      <a:pt x="37" y="13"/>
                      <a:pt x="37" y="12"/>
                    </a:cubicBezTo>
                    <a:cubicBezTo>
                      <a:pt x="37" y="11"/>
                      <a:pt x="37" y="8"/>
                      <a:pt x="37" y="8"/>
                    </a:cubicBezTo>
                    <a:cubicBezTo>
                      <a:pt x="37" y="8"/>
                      <a:pt x="37" y="7"/>
                      <a:pt x="38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8" y="8"/>
                      <a:pt x="48" y="8"/>
                    </a:cubicBezTo>
                    <a:cubicBezTo>
                      <a:pt x="48" y="8"/>
                      <a:pt x="48" y="11"/>
                      <a:pt x="48" y="12"/>
                    </a:cubicBezTo>
                    <a:cubicBezTo>
                      <a:pt x="48" y="13"/>
                      <a:pt x="48" y="13"/>
                      <a:pt x="48" y="14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3"/>
                      <a:pt x="52" y="34"/>
                      <a:pt x="51" y="35"/>
                    </a:cubicBezTo>
                    <a:moveTo>
                      <a:pt x="84" y="46"/>
                    </a:moveTo>
                    <a:cubicBezTo>
                      <a:pt x="70" y="7"/>
                      <a:pt x="70" y="7"/>
                      <a:pt x="70" y="7"/>
                    </a:cubicBezTo>
                    <a:cubicBezTo>
                      <a:pt x="69" y="6"/>
                      <a:pt x="66" y="0"/>
                      <a:pt x="60" y="0"/>
                    </a:cubicBezTo>
                    <a:cubicBezTo>
                      <a:pt x="59" y="0"/>
                      <a:pt x="27" y="0"/>
                      <a:pt x="2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8" y="0"/>
                      <a:pt x="15" y="6"/>
                      <a:pt x="15" y="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8"/>
                      <a:pt x="2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5" y="48"/>
                      <a:pt x="16" y="46"/>
                      <a:pt x="16" y="46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5"/>
                      <a:pt x="23" y="28"/>
                    </a:cubicBezTo>
                    <a:cubicBezTo>
                      <a:pt x="23" y="31"/>
                      <a:pt x="23" y="41"/>
                      <a:pt x="24" y="46"/>
                    </a:cubicBezTo>
                    <a:cubicBezTo>
                      <a:pt x="24" y="47"/>
                      <a:pt x="24" y="48"/>
                      <a:pt x="2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4" y="48"/>
                      <a:pt x="63" y="47"/>
                      <a:pt x="63" y="45"/>
                    </a:cubicBezTo>
                    <a:cubicBezTo>
                      <a:pt x="63" y="40"/>
                      <a:pt x="63" y="31"/>
                      <a:pt x="63" y="28"/>
                    </a:cubicBezTo>
                    <a:cubicBezTo>
                      <a:pt x="63" y="26"/>
                      <a:pt x="64" y="27"/>
                      <a:pt x="64" y="27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8"/>
                      <a:pt x="73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5" y="48"/>
                      <a:pt x="85" y="47"/>
                      <a:pt x="84" y="4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íṡľíḍè-Freeform: Shape 68"/>
              <p:cNvSpPr/>
              <p:nvPr/>
            </p:nvSpPr>
            <p:spPr bwMode="auto">
              <a:xfrm>
                <a:off x="1618653" y="1770200"/>
                <a:ext cx="196242" cy="122701"/>
              </a:xfrm>
              <a:custGeom>
                <a:avLst/>
                <a:gdLst/>
                <a:ahLst/>
                <a:cxnLst>
                  <a:cxn ang="0">
                    <a:pos x="119" y="8"/>
                  </a:cxn>
                  <a:cxn ang="0">
                    <a:pos x="114" y="0"/>
                  </a:cxn>
                  <a:cxn ang="0">
                    <a:pos x="7" y="0"/>
                  </a:cxn>
                  <a:cxn ang="0">
                    <a:pos x="2" y="8"/>
                  </a:cxn>
                  <a:cxn ang="0">
                    <a:pos x="5" y="17"/>
                  </a:cxn>
                  <a:cxn ang="0">
                    <a:pos x="12" y="25"/>
                  </a:cxn>
                  <a:cxn ang="0">
                    <a:pos x="17" y="32"/>
                  </a:cxn>
                  <a:cxn ang="0">
                    <a:pos x="22" y="56"/>
                  </a:cxn>
                  <a:cxn ang="0">
                    <a:pos x="31" y="63"/>
                  </a:cxn>
                  <a:cxn ang="0">
                    <a:pos x="90" y="63"/>
                  </a:cxn>
                  <a:cxn ang="0">
                    <a:pos x="99" y="56"/>
                  </a:cxn>
                  <a:cxn ang="0">
                    <a:pos x="104" y="32"/>
                  </a:cxn>
                  <a:cxn ang="0">
                    <a:pos x="109" y="25"/>
                  </a:cxn>
                  <a:cxn ang="0">
                    <a:pos x="115" y="17"/>
                  </a:cxn>
                  <a:cxn ang="0">
                    <a:pos x="119" y="8"/>
                  </a:cxn>
                </a:cxnLst>
                <a:rect l="0" t="0" r="r" b="b"/>
                <a:pathLst>
                  <a:path w="121" h="63">
                    <a:moveTo>
                      <a:pt x="119" y="8"/>
                    </a:moveTo>
                    <a:cubicBezTo>
                      <a:pt x="121" y="4"/>
                      <a:pt x="118" y="0"/>
                      <a:pt x="11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" y="0"/>
                      <a:pt x="0" y="4"/>
                      <a:pt x="2" y="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21"/>
                      <a:pt x="10" y="25"/>
                      <a:pt x="12" y="25"/>
                    </a:cubicBezTo>
                    <a:cubicBezTo>
                      <a:pt x="14" y="25"/>
                      <a:pt x="16" y="28"/>
                      <a:pt x="17" y="32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60"/>
                      <a:pt x="26" y="63"/>
                      <a:pt x="31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4" y="63"/>
                      <a:pt x="98" y="60"/>
                      <a:pt x="99" y="5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8"/>
                      <a:pt x="107" y="25"/>
                      <a:pt x="109" y="25"/>
                    </a:cubicBezTo>
                    <a:cubicBezTo>
                      <a:pt x="111" y="25"/>
                      <a:pt x="114" y="21"/>
                      <a:pt x="115" y="17"/>
                    </a:cubicBezTo>
                    <a:lnTo>
                      <a:pt x="119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69"/>
            <p:cNvGrpSpPr/>
            <p:nvPr/>
          </p:nvGrpSpPr>
          <p:grpSpPr>
            <a:xfrm>
              <a:off x="7059605" y="4715135"/>
              <a:ext cx="759666" cy="434095"/>
              <a:chOff x="3654425" y="2386013"/>
              <a:chExt cx="288926" cy="165100"/>
            </a:xfrm>
            <a:solidFill>
              <a:schemeClr val="bg1"/>
            </a:solidFill>
          </p:grpSpPr>
          <p:sp>
            <p:nvSpPr>
              <p:cNvPr id="79" name="íṡľíḍè-Freeform: Shape 70"/>
              <p:cNvSpPr/>
              <p:nvPr/>
            </p:nvSpPr>
            <p:spPr bwMode="auto">
              <a:xfrm>
                <a:off x="3736975" y="2386013"/>
                <a:ext cx="123825" cy="165100"/>
              </a:xfrm>
              <a:custGeom>
                <a:avLst/>
                <a:gdLst>
                  <a:gd name="T0" fmla="*/ 28 w 71"/>
                  <a:gd name="T1" fmla="*/ 45 h 95"/>
                  <a:gd name="T2" fmla="*/ 0 w 71"/>
                  <a:gd name="T3" fmla="*/ 92 h 95"/>
                  <a:gd name="T4" fmla="*/ 0 w 71"/>
                  <a:gd name="T5" fmla="*/ 95 h 95"/>
                  <a:gd name="T6" fmla="*/ 71 w 71"/>
                  <a:gd name="T7" fmla="*/ 95 h 95"/>
                  <a:gd name="T8" fmla="*/ 71 w 71"/>
                  <a:gd name="T9" fmla="*/ 92 h 95"/>
                  <a:gd name="T10" fmla="*/ 43 w 71"/>
                  <a:gd name="T11" fmla="*/ 45 h 95"/>
                  <a:gd name="T12" fmla="*/ 59 w 71"/>
                  <a:gd name="T13" fmla="*/ 23 h 95"/>
                  <a:gd name="T14" fmla="*/ 36 w 71"/>
                  <a:gd name="T15" fmla="*/ 0 h 95"/>
                  <a:gd name="T16" fmla="*/ 12 w 71"/>
                  <a:gd name="T17" fmla="*/ 23 h 95"/>
                  <a:gd name="T18" fmla="*/ 28 w 71"/>
                  <a:gd name="T1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5">
                    <a:moveTo>
                      <a:pt x="28" y="45"/>
                    </a:moveTo>
                    <a:cubicBezTo>
                      <a:pt x="12" y="49"/>
                      <a:pt x="0" y="69"/>
                      <a:pt x="0" y="92"/>
                    </a:cubicBezTo>
                    <a:cubicBezTo>
                      <a:pt x="0" y="93"/>
                      <a:pt x="0" y="94"/>
                      <a:pt x="0" y="9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71" y="94"/>
                      <a:pt x="71" y="93"/>
                      <a:pt x="71" y="92"/>
                    </a:cubicBezTo>
                    <a:cubicBezTo>
                      <a:pt x="71" y="69"/>
                      <a:pt x="59" y="49"/>
                      <a:pt x="43" y="45"/>
                    </a:cubicBezTo>
                    <a:cubicBezTo>
                      <a:pt x="53" y="41"/>
                      <a:pt x="59" y="33"/>
                      <a:pt x="59" y="23"/>
                    </a:cubicBezTo>
                    <a:cubicBezTo>
                      <a:pt x="59" y="10"/>
                      <a:pt x="49" y="0"/>
                      <a:pt x="36" y="0"/>
                    </a:cubicBezTo>
                    <a:cubicBezTo>
                      <a:pt x="23" y="0"/>
                      <a:pt x="12" y="10"/>
                      <a:pt x="12" y="23"/>
                    </a:cubicBezTo>
                    <a:cubicBezTo>
                      <a:pt x="12" y="33"/>
                      <a:pt x="19" y="41"/>
                      <a:pt x="2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íṡľíḍè-Freeform: Shape 71"/>
              <p:cNvSpPr/>
              <p:nvPr/>
            </p:nvSpPr>
            <p:spPr bwMode="auto">
              <a:xfrm>
                <a:off x="3654425" y="2398713"/>
                <a:ext cx="92075" cy="138113"/>
              </a:xfrm>
              <a:custGeom>
                <a:avLst/>
                <a:gdLst>
                  <a:gd name="T0" fmla="*/ 24 w 53"/>
                  <a:gd name="T1" fmla="*/ 38 h 80"/>
                  <a:gd name="T2" fmla="*/ 0 w 53"/>
                  <a:gd name="T3" fmla="*/ 78 h 80"/>
                  <a:gd name="T4" fmla="*/ 0 w 53"/>
                  <a:gd name="T5" fmla="*/ 80 h 80"/>
                  <a:gd name="T6" fmla="*/ 43 w 53"/>
                  <a:gd name="T7" fmla="*/ 80 h 80"/>
                  <a:gd name="T8" fmla="*/ 52 w 53"/>
                  <a:gd name="T9" fmla="*/ 52 h 80"/>
                  <a:gd name="T10" fmla="*/ 53 w 53"/>
                  <a:gd name="T11" fmla="*/ 51 h 80"/>
                  <a:gd name="T12" fmla="*/ 37 w 53"/>
                  <a:gd name="T13" fmla="*/ 38 h 80"/>
                  <a:gd name="T14" fmla="*/ 50 w 53"/>
                  <a:gd name="T15" fmla="*/ 20 h 80"/>
                  <a:gd name="T16" fmla="*/ 30 w 53"/>
                  <a:gd name="T17" fmla="*/ 0 h 80"/>
                  <a:gd name="T18" fmla="*/ 11 w 53"/>
                  <a:gd name="T19" fmla="*/ 20 h 80"/>
                  <a:gd name="T20" fmla="*/ 24 w 53"/>
                  <a:gd name="T21" fmla="*/ 3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80">
                    <a:moveTo>
                      <a:pt x="24" y="38"/>
                    </a:moveTo>
                    <a:cubicBezTo>
                      <a:pt x="11" y="42"/>
                      <a:pt x="0" y="58"/>
                      <a:pt x="0" y="78"/>
                    </a:cubicBezTo>
                    <a:cubicBezTo>
                      <a:pt x="0" y="79"/>
                      <a:pt x="0" y="79"/>
                      <a:pt x="0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4" y="70"/>
                      <a:pt x="47" y="60"/>
                      <a:pt x="52" y="52"/>
                    </a:cubicBezTo>
                    <a:cubicBezTo>
                      <a:pt x="52" y="51"/>
                      <a:pt x="53" y="51"/>
                      <a:pt x="53" y="51"/>
                    </a:cubicBezTo>
                    <a:cubicBezTo>
                      <a:pt x="49" y="44"/>
                      <a:pt x="43" y="40"/>
                      <a:pt x="37" y="38"/>
                    </a:cubicBezTo>
                    <a:cubicBezTo>
                      <a:pt x="45" y="35"/>
                      <a:pt x="50" y="28"/>
                      <a:pt x="50" y="20"/>
                    </a:cubicBezTo>
                    <a:cubicBezTo>
                      <a:pt x="50" y="9"/>
                      <a:pt x="41" y="0"/>
                      <a:pt x="30" y="0"/>
                    </a:cubicBezTo>
                    <a:cubicBezTo>
                      <a:pt x="20" y="0"/>
                      <a:pt x="11" y="9"/>
                      <a:pt x="11" y="20"/>
                    </a:cubicBezTo>
                    <a:cubicBezTo>
                      <a:pt x="11" y="28"/>
                      <a:pt x="16" y="35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íṡľíḍè-Freeform: Shape 72"/>
              <p:cNvSpPr/>
              <p:nvPr/>
            </p:nvSpPr>
            <p:spPr bwMode="auto">
              <a:xfrm>
                <a:off x="3852863" y="2398713"/>
                <a:ext cx="90488" cy="138113"/>
              </a:xfrm>
              <a:custGeom>
                <a:avLst/>
                <a:gdLst>
                  <a:gd name="T0" fmla="*/ 16 w 52"/>
                  <a:gd name="T1" fmla="*/ 38 h 80"/>
                  <a:gd name="T2" fmla="*/ 0 w 52"/>
                  <a:gd name="T3" fmla="*/ 51 h 80"/>
                  <a:gd name="T4" fmla="*/ 0 w 52"/>
                  <a:gd name="T5" fmla="*/ 52 h 80"/>
                  <a:gd name="T6" fmla="*/ 9 w 52"/>
                  <a:gd name="T7" fmla="*/ 80 h 80"/>
                  <a:gd name="T8" fmla="*/ 52 w 52"/>
                  <a:gd name="T9" fmla="*/ 80 h 80"/>
                  <a:gd name="T10" fmla="*/ 52 w 52"/>
                  <a:gd name="T11" fmla="*/ 78 h 80"/>
                  <a:gd name="T12" fmla="*/ 28 w 52"/>
                  <a:gd name="T13" fmla="*/ 38 h 80"/>
                  <a:gd name="T14" fmla="*/ 42 w 52"/>
                  <a:gd name="T15" fmla="*/ 20 h 80"/>
                  <a:gd name="T16" fmla="*/ 22 w 52"/>
                  <a:gd name="T17" fmla="*/ 0 h 80"/>
                  <a:gd name="T18" fmla="*/ 2 w 52"/>
                  <a:gd name="T19" fmla="*/ 20 h 80"/>
                  <a:gd name="T20" fmla="*/ 16 w 52"/>
                  <a:gd name="T21" fmla="*/ 3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80">
                    <a:moveTo>
                      <a:pt x="16" y="38"/>
                    </a:moveTo>
                    <a:cubicBezTo>
                      <a:pt x="9" y="40"/>
                      <a:pt x="4" y="44"/>
                      <a:pt x="0" y="51"/>
                    </a:cubicBezTo>
                    <a:cubicBezTo>
                      <a:pt x="0" y="51"/>
                      <a:pt x="0" y="51"/>
                      <a:pt x="0" y="52"/>
                    </a:cubicBezTo>
                    <a:cubicBezTo>
                      <a:pt x="6" y="60"/>
                      <a:pt x="8" y="70"/>
                      <a:pt x="9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2" y="78"/>
                    </a:cubicBezTo>
                    <a:cubicBezTo>
                      <a:pt x="52" y="58"/>
                      <a:pt x="42" y="42"/>
                      <a:pt x="28" y="38"/>
                    </a:cubicBezTo>
                    <a:cubicBezTo>
                      <a:pt x="36" y="35"/>
                      <a:pt x="42" y="28"/>
                      <a:pt x="42" y="20"/>
                    </a:cubicBezTo>
                    <a:cubicBezTo>
                      <a:pt x="42" y="9"/>
                      <a:pt x="33" y="0"/>
                      <a:pt x="22" y="0"/>
                    </a:cubicBezTo>
                    <a:cubicBezTo>
                      <a:pt x="11" y="0"/>
                      <a:pt x="2" y="9"/>
                      <a:pt x="2" y="20"/>
                    </a:cubicBezTo>
                    <a:cubicBezTo>
                      <a:pt x="2" y="28"/>
                      <a:pt x="8" y="35"/>
                      <a:pt x="1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Group 73"/>
            <p:cNvGrpSpPr/>
            <p:nvPr/>
          </p:nvGrpSpPr>
          <p:grpSpPr>
            <a:xfrm>
              <a:off x="4654306" y="4562799"/>
              <a:ext cx="308875" cy="584358"/>
              <a:chOff x="4227513" y="2614613"/>
              <a:chExt cx="117475" cy="222250"/>
            </a:xfrm>
            <a:solidFill>
              <a:schemeClr val="bg1"/>
            </a:solidFill>
          </p:grpSpPr>
          <p:sp>
            <p:nvSpPr>
              <p:cNvPr id="74" name="íṡľíḍè-Freeform: Shape 74"/>
              <p:cNvSpPr/>
              <p:nvPr/>
            </p:nvSpPr>
            <p:spPr bwMode="auto">
              <a:xfrm>
                <a:off x="4227513" y="2614613"/>
                <a:ext cx="117475" cy="68263"/>
              </a:xfrm>
              <a:custGeom>
                <a:avLst/>
                <a:gdLst>
                  <a:gd name="T0" fmla="*/ 14 w 68"/>
                  <a:gd name="T1" fmla="*/ 18 h 40"/>
                  <a:gd name="T2" fmla="*/ 1 w 68"/>
                  <a:gd name="T3" fmla="*/ 23 h 40"/>
                  <a:gd name="T4" fmla="*/ 21 w 68"/>
                  <a:gd name="T5" fmla="*/ 40 h 40"/>
                  <a:gd name="T6" fmla="*/ 46 w 68"/>
                  <a:gd name="T7" fmla="*/ 40 h 40"/>
                  <a:gd name="T8" fmla="*/ 68 w 68"/>
                  <a:gd name="T9" fmla="*/ 25 h 40"/>
                  <a:gd name="T10" fmla="*/ 62 w 68"/>
                  <a:gd name="T11" fmla="*/ 26 h 40"/>
                  <a:gd name="T12" fmla="*/ 56 w 68"/>
                  <a:gd name="T13" fmla="*/ 0 h 40"/>
                  <a:gd name="T14" fmla="*/ 37 w 68"/>
                  <a:gd name="T15" fmla="*/ 16 h 40"/>
                  <a:gd name="T16" fmla="*/ 17 w 68"/>
                  <a:gd name="T17" fmla="*/ 5 h 40"/>
                  <a:gd name="T18" fmla="*/ 14 w 68"/>
                  <a:gd name="T19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0">
                    <a:moveTo>
                      <a:pt x="14" y="18"/>
                    </a:moveTo>
                    <a:cubicBezTo>
                      <a:pt x="10" y="22"/>
                      <a:pt x="2" y="20"/>
                      <a:pt x="1" y="23"/>
                    </a:cubicBezTo>
                    <a:cubicBezTo>
                      <a:pt x="0" y="29"/>
                      <a:pt x="18" y="38"/>
                      <a:pt x="21" y="40"/>
                    </a:cubicBezTo>
                    <a:cubicBezTo>
                      <a:pt x="30" y="40"/>
                      <a:pt x="38" y="40"/>
                      <a:pt x="46" y="40"/>
                    </a:cubicBezTo>
                    <a:cubicBezTo>
                      <a:pt x="56" y="37"/>
                      <a:pt x="63" y="32"/>
                      <a:pt x="68" y="25"/>
                    </a:cubicBezTo>
                    <a:cubicBezTo>
                      <a:pt x="66" y="26"/>
                      <a:pt x="64" y="26"/>
                      <a:pt x="62" y="26"/>
                    </a:cubicBezTo>
                    <a:cubicBezTo>
                      <a:pt x="43" y="26"/>
                      <a:pt x="63" y="1"/>
                      <a:pt x="56" y="0"/>
                    </a:cubicBezTo>
                    <a:cubicBezTo>
                      <a:pt x="48" y="0"/>
                      <a:pt x="50" y="11"/>
                      <a:pt x="37" y="16"/>
                    </a:cubicBezTo>
                    <a:cubicBezTo>
                      <a:pt x="33" y="18"/>
                      <a:pt x="23" y="5"/>
                      <a:pt x="17" y="5"/>
                    </a:cubicBezTo>
                    <a:cubicBezTo>
                      <a:pt x="12" y="5"/>
                      <a:pt x="17" y="15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íṡľíḍè-Freeform: Shape 75"/>
              <p:cNvSpPr/>
              <p:nvPr/>
            </p:nvSpPr>
            <p:spPr bwMode="auto">
              <a:xfrm>
                <a:off x="4265613" y="2686050"/>
                <a:ext cx="39688" cy="9525"/>
              </a:xfrm>
              <a:custGeom>
                <a:avLst/>
                <a:gdLst>
                  <a:gd name="T0" fmla="*/ 18 w 23"/>
                  <a:gd name="T1" fmla="*/ 0 h 5"/>
                  <a:gd name="T2" fmla="*/ 4 w 23"/>
                  <a:gd name="T3" fmla="*/ 0 h 5"/>
                  <a:gd name="T4" fmla="*/ 0 w 23"/>
                  <a:gd name="T5" fmla="*/ 2 h 5"/>
                  <a:gd name="T6" fmla="*/ 0 w 23"/>
                  <a:gd name="T7" fmla="*/ 2 h 5"/>
                  <a:gd name="T8" fmla="*/ 0 w 23"/>
                  <a:gd name="T9" fmla="*/ 3 h 5"/>
                  <a:gd name="T10" fmla="*/ 0 w 23"/>
                  <a:gd name="T11" fmla="*/ 4 h 5"/>
                  <a:gd name="T12" fmla="*/ 1 w 23"/>
                  <a:gd name="T13" fmla="*/ 4 h 5"/>
                  <a:gd name="T14" fmla="*/ 3 w 23"/>
                  <a:gd name="T15" fmla="*/ 5 h 5"/>
                  <a:gd name="T16" fmla="*/ 20 w 23"/>
                  <a:gd name="T17" fmla="*/ 5 h 5"/>
                  <a:gd name="T18" fmla="*/ 22 w 23"/>
                  <a:gd name="T19" fmla="*/ 4 h 5"/>
                  <a:gd name="T20" fmla="*/ 23 w 23"/>
                  <a:gd name="T21" fmla="*/ 3 h 5"/>
                  <a:gd name="T22" fmla="*/ 23 w 23"/>
                  <a:gd name="T23" fmla="*/ 2 h 5"/>
                  <a:gd name="T24" fmla="*/ 22 w 23"/>
                  <a:gd name="T25" fmla="*/ 2 h 5"/>
                  <a:gd name="T26" fmla="*/ 22 w 23"/>
                  <a:gd name="T27" fmla="*/ 1 h 5"/>
                  <a:gd name="T28" fmla="*/ 18 w 23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2" y="4"/>
                      <a:pt x="22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0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îŝḷîḓé-Freeform: Shape 77"/>
              <p:cNvSpPr/>
              <p:nvPr/>
            </p:nvSpPr>
            <p:spPr bwMode="auto">
              <a:xfrm>
                <a:off x="4271963" y="2762250"/>
                <a:ext cx="7938" cy="22225"/>
              </a:xfrm>
              <a:custGeom>
                <a:avLst/>
                <a:gdLst>
                  <a:gd name="T0" fmla="*/ 5 w 5"/>
                  <a:gd name="T1" fmla="*/ 0 h 12"/>
                  <a:gd name="T2" fmla="*/ 0 w 5"/>
                  <a:gd name="T3" fmla="*/ 6 h 12"/>
                  <a:gd name="T4" fmla="*/ 5 w 5"/>
                  <a:gd name="T5" fmla="*/ 12 h 12"/>
                  <a:gd name="T6" fmla="*/ 5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cubicBezTo>
                      <a:pt x="1" y="1"/>
                      <a:pt x="0" y="3"/>
                      <a:pt x="0" y="6"/>
                    </a:cubicBezTo>
                    <a:cubicBezTo>
                      <a:pt x="0" y="9"/>
                      <a:pt x="1" y="11"/>
                      <a:pt x="5" y="12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îŝḷîḓé-Freeform: Shape 78"/>
              <p:cNvSpPr/>
              <p:nvPr/>
            </p:nvSpPr>
            <p:spPr bwMode="auto">
              <a:xfrm>
                <a:off x="4294188" y="2814638"/>
                <a:ext cx="9525" cy="22225"/>
              </a:xfrm>
              <a:custGeom>
                <a:avLst/>
                <a:gdLst>
                  <a:gd name="T0" fmla="*/ 0 w 6"/>
                  <a:gd name="T1" fmla="*/ 0 h 13"/>
                  <a:gd name="T2" fmla="*/ 0 w 6"/>
                  <a:gd name="T3" fmla="*/ 13 h 13"/>
                  <a:gd name="T4" fmla="*/ 6 w 6"/>
                  <a:gd name="T5" fmla="*/ 6 h 13"/>
                  <a:gd name="T6" fmla="*/ 0 w 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3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12"/>
                      <a:pt x="6" y="10"/>
                      <a:pt x="6" y="6"/>
                    </a:cubicBezTo>
                    <a:cubicBezTo>
                      <a:pt x="6" y="3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79"/>
            <p:cNvGrpSpPr/>
            <p:nvPr/>
          </p:nvGrpSpPr>
          <p:grpSpPr>
            <a:xfrm>
              <a:off x="4481080" y="2252814"/>
              <a:ext cx="655318" cy="722093"/>
              <a:chOff x="3371850" y="1820863"/>
              <a:chExt cx="249238" cy="274638"/>
            </a:xfrm>
            <a:solidFill>
              <a:schemeClr val="bg1"/>
            </a:solidFill>
          </p:grpSpPr>
          <p:sp>
            <p:nvSpPr>
              <p:cNvPr id="43" name="îŝḷîḓé-Freeform: Shape 80"/>
              <p:cNvSpPr/>
              <p:nvPr/>
            </p:nvSpPr>
            <p:spPr bwMode="auto">
              <a:xfrm>
                <a:off x="3582988" y="1943100"/>
                <a:ext cx="38100" cy="11113"/>
              </a:xfrm>
              <a:custGeom>
                <a:avLst/>
                <a:gdLst>
                  <a:gd name="T0" fmla="*/ 21 w 22"/>
                  <a:gd name="T1" fmla="*/ 1 h 7"/>
                  <a:gd name="T2" fmla="*/ 19 w 22"/>
                  <a:gd name="T3" fmla="*/ 0 h 7"/>
                  <a:gd name="T4" fmla="*/ 4 w 22"/>
                  <a:gd name="T5" fmla="*/ 0 h 7"/>
                  <a:gd name="T6" fmla="*/ 1 w 22"/>
                  <a:gd name="T7" fmla="*/ 1 h 7"/>
                  <a:gd name="T8" fmla="*/ 0 w 22"/>
                  <a:gd name="T9" fmla="*/ 3 h 7"/>
                  <a:gd name="T10" fmla="*/ 1 w 22"/>
                  <a:gd name="T11" fmla="*/ 6 h 7"/>
                  <a:gd name="T12" fmla="*/ 4 w 22"/>
                  <a:gd name="T13" fmla="*/ 7 h 7"/>
                  <a:gd name="T14" fmla="*/ 19 w 22"/>
                  <a:gd name="T15" fmla="*/ 7 h 7"/>
                  <a:gd name="T16" fmla="*/ 21 w 22"/>
                  <a:gd name="T17" fmla="*/ 6 h 7"/>
                  <a:gd name="T18" fmla="*/ 22 w 22"/>
                  <a:gd name="T19" fmla="*/ 3 h 7"/>
                  <a:gd name="T20" fmla="*/ 21 w 22"/>
                  <a:gd name="T2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">
                    <a:moveTo>
                      <a:pt x="21" y="1"/>
                    </a:moveTo>
                    <a:cubicBezTo>
                      <a:pt x="21" y="0"/>
                      <a:pt x="20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1" y="6"/>
                      <a:pt x="21" y="6"/>
                    </a:cubicBezTo>
                    <a:cubicBezTo>
                      <a:pt x="22" y="5"/>
                      <a:pt x="22" y="4"/>
                      <a:pt x="22" y="3"/>
                    </a:cubicBezTo>
                    <a:cubicBezTo>
                      <a:pt x="22" y="2"/>
                      <a:pt x="22" y="1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îŝḷîḓé-Freeform: Shape 81"/>
              <p:cNvSpPr/>
              <p:nvPr/>
            </p:nvSpPr>
            <p:spPr bwMode="auto">
              <a:xfrm>
                <a:off x="3575050" y="1885950"/>
                <a:ext cx="34925" cy="25400"/>
              </a:xfrm>
              <a:custGeom>
                <a:avLst/>
                <a:gdLst>
                  <a:gd name="T0" fmla="*/ 4 w 21"/>
                  <a:gd name="T1" fmla="*/ 15 h 15"/>
                  <a:gd name="T2" fmla="*/ 6 w 21"/>
                  <a:gd name="T3" fmla="*/ 14 h 15"/>
                  <a:gd name="T4" fmla="*/ 19 w 21"/>
                  <a:gd name="T5" fmla="*/ 7 h 15"/>
                  <a:gd name="T6" fmla="*/ 19 w 21"/>
                  <a:gd name="T7" fmla="*/ 6 h 15"/>
                  <a:gd name="T8" fmla="*/ 19 w 21"/>
                  <a:gd name="T9" fmla="*/ 6 h 15"/>
                  <a:gd name="T10" fmla="*/ 20 w 21"/>
                  <a:gd name="T11" fmla="*/ 2 h 15"/>
                  <a:gd name="T12" fmla="*/ 18 w 21"/>
                  <a:gd name="T13" fmla="*/ 0 h 15"/>
                  <a:gd name="T14" fmla="*/ 15 w 21"/>
                  <a:gd name="T15" fmla="*/ 1 h 15"/>
                  <a:gd name="T16" fmla="*/ 2 w 21"/>
                  <a:gd name="T17" fmla="*/ 8 h 15"/>
                  <a:gd name="T18" fmla="*/ 1 w 21"/>
                  <a:gd name="T19" fmla="*/ 9 h 15"/>
                  <a:gd name="T20" fmla="*/ 1 w 21"/>
                  <a:gd name="T21" fmla="*/ 13 h 15"/>
                  <a:gd name="T22" fmla="*/ 4 w 21"/>
                  <a:gd name="T2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4" y="15"/>
                      <a:pt x="5" y="15"/>
                      <a:pt x="6" y="14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1" y="3"/>
                      <a:pt x="20" y="2"/>
                    </a:cubicBezTo>
                    <a:cubicBezTo>
                      <a:pt x="19" y="1"/>
                      <a:pt x="19" y="0"/>
                      <a:pt x="18" y="0"/>
                    </a:cubicBezTo>
                    <a:cubicBezTo>
                      <a:pt x="17" y="0"/>
                      <a:pt x="16" y="0"/>
                      <a:pt x="15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2"/>
                      <a:pt x="1" y="13"/>
                    </a:cubicBezTo>
                    <a:cubicBezTo>
                      <a:pt x="1" y="14"/>
                      <a:pt x="3" y="15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îŝḷîḓé-Freeform: Shape 82"/>
              <p:cNvSpPr/>
              <p:nvPr/>
            </p:nvSpPr>
            <p:spPr bwMode="auto">
              <a:xfrm>
                <a:off x="3540125" y="1836738"/>
                <a:ext cx="25400" cy="36513"/>
              </a:xfrm>
              <a:custGeom>
                <a:avLst/>
                <a:gdLst>
                  <a:gd name="T0" fmla="*/ 13 w 15"/>
                  <a:gd name="T1" fmla="*/ 1 h 21"/>
                  <a:gd name="T2" fmla="*/ 9 w 15"/>
                  <a:gd name="T3" fmla="*/ 2 h 21"/>
                  <a:gd name="T4" fmla="*/ 8 w 15"/>
                  <a:gd name="T5" fmla="*/ 2 h 21"/>
                  <a:gd name="T6" fmla="*/ 1 w 15"/>
                  <a:gd name="T7" fmla="*/ 15 h 21"/>
                  <a:gd name="T8" fmla="*/ 2 w 15"/>
                  <a:gd name="T9" fmla="*/ 20 h 21"/>
                  <a:gd name="T10" fmla="*/ 4 w 15"/>
                  <a:gd name="T11" fmla="*/ 21 h 21"/>
                  <a:gd name="T12" fmla="*/ 7 w 15"/>
                  <a:gd name="T13" fmla="*/ 20 h 21"/>
                  <a:gd name="T14" fmla="*/ 7 w 15"/>
                  <a:gd name="T15" fmla="*/ 19 h 21"/>
                  <a:gd name="T16" fmla="*/ 15 w 15"/>
                  <a:gd name="T17" fmla="*/ 6 h 21"/>
                  <a:gd name="T18" fmla="*/ 13 w 15"/>
                  <a:gd name="T1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21">
                    <a:moveTo>
                      <a:pt x="13" y="1"/>
                    </a:moveTo>
                    <a:cubicBezTo>
                      <a:pt x="12" y="0"/>
                      <a:pt x="10" y="0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1" y="19"/>
                      <a:pt x="2" y="20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5" y="21"/>
                      <a:pt x="6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5" y="2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îŝḷîḓé-Freeform: Shape 83"/>
              <p:cNvSpPr/>
              <p:nvPr/>
            </p:nvSpPr>
            <p:spPr bwMode="auto">
              <a:xfrm>
                <a:off x="3376613" y="1884363"/>
                <a:ext cx="36513" cy="25400"/>
              </a:xfrm>
              <a:custGeom>
                <a:avLst/>
                <a:gdLst>
                  <a:gd name="T0" fmla="*/ 3 w 21"/>
                  <a:gd name="T1" fmla="*/ 7 h 15"/>
                  <a:gd name="T2" fmla="*/ 16 w 21"/>
                  <a:gd name="T3" fmla="*/ 14 h 15"/>
                  <a:gd name="T4" fmla="*/ 17 w 21"/>
                  <a:gd name="T5" fmla="*/ 15 h 15"/>
                  <a:gd name="T6" fmla="*/ 20 w 21"/>
                  <a:gd name="T7" fmla="*/ 14 h 15"/>
                  <a:gd name="T8" fmla="*/ 20 w 21"/>
                  <a:gd name="T9" fmla="*/ 13 h 15"/>
                  <a:gd name="T10" fmla="*/ 19 w 21"/>
                  <a:gd name="T11" fmla="*/ 8 h 15"/>
                  <a:gd name="T12" fmla="*/ 6 w 21"/>
                  <a:gd name="T13" fmla="*/ 0 h 15"/>
                  <a:gd name="T14" fmla="*/ 2 w 21"/>
                  <a:gd name="T15" fmla="*/ 1 h 15"/>
                  <a:gd name="T16" fmla="*/ 1 w 21"/>
                  <a:gd name="T17" fmla="*/ 2 h 15"/>
                  <a:gd name="T18" fmla="*/ 3 w 21"/>
                  <a:gd name="T1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15">
                    <a:moveTo>
                      <a:pt x="3" y="7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7" y="15"/>
                      <a:pt x="17" y="15"/>
                    </a:cubicBezTo>
                    <a:cubicBezTo>
                      <a:pt x="18" y="15"/>
                      <a:pt x="19" y="14"/>
                      <a:pt x="20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1"/>
                      <a:pt x="21" y="9"/>
                      <a:pt x="19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îŝḷîḓé-Freeform: Shape 84"/>
              <p:cNvSpPr/>
              <p:nvPr/>
            </p:nvSpPr>
            <p:spPr bwMode="auto">
              <a:xfrm>
                <a:off x="3575050" y="1982788"/>
                <a:ext cx="34925" cy="25400"/>
              </a:xfrm>
              <a:custGeom>
                <a:avLst/>
                <a:gdLst>
                  <a:gd name="T0" fmla="*/ 19 w 21"/>
                  <a:gd name="T1" fmla="*/ 8 h 15"/>
                  <a:gd name="T2" fmla="*/ 6 w 21"/>
                  <a:gd name="T3" fmla="*/ 1 h 15"/>
                  <a:gd name="T4" fmla="*/ 1 w 21"/>
                  <a:gd name="T5" fmla="*/ 1 h 15"/>
                  <a:gd name="T6" fmla="*/ 1 w 21"/>
                  <a:gd name="T7" fmla="*/ 2 h 15"/>
                  <a:gd name="T8" fmla="*/ 2 w 21"/>
                  <a:gd name="T9" fmla="*/ 7 h 15"/>
                  <a:gd name="T10" fmla="*/ 15 w 21"/>
                  <a:gd name="T11" fmla="*/ 15 h 15"/>
                  <a:gd name="T12" fmla="*/ 17 w 21"/>
                  <a:gd name="T13" fmla="*/ 15 h 15"/>
                  <a:gd name="T14" fmla="*/ 19 w 21"/>
                  <a:gd name="T15" fmla="*/ 14 h 15"/>
                  <a:gd name="T16" fmla="*/ 20 w 21"/>
                  <a:gd name="T17" fmla="*/ 13 h 15"/>
                  <a:gd name="T18" fmla="*/ 19 w 21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15">
                    <a:moveTo>
                      <a:pt x="19" y="8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3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19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2"/>
                      <a:pt x="20" y="9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îŝḷîḓé-Freeform: Shape 85"/>
              <p:cNvSpPr/>
              <p:nvPr/>
            </p:nvSpPr>
            <p:spPr bwMode="auto">
              <a:xfrm>
                <a:off x="3378200" y="1985963"/>
                <a:ext cx="34925" cy="26988"/>
              </a:xfrm>
              <a:custGeom>
                <a:avLst/>
                <a:gdLst>
                  <a:gd name="T0" fmla="*/ 17 w 20"/>
                  <a:gd name="T1" fmla="*/ 0 h 15"/>
                  <a:gd name="T2" fmla="*/ 15 w 20"/>
                  <a:gd name="T3" fmla="*/ 1 h 15"/>
                  <a:gd name="T4" fmla="*/ 2 w 20"/>
                  <a:gd name="T5" fmla="*/ 8 h 15"/>
                  <a:gd name="T6" fmla="*/ 1 w 20"/>
                  <a:gd name="T7" fmla="*/ 9 h 15"/>
                  <a:gd name="T8" fmla="*/ 0 w 20"/>
                  <a:gd name="T9" fmla="*/ 13 h 15"/>
                  <a:gd name="T10" fmla="*/ 4 w 20"/>
                  <a:gd name="T11" fmla="*/ 15 h 15"/>
                  <a:gd name="T12" fmla="*/ 5 w 20"/>
                  <a:gd name="T13" fmla="*/ 14 h 15"/>
                  <a:gd name="T14" fmla="*/ 18 w 20"/>
                  <a:gd name="T15" fmla="*/ 7 h 15"/>
                  <a:gd name="T16" fmla="*/ 19 w 20"/>
                  <a:gd name="T17" fmla="*/ 6 h 15"/>
                  <a:gd name="T18" fmla="*/ 20 w 20"/>
                  <a:gd name="T19" fmla="*/ 2 h 15"/>
                  <a:gd name="T20" fmla="*/ 17 w 20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cubicBezTo>
                      <a:pt x="17" y="0"/>
                      <a:pt x="16" y="0"/>
                      <a:pt x="15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1" y="14"/>
                      <a:pt x="2" y="15"/>
                      <a:pt x="4" y="15"/>
                    </a:cubicBezTo>
                    <a:cubicBezTo>
                      <a:pt x="4" y="15"/>
                      <a:pt x="5" y="15"/>
                      <a:pt x="5" y="1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19" y="1"/>
                      <a:pt x="18" y="1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îŝḷîḓé-Freeform: Shape 86"/>
              <p:cNvSpPr/>
              <p:nvPr/>
            </p:nvSpPr>
            <p:spPr bwMode="auto">
              <a:xfrm>
                <a:off x="3421063" y="1835150"/>
                <a:ext cx="26988" cy="34925"/>
              </a:xfrm>
              <a:custGeom>
                <a:avLst/>
                <a:gdLst>
                  <a:gd name="T0" fmla="*/ 7 w 15"/>
                  <a:gd name="T1" fmla="*/ 2 h 20"/>
                  <a:gd name="T2" fmla="*/ 4 w 15"/>
                  <a:gd name="T3" fmla="*/ 0 h 20"/>
                  <a:gd name="T4" fmla="*/ 2 w 15"/>
                  <a:gd name="T5" fmla="*/ 1 h 20"/>
                  <a:gd name="T6" fmla="*/ 1 w 15"/>
                  <a:gd name="T7" fmla="*/ 1 h 20"/>
                  <a:gd name="T8" fmla="*/ 0 w 15"/>
                  <a:gd name="T9" fmla="*/ 6 h 20"/>
                  <a:gd name="T10" fmla="*/ 8 w 15"/>
                  <a:gd name="T11" fmla="*/ 19 h 20"/>
                  <a:gd name="T12" fmla="*/ 11 w 15"/>
                  <a:gd name="T13" fmla="*/ 20 h 20"/>
                  <a:gd name="T14" fmla="*/ 13 w 15"/>
                  <a:gd name="T15" fmla="*/ 20 h 20"/>
                  <a:gd name="T16" fmla="*/ 14 w 15"/>
                  <a:gd name="T17" fmla="*/ 19 h 20"/>
                  <a:gd name="T18" fmla="*/ 14 w 15"/>
                  <a:gd name="T19" fmla="*/ 15 h 20"/>
                  <a:gd name="T20" fmla="*/ 7 w 15"/>
                  <a:gd name="T21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0">
                    <a:moveTo>
                      <a:pt x="7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20"/>
                      <a:pt x="10" y="20"/>
                      <a:pt x="11" y="20"/>
                    </a:cubicBezTo>
                    <a:cubicBezTo>
                      <a:pt x="12" y="20"/>
                      <a:pt x="12" y="20"/>
                      <a:pt x="13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5" y="16"/>
                      <a:pt x="14" y="15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îŝḷîḓé-Freeform: Shape 87"/>
              <p:cNvSpPr/>
              <p:nvPr/>
            </p:nvSpPr>
            <p:spPr bwMode="auto">
              <a:xfrm>
                <a:off x="3489325" y="1820863"/>
                <a:ext cx="12700" cy="38100"/>
              </a:xfrm>
              <a:custGeom>
                <a:avLst/>
                <a:gdLst>
                  <a:gd name="T0" fmla="*/ 3 w 7"/>
                  <a:gd name="T1" fmla="*/ 0 h 22"/>
                  <a:gd name="T2" fmla="*/ 1 w 7"/>
                  <a:gd name="T3" fmla="*/ 1 h 22"/>
                  <a:gd name="T4" fmla="*/ 0 w 7"/>
                  <a:gd name="T5" fmla="*/ 4 h 22"/>
                  <a:gd name="T6" fmla="*/ 0 w 7"/>
                  <a:gd name="T7" fmla="*/ 19 h 22"/>
                  <a:gd name="T8" fmla="*/ 3 w 7"/>
                  <a:gd name="T9" fmla="*/ 22 h 22"/>
                  <a:gd name="T10" fmla="*/ 6 w 7"/>
                  <a:gd name="T11" fmla="*/ 21 h 22"/>
                  <a:gd name="T12" fmla="*/ 7 w 7"/>
                  <a:gd name="T13" fmla="*/ 19 h 22"/>
                  <a:gd name="T14" fmla="*/ 7 w 7"/>
                  <a:gd name="T15" fmla="*/ 3 h 22"/>
                  <a:gd name="T16" fmla="*/ 3 w 7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2">
                    <a:moveTo>
                      <a:pt x="3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6" y="21"/>
                    </a:cubicBezTo>
                    <a:cubicBezTo>
                      <a:pt x="6" y="20"/>
                      <a:pt x="7" y="19"/>
                      <a:pt x="7" y="19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îŝḷîḓé-Freeform: Shape 88"/>
              <p:cNvSpPr/>
              <p:nvPr/>
            </p:nvSpPr>
            <p:spPr bwMode="auto">
              <a:xfrm>
                <a:off x="3371850" y="1943100"/>
                <a:ext cx="38100" cy="11113"/>
              </a:xfrm>
              <a:custGeom>
                <a:avLst/>
                <a:gdLst>
                  <a:gd name="T0" fmla="*/ 21 w 22"/>
                  <a:gd name="T1" fmla="*/ 6 h 7"/>
                  <a:gd name="T2" fmla="*/ 22 w 22"/>
                  <a:gd name="T3" fmla="*/ 4 h 7"/>
                  <a:gd name="T4" fmla="*/ 21 w 22"/>
                  <a:gd name="T5" fmla="*/ 1 h 7"/>
                  <a:gd name="T6" fmla="*/ 19 w 22"/>
                  <a:gd name="T7" fmla="*/ 0 h 7"/>
                  <a:gd name="T8" fmla="*/ 4 w 22"/>
                  <a:gd name="T9" fmla="*/ 0 h 7"/>
                  <a:gd name="T10" fmla="*/ 1 w 22"/>
                  <a:gd name="T11" fmla="*/ 1 h 7"/>
                  <a:gd name="T12" fmla="*/ 0 w 22"/>
                  <a:gd name="T13" fmla="*/ 4 h 7"/>
                  <a:gd name="T14" fmla="*/ 4 w 22"/>
                  <a:gd name="T15" fmla="*/ 7 h 7"/>
                  <a:gd name="T16" fmla="*/ 19 w 22"/>
                  <a:gd name="T17" fmla="*/ 7 h 7"/>
                  <a:gd name="T18" fmla="*/ 21 w 22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7">
                    <a:moveTo>
                      <a:pt x="21" y="6"/>
                    </a:moveTo>
                    <a:cubicBezTo>
                      <a:pt x="22" y="5"/>
                      <a:pt x="22" y="5"/>
                      <a:pt x="22" y="4"/>
                    </a:cubicBezTo>
                    <a:cubicBezTo>
                      <a:pt x="22" y="3"/>
                      <a:pt x="22" y="2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îŝḷîḓé-Freeform: Shape 89"/>
              <p:cNvSpPr/>
              <p:nvPr/>
            </p:nvSpPr>
            <p:spPr bwMode="auto">
              <a:xfrm>
                <a:off x="3467100" y="2044700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0 w 34"/>
                  <a:gd name="T3" fmla="*/ 7 h 9"/>
                  <a:gd name="T4" fmla="*/ 3 w 34"/>
                  <a:gd name="T5" fmla="*/ 7 h 9"/>
                  <a:gd name="T6" fmla="*/ 0 w 34"/>
                  <a:gd name="T7" fmla="*/ 3 h 9"/>
                  <a:gd name="T8" fmla="*/ 5 w 34"/>
                  <a:gd name="T9" fmla="*/ 0 h 9"/>
                  <a:gd name="T10" fmla="*/ 29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0" y="7"/>
                    </a:cubicBezTo>
                    <a:cubicBezTo>
                      <a:pt x="22" y="9"/>
                      <a:pt x="12" y="9"/>
                      <a:pt x="3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1"/>
                      <a:pt x="21" y="1"/>
                      <a:pt x="29" y="0"/>
                    </a:cubicBezTo>
                    <a:cubicBezTo>
                      <a:pt x="31" y="0"/>
                      <a:pt x="33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îŝḷîḓé-Freeform: Shape 90"/>
              <p:cNvSpPr/>
              <p:nvPr/>
            </p:nvSpPr>
            <p:spPr bwMode="auto">
              <a:xfrm>
                <a:off x="3465513" y="2058988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1 w 34"/>
                  <a:gd name="T3" fmla="*/ 7 h 9"/>
                  <a:gd name="T4" fmla="*/ 4 w 34"/>
                  <a:gd name="T5" fmla="*/ 7 h 9"/>
                  <a:gd name="T6" fmla="*/ 1 w 34"/>
                  <a:gd name="T7" fmla="*/ 3 h 9"/>
                  <a:gd name="T8" fmla="*/ 5 w 34"/>
                  <a:gd name="T9" fmla="*/ 0 h 9"/>
                  <a:gd name="T10" fmla="*/ 30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1" y="7"/>
                    </a:cubicBezTo>
                    <a:cubicBezTo>
                      <a:pt x="22" y="9"/>
                      <a:pt x="13" y="9"/>
                      <a:pt x="4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2"/>
                      <a:pt x="22" y="2"/>
                      <a:pt x="30" y="0"/>
                    </a:cubicBezTo>
                    <a:cubicBezTo>
                      <a:pt x="32" y="0"/>
                      <a:pt x="34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îŝḷîḓé-Freeform: Shape 91"/>
              <p:cNvSpPr/>
              <p:nvPr/>
            </p:nvSpPr>
            <p:spPr bwMode="auto">
              <a:xfrm>
                <a:off x="3465513" y="2073275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1 w 34"/>
                  <a:gd name="T3" fmla="*/ 7 h 9"/>
                  <a:gd name="T4" fmla="*/ 4 w 34"/>
                  <a:gd name="T5" fmla="*/ 7 h 9"/>
                  <a:gd name="T6" fmla="*/ 1 w 34"/>
                  <a:gd name="T7" fmla="*/ 3 h 9"/>
                  <a:gd name="T8" fmla="*/ 5 w 34"/>
                  <a:gd name="T9" fmla="*/ 0 h 9"/>
                  <a:gd name="T10" fmla="*/ 30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1" y="7"/>
                    </a:cubicBezTo>
                    <a:cubicBezTo>
                      <a:pt x="22" y="9"/>
                      <a:pt x="13" y="9"/>
                      <a:pt x="4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2"/>
                      <a:pt x="22" y="2"/>
                      <a:pt x="30" y="0"/>
                    </a:cubicBezTo>
                    <a:cubicBezTo>
                      <a:pt x="32" y="0"/>
                      <a:pt x="34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îŝḷîḓé-Freeform: Shape 92"/>
              <p:cNvSpPr/>
              <p:nvPr/>
            </p:nvSpPr>
            <p:spPr bwMode="auto">
              <a:xfrm>
                <a:off x="3478213" y="2084388"/>
                <a:ext cx="33338" cy="11113"/>
              </a:xfrm>
              <a:custGeom>
                <a:avLst/>
                <a:gdLst>
                  <a:gd name="T0" fmla="*/ 19 w 19"/>
                  <a:gd name="T1" fmla="*/ 2 h 6"/>
                  <a:gd name="T2" fmla="*/ 17 w 19"/>
                  <a:gd name="T3" fmla="*/ 5 h 6"/>
                  <a:gd name="T4" fmla="*/ 2 w 19"/>
                  <a:gd name="T5" fmla="*/ 5 h 6"/>
                  <a:gd name="T6" fmla="*/ 0 w 19"/>
                  <a:gd name="T7" fmla="*/ 2 h 6"/>
                  <a:gd name="T8" fmla="*/ 2 w 19"/>
                  <a:gd name="T9" fmla="*/ 0 h 6"/>
                  <a:gd name="T10" fmla="*/ 16 w 19"/>
                  <a:gd name="T11" fmla="*/ 0 h 6"/>
                  <a:gd name="T12" fmla="*/ 19 w 19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">
                    <a:moveTo>
                      <a:pt x="19" y="2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2" y="6"/>
                      <a:pt x="7" y="6"/>
                      <a:pt x="2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1"/>
                      <a:pt x="12" y="1"/>
                      <a:pt x="16" y="0"/>
                    </a:cubicBezTo>
                    <a:cubicBezTo>
                      <a:pt x="18" y="0"/>
                      <a:pt x="19" y="1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îŝḷîḓé-Freeform: Shape 93"/>
              <p:cNvSpPr/>
              <p:nvPr/>
            </p:nvSpPr>
            <p:spPr bwMode="auto">
              <a:xfrm>
                <a:off x="3417888" y="1866900"/>
                <a:ext cx="157163" cy="179388"/>
              </a:xfrm>
              <a:custGeom>
                <a:avLst/>
                <a:gdLst>
                  <a:gd name="T0" fmla="*/ 45 w 90"/>
                  <a:gd name="T1" fmla="*/ 0 h 104"/>
                  <a:gd name="T2" fmla="*/ 0 w 90"/>
                  <a:gd name="T3" fmla="*/ 45 h 104"/>
                  <a:gd name="T4" fmla="*/ 27 w 90"/>
                  <a:gd name="T5" fmla="*/ 99 h 104"/>
                  <a:gd name="T6" fmla="*/ 63 w 90"/>
                  <a:gd name="T7" fmla="*/ 99 h 104"/>
                  <a:gd name="T8" fmla="*/ 90 w 90"/>
                  <a:gd name="T9" fmla="*/ 45 h 104"/>
                  <a:gd name="T10" fmla="*/ 45 w 90"/>
                  <a:gd name="T11" fmla="*/ 0 h 104"/>
                  <a:gd name="T12" fmla="*/ 76 w 90"/>
                  <a:gd name="T13" fmla="*/ 40 h 104"/>
                  <a:gd name="T14" fmla="*/ 76 w 90"/>
                  <a:gd name="T15" fmla="*/ 40 h 104"/>
                  <a:gd name="T16" fmla="*/ 63 w 90"/>
                  <a:gd name="T17" fmla="*/ 20 h 104"/>
                  <a:gd name="T18" fmla="*/ 61 w 90"/>
                  <a:gd name="T19" fmla="*/ 15 h 104"/>
                  <a:gd name="T20" fmla="*/ 66 w 90"/>
                  <a:gd name="T21" fmla="*/ 14 h 104"/>
                  <a:gd name="T22" fmla="*/ 83 w 90"/>
                  <a:gd name="T23" fmla="*/ 36 h 104"/>
                  <a:gd name="T24" fmla="*/ 80 w 90"/>
                  <a:gd name="T25" fmla="*/ 42 h 104"/>
                  <a:gd name="T26" fmla="*/ 76 w 90"/>
                  <a:gd name="T27" fmla="*/ 4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104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64"/>
                      <a:pt x="20" y="84"/>
                      <a:pt x="27" y="99"/>
                    </a:cubicBezTo>
                    <a:cubicBezTo>
                      <a:pt x="29" y="103"/>
                      <a:pt x="62" y="104"/>
                      <a:pt x="63" y="99"/>
                    </a:cubicBezTo>
                    <a:cubicBezTo>
                      <a:pt x="68" y="88"/>
                      <a:pt x="90" y="64"/>
                      <a:pt x="90" y="45"/>
                    </a:cubicBezTo>
                    <a:cubicBezTo>
                      <a:pt x="90" y="20"/>
                      <a:pt x="70" y="0"/>
                      <a:pt x="45" y="0"/>
                    </a:cubicBezTo>
                    <a:close/>
                    <a:moveTo>
                      <a:pt x="76" y="40"/>
                    </a:moveTo>
                    <a:cubicBezTo>
                      <a:pt x="76" y="40"/>
                      <a:pt x="76" y="40"/>
                      <a:pt x="76" y="40"/>
                    </a:cubicBezTo>
                    <a:cubicBezTo>
                      <a:pt x="74" y="31"/>
                      <a:pt x="69" y="24"/>
                      <a:pt x="63" y="20"/>
                    </a:cubicBezTo>
                    <a:cubicBezTo>
                      <a:pt x="61" y="19"/>
                      <a:pt x="61" y="17"/>
                      <a:pt x="61" y="15"/>
                    </a:cubicBezTo>
                    <a:cubicBezTo>
                      <a:pt x="62" y="14"/>
                      <a:pt x="64" y="13"/>
                      <a:pt x="66" y="14"/>
                    </a:cubicBezTo>
                    <a:cubicBezTo>
                      <a:pt x="73" y="18"/>
                      <a:pt x="80" y="25"/>
                      <a:pt x="83" y="36"/>
                    </a:cubicBezTo>
                    <a:cubicBezTo>
                      <a:pt x="83" y="38"/>
                      <a:pt x="82" y="41"/>
                      <a:pt x="80" y="42"/>
                    </a:cubicBezTo>
                    <a:cubicBezTo>
                      <a:pt x="79" y="43"/>
                      <a:pt x="77" y="42"/>
                      <a:pt x="7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" name="Group 94"/>
            <p:cNvGrpSpPr/>
            <p:nvPr/>
          </p:nvGrpSpPr>
          <p:grpSpPr>
            <a:xfrm>
              <a:off x="7067967" y="2252862"/>
              <a:ext cx="742970" cy="722100"/>
              <a:chOff x="4713288" y="2643188"/>
              <a:chExt cx="282575" cy="274638"/>
            </a:xfrm>
            <a:solidFill>
              <a:schemeClr val="bg1"/>
            </a:solidFill>
          </p:grpSpPr>
          <p:sp>
            <p:nvSpPr>
              <p:cNvPr id="39" name="îŝḷîḓé-Freeform: Shape 95"/>
              <p:cNvSpPr/>
              <p:nvPr/>
            </p:nvSpPr>
            <p:spPr bwMode="auto">
              <a:xfrm>
                <a:off x="4805363" y="2643188"/>
                <a:ext cx="190500" cy="187325"/>
              </a:xfrm>
              <a:custGeom>
                <a:avLst/>
                <a:gdLst>
                  <a:gd name="T0" fmla="*/ 55 w 110"/>
                  <a:gd name="T1" fmla="*/ 16 h 108"/>
                  <a:gd name="T2" fmla="*/ 92 w 110"/>
                  <a:gd name="T3" fmla="*/ 54 h 108"/>
                  <a:gd name="T4" fmla="*/ 55 w 110"/>
                  <a:gd name="T5" fmla="*/ 92 h 108"/>
                  <a:gd name="T6" fmla="*/ 17 w 110"/>
                  <a:gd name="T7" fmla="*/ 54 h 108"/>
                  <a:gd name="T8" fmla="*/ 55 w 110"/>
                  <a:gd name="T9" fmla="*/ 16 h 108"/>
                  <a:gd name="T10" fmla="*/ 90 w 110"/>
                  <a:gd name="T11" fmla="*/ 19 h 108"/>
                  <a:gd name="T12" fmla="*/ 19 w 110"/>
                  <a:gd name="T13" fmla="*/ 19 h 108"/>
                  <a:gd name="T14" fmla="*/ 19 w 110"/>
                  <a:gd name="T15" fmla="*/ 89 h 108"/>
                  <a:gd name="T16" fmla="*/ 90 w 110"/>
                  <a:gd name="T17" fmla="*/ 89 h 108"/>
                  <a:gd name="T18" fmla="*/ 90 w 110"/>
                  <a:gd name="T19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08">
                    <a:moveTo>
                      <a:pt x="55" y="16"/>
                    </a:moveTo>
                    <a:cubicBezTo>
                      <a:pt x="76" y="16"/>
                      <a:pt x="92" y="33"/>
                      <a:pt x="92" y="54"/>
                    </a:cubicBezTo>
                    <a:cubicBezTo>
                      <a:pt x="92" y="75"/>
                      <a:pt x="76" y="92"/>
                      <a:pt x="55" y="92"/>
                    </a:cubicBezTo>
                    <a:cubicBezTo>
                      <a:pt x="34" y="92"/>
                      <a:pt x="17" y="75"/>
                      <a:pt x="17" y="54"/>
                    </a:cubicBezTo>
                    <a:cubicBezTo>
                      <a:pt x="17" y="33"/>
                      <a:pt x="34" y="16"/>
                      <a:pt x="55" y="16"/>
                    </a:cubicBezTo>
                    <a:close/>
                    <a:moveTo>
                      <a:pt x="90" y="19"/>
                    </a:moveTo>
                    <a:cubicBezTo>
                      <a:pt x="71" y="0"/>
                      <a:pt x="39" y="0"/>
                      <a:pt x="19" y="19"/>
                    </a:cubicBezTo>
                    <a:cubicBezTo>
                      <a:pt x="0" y="38"/>
                      <a:pt x="0" y="70"/>
                      <a:pt x="19" y="89"/>
                    </a:cubicBezTo>
                    <a:cubicBezTo>
                      <a:pt x="39" y="108"/>
                      <a:pt x="71" y="108"/>
                      <a:pt x="90" y="89"/>
                    </a:cubicBezTo>
                    <a:cubicBezTo>
                      <a:pt x="110" y="70"/>
                      <a:pt x="110" y="38"/>
                      <a:pt x="9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îŝḷîḓé-Freeform: Shape 96"/>
              <p:cNvSpPr/>
              <p:nvPr/>
            </p:nvSpPr>
            <p:spPr bwMode="auto">
              <a:xfrm>
                <a:off x="4803775" y="2790825"/>
                <a:ext cx="39688" cy="39688"/>
              </a:xfrm>
              <a:custGeom>
                <a:avLst/>
                <a:gdLst>
                  <a:gd name="T0" fmla="*/ 12 w 23"/>
                  <a:gd name="T1" fmla="*/ 23 h 23"/>
                  <a:gd name="T2" fmla="*/ 23 w 23"/>
                  <a:gd name="T3" fmla="*/ 12 h 23"/>
                  <a:gd name="T4" fmla="*/ 17 w 23"/>
                  <a:gd name="T5" fmla="*/ 7 h 23"/>
                  <a:gd name="T6" fmla="*/ 11 w 23"/>
                  <a:gd name="T7" fmla="*/ 0 h 23"/>
                  <a:gd name="T8" fmla="*/ 0 w 23"/>
                  <a:gd name="T9" fmla="*/ 11 h 23"/>
                  <a:gd name="T10" fmla="*/ 12 w 23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1" y="11"/>
                      <a:pt x="19" y="9"/>
                      <a:pt x="17" y="7"/>
                    </a:cubicBezTo>
                    <a:cubicBezTo>
                      <a:pt x="15" y="5"/>
                      <a:pt x="13" y="2"/>
                      <a:pt x="11" y="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îŝḷîḓé-Freeform: Shape 97"/>
              <p:cNvSpPr/>
              <p:nvPr/>
            </p:nvSpPr>
            <p:spPr bwMode="auto">
              <a:xfrm>
                <a:off x="4713288" y="2811463"/>
                <a:ext cx="109538" cy="106363"/>
              </a:xfrm>
              <a:custGeom>
                <a:avLst/>
                <a:gdLst>
                  <a:gd name="T0" fmla="*/ 4 w 63"/>
                  <a:gd name="T1" fmla="*/ 43 h 61"/>
                  <a:gd name="T2" fmla="*/ 4 w 63"/>
                  <a:gd name="T3" fmla="*/ 57 h 61"/>
                  <a:gd name="T4" fmla="*/ 19 w 63"/>
                  <a:gd name="T5" fmla="*/ 57 h 61"/>
                  <a:gd name="T6" fmla="*/ 63 w 63"/>
                  <a:gd name="T7" fmla="*/ 14 h 61"/>
                  <a:gd name="T8" fmla="*/ 48 w 63"/>
                  <a:gd name="T9" fmla="*/ 0 h 61"/>
                  <a:gd name="T10" fmla="*/ 4 w 63"/>
                  <a:gd name="T11" fmla="*/ 4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1">
                    <a:moveTo>
                      <a:pt x="4" y="43"/>
                    </a:moveTo>
                    <a:cubicBezTo>
                      <a:pt x="0" y="47"/>
                      <a:pt x="0" y="53"/>
                      <a:pt x="4" y="57"/>
                    </a:cubicBezTo>
                    <a:cubicBezTo>
                      <a:pt x="8" y="61"/>
                      <a:pt x="15" y="61"/>
                      <a:pt x="19" y="5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îŝḷîḓé-Freeform: Shape 110"/>
              <p:cNvSpPr/>
              <p:nvPr/>
            </p:nvSpPr>
            <p:spPr bwMode="auto">
              <a:xfrm>
                <a:off x="4881563" y="2757488"/>
                <a:ext cx="63500" cy="33338"/>
              </a:xfrm>
              <a:custGeom>
                <a:avLst/>
                <a:gdLst>
                  <a:gd name="T0" fmla="*/ 14 w 37"/>
                  <a:gd name="T1" fmla="*/ 19 h 19"/>
                  <a:gd name="T2" fmla="*/ 3 w 37"/>
                  <a:gd name="T3" fmla="*/ 17 h 19"/>
                  <a:gd name="T4" fmla="*/ 3 w 37"/>
                  <a:gd name="T5" fmla="*/ 17 h 19"/>
                  <a:gd name="T6" fmla="*/ 1 w 37"/>
                  <a:gd name="T7" fmla="*/ 12 h 19"/>
                  <a:gd name="T8" fmla="*/ 5 w 37"/>
                  <a:gd name="T9" fmla="*/ 10 h 19"/>
                  <a:gd name="T10" fmla="*/ 14 w 37"/>
                  <a:gd name="T11" fmla="*/ 12 h 19"/>
                  <a:gd name="T12" fmla="*/ 30 w 37"/>
                  <a:gd name="T13" fmla="*/ 2 h 19"/>
                  <a:gd name="T14" fmla="*/ 34 w 37"/>
                  <a:gd name="T15" fmla="*/ 0 h 19"/>
                  <a:gd name="T16" fmla="*/ 36 w 37"/>
                  <a:gd name="T17" fmla="*/ 5 h 19"/>
                  <a:gd name="T18" fmla="*/ 14 w 37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9">
                    <a:moveTo>
                      <a:pt x="14" y="19"/>
                    </a:moveTo>
                    <a:cubicBezTo>
                      <a:pt x="10" y="19"/>
                      <a:pt x="7" y="18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0" y="14"/>
                      <a:pt x="1" y="12"/>
                    </a:cubicBezTo>
                    <a:cubicBezTo>
                      <a:pt x="2" y="11"/>
                      <a:pt x="4" y="10"/>
                      <a:pt x="5" y="10"/>
                    </a:cubicBezTo>
                    <a:cubicBezTo>
                      <a:pt x="8" y="12"/>
                      <a:pt x="11" y="12"/>
                      <a:pt x="14" y="12"/>
                    </a:cubicBezTo>
                    <a:cubicBezTo>
                      <a:pt x="21" y="12"/>
                      <a:pt x="28" y="8"/>
                      <a:pt x="30" y="2"/>
                    </a:cubicBezTo>
                    <a:cubicBezTo>
                      <a:pt x="31" y="0"/>
                      <a:pt x="33" y="0"/>
                      <a:pt x="34" y="0"/>
                    </a:cubicBezTo>
                    <a:cubicBezTo>
                      <a:pt x="36" y="1"/>
                      <a:pt x="37" y="3"/>
                      <a:pt x="36" y="5"/>
                    </a:cubicBezTo>
                    <a:cubicBezTo>
                      <a:pt x="33" y="14"/>
                      <a:pt x="24" y="19"/>
                      <a:pt x="1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îŝḷîḓé-TextBox 48"/>
            <p:cNvSpPr txBox="1"/>
            <p:nvPr/>
          </p:nvSpPr>
          <p:spPr bwMode="auto">
            <a:xfrm>
              <a:off x="8205466" y="4930095"/>
              <a:ext cx="2337199" cy="685243"/>
            </a:xfrm>
            <a:prstGeom prst="rect">
              <a:avLst/>
            </a:prstGeom>
            <a:noFill/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</a:t>
              </a:r>
              <a:r>
                <a:rPr lang="en-US" altLang="zh-CN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r>
                <a:rPr lang="zh-CN" altLang="en-US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）对其他因素的评估</a:t>
              </a:r>
              <a:endParaRPr lang="zh-CN" altLang="en-US" b="1" dirty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îŝḷîḓé-TextBox 50"/>
            <p:cNvSpPr txBox="1"/>
            <p:nvPr/>
          </p:nvSpPr>
          <p:spPr bwMode="auto">
            <a:xfrm>
              <a:off x="8094829" y="2328525"/>
              <a:ext cx="3826799" cy="909977"/>
            </a:xfrm>
            <a:prstGeom prst="rect">
              <a:avLst/>
            </a:prstGeom>
            <a:noFill/>
          </p:spPr>
          <p:txBody>
            <a:bodyPr wrap="none" lIns="144000" tIns="0" rIns="144000" bIns="0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</a:t>
              </a:r>
              <a:r>
                <a:rPr lang="en-US" altLang="zh-CN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）对职业生涯规划前景的评估</a:t>
              </a:r>
              <a:endParaRPr lang="zh-CN" altLang="en-US" b="1" dirty="0">
                <a:solidFill>
                  <a:schemeClr val="accent3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îŝḷîḓé-TextBox 52"/>
            <p:cNvSpPr txBox="1"/>
            <p:nvPr/>
          </p:nvSpPr>
          <p:spPr bwMode="auto">
            <a:xfrm>
              <a:off x="417603" y="4930095"/>
              <a:ext cx="2744031" cy="1001035"/>
            </a:xfrm>
            <a:prstGeom prst="rect">
              <a:avLst/>
            </a:prstGeom>
            <a:noFill/>
          </p:spPr>
          <p:txBody>
            <a:bodyPr wrap="none" lIns="144000" tIns="0" rIns="144000" bIns="0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</a:t>
              </a:r>
              <a:r>
                <a:rPr lang="en-US" altLang="zh-CN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r>
                <a:rPr lang="zh-CN" altLang="en-US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）对职业生涯规划实施方法的评估</a:t>
              </a:r>
              <a:endParaRPr lang="zh-CN" altLang="en-US" b="1" dirty="0">
                <a:solidFill>
                  <a:schemeClr val="accent5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îŝḷîḓé-TextBox 54"/>
            <p:cNvSpPr txBox="1"/>
            <p:nvPr/>
          </p:nvSpPr>
          <p:spPr bwMode="auto">
            <a:xfrm>
              <a:off x="2437934" y="2342595"/>
              <a:ext cx="1521918" cy="246221"/>
            </a:xfrm>
            <a:prstGeom prst="rect">
              <a:avLst/>
            </a:prstGeom>
            <a:noFill/>
          </p:spPr>
          <p:txBody>
            <a:bodyPr wrap="none" lIns="144000" tIns="0" rIns="144000" bIns="0">
              <a:no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</a:t>
              </a:r>
              <a:r>
                <a:rPr lang="en-US" altLang="zh-CN" sz="20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r>
                <a:rPr lang="zh-CN" altLang="en-US" sz="20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）对职业生涯规划目标的评估</a:t>
              </a:r>
              <a:endParaRPr lang="zh-CN" altLang="en-US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</a:t>
            </a:r>
            <a:r>
              <a:rPr lang="zh-CN" altLang="en-US" dirty="0"/>
              <a:t>、职业生涯规划的评估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880001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．职业生涯规划评估的方法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540042" y="2476776"/>
            <a:ext cx="9813757" cy="4061143"/>
            <a:chOff x="994733" y="1856739"/>
            <a:chExt cx="10759667" cy="4452581"/>
          </a:xfrm>
        </p:grpSpPr>
        <p:sp>
          <p:nvSpPr>
            <p:cNvPr id="52" name="任意多边形 51"/>
            <p:cNvSpPr/>
            <p:nvPr/>
          </p:nvSpPr>
          <p:spPr>
            <a:xfrm>
              <a:off x="3986420" y="3828643"/>
              <a:ext cx="3476040" cy="2480677"/>
            </a:xfrm>
            <a:custGeom>
              <a:avLst/>
              <a:gdLst>
                <a:gd name="connsiteX0" fmla="*/ 2235020 w 3495090"/>
                <a:gd name="connsiteY0" fmla="*/ 0 h 2480677"/>
                <a:gd name="connsiteX1" fmla="*/ 2725817 w 3495090"/>
                <a:gd name="connsiteY1" fmla="*/ 0 h 2480677"/>
                <a:gd name="connsiteX2" fmla="*/ 2977970 w 3495090"/>
                <a:gd name="connsiteY2" fmla="*/ 1351284 h 2480677"/>
                <a:gd name="connsiteX3" fmla="*/ 3495090 w 3495090"/>
                <a:gd name="connsiteY3" fmla="*/ 2132465 h 2480677"/>
                <a:gd name="connsiteX4" fmla="*/ 3380398 w 3495090"/>
                <a:gd name="connsiteY4" fmla="*/ 2202142 h 2480677"/>
                <a:gd name="connsiteX5" fmla="*/ 2280377 w 3495090"/>
                <a:gd name="connsiteY5" fmla="*/ 2480677 h 2480677"/>
                <a:gd name="connsiteX6" fmla="*/ 19492 w 3495090"/>
                <a:gd name="connsiteY6" fmla="*/ 638002 h 2480677"/>
                <a:gd name="connsiteX7" fmla="*/ 0 w 3495090"/>
                <a:gd name="connsiteY7" fmla="*/ 510287 h 2480677"/>
                <a:gd name="connsiteX8" fmla="*/ 2235020 w 3495090"/>
                <a:gd name="connsiteY8" fmla="*/ 189234 h 2480677"/>
                <a:gd name="connsiteX9" fmla="*/ 2235020 w 3495090"/>
                <a:gd name="connsiteY9" fmla="*/ 0 h 2480677"/>
                <a:gd name="connsiteX0-1" fmla="*/ 2235020 w 3476040"/>
                <a:gd name="connsiteY0-2" fmla="*/ 0 h 2480677"/>
                <a:gd name="connsiteX1-3" fmla="*/ 2725817 w 3476040"/>
                <a:gd name="connsiteY1-4" fmla="*/ 0 h 2480677"/>
                <a:gd name="connsiteX2-5" fmla="*/ 2977970 w 3476040"/>
                <a:gd name="connsiteY2-6" fmla="*/ 1351284 h 2480677"/>
                <a:gd name="connsiteX3-7" fmla="*/ 3476040 w 3476040"/>
                <a:gd name="connsiteY3-8" fmla="*/ 2088015 h 2480677"/>
                <a:gd name="connsiteX4-9" fmla="*/ 3380398 w 3476040"/>
                <a:gd name="connsiteY4-10" fmla="*/ 2202142 h 2480677"/>
                <a:gd name="connsiteX5-11" fmla="*/ 2280377 w 3476040"/>
                <a:gd name="connsiteY5-12" fmla="*/ 2480677 h 2480677"/>
                <a:gd name="connsiteX6-13" fmla="*/ 19492 w 3476040"/>
                <a:gd name="connsiteY6-14" fmla="*/ 638002 h 2480677"/>
                <a:gd name="connsiteX7-15" fmla="*/ 0 w 3476040"/>
                <a:gd name="connsiteY7-16" fmla="*/ 510287 h 2480677"/>
                <a:gd name="connsiteX8-17" fmla="*/ 2235020 w 3476040"/>
                <a:gd name="connsiteY8-18" fmla="*/ 189234 h 2480677"/>
                <a:gd name="connsiteX9-19" fmla="*/ 2235020 w 3476040"/>
                <a:gd name="connsiteY9-20" fmla="*/ 0 h 248067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3476040" h="2480677">
                  <a:moveTo>
                    <a:pt x="2235020" y="0"/>
                  </a:moveTo>
                  <a:lnTo>
                    <a:pt x="2725817" y="0"/>
                  </a:lnTo>
                  <a:lnTo>
                    <a:pt x="2977970" y="1351284"/>
                  </a:lnTo>
                  <a:lnTo>
                    <a:pt x="3476040" y="2088015"/>
                  </a:lnTo>
                  <a:cubicBezTo>
                    <a:pt x="3437809" y="2111241"/>
                    <a:pt x="3418629" y="2178916"/>
                    <a:pt x="3380398" y="2202142"/>
                  </a:cubicBezTo>
                  <a:cubicBezTo>
                    <a:pt x="3053402" y="2379776"/>
                    <a:pt x="2678673" y="2480677"/>
                    <a:pt x="2280377" y="2480677"/>
                  </a:cubicBezTo>
                  <a:cubicBezTo>
                    <a:pt x="1165149" y="2480677"/>
                    <a:pt x="234683" y="1689615"/>
                    <a:pt x="19492" y="638002"/>
                  </a:cubicBezTo>
                  <a:lnTo>
                    <a:pt x="0" y="510287"/>
                  </a:lnTo>
                  <a:lnTo>
                    <a:pt x="2235020" y="189234"/>
                  </a:lnTo>
                  <a:lnTo>
                    <a:pt x="2235020" y="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5931065" y="1856739"/>
              <a:ext cx="2365828" cy="4255415"/>
            </a:xfrm>
            <a:custGeom>
              <a:avLst/>
              <a:gdLst>
                <a:gd name="connsiteX0" fmla="*/ 45357 w 2353128"/>
                <a:gd name="connsiteY0" fmla="*/ 0 h 4267330"/>
                <a:gd name="connsiteX1" fmla="*/ 92873 w 2353128"/>
                <a:gd name="connsiteY1" fmla="*/ 2399 h 4267330"/>
                <a:gd name="connsiteX2" fmla="*/ 281313 w 2353128"/>
                <a:gd name="connsiteY2" fmla="*/ 11915 h 4267330"/>
                <a:gd name="connsiteX3" fmla="*/ 2353128 w 2353128"/>
                <a:gd name="connsiteY3" fmla="*/ 2307771 h 4267330"/>
                <a:gd name="connsiteX4" fmla="*/ 1335654 w 2353128"/>
                <a:gd name="connsiteY4" fmla="*/ 4221411 h 4267330"/>
                <a:gd name="connsiteX5" fmla="*/ 1260070 w 2353128"/>
                <a:gd name="connsiteY5" fmla="*/ 4267330 h 4267330"/>
                <a:gd name="connsiteX6" fmla="*/ 742950 w 2353128"/>
                <a:gd name="connsiteY6" fmla="*/ 3486149 h 4267330"/>
                <a:gd name="connsiteX7" fmla="*/ 490797 w 2353128"/>
                <a:gd name="connsiteY7" fmla="*/ 2134865 h 4267330"/>
                <a:gd name="connsiteX8" fmla="*/ 0 w 2353128"/>
                <a:gd name="connsiteY8" fmla="*/ 2134865 h 4267330"/>
                <a:gd name="connsiteX9" fmla="*/ 0 w 2353128"/>
                <a:gd name="connsiteY9" fmla="*/ 2290 h 4267330"/>
                <a:gd name="connsiteX0-1" fmla="*/ 58057 w 2365828"/>
                <a:gd name="connsiteY0-2" fmla="*/ 0 h 4267330"/>
                <a:gd name="connsiteX1-3" fmla="*/ 105573 w 2365828"/>
                <a:gd name="connsiteY1-4" fmla="*/ 2399 h 4267330"/>
                <a:gd name="connsiteX2-5" fmla="*/ 294013 w 2365828"/>
                <a:gd name="connsiteY2-6" fmla="*/ 11915 h 4267330"/>
                <a:gd name="connsiteX3-7" fmla="*/ 2365828 w 2365828"/>
                <a:gd name="connsiteY3-8" fmla="*/ 2307771 h 4267330"/>
                <a:gd name="connsiteX4-9" fmla="*/ 1348354 w 2365828"/>
                <a:gd name="connsiteY4-10" fmla="*/ 4221411 h 4267330"/>
                <a:gd name="connsiteX5-11" fmla="*/ 1272770 w 2365828"/>
                <a:gd name="connsiteY5-12" fmla="*/ 4267330 h 4267330"/>
                <a:gd name="connsiteX6-13" fmla="*/ 755650 w 2365828"/>
                <a:gd name="connsiteY6-14" fmla="*/ 3486149 h 4267330"/>
                <a:gd name="connsiteX7-15" fmla="*/ 503497 w 2365828"/>
                <a:gd name="connsiteY7-16" fmla="*/ 2134865 h 4267330"/>
                <a:gd name="connsiteX8-17" fmla="*/ 12700 w 2365828"/>
                <a:gd name="connsiteY8-18" fmla="*/ 2134865 h 4267330"/>
                <a:gd name="connsiteX9-19" fmla="*/ 0 w 2365828"/>
                <a:gd name="connsiteY9-20" fmla="*/ 103890 h 4267330"/>
                <a:gd name="connsiteX10" fmla="*/ 58057 w 2365828"/>
                <a:gd name="connsiteY10" fmla="*/ 0 h 4267330"/>
                <a:gd name="connsiteX0-21" fmla="*/ 58057 w 2365828"/>
                <a:gd name="connsiteY0-22" fmla="*/ 99201 h 4264931"/>
                <a:gd name="connsiteX1-23" fmla="*/ 105573 w 2365828"/>
                <a:gd name="connsiteY1-24" fmla="*/ 0 h 4264931"/>
                <a:gd name="connsiteX2-25" fmla="*/ 294013 w 2365828"/>
                <a:gd name="connsiteY2-26" fmla="*/ 9516 h 4264931"/>
                <a:gd name="connsiteX3-27" fmla="*/ 2365828 w 2365828"/>
                <a:gd name="connsiteY3-28" fmla="*/ 2305372 h 4264931"/>
                <a:gd name="connsiteX4-29" fmla="*/ 1348354 w 2365828"/>
                <a:gd name="connsiteY4-30" fmla="*/ 4219012 h 4264931"/>
                <a:gd name="connsiteX5-31" fmla="*/ 1272770 w 2365828"/>
                <a:gd name="connsiteY5-32" fmla="*/ 4264931 h 4264931"/>
                <a:gd name="connsiteX6-33" fmla="*/ 755650 w 2365828"/>
                <a:gd name="connsiteY6-34" fmla="*/ 3483750 h 4264931"/>
                <a:gd name="connsiteX7-35" fmla="*/ 503497 w 2365828"/>
                <a:gd name="connsiteY7-36" fmla="*/ 2132466 h 4264931"/>
                <a:gd name="connsiteX8-37" fmla="*/ 12700 w 2365828"/>
                <a:gd name="connsiteY8-38" fmla="*/ 2132466 h 4264931"/>
                <a:gd name="connsiteX9-39" fmla="*/ 0 w 2365828"/>
                <a:gd name="connsiteY9-40" fmla="*/ 101491 h 4264931"/>
                <a:gd name="connsiteX10-41" fmla="*/ 58057 w 2365828"/>
                <a:gd name="connsiteY10-42" fmla="*/ 99201 h 4264931"/>
                <a:gd name="connsiteX0-43" fmla="*/ 58057 w 2365828"/>
                <a:gd name="connsiteY0-44" fmla="*/ 89685 h 4255415"/>
                <a:gd name="connsiteX1-45" fmla="*/ 105573 w 2365828"/>
                <a:gd name="connsiteY1-46" fmla="*/ 92084 h 4255415"/>
                <a:gd name="connsiteX2-47" fmla="*/ 294013 w 2365828"/>
                <a:gd name="connsiteY2-48" fmla="*/ 0 h 4255415"/>
                <a:gd name="connsiteX3-49" fmla="*/ 2365828 w 2365828"/>
                <a:gd name="connsiteY3-50" fmla="*/ 2295856 h 4255415"/>
                <a:gd name="connsiteX4-51" fmla="*/ 1348354 w 2365828"/>
                <a:gd name="connsiteY4-52" fmla="*/ 4209496 h 4255415"/>
                <a:gd name="connsiteX5-53" fmla="*/ 1272770 w 2365828"/>
                <a:gd name="connsiteY5-54" fmla="*/ 4255415 h 4255415"/>
                <a:gd name="connsiteX6-55" fmla="*/ 755650 w 2365828"/>
                <a:gd name="connsiteY6-56" fmla="*/ 3474234 h 4255415"/>
                <a:gd name="connsiteX7-57" fmla="*/ 503497 w 2365828"/>
                <a:gd name="connsiteY7-58" fmla="*/ 2122950 h 4255415"/>
                <a:gd name="connsiteX8-59" fmla="*/ 12700 w 2365828"/>
                <a:gd name="connsiteY8-60" fmla="*/ 2122950 h 4255415"/>
                <a:gd name="connsiteX9-61" fmla="*/ 0 w 2365828"/>
                <a:gd name="connsiteY9-62" fmla="*/ 91975 h 4255415"/>
                <a:gd name="connsiteX10-63" fmla="*/ 58057 w 2365828"/>
                <a:gd name="connsiteY10-64" fmla="*/ 89685 h 42554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41" y="connsiteY10-42"/>
                </a:cxn>
              </a:cxnLst>
              <a:rect l="l" t="t" r="r" b="b"/>
              <a:pathLst>
                <a:path w="2365828" h="4255415">
                  <a:moveTo>
                    <a:pt x="58057" y="89685"/>
                  </a:moveTo>
                  <a:lnTo>
                    <a:pt x="105573" y="92084"/>
                  </a:lnTo>
                  <a:lnTo>
                    <a:pt x="294013" y="0"/>
                  </a:lnTo>
                  <a:cubicBezTo>
                    <a:pt x="1457721" y="118181"/>
                    <a:pt x="2365828" y="1100968"/>
                    <a:pt x="2365828" y="2295856"/>
                  </a:cubicBezTo>
                  <a:cubicBezTo>
                    <a:pt x="2365828" y="3092448"/>
                    <a:pt x="1962225" y="3794773"/>
                    <a:pt x="1348354" y="4209496"/>
                  </a:cubicBezTo>
                  <a:lnTo>
                    <a:pt x="1272770" y="4255415"/>
                  </a:lnTo>
                  <a:lnTo>
                    <a:pt x="755650" y="3474234"/>
                  </a:lnTo>
                  <a:lnTo>
                    <a:pt x="503497" y="2122950"/>
                  </a:lnTo>
                  <a:lnTo>
                    <a:pt x="12700" y="2122950"/>
                  </a:lnTo>
                  <a:cubicBezTo>
                    <a:pt x="8467" y="1445958"/>
                    <a:pt x="4233" y="768967"/>
                    <a:pt x="0" y="91975"/>
                  </a:cubicBezTo>
                  <a:cubicBezTo>
                    <a:pt x="15119" y="91212"/>
                    <a:pt x="42938" y="90448"/>
                    <a:pt x="58057" y="89685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956555" y="1876493"/>
              <a:ext cx="2262414" cy="2642862"/>
            </a:xfrm>
            <a:custGeom>
              <a:avLst/>
              <a:gdLst>
                <a:gd name="connsiteX0" fmla="*/ 2262414 w 2262414"/>
                <a:gd name="connsiteY0" fmla="*/ 0 h 2642862"/>
                <a:gd name="connsiteX1" fmla="*/ 2262414 w 2262414"/>
                <a:gd name="connsiteY1" fmla="*/ 2321809 h 2642862"/>
                <a:gd name="connsiteX2" fmla="*/ 27394 w 2262414"/>
                <a:gd name="connsiteY2" fmla="*/ 2642862 h 2642862"/>
                <a:gd name="connsiteX3" fmla="*/ 11915 w 2262414"/>
                <a:gd name="connsiteY3" fmla="*/ 2541437 h 2642862"/>
                <a:gd name="connsiteX4" fmla="*/ 0 w 2262414"/>
                <a:gd name="connsiteY4" fmla="*/ 2305481 h 2642862"/>
                <a:gd name="connsiteX5" fmla="*/ 2071815 w 2262414"/>
                <a:gd name="connsiteY5" fmla="*/ 9625 h 2642862"/>
                <a:gd name="connsiteX6" fmla="*/ 2262414 w 2262414"/>
                <a:gd name="connsiteY6" fmla="*/ 0 h 26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2414" h="2642862">
                  <a:moveTo>
                    <a:pt x="2262414" y="0"/>
                  </a:moveTo>
                  <a:lnTo>
                    <a:pt x="2262414" y="2321809"/>
                  </a:lnTo>
                  <a:lnTo>
                    <a:pt x="27394" y="2642862"/>
                  </a:lnTo>
                  <a:lnTo>
                    <a:pt x="11915" y="2541437"/>
                  </a:lnTo>
                  <a:cubicBezTo>
                    <a:pt x="4036" y="2463857"/>
                    <a:pt x="0" y="2385140"/>
                    <a:pt x="0" y="2305481"/>
                  </a:cubicBezTo>
                  <a:cubicBezTo>
                    <a:pt x="0" y="1110593"/>
                    <a:pt x="908107" y="127806"/>
                    <a:pt x="2071815" y="9625"/>
                  </a:cubicBezTo>
                  <a:lnTo>
                    <a:pt x="2262414" y="0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5661" y="2687451"/>
              <a:ext cx="3196772" cy="3196772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34"/>
            <p:cNvSpPr txBox="1"/>
            <p:nvPr/>
          </p:nvSpPr>
          <p:spPr>
            <a:xfrm>
              <a:off x="994733" y="2434369"/>
              <a:ext cx="2961821" cy="506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400" b="1" dirty="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）对比反思法</a:t>
              </a:r>
              <a:endParaRPr lang="zh-CN" altLang="en-US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35"/>
            <p:cNvSpPr txBox="1"/>
            <p:nvPr/>
          </p:nvSpPr>
          <p:spPr>
            <a:xfrm>
              <a:off x="994733" y="5378059"/>
              <a:ext cx="2928823" cy="506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A2B9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400" b="1" dirty="0">
                  <a:solidFill>
                    <a:srgbClr val="A2B9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400" b="1" dirty="0">
                  <a:solidFill>
                    <a:srgbClr val="A2B9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）分析总结</a:t>
              </a:r>
              <a:r>
                <a:rPr lang="zh-CN" altLang="en-US" sz="2400" b="1" dirty="0" smtClean="0">
                  <a:solidFill>
                    <a:srgbClr val="A2B9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</a:t>
              </a:r>
              <a:endParaRPr lang="zh-CN" altLang="en-US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36"/>
            <p:cNvSpPr txBox="1"/>
            <p:nvPr/>
          </p:nvSpPr>
          <p:spPr>
            <a:xfrm>
              <a:off x="8455075" y="3918749"/>
              <a:ext cx="3299325" cy="1517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400" b="1" dirty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400" b="1" dirty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）交流反馈法</a:t>
              </a:r>
              <a:endParaRPr lang="zh-CN" altLang="en-US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同学和朋友的评估</a:t>
              </a:r>
              <a:endParaRPr lang="zh-CN" altLang="en-US" sz="20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自我剖析</a:t>
              </a:r>
              <a:endParaRPr lang="zh-CN" altLang="en-US" sz="20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42"/>
            <p:cNvSpPr/>
            <p:nvPr/>
          </p:nvSpPr>
          <p:spPr bwMode="auto">
            <a:xfrm>
              <a:off x="5428377" y="3272226"/>
              <a:ext cx="1691952" cy="2021986"/>
            </a:xfrm>
            <a:custGeom>
              <a:avLst/>
              <a:gdLst>
                <a:gd name="T0" fmla="*/ 1447943939 w 13526"/>
                <a:gd name="T1" fmla="*/ 1100520921 h 16157"/>
                <a:gd name="T2" fmla="*/ 1430867226 w 13526"/>
                <a:gd name="T3" fmla="*/ 1144398523 h 16157"/>
                <a:gd name="T4" fmla="*/ 1401223533 w 13526"/>
                <a:gd name="T5" fmla="*/ 1184836455 h 16157"/>
                <a:gd name="T6" fmla="*/ 1358802811 w 13526"/>
                <a:gd name="T7" fmla="*/ 1222262000 h 16157"/>
                <a:gd name="T8" fmla="*/ 1306607839 w 13526"/>
                <a:gd name="T9" fmla="*/ 1254741705 h 16157"/>
                <a:gd name="T10" fmla="*/ 1256021541 w 13526"/>
                <a:gd name="T11" fmla="*/ 1278295245 h 16157"/>
                <a:gd name="T12" fmla="*/ 1205008249 w 13526"/>
                <a:gd name="T13" fmla="*/ 1295717820 h 16157"/>
                <a:gd name="T14" fmla="*/ 1153348742 w 13526"/>
                <a:gd name="T15" fmla="*/ 1306900958 h 16157"/>
                <a:gd name="T16" fmla="*/ 1101368383 w 13526"/>
                <a:gd name="T17" fmla="*/ 1311849128 h 16157"/>
                <a:gd name="T18" fmla="*/ 1057228234 w 13526"/>
                <a:gd name="T19" fmla="*/ 1311310850 h 16157"/>
                <a:gd name="T20" fmla="*/ 1018135659 w 13526"/>
                <a:gd name="T21" fmla="*/ 1307224333 h 16157"/>
                <a:gd name="T22" fmla="*/ 981083312 w 13526"/>
                <a:gd name="T23" fmla="*/ 1300125477 h 16157"/>
                <a:gd name="T24" fmla="*/ 946500565 w 13526"/>
                <a:gd name="T25" fmla="*/ 1289586903 h 16157"/>
                <a:gd name="T26" fmla="*/ 912670176 w 13526"/>
                <a:gd name="T27" fmla="*/ 1275497760 h 16157"/>
                <a:gd name="T28" fmla="*/ 877335022 w 13526"/>
                <a:gd name="T29" fmla="*/ 1253773766 h 16157"/>
                <a:gd name="T30" fmla="*/ 850915569 w 13526"/>
                <a:gd name="T31" fmla="*/ 1228499250 h 16157"/>
                <a:gd name="T32" fmla="*/ 833409534 w 13526"/>
                <a:gd name="T33" fmla="*/ 1199355260 h 16157"/>
                <a:gd name="T34" fmla="*/ 824819200 w 13526"/>
                <a:gd name="T35" fmla="*/ 1166445940 h 16157"/>
                <a:gd name="T36" fmla="*/ 826321684 w 13526"/>
                <a:gd name="T37" fmla="*/ 1125793201 h 16157"/>
                <a:gd name="T38" fmla="*/ 840820422 w 13526"/>
                <a:gd name="T39" fmla="*/ 1084172523 h 16157"/>
                <a:gd name="T40" fmla="*/ 868959302 w 13526"/>
                <a:gd name="T41" fmla="*/ 1046317269 h 16157"/>
                <a:gd name="T42" fmla="*/ 910521476 w 13526"/>
                <a:gd name="T43" fmla="*/ 1012331441 h 16157"/>
                <a:gd name="T44" fmla="*/ 965617555 w 13526"/>
                <a:gd name="T45" fmla="*/ 981896136 h 16157"/>
                <a:gd name="T46" fmla="*/ 1015557636 w 13526"/>
                <a:gd name="T47" fmla="*/ 961248650 h 16157"/>
                <a:gd name="T48" fmla="*/ 1065712379 w 13526"/>
                <a:gd name="T49" fmla="*/ 945547051 h 16157"/>
                <a:gd name="T50" fmla="*/ 1116296395 w 13526"/>
                <a:gd name="T51" fmla="*/ 935006195 h 16157"/>
                <a:gd name="T52" fmla="*/ 1167203544 w 13526"/>
                <a:gd name="T53" fmla="*/ 929522029 h 16157"/>
                <a:gd name="T54" fmla="*/ 1227132536 w 13526"/>
                <a:gd name="T55" fmla="*/ 929628363 h 16157"/>
                <a:gd name="T56" fmla="*/ 1275032341 w 13526"/>
                <a:gd name="T57" fmla="*/ 935114763 h 16157"/>
                <a:gd name="T58" fmla="*/ 1306284754 w 13526"/>
                <a:gd name="T59" fmla="*/ 941890196 h 16157"/>
                <a:gd name="T60" fmla="*/ 1335711504 w 13526"/>
                <a:gd name="T61" fmla="*/ 951246023 h 16157"/>
                <a:gd name="T62" fmla="*/ 620655235 w 13526"/>
                <a:gd name="T63" fmla="*/ 1494784146 h 16157"/>
                <a:gd name="T64" fmla="*/ 610880939 w 13526"/>
                <a:gd name="T65" fmla="*/ 1540170248 h 16157"/>
                <a:gd name="T66" fmla="*/ 588971266 w 13526"/>
                <a:gd name="T67" fmla="*/ 1582541729 h 16157"/>
                <a:gd name="T68" fmla="*/ 554605413 w 13526"/>
                <a:gd name="T69" fmla="*/ 1622120242 h 16157"/>
                <a:gd name="T70" fmla="*/ 507778818 w 13526"/>
                <a:gd name="T71" fmla="*/ 1658792750 h 16157"/>
                <a:gd name="T72" fmla="*/ 456442395 w 13526"/>
                <a:gd name="T73" fmla="*/ 1688474924 h 16157"/>
                <a:gd name="T74" fmla="*/ 406287700 w 13526"/>
                <a:gd name="T75" fmla="*/ 1710630862 h 16157"/>
                <a:gd name="T76" fmla="*/ 355809825 w 13526"/>
                <a:gd name="T77" fmla="*/ 1726117606 h 16157"/>
                <a:gd name="T78" fmla="*/ 305011195 w 13526"/>
                <a:gd name="T79" fmla="*/ 1735258579 h 16157"/>
                <a:gd name="T80" fmla="*/ 255177303 w 13526"/>
                <a:gd name="T81" fmla="*/ 1737624119 h 16157"/>
                <a:gd name="T82" fmla="*/ 215334555 w 13526"/>
                <a:gd name="T83" fmla="*/ 1735579720 h 16157"/>
                <a:gd name="T84" fmla="*/ 177636040 w 13526"/>
                <a:gd name="T85" fmla="*/ 1730204123 h 16157"/>
                <a:gd name="T86" fmla="*/ 141873846 w 13526"/>
                <a:gd name="T87" fmla="*/ 1721707666 h 16157"/>
                <a:gd name="T88" fmla="*/ 108149694 w 13526"/>
                <a:gd name="T89" fmla="*/ 1709877777 h 16157"/>
                <a:gd name="T90" fmla="*/ 72387500 w 13526"/>
                <a:gd name="T91" fmla="*/ 1692561441 h 16157"/>
                <a:gd name="T92" fmla="*/ 40812002 w 13526"/>
                <a:gd name="T93" fmla="*/ 1669763269 h 16157"/>
                <a:gd name="T94" fmla="*/ 18149970 w 13526"/>
                <a:gd name="T95" fmla="*/ 1642767729 h 16157"/>
                <a:gd name="T96" fmla="*/ 4618252 w 13526"/>
                <a:gd name="T97" fmla="*/ 1611687907 h 16157"/>
                <a:gd name="T98" fmla="*/ 0 w 13526"/>
                <a:gd name="T99" fmla="*/ 1576627902 h 16157"/>
                <a:gd name="T100" fmla="*/ 6767000 w 13526"/>
                <a:gd name="T101" fmla="*/ 1533394768 h 16157"/>
                <a:gd name="T102" fmla="*/ 26848775 w 13526"/>
                <a:gd name="T103" fmla="*/ 1493816255 h 16157"/>
                <a:gd name="T104" fmla="*/ 60572927 w 13526"/>
                <a:gd name="T105" fmla="*/ 1457573456 h 16157"/>
                <a:gd name="T106" fmla="*/ 107397288 w 13526"/>
                <a:gd name="T107" fmla="*/ 1424664089 h 16157"/>
                <a:gd name="T108" fmla="*/ 161634818 w 13526"/>
                <a:gd name="T109" fmla="*/ 1397885639 h 16157"/>
                <a:gd name="T110" fmla="*/ 211681089 w 13526"/>
                <a:gd name="T111" fmla="*/ 1379386555 h 16157"/>
                <a:gd name="T112" fmla="*/ 262052727 w 13526"/>
                <a:gd name="T113" fmla="*/ 1365837925 h 16157"/>
                <a:gd name="T114" fmla="*/ 312742933 w 13526"/>
                <a:gd name="T115" fmla="*/ 1357447754 h 16157"/>
                <a:gd name="T116" fmla="*/ 363864696 w 13526"/>
                <a:gd name="T117" fmla="*/ 1354222843 h 16157"/>
                <a:gd name="T118" fmla="*/ 428626600 w 13526"/>
                <a:gd name="T119" fmla="*/ 1357662609 h 16157"/>
                <a:gd name="T120" fmla="*/ 489735038 w 13526"/>
                <a:gd name="T121" fmla="*/ 1370354151 h 161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526" h="16157">
                  <a:moveTo>
                    <a:pt x="13526" y="9859"/>
                  </a:moveTo>
                  <a:lnTo>
                    <a:pt x="13525" y="9923"/>
                  </a:lnTo>
                  <a:lnTo>
                    <a:pt x="13521" y="9987"/>
                  </a:lnTo>
                  <a:lnTo>
                    <a:pt x="13515" y="10048"/>
                  </a:lnTo>
                  <a:lnTo>
                    <a:pt x="13507" y="10110"/>
                  </a:lnTo>
                  <a:lnTo>
                    <a:pt x="13495" y="10172"/>
                  </a:lnTo>
                  <a:lnTo>
                    <a:pt x="13482" y="10233"/>
                  </a:lnTo>
                  <a:lnTo>
                    <a:pt x="13467" y="10292"/>
                  </a:lnTo>
                  <a:lnTo>
                    <a:pt x="13449" y="10352"/>
                  </a:lnTo>
                  <a:lnTo>
                    <a:pt x="13429" y="10411"/>
                  </a:lnTo>
                  <a:lnTo>
                    <a:pt x="13405" y="10470"/>
                  </a:lnTo>
                  <a:lnTo>
                    <a:pt x="13380" y="10527"/>
                  </a:lnTo>
                  <a:lnTo>
                    <a:pt x="13353" y="10584"/>
                  </a:lnTo>
                  <a:lnTo>
                    <a:pt x="13323" y="10641"/>
                  </a:lnTo>
                  <a:lnTo>
                    <a:pt x="13291" y="10696"/>
                  </a:lnTo>
                  <a:lnTo>
                    <a:pt x="13255" y="10751"/>
                  </a:lnTo>
                  <a:lnTo>
                    <a:pt x="13219" y="10806"/>
                  </a:lnTo>
                  <a:lnTo>
                    <a:pt x="13179" y="10859"/>
                  </a:lnTo>
                  <a:lnTo>
                    <a:pt x="13137" y="10913"/>
                  </a:lnTo>
                  <a:lnTo>
                    <a:pt x="13093" y="10966"/>
                  </a:lnTo>
                  <a:lnTo>
                    <a:pt x="13047" y="11017"/>
                  </a:lnTo>
                  <a:lnTo>
                    <a:pt x="12997" y="11069"/>
                  </a:lnTo>
                  <a:lnTo>
                    <a:pt x="12945" y="11120"/>
                  </a:lnTo>
                  <a:lnTo>
                    <a:pt x="12891" y="11170"/>
                  </a:lnTo>
                  <a:lnTo>
                    <a:pt x="12836" y="11220"/>
                  </a:lnTo>
                  <a:lnTo>
                    <a:pt x="12777" y="11268"/>
                  </a:lnTo>
                  <a:lnTo>
                    <a:pt x="12716" y="11317"/>
                  </a:lnTo>
                  <a:lnTo>
                    <a:pt x="12652" y="11365"/>
                  </a:lnTo>
                  <a:lnTo>
                    <a:pt x="12587" y="11412"/>
                  </a:lnTo>
                  <a:lnTo>
                    <a:pt x="12519" y="11459"/>
                  </a:lnTo>
                  <a:lnTo>
                    <a:pt x="12449" y="11504"/>
                  </a:lnTo>
                  <a:lnTo>
                    <a:pt x="12376" y="11549"/>
                  </a:lnTo>
                  <a:lnTo>
                    <a:pt x="12301" y="11593"/>
                  </a:lnTo>
                  <a:lnTo>
                    <a:pt x="12234" y="11631"/>
                  </a:lnTo>
                  <a:lnTo>
                    <a:pt x="12166" y="11667"/>
                  </a:lnTo>
                  <a:lnTo>
                    <a:pt x="12099" y="11702"/>
                  </a:lnTo>
                  <a:lnTo>
                    <a:pt x="12032" y="11735"/>
                  </a:lnTo>
                  <a:lnTo>
                    <a:pt x="11964" y="11769"/>
                  </a:lnTo>
                  <a:lnTo>
                    <a:pt x="11898" y="11800"/>
                  </a:lnTo>
                  <a:lnTo>
                    <a:pt x="11830" y="11829"/>
                  </a:lnTo>
                  <a:lnTo>
                    <a:pt x="11763" y="11859"/>
                  </a:lnTo>
                  <a:lnTo>
                    <a:pt x="11695" y="11886"/>
                  </a:lnTo>
                  <a:lnTo>
                    <a:pt x="11627" y="11913"/>
                  </a:lnTo>
                  <a:lnTo>
                    <a:pt x="11559" y="11939"/>
                  </a:lnTo>
                  <a:lnTo>
                    <a:pt x="11492" y="11963"/>
                  </a:lnTo>
                  <a:lnTo>
                    <a:pt x="11423" y="11986"/>
                  </a:lnTo>
                  <a:lnTo>
                    <a:pt x="11355" y="12008"/>
                  </a:lnTo>
                  <a:lnTo>
                    <a:pt x="11288" y="12029"/>
                  </a:lnTo>
                  <a:lnTo>
                    <a:pt x="11220" y="12048"/>
                  </a:lnTo>
                  <a:lnTo>
                    <a:pt x="11151" y="12066"/>
                  </a:lnTo>
                  <a:lnTo>
                    <a:pt x="11083" y="12084"/>
                  </a:lnTo>
                  <a:lnTo>
                    <a:pt x="11014" y="12100"/>
                  </a:lnTo>
                  <a:lnTo>
                    <a:pt x="10946" y="12115"/>
                  </a:lnTo>
                  <a:lnTo>
                    <a:pt x="10877" y="12128"/>
                  </a:lnTo>
                  <a:lnTo>
                    <a:pt x="10808" y="12141"/>
                  </a:lnTo>
                  <a:lnTo>
                    <a:pt x="10739" y="12152"/>
                  </a:lnTo>
                  <a:lnTo>
                    <a:pt x="10671" y="12162"/>
                  </a:lnTo>
                  <a:lnTo>
                    <a:pt x="10602" y="12172"/>
                  </a:lnTo>
                  <a:lnTo>
                    <a:pt x="10533" y="12179"/>
                  </a:lnTo>
                  <a:lnTo>
                    <a:pt x="10464" y="12186"/>
                  </a:lnTo>
                  <a:lnTo>
                    <a:pt x="10394" y="12191"/>
                  </a:lnTo>
                  <a:lnTo>
                    <a:pt x="10325" y="12195"/>
                  </a:lnTo>
                  <a:lnTo>
                    <a:pt x="10255" y="12198"/>
                  </a:lnTo>
                  <a:lnTo>
                    <a:pt x="10185" y="12200"/>
                  </a:lnTo>
                  <a:lnTo>
                    <a:pt x="10115" y="12200"/>
                  </a:lnTo>
                  <a:lnTo>
                    <a:pt x="10061" y="12200"/>
                  </a:lnTo>
                  <a:lnTo>
                    <a:pt x="10006" y="12199"/>
                  </a:lnTo>
                  <a:lnTo>
                    <a:pt x="9951" y="12197"/>
                  </a:lnTo>
                  <a:lnTo>
                    <a:pt x="9897" y="12195"/>
                  </a:lnTo>
                  <a:lnTo>
                    <a:pt x="9844" y="12193"/>
                  </a:lnTo>
                  <a:lnTo>
                    <a:pt x="9790" y="12189"/>
                  </a:lnTo>
                  <a:lnTo>
                    <a:pt x="9737" y="12185"/>
                  </a:lnTo>
                  <a:lnTo>
                    <a:pt x="9685" y="12180"/>
                  </a:lnTo>
                  <a:lnTo>
                    <a:pt x="9633" y="12175"/>
                  </a:lnTo>
                  <a:lnTo>
                    <a:pt x="9581" y="12169"/>
                  </a:lnTo>
                  <a:lnTo>
                    <a:pt x="9531" y="12162"/>
                  </a:lnTo>
                  <a:lnTo>
                    <a:pt x="9480" y="12155"/>
                  </a:lnTo>
                  <a:lnTo>
                    <a:pt x="9429" y="12147"/>
                  </a:lnTo>
                  <a:lnTo>
                    <a:pt x="9380" y="12139"/>
                  </a:lnTo>
                  <a:lnTo>
                    <a:pt x="9330" y="12130"/>
                  </a:lnTo>
                  <a:lnTo>
                    <a:pt x="9280" y="12121"/>
                  </a:lnTo>
                  <a:lnTo>
                    <a:pt x="9232" y="12111"/>
                  </a:lnTo>
                  <a:lnTo>
                    <a:pt x="9184" y="12100"/>
                  </a:lnTo>
                  <a:lnTo>
                    <a:pt x="9135" y="12089"/>
                  </a:lnTo>
                  <a:lnTo>
                    <a:pt x="9089" y="12076"/>
                  </a:lnTo>
                  <a:lnTo>
                    <a:pt x="9041" y="12063"/>
                  </a:lnTo>
                  <a:lnTo>
                    <a:pt x="8995" y="12050"/>
                  </a:lnTo>
                  <a:lnTo>
                    <a:pt x="8949" y="12037"/>
                  </a:lnTo>
                  <a:lnTo>
                    <a:pt x="8903" y="12022"/>
                  </a:lnTo>
                  <a:lnTo>
                    <a:pt x="8858" y="12008"/>
                  </a:lnTo>
                  <a:lnTo>
                    <a:pt x="8813" y="11991"/>
                  </a:lnTo>
                  <a:lnTo>
                    <a:pt x="8769" y="11975"/>
                  </a:lnTo>
                  <a:lnTo>
                    <a:pt x="8724" y="11959"/>
                  </a:lnTo>
                  <a:lnTo>
                    <a:pt x="8681" y="11941"/>
                  </a:lnTo>
                  <a:lnTo>
                    <a:pt x="8638" y="11924"/>
                  </a:lnTo>
                  <a:lnTo>
                    <a:pt x="8594" y="11904"/>
                  </a:lnTo>
                  <a:lnTo>
                    <a:pt x="8553" y="11885"/>
                  </a:lnTo>
                  <a:lnTo>
                    <a:pt x="8498" y="11860"/>
                  </a:lnTo>
                  <a:lnTo>
                    <a:pt x="8446" y="11833"/>
                  </a:lnTo>
                  <a:lnTo>
                    <a:pt x="8396" y="11806"/>
                  </a:lnTo>
                  <a:lnTo>
                    <a:pt x="8347" y="11778"/>
                  </a:lnTo>
                  <a:lnTo>
                    <a:pt x="8300" y="11749"/>
                  </a:lnTo>
                  <a:lnTo>
                    <a:pt x="8255" y="11720"/>
                  </a:lnTo>
                  <a:lnTo>
                    <a:pt x="8210" y="11690"/>
                  </a:lnTo>
                  <a:lnTo>
                    <a:pt x="8169" y="11658"/>
                  </a:lnTo>
                  <a:lnTo>
                    <a:pt x="8128" y="11627"/>
                  </a:lnTo>
                  <a:lnTo>
                    <a:pt x="8090" y="11595"/>
                  </a:lnTo>
                  <a:lnTo>
                    <a:pt x="8053" y="11562"/>
                  </a:lnTo>
                  <a:lnTo>
                    <a:pt x="8018" y="11529"/>
                  </a:lnTo>
                  <a:lnTo>
                    <a:pt x="7984" y="11494"/>
                  </a:lnTo>
                  <a:lnTo>
                    <a:pt x="7952" y="11459"/>
                  </a:lnTo>
                  <a:lnTo>
                    <a:pt x="7923" y="11423"/>
                  </a:lnTo>
                  <a:lnTo>
                    <a:pt x="7894" y="11387"/>
                  </a:lnTo>
                  <a:lnTo>
                    <a:pt x="7867" y="11349"/>
                  </a:lnTo>
                  <a:lnTo>
                    <a:pt x="7843" y="11312"/>
                  </a:lnTo>
                  <a:lnTo>
                    <a:pt x="7819" y="11272"/>
                  </a:lnTo>
                  <a:lnTo>
                    <a:pt x="7797" y="11233"/>
                  </a:lnTo>
                  <a:lnTo>
                    <a:pt x="7778" y="11194"/>
                  </a:lnTo>
                  <a:lnTo>
                    <a:pt x="7760" y="11152"/>
                  </a:lnTo>
                  <a:lnTo>
                    <a:pt x="7743" y="11110"/>
                  </a:lnTo>
                  <a:lnTo>
                    <a:pt x="7728" y="11068"/>
                  </a:lnTo>
                  <a:lnTo>
                    <a:pt x="7716" y="11025"/>
                  </a:lnTo>
                  <a:lnTo>
                    <a:pt x="7704" y="10982"/>
                  </a:lnTo>
                  <a:lnTo>
                    <a:pt x="7695" y="10937"/>
                  </a:lnTo>
                  <a:lnTo>
                    <a:pt x="7687" y="10892"/>
                  </a:lnTo>
                  <a:lnTo>
                    <a:pt x="7680" y="10846"/>
                  </a:lnTo>
                  <a:lnTo>
                    <a:pt x="7676" y="10800"/>
                  </a:lnTo>
                  <a:lnTo>
                    <a:pt x="7674" y="10752"/>
                  </a:lnTo>
                  <a:lnTo>
                    <a:pt x="7673" y="10703"/>
                  </a:lnTo>
                  <a:lnTo>
                    <a:pt x="7674" y="10644"/>
                  </a:lnTo>
                  <a:lnTo>
                    <a:pt x="7678" y="10584"/>
                  </a:lnTo>
                  <a:lnTo>
                    <a:pt x="7685" y="10525"/>
                  </a:lnTo>
                  <a:lnTo>
                    <a:pt x="7694" y="10468"/>
                  </a:lnTo>
                  <a:lnTo>
                    <a:pt x="7706" y="10410"/>
                  </a:lnTo>
                  <a:lnTo>
                    <a:pt x="7720" y="10353"/>
                  </a:lnTo>
                  <a:lnTo>
                    <a:pt x="7736" y="10297"/>
                  </a:lnTo>
                  <a:lnTo>
                    <a:pt x="7755" y="10243"/>
                  </a:lnTo>
                  <a:lnTo>
                    <a:pt x="7778" y="10188"/>
                  </a:lnTo>
                  <a:lnTo>
                    <a:pt x="7802" y="10134"/>
                  </a:lnTo>
                  <a:lnTo>
                    <a:pt x="7829" y="10081"/>
                  </a:lnTo>
                  <a:lnTo>
                    <a:pt x="7859" y="10029"/>
                  </a:lnTo>
                  <a:lnTo>
                    <a:pt x="7891" y="9978"/>
                  </a:lnTo>
                  <a:lnTo>
                    <a:pt x="7926" y="9926"/>
                  </a:lnTo>
                  <a:lnTo>
                    <a:pt x="7963" y="9876"/>
                  </a:lnTo>
                  <a:lnTo>
                    <a:pt x="8004" y="9827"/>
                  </a:lnTo>
                  <a:lnTo>
                    <a:pt x="8046" y="9777"/>
                  </a:lnTo>
                  <a:lnTo>
                    <a:pt x="8091" y="9729"/>
                  </a:lnTo>
                  <a:lnTo>
                    <a:pt x="8138" y="9682"/>
                  </a:lnTo>
                  <a:lnTo>
                    <a:pt x="8189" y="9635"/>
                  </a:lnTo>
                  <a:lnTo>
                    <a:pt x="8242" y="9589"/>
                  </a:lnTo>
                  <a:lnTo>
                    <a:pt x="8297" y="9544"/>
                  </a:lnTo>
                  <a:lnTo>
                    <a:pt x="8354" y="9500"/>
                  </a:lnTo>
                  <a:lnTo>
                    <a:pt x="8415" y="9455"/>
                  </a:lnTo>
                  <a:lnTo>
                    <a:pt x="8478" y="9413"/>
                  </a:lnTo>
                  <a:lnTo>
                    <a:pt x="8544" y="9370"/>
                  </a:lnTo>
                  <a:lnTo>
                    <a:pt x="8612" y="9328"/>
                  </a:lnTo>
                  <a:lnTo>
                    <a:pt x="8683" y="9287"/>
                  </a:lnTo>
                  <a:lnTo>
                    <a:pt x="8756" y="9246"/>
                  </a:lnTo>
                  <a:lnTo>
                    <a:pt x="8832" y="9207"/>
                  </a:lnTo>
                  <a:lnTo>
                    <a:pt x="8910" y="9169"/>
                  </a:lnTo>
                  <a:lnTo>
                    <a:pt x="8991" y="9130"/>
                  </a:lnTo>
                  <a:lnTo>
                    <a:pt x="9056" y="9100"/>
                  </a:lnTo>
                  <a:lnTo>
                    <a:pt x="9123" y="9070"/>
                  </a:lnTo>
                  <a:lnTo>
                    <a:pt x="9189" y="9042"/>
                  </a:lnTo>
                  <a:lnTo>
                    <a:pt x="9256" y="9014"/>
                  </a:lnTo>
                  <a:lnTo>
                    <a:pt x="9322" y="8987"/>
                  </a:lnTo>
                  <a:lnTo>
                    <a:pt x="9389" y="8962"/>
                  </a:lnTo>
                  <a:lnTo>
                    <a:pt x="9456" y="8938"/>
                  </a:lnTo>
                  <a:lnTo>
                    <a:pt x="9522" y="8913"/>
                  </a:lnTo>
                  <a:lnTo>
                    <a:pt x="9588" y="8891"/>
                  </a:lnTo>
                  <a:lnTo>
                    <a:pt x="9655" y="8869"/>
                  </a:lnTo>
                  <a:lnTo>
                    <a:pt x="9722" y="8849"/>
                  </a:lnTo>
                  <a:lnTo>
                    <a:pt x="9789" y="8828"/>
                  </a:lnTo>
                  <a:lnTo>
                    <a:pt x="9856" y="8810"/>
                  </a:lnTo>
                  <a:lnTo>
                    <a:pt x="9923" y="8792"/>
                  </a:lnTo>
                  <a:lnTo>
                    <a:pt x="9990" y="8775"/>
                  </a:lnTo>
                  <a:lnTo>
                    <a:pt x="10056" y="8758"/>
                  </a:lnTo>
                  <a:lnTo>
                    <a:pt x="10124" y="8744"/>
                  </a:lnTo>
                  <a:lnTo>
                    <a:pt x="10191" y="8730"/>
                  </a:lnTo>
                  <a:lnTo>
                    <a:pt x="10258" y="8717"/>
                  </a:lnTo>
                  <a:lnTo>
                    <a:pt x="10326" y="8705"/>
                  </a:lnTo>
                  <a:lnTo>
                    <a:pt x="10394" y="8694"/>
                  </a:lnTo>
                  <a:lnTo>
                    <a:pt x="10461" y="8684"/>
                  </a:lnTo>
                  <a:lnTo>
                    <a:pt x="10529" y="8674"/>
                  </a:lnTo>
                  <a:lnTo>
                    <a:pt x="10597" y="8666"/>
                  </a:lnTo>
                  <a:lnTo>
                    <a:pt x="10664" y="8659"/>
                  </a:lnTo>
                  <a:lnTo>
                    <a:pt x="10732" y="8652"/>
                  </a:lnTo>
                  <a:lnTo>
                    <a:pt x="10800" y="8647"/>
                  </a:lnTo>
                  <a:lnTo>
                    <a:pt x="10868" y="8643"/>
                  </a:lnTo>
                  <a:lnTo>
                    <a:pt x="10936" y="8639"/>
                  </a:lnTo>
                  <a:lnTo>
                    <a:pt x="11004" y="8637"/>
                  </a:lnTo>
                  <a:lnTo>
                    <a:pt x="11073" y="8636"/>
                  </a:lnTo>
                  <a:lnTo>
                    <a:pt x="11141" y="8635"/>
                  </a:lnTo>
                  <a:lnTo>
                    <a:pt x="11237" y="8636"/>
                  </a:lnTo>
                  <a:lnTo>
                    <a:pt x="11332" y="8639"/>
                  </a:lnTo>
                  <a:lnTo>
                    <a:pt x="11426" y="8644"/>
                  </a:lnTo>
                  <a:lnTo>
                    <a:pt x="11519" y="8650"/>
                  </a:lnTo>
                  <a:lnTo>
                    <a:pt x="11564" y="8654"/>
                  </a:lnTo>
                  <a:lnTo>
                    <a:pt x="11609" y="8658"/>
                  </a:lnTo>
                  <a:lnTo>
                    <a:pt x="11653" y="8663"/>
                  </a:lnTo>
                  <a:lnTo>
                    <a:pt x="11698" y="8669"/>
                  </a:lnTo>
                  <a:lnTo>
                    <a:pt x="11786" y="8682"/>
                  </a:lnTo>
                  <a:lnTo>
                    <a:pt x="11872" y="8695"/>
                  </a:lnTo>
                  <a:lnTo>
                    <a:pt x="11915" y="8703"/>
                  </a:lnTo>
                  <a:lnTo>
                    <a:pt x="11957" y="8711"/>
                  </a:lnTo>
                  <a:lnTo>
                    <a:pt x="11999" y="8720"/>
                  </a:lnTo>
                  <a:lnTo>
                    <a:pt x="12041" y="8729"/>
                  </a:lnTo>
                  <a:lnTo>
                    <a:pt x="12082" y="8738"/>
                  </a:lnTo>
                  <a:lnTo>
                    <a:pt x="12122" y="8748"/>
                  </a:lnTo>
                  <a:lnTo>
                    <a:pt x="12163" y="8758"/>
                  </a:lnTo>
                  <a:lnTo>
                    <a:pt x="12204" y="8770"/>
                  </a:lnTo>
                  <a:lnTo>
                    <a:pt x="12243" y="8781"/>
                  </a:lnTo>
                  <a:lnTo>
                    <a:pt x="12283" y="8793"/>
                  </a:lnTo>
                  <a:lnTo>
                    <a:pt x="12322" y="8805"/>
                  </a:lnTo>
                  <a:lnTo>
                    <a:pt x="12361" y="8817"/>
                  </a:lnTo>
                  <a:lnTo>
                    <a:pt x="12399" y="8830"/>
                  </a:lnTo>
                  <a:lnTo>
                    <a:pt x="12437" y="8845"/>
                  </a:lnTo>
                  <a:lnTo>
                    <a:pt x="12474" y="8859"/>
                  </a:lnTo>
                  <a:lnTo>
                    <a:pt x="12512" y="8873"/>
                  </a:lnTo>
                  <a:lnTo>
                    <a:pt x="12512" y="3835"/>
                  </a:lnTo>
                  <a:lnTo>
                    <a:pt x="5784" y="6812"/>
                  </a:lnTo>
                  <a:lnTo>
                    <a:pt x="5784" y="13773"/>
                  </a:lnTo>
                  <a:lnTo>
                    <a:pt x="5783" y="13837"/>
                  </a:lnTo>
                  <a:lnTo>
                    <a:pt x="5779" y="13899"/>
                  </a:lnTo>
                  <a:lnTo>
                    <a:pt x="5774" y="13961"/>
                  </a:lnTo>
                  <a:lnTo>
                    <a:pt x="5764" y="14022"/>
                  </a:lnTo>
                  <a:lnTo>
                    <a:pt x="5754" y="14083"/>
                  </a:lnTo>
                  <a:lnTo>
                    <a:pt x="5741" y="14144"/>
                  </a:lnTo>
                  <a:lnTo>
                    <a:pt x="5726" y="14204"/>
                  </a:lnTo>
                  <a:lnTo>
                    <a:pt x="5709" y="14262"/>
                  </a:lnTo>
                  <a:lnTo>
                    <a:pt x="5688" y="14321"/>
                  </a:lnTo>
                  <a:lnTo>
                    <a:pt x="5666" y="14379"/>
                  </a:lnTo>
                  <a:lnTo>
                    <a:pt x="5642" y="14437"/>
                  </a:lnTo>
                  <a:lnTo>
                    <a:pt x="5615" y="14493"/>
                  </a:lnTo>
                  <a:lnTo>
                    <a:pt x="5586" y="14550"/>
                  </a:lnTo>
                  <a:lnTo>
                    <a:pt x="5554" y="14606"/>
                  </a:lnTo>
                  <a:lnTo>
                    <a:pt x="5520" y="14660"/>
                  </a:lnTo>
                  <a:lnTo>
                    <a:pt x="5484" y="14715"/>
                  </a:lnTo>
                  <a:lnTo>
                    <a:pt x="5445" y="14770"/>
                  </a:lnTo>
                  <a:lnTo>
                    <a:pt x="5404" y="14823"/>
                  </a:lnTo>
                  <a:lnTo>
                    <a:pt x="5360" y="14876"/>
                  </a:lnTo>
                  <a:lnTo>
                    <a:pt x="5315" y="14929"/>
                  </a:lnTo>
                  <a:lnTo>
                    <a:pt x="5267" y="14980"/>
                  </a:lnTo>
                  <a:lnTo>
                    <a:pt x="5216" y="15032"/>
                  </a:lnTo>
                  <a:lnTo>
                    <a:pt x="5164" y="15083"/>
                  </a:lnTo>
                  <a:lnTo>
                    <a:pt x="5108" y="15133"/>
                  </a:lnTo>
                  <a:lnTo>
                    <a:pt x="5050" y="15183"/>
                  </a:lnTo>
                  <a:lnTo>
                    <a:pt x="4990" y="15232"/>
                  </a:lnTo>
                  <a:lnTo>
                    <a:pt x="4929" y="15281"/>
                  </a:lnTo>
                  <a:lnTo>
                    <a:pt x="4864" y="15329"/>
                  </a:lnTo>
                  <a:lnTo>
                    <a:pt x="4797" y="15376"/>
                  </a:lnTo>
                  <a:lnTo>
                    <a:pt x="4728" y="15424"/>
                  </a:lnTo>
                  <a:lnTo>
                    <a:pt x="4656" y="15470"/>
                  </a:lnTo>
                  <a:lnTo>
                    <a:pt x="4582" y="15516"/>
                  </a:lnTo>
                  <a:lnTo>
                    <a:pt x="4515" y="15555"/>
                  </a:lnTo>
                  <a:lnTo>
                    <a:pt x="4449" y="15593"/>
                  </a:lnTo>
                  <a:lnTo>
                    <a:pt x="4382" y="15630"/>
                  </a:lnTo>
                  <a:lnTo>
                    <a:pt x="4317" y="15666"/>
                  </a:lnTo>
                  <a:lnTo>
                    <a:pt x="4250" y="15700"/>
                  </a:lnTo>
                  <a:lnTo>
                    <a:pt x="4184" y="15734"/>
                  </a:lnTo>
                  <a:lnTo>
                    <a:pt x="4117" y="15765"/>
                  </a:lnTo>
                  <a:lnTo>
                    <a:pt x="4050" y="15795"/>
                  </a:lnTo>
                  <a:lnTo>
                    <a:pt x="3983" y="15826"/>
                  </a:lnTo>
                  <a:lnTo>
                    <a:pt x="3916" y="15853"/>
                  </a:lnTo>
                  <a:lnTo>
                    <a:pt x="3849" y="15880"/>
                  </a:lnTo>
                  <a:lnTo>
                    <a:pt x="3783" y="15906"/>
                  </a:lnTo>
                  <a:lnTo>
                    <a:pt x="3716" y="15930"/>
                  </a:lnTo>
                  <a:lnTo>
                    <a:pt x="3649" y="15953"/>
                  </a:lnTo>
                  <a:lnTo>
                    <a:pt x="3582" y="15976"/>
                  </a:lnTo>
                  <a:lnTo>
                    <a:pt x="3515" y="15996"/>
                  </a:lnTo>
                  <a:lnTo>
                    <a:pt x="3448" y="16015"/>
                  </a:lnTo>
                  <a:lnTo>
                    <a:pt x="3380" y="16033"/>
                  </a:lnTo>
                  <a:lnTo>
                    <a:pt x="3313" y="16050"/>
                  </a:lnTo>
                  <a:lnTo>
                    <a:pt x="3246" y="16067"/>
                  </a:lnTo>
                  <a:lnTo>
                    <a:pt x="3179" y="16081"/>
                  </a:lnTo>
                  <a:lnTo>
                    <a:pt x="3111" y="16094"/>
                  </a:lnTo>
                  <a:lnTo>
                    <a:pt x="3043" y="16106"/>
                  </a:lnTo>
                  <a:lnTo>
                    <a:pt x="2976" y="16116"/>
                  </a:lnTo>
                  <a:lnTo>
                    <a:pt x="2908" y="16126"/>
                  </a:lnTo>
                  <a:lnTo>
                    <a:pt x="2840" y="16135"/>
                  </a:lnTo>
                  <a:lnTo>
                    <a:pt x="2772" y="16141"/>
                  </a:lnTo>
                  <a:lnTo>
                    <a:pt x="2704" y="16147"/>
                  </a:lnTo>
                  <a:lnTo>
                    <a:pt x="2636" y="16151"/>
                  </a:lnTo>
                  <a:lnTo>
                    <a:pt x="2568" y="16154"/>
                  </a:lnTo>
                  <a:lnTo>
                    <a:pt x="2500" y="16156"/>
                  </a:lnTo>
                  <a:lnTo>
                    <a:pt x="2431" y="16157"/>
                  </a:lnTo>
                  <a:lnTo>
                    <a:pt x="2376" y="16157"/>
                  </a:lnTo>
                  <a:lnTo>
                    <a:pt x="2323" y="16156"/>
                  </a:lnTo>
                  <a:lnTo>
                    <a:pt x="2269" y="16154"/>
                  </a:lnTo>
                  <a:lnTo>
                    <a:pt x="2215" y="16152"/>
                  </a:lnTo>
                  <a:lnTo>
                    <a:pt x="2162" y="16150"/>
                  </a:lnTo>
                  <a:lnTo>
                    <a:pt x="2110" y="16146"/>
                  </a:lnTo>
                  <a:lnTo>
                    <a:pt x="2057" y="16142"/>
                  </a:lnTo>
                  <a:lnTo>
                    <a:pt x="2005" y="16138"/>
                  </a:lnTo>
                  <a:lnTo>
                    <a:pt x="1954" y="16132"/>
                  </a:lnTo>
                  <a:lnTo>
                    <a:pt x="1903" y="16126"/>
                  </a:lnTo>
                  <a:lnTo>
                    <a:pt x="1852" y="16120"/>
                  </a:lnTo>
                  <a:lnTo>
                    <a:pt x="1802" y="16113"/>
                  </a:lnTo>
                  <a:lnTo>
                    <a:pt x="1752" y="16105"/>
                  </a:lnTo>
                  <a:lnTo>
                    <a:pt x="1702" y="16097"/>
                  </a:lnTo>
                  <a:lnTo>
                    <a:pt x="1654" y="16088"/>
                  </a:lnTo>
                  <a:lnTo>
                    <a:pt x="1605" y="16079"/>
                  </a:lnTo>
                  <a:lnTo>
                    <a:pt x="1557" y="16069"/>
                  </a:lnTo>
                  <a:lnTo>
                    <a:pt x="1509" y="16058"/>
                  </a:lnTo>
                  <a:lnTo>
                    <a:pt x="1461" y="16046"/>
                  </a:lnTo>
                  <a:lnTo>
                    <a:pt x="1414" y="16034"/>
                  </a:lnTo>
                  <a:lnTo>
                    <a:pt x="1367" y="16022"/>
                  </a:lnTo>
                  <a:lnTo>
                    <a:pt x="1321" y="16009"/>
                  </a:lnTo>
                  <a:lnTo>
                    <a:pt x="1275" y="15995"/>
                  </a:lnTo>
                  <a:lnTo>
                    <a:pt x="1229" y="15981"/>
                  </a:lnTo>
                  <a:lnTo>
                    <a:pt x="1185" y="15965"/>
                  </a:lnTo>
                  <a:lnTo>
                    <a:pt x="1140" y="15949"/>
                  </a:lnTo>
                  <a:lnTo>
                    <a:pt x="1096" y="15933"/>
                  </a:lnTo>
                  <a:lnTo>
                    <a:pt x="1051" y="15916"/>
                  </a:lnTo>
                  <a:lnTo>
                    <a:pt x="1007" y="15899"/>
                  </a:lnTo>
                  <a:lnTo>
                    <a:pt x="965" y="15880"/>
                  </a:lnTo>
                  <a:lnTo>
                    <a:pt x="922" y="15861"/>
                  </a:lnTo>
                  <a:lnTo>
                    <a:pt x="880" y="15842"/>
                  </a:lnTo>
                  <a:lnTo>
                    <a:pt x="826" y="15818"/>
                  </a:lnTo>
                  <a:lnTo>
                    <a:pt x="773" y="15791"/>
                  </a:lnTo>
                  <a:lnTo>
                    <a:pt x="723" y="15765"/>
                  </a:lnTo>
                  <a:lnTo>
                    <a:pt x="674" y="15738"/>
                  </a:lnTo>
                  <a:lnTo>
                    <a:pt x="627" y="15710"/>
                  </a:lnTo>
                  <a:lnTo>
                    <a:pt x="582" y="15681"/>
                  </a:lnTo>
                  <a:lnTo>
                    <a:pt x="538" y="15652"/>
                  </a:lnTo>
                  <a:lnTo>
                    <a:pt x="496" y="15621"/>
                  </a:lnTo>
                  <a:lnTo>
                    <a:pt x="455" y="15590"/>
                  </a:lnTo>
                  <a:lnTo>
                    <a:pt x="417" y="15558"/>
                  </a:lnTo>
                  <a:lnTo>
                    <a:pt x="380" y="15526"/>
                  </a:lnTo>
                  <a:lnTo>
                    <a:pt x="345" y="15493"/>
                  </a:lnTo>
                  <a:lnTo>
                    <a:pt x="311" y="15458"/>
                  </a:lnTo>
                  <a:lnTo>
                    <a:pt x="280" y="15423"/>
                  </a:lnTo>
                  <a:lnTo>
                    <a:pt x="249" y="15387"/>
                  </a:lnTo>
                  <a:lnTo>
                    <a:pt x="221" y="15351"/>
                  </a:lnTo>
                  <a:lnTo>
                    <a:pt x="195" y="15313"/>
                  </a:lnTo>
                  <a:lnTo>
                    <a:pt x="169" y="15275"/>
                  </a:lnTo>
                  <a:lnTo>
                    <a:pt x="146" y="15236"/>
                  </a:lnTo>
                  <a:lnTo>
                    <a:pt x="125" y="15196"/>
                  </a:lnTo>
                  <a:lnTo>
                    <a:pt x="105" y="15156"/>
                  </a:lnTo>
                  <a:lnTo>
                    <a:pt x="86" y="15115"/>
                  </a:lnTo>
                  <a:lnTo>
                    <a:pt x="70" y="15072"/>
                  </a:lnTo>
                  <a:lnTo>
                    <a:pt x="56" y="15030"/>
                  </a:lnTo>
                  <a:lnTo>
                    <a:pt x="43" y="14986"/>
                  </a:lnTo>
                  <a:lnTo>
                    <a:pt x="32" y="14942"/>
                  </a:lnTo>
                  <a:lnTo>
                    <a:pt x="22" y="14897"/>
                  </a:lnTo>
                  <a:lnTo>
                    <a:pt x="14" y="14851"/>
                  </a:lnTo>
                  <a:lnTo>
                    <a:pt x="8" y="14804"/>
                  </a:lnTo>
                  <a:lnTo>
                    <a:pt x="3" y="14758"/>
                  </a:lnTo>
                  <a:lnTo>
                    <a:pt x="1" y="14709"/>
                  </a:lnTo>
                  <a:lnTo>
                    <a:pt x="0" y="14660"/>
                  </a:lnTo>
                  <a:lnTo>
                    <a:pt x="1" y="14601"/>
                  </a:lnTo>
                  <a:lnTo>
                    <a:pt x="5" y="14542"/>
                  </a:lnTo>
                  <a:lnTo>
                    <a:pt x="11" y="14484"/>
                  </a:lnTo>
                  <a:lnTo>
                    <a:pt x="20" y="14426"/>
                  </a:lnTo>
                  <a:lnTo>
                    <a:pt x="33" y="14370"/>
                  </a:lnTo>
                  <a:lnTo>
                    <a:pt x="46" y="14314"/>
                  </a:lnTo>
                  <a:lnTo>
                    <a:pt x="63" y="14258"/>
                  </a:lnTo>
                  <a:lnTo>
                    <a:pt x="82" y="14204"/>
                  </a:lnTo>
                  <a:lnTo>
                    <a:pt x="104" y="14150"/>
                  </a:lnTo>
                  <a:lnTo>
                    <a:pt x="128" y="14096"/>
                  </a:lnTo>
                  <a:lnTo>
                    <a:pt x="155" y="14044"/>
                  </a:lnTo>
                  <a:lnTo>
                    <a:pt x="185" y="13992"/>
                  </a:lnTo>
                  <a:lnTo>
                    <a:pt x="216" y="13940"/>
                  </a:lnTo>
                  <a:lnTo>
                    <a:pt x="250" y="13890"/>
                  </a:lnTo>
                  <a:lnTo>
                    <a:pt x="288" y="13839"/>
                  </a:lnTo>
                  <a:lnTo>
                    <a:pt x="327" y="13790"/>
                  </a:lnTo>
                  <a:lnTo>
                    <a:pt x="370" y="13741"/>
                  </a:lnTo>
                  <a:lnTo>
                    <a:pt x="415" y="13693"/>
                  </a:lnTo>
                  <a:lnTo>
                    <a:pt x="461" y="13646"/>
                  </a:lnTo>
                  <a:lnTo>
                    <a:pt x="511" y="13599"/>
                  </a:lnTo>
                  <a:lnTo>
                    <a:pt x="564" y="13553"/>
                  </a:lnTo>
                  <a:lnTo>
                    <a:pt x="618" y="13507"/>
                  </a:lnTo>
                  <a:lnTo>
                    <a:pt x="676" y="13463"/>
                  </a:lnTo>
                  <a:lnTo>
                    <a:pt x="736" y="13418"/>
                  </a:lnTo>
                  <a:lnTo>
                    <a:pt x="799" y="13374"/>
                  </a:lnTo>
                  <a:lnTo>
                    <a:pt x="863" y="13331"/>
                  </a:lnTo>
                  <a:lnTo>
                    <a:pt x="930" y="13289"/>
                  </a:lnTo>
                  <a:lnTo>
                    <a:pt x="1000" y="13247"/>
                  </a:lnTo>
                  <a:lnTo>
                    <a:pt x="1073" y="13206"/>
                  </a:lnTo>
                  <a:lnTo>
                    <a:pt x="1148" y="13166"/>
                  </a:lnTo>
                  <a:lnTo>
                    <a:pt x="1226" y="13126"/>
                  </a:lnTo>
                  <a:lnTo>
                    <a:pt x="1306" y="13087"/>
                  </a:lnTo>
                  <a:lnTo>
                    <a:pt x="1372" y="13057"/>
                  </a:lnTo>
                  <a:lnTo>
                    <a:pt x="1438" y="13027"/>
                  </a:lnTo>
                  <a:lnTo>
                    <a:pt x="1505" y="12998"/>
                  </a:lnTo>
                  <a:lnTo>
                    <a:pt x="1572" y="12970"/>
                  </a:lnTo>
                  <a:lnTo>
                    <a:pt x="1638" y="12944"/>
                  </a:lnTo>
                  <a:lnTo>
                    <a:pt x="1704" y="12919"/>
                  </a:lnTo>
                  <a:lnTo>
                    <a:pt x="1770" y="12894"/>
                  </a:lnTo>
                  <a:lnTo>
                    <a:pt x="1837" y="12870"/>
                  </a:lnTo>
                  <a:lnTo>
                    <a:pt x="1904" y="12848"/>
                  </a:lnTo>
                  <a:lnTo>
                    <a:pt x="1971" y="12826"/>
                  </a:lnTo>
                  <a:lnTo>
                    <a:pt x="2038" y="12805"/>
                  </a:lnTo>
                  <a:lnTo>
                    <a:pt x="2105" y="12785"/>
                  </a:lnTo>
                  <a:lnTo>
                    <a:pt x="2172" y="12766"/>
                  </a:lnTo>
                  <a:lnTo>
                    <a:pt x="2238" y="12749"/>
                  </a:lnTo>
                  <a:lnTo>
                    <a:pt x="2305" y="12732"/>
                  </a:lnTo>
                  <a:lnTo>
                    <a:pt x="2372" y="12715"/>
                  </a:lnTo>
                  <a:lnTo>
                    <a:pt x="2440" y="12700"/>
                  </a:lnTo>
                  <a:lnTo>
                    <a:pt x="2507" y="12687"/>
                  </a:lnTo>
                  <a:lnTo>
                    <a:pt x="2574" y="12674"/>
                  </a:lnTo>
                  <a:lnTo>
                    <a:pt x="2642" y="12662"/>
                  </a:lnTo>
                  <a:lnTo>
                    <a:pt x="2709" y="12651"/>
                  </a:lnTo>
                  <a:lnTo>
                    <a:pt x="2776" y="12640"/>
                  </a:lnTo>
                  <a:lnTo>
                    <a:pt x="2844" y="12631"/>
                  </a:lnTo>
                  <a:lnTo>
                    <a:pt x="2912" y="12622"/>
                  </a:lnTo>
                  <a:lnTo>
                    <a:pt x="2980" y="12615"/>
                  </a:lnTo>
                  <a:lnTo>
                    <a:pt x="3048" y="12609"/>
                  </a:lnTo>
                  <a:lnTo>
                    <a:pt x="3116" y="12604"/>
                  </a:lnTo>
                  <a:lnTo>
                    <a:pt x="3184" y="12599"/>
                  </a:lnTo>
                  <a:lnTo>
                    <a:pt x="3252" y="12596"/>
                  </a:lnTo>
                  <a:lnTo>
                    <a:pt x="3320" y="12594"/>
                  </a:lnTo>
                  <a:lnTo>
                    <a:pt x="3388" y="12592"/>
                  </a:lnTo>
                  <a:lnTo>
                    <a:pt x="3456" y="12592"/>
                  </a:lnTo>
                  <a:lnTo>
                    <a:pt x="3549" y="12593"/>
                  </a:lnTo>
                  <a:lnTo>
                    <a:pt x="3640" y="12595"/>
                  </a:lnTo>
                  <a:lnTo>
                    <a:pt x="3730" y="12600"/>
                  </a:lnTo>
                  <a:lnTo>
                    <a:pt x="3818" y="12606"/>
                  </a:lnTo>
                  <a:lnTo>
                    <a:pt x="3905" y="12614"/>
                  </a:lnTo>
                  <a:lnTo>
                    <a:pt x="3991" y="12624"/>
                  </a:lnTo>
                  <a:lnTo>
                    <a:pt x="4076" y="12635"/>
                  </a:lnTo>
                  <a:lnTo>
                    <a:pt x="4160" y="12648"/>
                  </a:lnTo>
                  <a:lnTo>
                    <a:pt x="4242" y="12664"/>
                  </a:lnTo>
                  <a:lnTo>
                    <a:pt x="4324" y="12681"/>
                  </a:lnTo>
                  <a:lnTo>
                    <a:pt x="4403" y="12699"/>
                  </a:lnTo>
                  <a:lnTo>
                    <a:pt x="4482" y="12719"/>
                  </a:lnTo>
                  <a:lnTo>
                    <a:pt x="4560" y="12742"/>
                  </a:lnTo>
                  <a:lnTo>
                    <a:pt x="4636" y="12765"/>
                  </a:lnTo>
                  <a:lnTo>
                    <a:pt x="4711" y="12791"/>
                  </a:lnTo>
                  <a:lnTo>
                    <a:pt x="4786" y="12818"/>
                  </a:lnTo>
                  <a:lnTo>
                    <a:pt x="4786" y="3846"/>
                  </a:lnTo>
                  <a:lnTo>
                    <a:pt x="13526" y="0"/>
                  </a:lnTo>
                  <a:lnTo>
                    <a:pt x="13526" y="9859"/>
                  </a:lnTo>
                </a:path>
              </a:pathLst>
            </a:custGeom>
            <a:solidFill>
              <a:srgbClr val="584F59"/>
            </a:solidFill>
            <a:ln>
              <a:noFill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</a:t>
            </a:r>
            <a:r>
              <a:rPr lang="zh-CN" altLang="en-US" dirty="0"/>
              <a:t>、职业生涯规划的评估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108960" y="1089025"/>
          <a:ext cx="7870190" cy="5638165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1896745"/>
                <a:gridCol w="5973445"/>
              </a:tblGrid>
              <a:tr h="308610">
                <a:tc>
                  <a:txBody>
                    <a:bodyPr/>
                    <a:p>
                      <a:pPr marL="33718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1200"/>
                        <a:t>类别</a:t>
                      </a:r>
                      <a:endParaRPr lang="zh-CN" sz="1200"/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185356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1200"/>
                        <a:t>分析问题</a:t>
                      </a:r>
                      <a:endParaRPr lang="zh-CN" sz="1200"/>
                    </a:p>
                  </a:txBody>
                  <a:tcPr marL="0" marR="0" marT="0" marB="0" anchor="ctr" anchorCtr="0"/>
                </a:tc>
              </a:tr>
              <a:tr h="929640">
                <a:tc>
                  <a:txBody>
                    <a:bodyPr/>
                    <a:p>
                      <a:pPr marL="1292225" indent="0" algn="l" eaLnBrk="0" fontAlgn="base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 </a:t>
                      </a:r>
                      <a:endParaRPr lang="en-US" altLang="zh-CN" sz="1200"/>
                    </a:p>
                    <a:p>
                      <a:pPr marL="215265" indent="0" algn="l" eaLnBrk="0" fontAlgn="base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200"/>
                        <a:t>分析基准</a:t>
                      </a:r>
                      <a:endParaRPr lang="zh-CN" sz="1200"/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5461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① </a:t>
                      </a:r>
                      <a:r>
                        <a:rPr lang="zh-CN" altLang="en-US" sz="1200"/>
                        <a:t>我的人生价值观是否发生了变化？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② </a:t>
                      </a:r>
                      <a:r>
                        <a:rPr lang="zh-CN" altLang="en-US" sz="1200"/>
                        <a:t>外部环境是否发生了变化？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③ </a:t>
                      </a:r>
                      <a:r>
                        <a:rPr lang="zh-CN" altLang="en-US" sz="1200"/>
                        <a:t>我目前遇到的最大问题是什么？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④ </a:t>
                      </a:r>
                      <a:r>
                        <a:rPr lang="zh-CN" altLang="en-US" sz="1200"/>
                        <a:t>我在实践过程中发现了自己的哪些不足？</a:t>
                      </a:r>
                      <a:endParaRPr lang="zh-CN" altLang="en-US" sz="1200"/>
                    </a:p>
                  </a:txBody>
                  <a:tcPr marL="0" marR="0" marT="0" marB="0" anchor="ctr" anchorCtr="0"/>
                </a:tc>
              </a:tr>
              <a:tr h="712470">
                <a:tc>
                  <a:txBody>
                    <a:bodyPr/>
                    <a:p>
                      <a:pPr marL="1292225" indent="0" algn="l" eaLnBrk="0" fontAlgn="base">
                        <a:lnSpc>
                          <a:spcPct val="12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 </a:t>
                      </a:r>
                      <a:endParaRPr lang="en-US" altLang="zh-CN" sz="1200"/>
                    </a:p>
                    <a:p>
                      <a:pPr marL="179705" indent="0" algn="l" eaLnBrk="0" fontAlgn="base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200"/>
                        <a:t>目标与标准</a:t>
                      </a:r>
                      <a:endParaRPr lang="zh-CN" sz="1200"/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5461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① </a:t>
                      </a:r>
                      <a:r>
                        <a:rPr lang="zh-CN" altLang="en-US" sz="1200"/>
                        <a:t>我现在处在职业生涯的哪一个阶段，这个阶段的特点是什么？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② </a:t>
                      </a:r>
                      <a:r>
                        <a:rPr lang="zh-CN" altLang="en-US" sz="1200"/>
                        <a:t>我先前制订的职业生涯规划目标是否可行？有没有其他更佳的目标</a:t>
                      </a:r>
                      <a:r>
                        <a:rPr lang="zh-CN" sz="1200"/>
                        <a:t>出现？</a:t>
                      </a:r>
                      <a:endParaRPr lang="zh-CN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③ </a:t>
                      </a:r>
                      <a:r>
                        <a:rPr lang="zh-CN" altLang="en-US" sz="1200"/>
                        <a:t>如何判断自己是否成功？</a:t>
                      </a:r>
                      <a:endParaRPr lang="zh-CN" altLang="en-US" sz="1200"/>
                    </a:p>
                  </a:txBody>
                  <a:tcPr marL="0" marR="0" marT="0" marB="0" anchor="ctr" anchorCtr="0"/>
                </a:tc>
              </a:tr>
              <a:tr h="1062990">
                <a:tc>
                  <a:txBody>
                    <a:bodyPr/>
                    <a:p>
                      <a:pPr marL="1292225" indent="0" algn="l" eaLnBrk="0" fontAlgn="base">
                        <a:lnSpc>
                          <a:spcPct val="1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 </a:t>
                      </a:r>
                      <a:endParaRPr lang="en-US" altLang="zh-CN" sz="1200"/>
                    </a:p>
                    <a:p>
                      <a:pPr marL="216535" indent="0" algn="l" eaLnBrk="0" fontAlgn="base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200"/>
                        <a:t>生涯策略</a:t>
                      </a:r>
                      <a:endParaRPr lang="zh-CN" sz="1200"/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5461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① </a:t>
                      </a:r>
                      <a:r>
                        <a:rPr lang="zh-CN" altLang="en-US" sz="1200"/>
                        <a:t>我是否需要调整职业生涯规划的实施策略？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② </a:t>
                      </a:r>
                      <a:r>
                        <a:rPr lang="zh-CN" altLang="en-US" sz="1200"/>
                        <a:t>我对相应职业能力的获取和吸收能力如何？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③ </a:t>
                      </a:r>
                      <a:r>
                        <a:rPr lang="zh-CN" altLang="en-US" sz="1200"/>
                        <a:t>我在职业目标的角色转变方面有什么问题吗？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④ </a:t>
                      </a:r>
                      <a:r>
                        <a:rPr lang="zh-CN" altLang="en-US" sz="1200"/>
                        <a:t>现在还有什么问题是我暂时无法解决的？</a:t>
                      </a:r>
                      <a:endParaRPr lang="zh-CN" altLang="en-US" sz="1200"/>
                    </a:p>
                  </a:txBody>
                  <a:tcPr marL="0" marR="0" marT="0" marB="0" anchor="ctr" anchorCtr="0"/>
                </a:tc>
              </a:tr>
              <a:tr h="671830">
                <a:tc>
                  <a:txBody>
                    <a:bodyPr/>
                    <a:p>
                      <a:pPr marL="1292225" indent="0" algn="l" eaLnBrk="0" fontAlgn="base">
                        <a:lnSpc>
                          <a:spcPct val="12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 </a:t>
                      </a:r>
                      <a:endParaRPr lang="en-US" altLang="zh-CN" sz="1200"/>
                    </a:p>
                    <a:p>
                      <a:pPr marL="102235" indent="0" algn="l" eaLnBrk="0" fontAlgn="base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200"/>
                        <a:t>生涯行动计划</a:t>
                      </a:r>
                      <a:endParaRPr lang="zh-CN" sz="1200"/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5461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① </a:t>
                      </a:r>
                      <a:r>
                        <a:rPr lang="zh-CN" altLang="en-US" sz="1200"/>
                        <a:t>我的目标达成计划是否合理？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② </a:t>
                      </a:r>
                      <a:r>
                        <a:rPr lang="zh-CN" altLang="en-US" sz="1200"/>
                        <a:t>我的目标达成需要哪些人的帮助？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③ </a:t>
                      </a:r>
                      <a:r>
                        <a:rPr lang="zh-CN" altLang="en-US" sz="1200"/>
                        <a:t>我在达成目标的过程中最大的障碍是什么？</a:t>
                      </a:r>
                      <a:endParaRPr lang="zh-CN" altLang="en-US" sz="1200"/>
                    </a:p>
                  </a:txBody>
                  <a:tcPr marL="0" marR="0" marT="0" marB="0" anchor="ctr" anchorCtr="0"/>
                </a:tc>
              </a:tr>
              <a:tr h="989965">
                <a:tc>
                  <a:txBody>
                    <a:bodyPr/>
                    <a:p>
                      <a:pPr marL="1292225" indent="0" algn="l" eaLnBrk="0" fontAlgn="base">
                        <a:lnSpc>
                          <a:spcPct val="18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 </a:t>
                      </a:r>
                      <a:endParaRPr lang="en-US" altLang="zh-CN" sz="1200"/>
                    </a:p>
                    <a:p>
                      <a:pPr marL="216535" indent="0" algn="l" eaLnBrk="0" fontAlgn="base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200"/>
                        <a:t>生涯考核</a:t>
                      </a:r>
                      <a:endParaRPr lang="zh-CN" sz="1200"/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5461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① </a:t>
                      </a:r>
                      <a:r>
                        <a:rPr lang="zh-CN" altLang="en-US" sz="1200"/>
                        <a:t>在职业生涯规划开展的过程中，目前我有哪些做得好，哪些做得不</a:t>
                      </a:r>
                      <a:r>
                        <a:rPr lang="zh-CN" sz="1200"/>
                        <a:t>够好？</a:t>
                      </a:r>
                      <a:endParaRPr lang="zh-CN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② </a:t>
                      </a:r>
                      <a:r>
                        <a:rPr lang="zh-CN" altLang="en-US" sz="1200"/>
                        <a:t>我现在最欠缺的是什么？是知识水平、技能，还是人脉？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③ </a:t>
                      </a:r>
                      <a:r>
                        <a:rPr lang="zh-CN" altLang="en-US" sz="1200"/>
                        <a:t>我应该如何应用我所学到的知识技能？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④ </a:t>
                      </a:r>
                      <a:r>
                        <a:rPr lang="zh-CN" altLang="en-US" sz="1200"/>
                        <a:t>我现在应该立刻去做的是什么？应该停止做什么？</a:t>
                      </a:r>
                      <a:endParaRPr lang="zh-CN" altLang="en-US" sz="1200"/>
                    </a:p>
                  </a:txBody>
                  <a:tcPr marL="0" marR="0" marT="0" marB="0" anchor="ctr" anchorCtr="0"/>
                </a:tc>
              </a:tr>
              <a:tr h="962660">
                <a:tc>
                  <a:txBody>
                    <a:bodyPr/>
                    <a:p>
                      <a:pPr marL="1292225" indent="0" algn="l" eaLnBrk="0" fontAlgn="base">
                        <a:lnSpc>
                          <a:spcPct val="18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 </a:t>
                      </a:r>
                      <a:endParaRPr lang="en-US" altLang="zh-CN" sz="1200"/>
                    </a:p>
                    <a:p>
                      <a:pPr marL="216535" indent="0" algn="l" eaLnBrk="0" fontAlgn="base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200"/>
                        <a:t>生涯修正</a:t>
                      </a:r>
                      <a:endParaRPr lang="zh-CN" sz="1200"/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5461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① </a:t>
                      </a:r>
                      <a:r>
                        <a:rPr lang="zh-CN" altLang="en-US" sz="1200"/>
                        <a:t>我是否需要重新选择职业方向？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② </a:t>
                      </a:r>
                      <a:r>
                        <a:rPr lang="zh-CN" altLang="en-US" sz="1200"/>
                        <a:t>我是否需要重新调整职业生涯规划目标的实</a:t>
                      </a:r>
                      <a:r>
                        <a:rPr lang="zh-CN" sz="1200"/>
                        <a:t>施路线？</a:t>
                      </a:r>
                      <a:endParaRPr lang="zh-CN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③ </a:t>
                      </a:r>
                      <a:r>
                        <a:rPr lang="zh-CN" altLang="en-US" sz="1200"/>
                        <a:t>我是否需要更换人生目标？</a:t>
                      </a:r>
                      <a:endParaRPr lang="zh-CN" altLang="en-US" sz="1200"/>
                    </a:p>
                    <a:p>
                      <a:pPr marL="5461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/>
                        <a:t>④ </a:t>
                      </a:r>
                      <a:r>
                        <a:rPr lang="zh-CN" altLang="en-US" sz="1200"/>
                        <a:t>我是否有其他需要更正的方面？</a:t>
                      </a:r>
                      <a:endParaRPr lang="zh-CN" altLang="en-US" sz="1200"/>
                    </a:p>
                  </a:txBody>
                  <a:tcPr marL="0" marR="0" marT="0" marB="0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98500" y="1748155"/>
            <a:ext cx="1937385" cy="603885"/>
          </a:xfrm>
          <a:prstGeom prst="rect">
            <a:avLst/>
          </a:prstGeom>
        </p:spPr>
        <p:txBody>
          <a:bodyPr>
            <a:noAutofit/>
          </a:bodyPr>
          <a:p>
            <a:r>
              <a:rPr lang="zh-CN" altLang="en-US" sz="2000" b="1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职业生涯规划的评估方案</a:t>
            </a:r>
            <a:endParaRPr lang="zh-CN" altLang="en-US" sz="2000" b="1">
              <a:solidFill>
                <a:srgbClr val="231F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374900" y="1934845"/>
            <a:ext cx="615950" cy="34099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三、职业生涯规划的修正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880001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．职业生涯规划修正的目的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67" name="4086cdaa-01db-4197-84fe-e9915ad9ba64"/>
          <p:cNvGrpSpPr>
            <a:grpSpLocks noChangeAspect="1"/>
          </p:cNvGrpSpPr>
          <p:nvPr/>
        </p:nvGrpSpPr>
        <p:grpSpPr>
          <a:xfrm>
            <a:off x="1169737" y="3076997"/>
            <a:ext cx="9804400" cy="3314612"/>
            <a:chOff x="1193800" y="2246818"/>
            <a:chExt cx="9804400" cy="3314612"/>
          </a:xfrm>
        </p:grpSpPr>
        <p:grpSp>
          <p:nvGrpSpPr>
            <p:cNvPr id="68" name="Group 2"/>
            <p:cNvGrpSpPr/>
            <p:nvPr/>
          </p:nvGrpSpPr>
          <p:grpSpPr>
            <a:xfrm>
              <a:off x="1479550" y="2246818"/>
              <a:ext cx="9213850" cy="325410"/>
              <a:chOff x="839692" y="2713334"/>
              <a:chExt cx="10493566" cy="325410"/>
            </a:xfrm>
          </p:grpSpPr>
          <p:sp>
            <p:nvSpPr>
              <p:cNvPr id="92" name="îŝḷîḓé-Rectangle 11"/>
              <p:cNvSpPr/>
              <p:nvPr/>
            </p:nvSpPr>
            <p:spPr>
              <a:xfrm>
                <a:off x="3713912" y="2713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b="1" dirty="0" smtClean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了解</a:t>
                </a:r>
                <a:r>
                  <a:rPr lang="zh-CN" altLang="en-US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自己的不足</a:t>
                </a:r>
                <a:endParaRPr lang="zh-CN" altLang="en-US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îŝḷîḓé-Rectangle 14"/>
              <p:cNvSpPr/>
              <p:nvPr/>
            </p:nvSpPr>
            <p:spPr>
              <a:xfrm>
                <a:off x="6456335" y="2713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b="1" dirty="0" smtClean="0">
                    <a:solidFill>
                      <a:schemeClr val="accent4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找出</a:t>
                </a:r>
                <a:r>
                  <a:rPr lang="zh-CN" altLang="en-US" b="1" dirty="0">
                    <a:solidFill>
                      <a:schemeClr val="accent4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重点需要改进的地方</a:t>
                </a:r>
                <a:endParaRPr lang="zh-CN" altLang="en-US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îŝḷîḓé-Rectangle 17"/>
              <p:cNvSpPr/>
              <p:nvPr/>
            </p:nvSpPr>
            <p:spPr>
              <a:xfrm>
                <a:off x="9312282" y="2713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	做出具体改进计划</a:t>
                </a:r>
                <a:endPara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iS1ide-Rectangle 28"/>
              <p:cNvSpPr/>
              <p:nvPr/>
            </p:nvSpPr>
            <p:spPr>
              <a:xfrm>
                <a:off x="839692" y="2713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清楚</a:t>
                </a:r>
                <a:r>
                  <a:rPr lang="zh-CN" altLang="en-US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自己的优势</a:t>
                </a:r>
                <a:endParaRPr lang="zh-CN" altLang="en-US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9" name="iS1ide-Straight Connector 27"/>
            <p:cNvCxnSpPr/>
            <p:nvPr/>
          </p:nvCxnSpPr>
          <p:spPr>
            <a:xfrm flipV="1">
              <a:off x="2672120" y="3140968"/>
              <a:ext cx="0" cy="84206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iS1ide-Freeform: Shape 18"/>
            <p:cNvSpPr/>
            <p:nvPr/>
          </p:nvSpPr>
          <p:spPr>
            <a:xfrm flipV="1">
              <a:off x="1193800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iS1ide-Freeform: Shape 19"/>
            <p:cNvSpPr/>
            <p:nvPr/>
          </p:nvSpPr>
          <p:spPr>
            <a:xfrm flipV="1">
              <a:off x="3459819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iS1ide-Freeform: Shape 20"/>
            <p:cNvSpPr/>
            <p:nvPr/>
          </p:nvSpPr>
          <p:spPr>
            <a:xfrm flipV="1">
              <a:off x="5725836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iS1ide-Freeform: Shape 21"/>
            <p:cNvSpPr/>
            <p:nvPr/>
          </p:nvSpPr>
          <p:spPr>
            <a:xfrm flipV="1">
              <a:off x="7991855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74" name="iS1ide-Straight Connector 23"/>
            <p:cNvCxnSpPr/>
            <p:nvPr/>
          </p:nvCxnSpPr>
          <p:spPr>
            <a:xfrm flipV="1">
              <a:off x="7183676" y="3140968"/>
              <a:ext cx="0" cy="842068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iS1ide-Straight Connector 25"/>
            <p:cNvCxnSpPr/>
            <p:nvPr/>
          </p:nvCxnSpPr>
          <p:spPr>
            <a:xfrm flipV="1">
              <a:off x="9504561" y="3140968"/>
              <a:ext cx="0" cy="842068"/>
            </a:xfrm>
            <a:prstGeom prst="line">
              <a:avLst/>
            </a:prstGeom>
            <a:ln w="12700">
              <a:solidFill>
                <a:schemeClr val="accent6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iS1ide-Straight Connector 26"/>
            <p:cNvCxnSpPr/>
            <p:nvPr/>
          </p:nvCxnSpPr>
          <p:spPr>
            <a:xfrm flipV="1">
              <a:off x="4993005" y="3140968"/>
              <a:ext cx="0" cy="842068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iS1ide-Freeform: Shape 85"/>
            <p:cNvSpPr/>
            <p:nvPr/>
          </p:nvSpPr>
          <p:spPr bwMode="auto">
            <a:xfrm>
              <a:off x="6943494" y="4522241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iS1ide-Freeform: Shape 86"/>
            <p:cNvSpPr>
              <a:spLocks noChangeAspect="1"/>
            </p:cNvSpPr>
            <p:nvPr/>
          </p:nvSpPr>
          <p:spPr bwMode="auto">
            <a:xfrm>
              <a:off x="4711876" y="4487110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iS1ide-Freeform: Shape 87"/>
            <p:cNvSpPr/>
            <p:nvPr/>
          </p:nvSpPr>
          <p:spPr bwMode="auto">
            <a:xfrm>
              <a:off x="2388711" y="4498130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iS1ide-Freeform: Shape 88"/>
            <p:cNvSpPr/>
            <p:nvPr/>
          </p:nvSpPr>
          <p:spPr bwMode="auto">
            <a:xfrm>
              <a:off x="9192885" y="4482298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三、职业生涯规划的修正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6464427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．职业生涯规划修正的考虑因素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702945" y="2771467"/>
            <a:ext cx="8120575" cy="3714621"/>
            <a:chOff x="3040202" y="2442370"/>
            <a:chExt cx="8120575" cy="3714621"/>
          </a:xfrm>
        </p:grpSpPr>
        <p:grpSp>
          <p:nvGrpSpPr>
            <p:cNvPr id="34" name="组合 33"/>
            <p:cNvGrpSpPr/>
            <p:nvPr/>
          </p:nvGrpSpPr>
          <p:grpSpPr>
            <a:xfrm>
              <a:off x="3040202" y="2442370"/>
              <a:ext cx="1056238" cy="2753845"/>
              <a:chOff x="5586548" y="2151064"/>
              <a:chExt cx="1056238" cy="2753845"/>
            </a:xfrm>
          </p:grpSpPr>
          <p:sp>
            <p:nvSpPr>
              <p:cNvPr id="39" name="Freeform 706"/>
              <p:cNvSpPr/>
              <p:nvPr/>
            </p:nvSpPr>
            <p:spPr bwMode="auto">
              <a:xfrm>
                <a:off x="5586548" y="2151064"/>
                <a:ext cx="1056238" cy="582613"/>
              </a:xfrm>
              <a:custGeom>
                <a:avLst/>
                <a:gdLst>
                  <a:gd name="T0" fmla="*/ 187 w 187"/>
                  <a:gd name="T1" fmla="*/ 61 h 103"/>
                  <a:gd name="T2" fmla="*/ 145 w 187"/>
                  <a:gd name="T3" fmla="*/ 103 h 103"/>
                  <a:gd name="T4" fmla="*/ 43 w 187"/>
                  <a:gd name="T5" fmla="*/ 103 h 103"/>
                  <a:gd name="T6" fmla="*/ 0 w 187"/>
                  <a:gd name="T7" fmla="*/ 61 h 103"/>
                  <a:gd name="T8" fmla="*/ 0 w 187"/>
                  <a:gd name="T9" fmla="*/ 43 h 103"/>
                  <a:gd name="T10" fmla="*/ 43 w 187"/>
                  <a:gd name="T11" fmla="*/ 0 h 103"/>
                  <a:gd name="T12" fmla="*/ 145 w 187"/>
                  <a:gd name="T13" fmla="*/ 0 h 103"/>
                  <a:gd name="T14" fmla="*/ 187 w 187"/>
                  <a:gd name="T15" fmla="*/ 43 h 103"/>
                  <a:gd name="T16" fmla="*/ 187 w 187"/>
                  <a:gd name="T17" fmla="*/ 6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103">
                    <a:moveTo>
                      <a:pt x="187" y="61"/>
                    </a:moveTo>
                    <a:cubicBezTo>
                      <a:pt x="187" y="84"/>
                      <a:pt x="168" y="103"/>
                      <a:pt x="145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20" y="103"/>
                      <a:pt x="0" y="84"/>
                      <a:pt x="0" y="6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20" y="0"/>
                      <a:pt x="4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68" y="0"/>
                      <a:pt x="187" y="19"/>
                      <a:pt x="187" y="43"/>
                    </a:cubicBezTo>
                    <a:lnTo>
                      <a:pt x="187" y="61"/>
                    </a:lnTo>
                    <a:close/>
                  </a:path>
                </a:pathLst>
              </a:custGeom>
              <a:solidFill>
                <a:srgbClr val="F8300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</a:rPr>
                  <a:t>(1)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Freeform 709"/>
              <p:cNvSpPr/>
              <p:nvPr/>
            </p:nvSpPr>
            <p:spPr bwMode="auto">
              <a:xfrm>
                <a:off x="5586548" y="4322296"/>
                <a:ext cx="1056238" cy="582613"/>
              </a:xfrm>
              <a:custGeom>
                <a:avLst/>
                <a:gdLst>
                  <a:gd name="T0" fmla="*/ 187 w 187"/>
                  <a:gd name="T1" fmla="*/ 60 h 103"/>
                  <a:gd name="T2" fmla="*/ 145 w 187"/>
                  <a:gd name="T3" fmla="*/ 103 h 103"/>
                  <a:gd name="T4" fmla="*/ 43 w 187"/>
                  <a:gd name="T5" fmla="*/ 103 h 103"/>
                  <a:gd name="T6" fmla="*/ 0 w 187"/>
                  <a:gd name="T7" fmla="*/ 60 h 103"/>
                  <a:gd name="T8" fmla="*/ 0 w 187"/>
                  <a:gd name="T9" fmla="*/ 43 h 103"/>
                  <a:gd name="T10" fmla="*/ 43 w 187"/>
                  <a:gd name="T11" fmla="*/ 0 h 103"/>
                  <a:gd name="T12" fmla="*/ 145 w 187"/>
                  <a:gd name="T13" fmla="*/ 0 h 103"/>
                  <a:gd name="T14" fmla="*/ 187 w 187"/>
                  <a:gd name="T15" fmla="*/ 43 h 103"/>
                  <a:gd name="T16" fmla="*/ 187 w 187"/>
                  <a:gd name="T17" fmla="*/ 6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103">
                    <a:moveTo>
                      <a:pt x="187" y="60"/>
                    </a:moveTo>
                    <a:cubicBezTo>
                      <a:pt x="187" y="84"/>
                      <a:pt x="168" y="103"/>
                      <a:pt x="145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20" y="103"/>
                      <a:pt x="0" y="84"/>
                      <a:pt x="0" y="6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20" y="0"/>
                      <a:pt x="4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68" y="0"/>
                      <a:pt x="187" y="19"/>
                      <a:pt x="187" y="43"/>
                    </a:cubicBezTo>
                    <a:lnTo>
                      <a:pt x="187" y="60"/>
                    </a:lnTo>
                    <a:close/>
                  </a:path>
                </a:pathLst>
              </a:custGeom>
              <a:solidFill>
                <a:srgbClr val="4C606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</a:rPr>
                  <a:t>(2)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5" name="TextBox 24"/>
            <p:cNvSpPr txBox="1"/>
            <p:nvPr/>
          </p:nvSpPr>
          <p:spPr>
            <a:xfrm>
              <a:off x="4276000" y="2549010"/>
              <a:ext cx="29682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考虑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外部环境因素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36" name="TextBox 24"/>
            <p:cNvSpPr txBox="1"/>
            <p:nvPr/>
          </p:nvSpPr>
          <p:spPr>
            <a:xfrm>
              <a:off x="4276000" y="4704853"/>
              <a:ext cx="29682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考虑自身实际情况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37" name="文本框 43"/>
            <p:cNvSpPr txBox="1"/>
            <p:nvPr/>
          </p:nvSpPr>
          <p:spPr>
            <a:xfrm>
              <a:off x="4276001" y="3031039"/>
              <a:ext cx="6336582" cy="960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/>
                <a:t>外部环境因素包括社会环境、行业环境、学校环境和家庭环境等。</a:t>
              </a:r>
              <a:endParaRPr lang="en-US" altLang="zh-CN" sz="2000" dirty="0"/>
            </a:p>
          </p:txBody>
        </p:sp>
        <p:sp>
          <p:nvSpPr>
            <p:cNvPr id="38" name="文本框 43"/>
            <p:cNvSpPr txBox="1"/>
            <p:nvPr/>
          </p:nvSpPr>
          <p:spPr>
            <a:xfrm>
              <a:off x="4276000" y="5196215"/>
              <a:ext cx="6884777" cy="960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000" dirty="0" smtClean="0"/>
                <a:t>大学生</a:t>
              </a:r>
              <a:r>
                <a:rPr lang="zh-CN" altLang="en-US" sz="2000" dirty="0"/>
                <a:t>不能脱离现实</a:t>
              </a:r>
              <a:r>
                <a:rPr lang="zh-CN" altLang="en-US" sz="2000" dirty="0" smtClean="0"/>
                <a:t>，要</a:t>
              </a:r>
              <a:r>
                <a:rPr lang="zh-CN" altLang="en-US" sz="2000" dirty="0"/>
                <a:t>充分联系个人的实践实习经历、学历、家庭背景、兴趣爱好和价值观念等因素。</a:t>
              </a:r>
              <a:endParaRPr lang="en-US" altLang="zh-CN" sz="20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16675" y="2771470"/>
            <a:ext cx="2290433" cy="2997728"/>
            <a:chOff x="2951163" y="2495550"/>
            <a:chExt cx="1208088" cy="1581150"/>
          </a:xfrm>
        </p:grpSpPr>
        <p:sp>
          <p:nvSpPr>
            <p:cNvPr id="25" name="Freeform 29"/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31"/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2"/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4"/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36"/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37"/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281193" y="3279966"/>
            <a:ext cx="4066540" cy="107632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第三节  参与实习实践</a:t>
            </a:r>
            <a:endParaRPr lang="zh-CN" altLang="en-US" sz="3200" dirty="0"/>
          </a:p>
          <a:p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5281193" y="4330891"/>
            <a:ext cx="4879340" cy="107632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第四节</a:t>
            </a:r>
            <a:r>
              <a:rPr lang="en-US" altLang="zh-CN" sz="3200" dirty="0"/>
              <a:t>  </a:t>
            </a:r>
            <a:r>
              <a:rPr lang="zh-CN" altLang="en-US" sz="3200" dirty="0"/>
              <a:t>职业生涯规划管理</a:t>
            </a:r>
            <a:endParaRPr lang="zh-CN" altLang="en-US" sz="3200" dirty="0"/>
          </a:p>
          <a:p>
            <a:pPr algn="l"/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5263413" y="1335783"/>
            <a:ext cx="44729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第一节  树立终身学习观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5263413" y="2318128"/>
            <a:ext cx="40665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第二节  参与学生活动</a:t>
            </a:r>
            <a:endParaRPr lang="zh-CN" altLang="en-US" sz="3200" dirty="0"/>
          </a:p>
        </p:txBody>
      </p:sp>
      <p:sp>
        <p:nvSpPr>
          <p:cNvPr id="2" name="double-left-arrows_45721"/>
          <p:cNvSpPr>
            <a:spLocks noChangeAspect="1"/>
          </p:cNvSpPr>
          <p:nvPr/>
        </p:nvSpPr>
        <p:spPr bwMode="auto">
          <a:xfrm flipH="1">
            <a:off x="4628413" y="5503611"/>
            <a:ext cx="652660" cy="495228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矩形 4"/>
          <p:cNvSpPr/>
          <p:nvPr/>
        </p:nvSpPr>
        <p:spPr>
          <a:xfrm>
            <a:off x="5370093" y="5415023"/>
            <a:ext cx="3253740" cy="5835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>
                <a:solidFill>
                  <a:schemeClr val="bg1"/>
                </a:solidFill>
              </a:rPr>
              <a:t>第五节</a:t>
            </a:r>
            <a:r>
              <a:rPr lang="en-US" altLang="zh-CN" sz="3200" dirty="0">
                <a:solidFill>
                  <a:schemeClr val="bg1"/>
                </a:solidFill>
              </a:rPr>
              <a:t>  </a:t>
            </a:r>
            <a:r>
              <a:rPr lang="zh-CN" altLang="en-US" sz="3200" dirty="0">
                <a:solidFill>
                  <a:schemeClr val="bg1"/>
                </a:solidFill>
              </a:rPr>
              <a:t>课堂实践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一、</a:t>
            </a:r>
            <a:r>
              <a:rPr lang="zh-CN" altLang="en-US" dirty="0"/>
              <a:t>制订大学四年的专业学习计划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880" y="1450975"/>
            <a:ext cx="5521960" cy="5048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 dirty="0">
                <a:solidFill>
                  <a:schemeClr val="bg1"/>
                </a:solidFill>
              </a:rPr>
              <a:t>1．实践要求</a:t>
            </a:r>
            <a:endParaRPr sz="24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451" y="2297200"/>
            <a:ext cx="10813889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）设定清晰的学习目标，包括短期目标（每学期）和长期目标（整个大学生涯）。</a:t>
            </a:r>
            <a:endParaRPr lang="zh-CN" altLang="en-US" sz="2400" dirty="0"/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）根据专业要求，细分每学期需要掌握的知识点和技能，列出必修课程、选修课程和课外阅读清单。</a:t>
            </a:r>
            <a:endParaRPr lang="zh-CN" altLang="en-US"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26386" y="1071027"/>
            <a:ext cx="792457" cy="812984"/>
            <a:chOff x="7673976" y="2593975"/>
            <a:chExt cx="1716088" cy="1760538"/>
          </a:xfrm>
        </p:grpSpPr>
        <p:sp>
          <p:nvSpPr>
            <p:cNvPr id="5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9" name="圆角矩形 8"/>
          <p:cNvSpPr/>
          <p:nvPr/>
        </p:nvSpPr>
        <p:spPr>
          <a:xfrm>
            <a:off x="-436880" y="4946015"/>
            <a:ext cx="5521960" cy="5149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400" b="1" dirty="0">
                <a:solidFill>
                  <a:schemeClr val="bg1"/>
                </a:solidFill>
              </a:rPr>
              <a:t>2．实践呈现</a:t>
            </a:r>
            <a:endParaRPr sz="2400" b="1" dirty="0">
              <a:solidFill>
                <a:schemeClr val="bg1"/>
              </a:solidFill>
            </a:endParaRPr>
          </a:p>
        </p:txBody>
      </p:sp>
      <p:sp>
        <p:nvSpPr>
          <p:cNvPr id="10" name="文本框 43"/>
          <p:cNvSpPr txBox="1"/>
          <p:nvPr/>
        </p:nvSpPr>
        <p:spPr>
          <a:xfrm>
            <a:off x="656590" y="5745480"/>
            <a:ext cx="7287260" cy="784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提交一份详细的大学四年的专业学习计划文档。</a:t>
            </a:r>
            <a:endParaRPr lang="zh-CN" altLang="en-US" sz="24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426386" y="4566067"/>
            <a:ext cx="792457" cy="812984"/>
            <a:chOff x="7673976" y="2593975"/>
            <a:chExt cx="1716088" cy="1760538"/>
          </a:xfrm>
        </p:grpSpPr>
        <p:sp>
          <p:nvSpPr>
            <p:cNvPr id="12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3975" y="4349115"/>
            <a:ext cx="1543050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一、学业管理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0" name="圆角矩形 29"/>
          <p:cNvSpPr/>
          <p:nvPr/>
        </p:nvSpPr>
        <p:spPr>
          <a:xfrm>
            <a:off x="-436606" y="1450866"/>
            <a:ext cx="4130725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</a:rPr>
              <a:t>．确定学习目标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522" y="2562241"/>
            <a:ext cx="12192000" cy="35137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43"/>
          <p:cNvSpPr txBox="1"/>
          <p:nvPr/>
        </p:nvSpPr>
        <p:spPr>
          <a:xfrm>
            <a:off x="534011" y="2920890"/>
            <a:ext cx="107275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 smtClean="0"/>
              <a:t>大学生</a:t>
            </a:r>
            <a:r>
              <a:rPr lang="zh-CN" altLang="en-US" sz="2400" dirty="0"/>
              <a:t>在制定学习目标时，可以分别确定长期学习目标和阶段学习目标，长期学习目标指大学学习期间的总目标，阶段目标的时限则可以以一学期或一学年作为划分标准。大学生设置的学习目标越详细越好，比如学习总体目标不要宽泛地设置为拿到学位、提高自身水平，而应该设置为“毕业时平均成绩</a:t>
            </a:r>
            <a:r>
              <a:rPr lang="en-US" altLang="zh-CN" sz="2400" dirty="0"/>
              <a:t>85</a:t>
            </a:r>
            <a:r>
              <a:rPr lang="zh-CN" altLang="en-US" sz="2400" dirty="0"/>
              <a:t>分以上，阅读</a:t>
            </a:r>
            <a:r>
              <a:rPr lang="en-US" altLang="zh-CN" sz="2400" dirty="0"/>
              <a:t>30</a:t>
            </a:r>
            <a:r>
              <a:rPr lang="zh-CN" altLang="en-US" sz="2400" dirty="0"/>
              <a:t>本和自己所学专业相关的书籍、参加</a:t>
            </a:r>
            <a:r>
              <a:rPr lang="en-US" altLang="zh-CN" sz="2400" dirty="0"/>
              <a:t>8</a:t>
            </a:r>
            <a:r>
              <a:rPr lang="zh-CN" altLang="en-US" sz="2400" dirty="0"/>
              <a:t>次校内外实践活动”</a:t>
            </a:r>
            <a:r>
              <a:rPr lang="zh-CN" altLang="en-US" sz="2400" dirty="0" smtClean="0"/>
              <a:t>等。</a:t>
            </a:r>
            <a:endParaRPr lang="en-US" altLang="zh-CN" sz="2400" dirty="0"/>
          </a:p>
        </p:txBody>
      </p:sp>
      <p:sp>
        <p:nvSpPr>
          <p:cNvPr id="33" name="矩形 32"/>
          <p:cNvSpPr/>
          <p:nvPr/>
        </p:nvSpPr>
        <p:spPr>
          <a:xfrm>
            <a:off x="0" y="6404577"/>
            <a:ext cx="12192000" cy="60670"/>
          </a:xfrm>
          <a:prstGeom prst="rect">
            <a:avLst/>
          </a:prstGeom>
          <a:solidFill>
            <a:srgbClr val="FF99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二、参与实践活动并撰写报告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800" b="1" dirty="0">
                <a:solidFill>
                  <a:schemeClr val="bg1"/>
                </a:solidFill>
              </a:rPr>
              <a:t>1．实践要求</a:t>
            </a:r>
            <a:endParaRPr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451" y="2506750"/>
            <a:ext cx="10813889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）根据个人职业生涯规划，选择至少一项与专业相关的实践活动，如实习、志愿服务、科研项目等。</a:t>
            </a:r>
            <a:endParaRPr lang="zh-CN" altLang="en-US" sz="2400" dirty="0"/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）积极参与实践活动，记录实践过程中的关键事件、遇到的挑战及解决办法，以确保能够获得实质性的经验。</a:t>
            </a:r>
            <a:endParaRPr lang="zh-CN" altLang="en-US" sz="2400" dirty="0"/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）在活动结束后进行深入反思，理解活动对个人发展的意义。</a:t>
            </a:r>
            <a:endParaRPr lang="zh-CN" altLang="en-US"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26386" y="1071027"/>
            <a:ext cx="792457" cy="812984"/>
            <a:chOff x="7673976" y="2593975"/>
            <a:chExt cx="1716088" cy="1760538"/>
          </a:xfrm>
        </p:grpSpPr>
        <p:sp>
          <p:nvSpPr>
            <p:cNvPr id="5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二、参与实践活动并撰写报告</a:t>
            </a:r>
            <a:endParaRPr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7880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800" b="1" dirty="0">
                <a:solidFill>
                  <a:schemeClr val="bg1"/>
                </a:solidFill>
              </a:rPr>
              <a:t>2．实践呈现</a:t>
            </a:r>
            <a:endParaRPr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590" y="2506980"/>
            <a:ext cx="7287260" cy="34086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提交一份实践活动报告（扫描右侧二维码查看示例）。实践活动报告应包括活动描述、个人参与情况、反思总结和未来改进建议。</a:t>
            </a:r>
            <a:endParaRPr lang="zh-CN" altLang="en-US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26386" y="1098967"/>
            <a:ext cx="792457" cy="812984"/>
            <a:chOff x="7673976" y="2593975"/>
            <a:chExt cx="1716088" cy="1760538"/>
          </a:xfrm>
        </p:grpSpPr>
        <p:sp>
          <p:nvSpPr>
            <p:cNvPr id="9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4875" y="2766695"/>
            <a:ext cx="1771015" cy="272351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4294967295"/>
          </p:nvPr>
        </p:nvSpPr>
        <p:spPr>
          <a:xfrm>
            <a:off x="6516110" y="2426823"/>
            <a:ext cx="5559425" cy="1272350"/>
          </a:xfrm>
          <a:prstGeom prst="rect">
            <a:avLst/>
          </a:prstGeom>
        </p:spPr>
        <p:txBody>
          <a:bodyPr/>
          <a:lstStyle/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感谢聆听！学习进步！</a:t>
            </a:r>
            <a:endParaRPr lang="zh-CN" altLang="en-US" b="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066" y="4285900"/>
            <a:ext cx="2159088" cy="4494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740268" y="3348153"/>
            <a:ext cx="4605655" cy="573405"/>
            <a:chOff x="6829168" y="3348153"/>
            <a:chExt cx="4605655" cy="573405"/>
          </a:xfrm>
        </p:grpSpPr>
        <p:sp>
          <p:nvSpPr>
            <p:cNvPr id="4" name="矩形: 圆角 11"/>
            <p:cNvSpPr/>
            <p:nvPr/>
          </p:nvSpPr>
          <p:spPr>
            <a:xfrm>
              <a:off x="6829168" y="3396413"/>
              <a:ext cx="4605020" cy="47752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defRPr/>
              </a:pPr>
              <a:endPara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副标题 4"/>
            <p:cNvSpPr txBox="1"/>
            <p:nvPr/>
          </p:nvSpPr>
          <p:spPr>
            <a:xfrm>
              <a:off x="6903463" y="3348153"/>
              <a:ext cx="4531360" cy="573405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anchor="ctr">
              <a:noAutofit/>
            </a:bodyPr>
            <a:lstStyle>
              <a:lvl1pPr marL="0" indent="457200" algn="just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1pPr>
              <a:lvl2pPr marL="457200" indent="457200" algn="just" defTabSz="914400" rtl="0" eaLnBrk="1" latinLnBrk="0" hangingPunct="1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2pPr>
              <a:lvl3pPr marL="914400" indent="457200" algn="just" defTabSz="914400" rtl="0" eaLnBrk="1" latinLnBrk="0" hangingPunct="1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3pPr>
              <a:lvl4pPr marL="1371600" indent="457200" algn="just" defTabSz="914400" rtl="0" eaLnBrk="1" latinLnBrk="0" hangingPunct="1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4pPr>
              <a:lvl5pPr marL="1828800" indent="457200" algn="just" defTabSz="914400" rtl="0" eaLnBrk="1" latinLnBrk="0" hangingPunct="1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/>
              <a:r>
                <a:rPr lang="zh-CN" altLang="en-US" sz="1800" b="1" dirty="0"/>
                <a:t>大学生职业生涯规划与就业指导（实践版）</a:t>
              </a:r>
              <a:endParaRPr lang="zh-CN" altLang="en-US" sz="1800" b="1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一、学业管理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0" name="圆角矩形 29"/>
          <p:cNvSpPr/>
          <p:nvPr/>
        </p:nvSpPr>
        <p:spPr>
          <a:xfrm>
            <a:off x="-436606" y="1450866"/>
            <a:ext cx="4130725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．制订学习计划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534011" y="2247121"/>
            <a:ext cx="110042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计划一般针对阶段目标来制定。阶段目标都有各自的重点和难点，大学生制订完阶段性的学习计划后，需要安排具体时间来执行，如详细地制订每周的学习计划</a:t>
            </a:r>
            <a:r>
              <a:rPr lang="zh-CN" altLang="en-US" sz="2400" dirty="0" smtClean="0"/>
              <a:t>。下表所</a:t>
            </a:r>
            <a:r>
              <a:rPr lang="zh-CN" altLang="en-US" sz="2400" dirty="0"/>
              <a:t>示为周学习计划表的设计样式，供大家参考。</a:t>
            </a:r>
            <a:endParaRPr lang="en-US" altLang="zh-CN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25536" y="4150101"/>
          <a:ext cx="9521902" cy="251539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319272"/>
                <a:gridCol w="2733438"/>
                <a:gridCol w="2734596"/>
                <a:gridCol w="2734596"/>
              </a:tblGrid>
              <a:tr h="314424"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星期</a:t>
                      </a:r>
                      <a:endParaRPr lang="zh-CN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学习内容安排</a:t>
                      </a:r>
                      <a:endParaRPr lang="zh-CN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预计完成时间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完成情况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4424"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星期一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4424"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星期二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4424"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星期三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4424"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星期四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4424"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星期五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4424"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星期六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4424"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星期日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zh-CN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zh-CN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兰亭宋简体" panose="02000000000000000000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一、学业管理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0" name="圆角矩形 29"/>
          <p:cNvSpPr/>
          <p:nvPr/>
        </p:nvSpPr>
        <p:spPr>
          <a:xfrm>
            <a:off x="-436606" y="1450866"/>
            <a:ext cx="4130725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</a:rPr>
              <a:t>．培养学习兴趣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522" y="2562241"/>
            <a:ext cx="12192000" cy="35137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43"/>
          <p:cNvSpPr txBox="1"/>
          <p:nvPr/>
        </p:nvSpPr>
        <p:spPr>
          <a:xfrm>
            <a:off x="534011" y="2920890"/>
            <a:ext cx="10727545" cy="279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学业管理的重点是学生最基本的任务</a:t>
            </a:r>
            <a:r>
              <a:rPr lang="en-US" altLang="zh-CN" sz="2400" dirty="0"/>
              <a:t>——</a:t>
            </a:r>
            <a:r>
              <a:rPr lang="zh-CN" altLang="en-US" sz="2400" dirty="0"/>
              <a:t>学习。俗话说，“兴趣是最好的老师”，只有当对学习产生兴趣时，大学生自身才会产生驱动力，主动去学习、去探索。在培养学习兴趣的过程中，大学生可以想想父母对自己的期望、专业势态的良好发展、杰出校友取得的成绩及自身就业优势等方面，以此获得学习的动力，进而在学习中始终保持积极乐观的态度</a:t>
            </a:r>
            <a:r>
              <a:rPr lang="zh-CN" altLang="en-US" sz="2400" dirty="0" smtClean="0"/>
              <a:t>。</a:t>
            </a:r>
            <a:endParaRPr lang="en-US" altLang="zh-CN" sz="2400" dirty="0"/>
          </a:p>
        </p:txBody>
      </p:sp>
      <p:sp>
        <p:nvSpPr>
          <p:cNvPr id="33" name="矩形 32"/>
          <p:cNvSpPr/>
          <p:nvPr/>
        </p:nvSpPr>
        <p:spPr>
          <a:xfrm>
            <a:off x="0" y="6404577"/>
            <a:ext cx="12192000" cy="60670"/>
          </a:xfrm>
          <a:prstGeom prst="rect">
            <a:avLst/>
          </a:prstGeom>
          <a:solidFill>
            <a:srgbClr val="FF99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一、学业管理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0" name="圆角矩形 29"/>
          <p:cNvSpPr/>
          <p:nvPr/>
        </p:nvSpPr>
        <p:spPr>
          <a:xfrm>
            <a:off x="-436606" y="1450866"/>
            <a:ext cx="4130725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</a:rPr>
              <a:t>．总结学习方法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534011" y="2247121"/>
            <a:ext cx="11004273" cy="1134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正确的学习方法对每个大学生都十分重要，以下是一些常用的学习方法，希望对大学生探寻适合自身的学习方法能有一定的帮助。</a:t>
            </a:r>
            <a:endParaRPr lang="en-US" altLang="zh-CN" sz="24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969136" y="3495094"/>
            <a:ext cx="8292231" cy="2365123"/>
            <a:chOff x="1061484" y="2189572"/>
            <a:chExt cx="8292231" cy="2365123"/>
          </a:xfrm>
        </p:grpSpPr>
        <p:sp>
          <p:nvSpPr>
            <p:cNvPr id="9" name="íṩľíḍè-Freeform: Shape 2"/>
            <p:cNvSpPr/>
            <p:nvPr/>
          </p:nvSpPr>
          <p:spPr bwMode="auto">
            <a:xfrm>
              <a:off x="8372885" y="2733460"/>
              <a:ext cx="980830" cy="1281802"/>
            </a:xfrm>
            <a:custGeom>
              <a:avLst/>
              <a:gdLst>
                <a:gd name="T0" fmla="*/ 0 w 118"/>
                <a:gd name="T1" fmla="*/ 38 h 153"/>
                <a:gd name="T2" fmla="*/ 0 w 118"/>
                <a:gd name="T3" fmla="*/ 114 h 153"/>
                <a:gd name="T4" fmla="*/ 38 w 118"/>
                <a:gd name="T5" fmla="*/ 153 h 153"/>
                <a:gd name="T6" fmla="*/ 54 w 118"/>
                <a:gd name="T7" fmla="*/ 153 h 153"/>
                <a:gd name="T8" fmla="*/ 103 w 118"/>
                <a:gd name="T9" fmla="*/ 103 h 153"/>
                <a:gd name="T10" fmla="*/ 103 w 118"/>
                <a:gd name="T11" fmla="*/ 49 h 153"/>
                <a:gd name="T12" fmla="*/ 54 w 118"/>
                <a:gd name="T13" fmla="*/ 0 h 153"/>
                <a:gd name="T14" fmla="*/ 38 w 118"/>
                <a:gd name="T15" fmla="*/ 0 h 153"/>
                <a:gd name="T16" fmla="*/ 0 w 118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7" y="153"/>
                    <a:pt x="38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18" y="88"/>
                    <a:pt x="118" y="64"/>
                    <a:pt x="103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accent5">
                <a:lumMod val="75000"/>
                <a:alpha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íṩľíḍè-Freeform: Shape 3"/>
            <p:cNvSpPr/>
            <p:nvPr/>
          </p:nvSpPr>
          <p:spPr bwMode="auto">
            <a:xfrm>
              <a:off x="6463167" y="2189572"/>
              <a:ext cx="2757629" cy="2361937"/>
            </a:xfrm>
            <a:custGeom>
              <a:avLst/>
              <a:gdLst>
                <a:gd name="T0" fmla="*/ 317 w 332"/>
                <a:gd name="T1" fmla="*/ 168 h 282"/>
                <a:gd name="T2" fmla="*/ 317 w 332"/>
                <a:gd name="T3" fmla="*/ 114 h 282"/>
                <a:gd name="T4" fmla="*/ 219 w 332"/>
                <a:gd name="T5" fmla="*/ 15 h 282"/>
                <a:gd name="T6" fmla="*/ 191 w 332"/>
                <a:gd name="T7" fmla="*/ 26 h 282"/>
                <a:gd name="T8" fmla="*/ 191 w 332"/>
                <a:gd name="T9" fmla="*/ 26 h 282"/>
                <a:gd name="T10" fmla="*/ 153 w 332"/>
                <a:gd name="T11" fmla="*/ 65 h 282"/>
                <a:gd name="T12" fmla="*/ 39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9 w 332"/>
                <a:gd name="T19" fmla="*/ 218 h 282"/>
                <a:gd name="T20" fmla="*/ 153 w 332"/>
                <a:gd name="T21" fmla="*/ 218 h 282"/>
                <a:gd name="T22" fmla="*/ 191 w 332"/>
                <a:gd name="T23" fmla="*/ 256 h 282"/>
                <a:gd name="T24" fmla="*/ 191 w 332"/>
                <a:gd name="T25" fmla="*/ 256 h 282"/>
                <a:gd name="T26" fmla="*/ 219 w 332"/>
                <a:gd name="T27" fmla="*/ 267 h 282"/>
                <a:gd name="T28" fmla="*/ 317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7" y="168"/>
                  </a:moveTo>
                  <a:cubicBezTo>
                    <a:pt x="332" y="153"/>
                    <a:pt x="332" y="129"/>
                    <a:pt x="317" y="114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04" y="0"/>
                    <a:pt x="191" y="5"/>
                    <a:pt x="191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47"/>
                    <a:pt x="174" y="65"/>
                    <a:pt x="153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18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8" y="218"/>
                    <a:pt x="39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1" y="235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77"/>
                    <a:pt x="204" y="282"/>
                    <a:pt x="219" y="267"/>
                  </a:cubicBezTo>
                  <a:lnTo>
                    <a:pt x="317" y="16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íṩľíḍè-Freeform: Shape 4"/>
            <p:cNvSpPr/>
            <p:nvPr/>
          </p:nvSpPr>
          <p:spPr bwMode="auto">
            <a:xfrm>
              <a:off x="6463167" y="2733460"/>
              <a:ext cx="988469" cy="1281802"/>
            </a:xfrm>
            <a:custGeom>
              <a:avLst/>
              <a:gdLst>
                <a:gd name="T0" fmla="*/ 0 w 119"/>
                <a:gd name="T1" fmla="*/ 38 h 153"/>
                <a:gd name="T2" fmla="*/ 0 w 119"/>
                <a:gd name="T3" fmla="*/ 114 h 153"/>
                <a:gd name="T4" fmla="*/ 39 w 119"/>
                <a:gd name="T5" fmla="*/ 153 h 153"/>
                <a:gd name="T6" fmla="*/ 54 w 119"/>
                <a:gd name="T7" fmla="*/ 153 h 153"/>
                <a:gd name="T8" fmla="*/ 104 w 119"/>
                <a:gd name="T9" fmla="*/ 103 h 153"/>
                <a:gd name="T10" fmla="*/ 104 w 119"/>
                <a:gd name="T11" fmla="*/ 49 h 153"/>
                <a:gd name="T12" fmla="*/ 54 w 119"/>
                <a:gd name="T13" fmla="*/ 0 h 153"/>
                <a:gd name="T14" fmla="*/ 39 w 119"/>
                <a:gd name="T15" fmla="*/ 0 h 153"/>
                <a:gd name="T16" fmla="*/ 0 w 119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8" y="153"/>
                    <a:pt x="39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9" y="88"/>
                    <a:pt x="119" y="64"/>
                    <a:pt x="104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íṩľíḍè-Freeform: Shape 5"/>
            <p:cNvSpPr/>
            <p:nvPr/>
          </p:nvSpPr>
          <p:spPr bwMode="auto">
            <a:xfrm>
              <a:off x="4561091" y="2189572"/>
              <a:ext cx="2757629" cy="2361937"/>
            </a:xfrm>
            <a:custGeom>
              <a:avLst/>
              <a:gdLst>
                <a:gd name="T0" fmla="*/ 317 w 332"/>
                <a:gd name="T1" fmla="*/ 168 h 282"/>
                <a:gd name="T2" fmla="*/ 317 w 332"/>
                <a:gd name="T3" fmla="*/ 114 h 282"/>
                <a:gd name="T4" fmla="*/ 218 w 332"/>
                <a:gd name="T5" fmla="*/ 15 h 282"/>
                <a:gd name="T6" fmla="*/ 191 w 332"/>
                <a:gd name="T7" fmla="*/ 26 h 282"/>
                <a:gd name="T8" fmla="*/ 191 w 332"/>
                <a:gd name="T9" fmla="*/ 26 h 282"/>
                <a:gd name="T10" fmla="*/ 153 w 332"/>
                <a:gd name="T11" fmla="*/ 65 h 282"/>
                <a:gd name="T12" fmla="*/ 38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8 w 332"/>
                <a:gd name="T19" fmla="*/ 218 h 282"/>
                <a:gd name="T20" fmla="*/ 153 w 332"/>
                <a:gd name="T21" fmla="*/ 218 h 282"/>
                <a:gd name="T22" fmla="*/ 191 w 332"/>
                <a:gd name="T23" fmla="*/ 256 h 282"/>
                <a:gd name="T24" fmla="*/ 191 w 332"/>
                <a:gd name="T25" fmla="*/ 256 h 282"/>
                <a:gd name="T26" fmla="*/ 218 w 332"/>
                <a:gd name="T27" fmla="*/ 267 h 282"/>
                <a:gd name="T28" fmla="*/ 317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7" y="168"/>
                  </a:moveTo>
                  <a:cubicBezTo>
                    <a:pt x="332" y="153"/>
                    <a:pt x="332" y="129"/>
                    <a:pt x="317" y="114"/>
                  </a:cubicBezTo>
                  <a:cubicBezTo>
                    <a:pt x="218" y="15"/>
                    <a:pt x="218" y="15"/>
                    <a:pt x="218" y="15"/>
                  </a:cubicBezTo>
                  <a:cubicBezTo>
                    <a:pt x="203" y="0"/>
                    <a:pt x="191" y="5"/>
                    <a:pt x="191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47"/>
                    <a:pt x="174" y="65"/>
                    <a:pt x="153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17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7" y="218"/>
                    <a:pt x="38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1" y="235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77"/>
                    <a:pt x="203" y="282"/>
                    <a:pt x="218" y="267"/>
                  </a:cubicBezTo>
                  <a:lnTo>
                    <a:pt x="317" y="1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ṩľíḍè-Freeform: Shape 6"/>
            <p:cNvSpPr/>
            <p:nvPr/>
          </p:nvSpPr>
          <p:spPr bwMode="auto">
            <a:xfrm>
              <a:off x="4561091" y="2733460"/>
              <a:ext cx="979302" cy="1281802"/>
            </a:xfrm>
            <a:custGeom>
              <a:avLst/>
              <a:gdLst>
                <a:gd name="T0" fmla="*/ 0 w 118"/>
                <a:gd name="T1" fmla="*/ 38 h 153"/>
                <a:gd name="T2" fmla="*/ 0 w 118"/>
                <a:gd name="T3" fmla="*/ 114 h 153"/>
                <a:gd name="T4" fmla="*/ 38 w 118"/>
                <a:gd name="T5" fmla="*/ 153 h 153"/>
                <a:gd name="T6" fmla="*/ 54 w 118"/>
                <a:gd name="T7" fmla="*/ 153 h 153"/>
                <a:gd name="T8" fmla="*/ 103 w 118"/>
                <a:gd name="T9" fmla="*/ 103 h 153"/>
                <a:gd name="T10" fmla="*/ 103 w 118"/>
                <a:gd name="T11" fmla="*/ 49 h 153"/>
                <a:gd name="T12" fmla="*/ 54 w 118"/>
                <a:gd name="T13" fmla="*/ 0 h 153"/>
                <a:gd name="T14" fmla="*/ 38 w 118"/>
                <a:gd name="T15" fmla="*/ 0 h 153"/>
                <a:gd name="T16" fmla="*/ 0 w 118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7" y="153"/>
                    <a:pt x="38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18" y="88"/>
                    <a:pt x="118" y="64"/>
                    <a:pt x="103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íṩľíḍè-Freeform: Shape 7"/>
            <p:cNvSpPr/>
            <p:nvPr/>
          </p:nvSpPr>
          <p:spPr bwMode="auto">
            <a:xfrm>
              <a:off x="2649844" y="2192759"/>
              <a:ext cx="2757629" cy="2361936"/>
            </a:xfrm>
            <a:custGeom>
              <a:avLst/>
              <a:gdLst>
                <a:gd name="T0" fmla="*/ 318 w 332"/>
                <a:gd name="T1" fmla="*/ 168 h 282"/>
                <a:gd name="T2" fmla="*/ 318 w 332"/>
                <a:gd name="T3" fmla="*/ 114 h 282"/>
                <a:gd name="T4" fmla="*/ 219 w 332"/>
                <a:gd name="T5" fmla="*/ 15 h 282"/>
                <a:gd name="T6" fmla="*/ 192 w 332"/>
                <a:gd name="T7" fmla="*/ 26 h 282"/>
                <a:gd name="T8" fmla="*/ 192 w 332"/>
                <a:gd name="T9" fmla="*/ 26 h 282"/>
                <a:gd name="T10" fmla="*/ 153 w 332"/>
                <a:gd name="T11" fmla="*/ 65 h 282"/>
                <a:gd name="T12" fmla="*/ 39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9 w 332"/>
                <a:gd name="T19" fmla="*/ 218 h 282"/>
                <a:gd name="T20" fmla="*/ 153 w 332"/>
                <a:gd name="T21" fmla="*/ 218 h 282"/>
                <a:gd name="T22" fmla="*/ 192 w 332"/>
                <a:gd name="T23" fmla="*/ 256 h 282"/>
                <a:gd name="T24" fmla="*/ 192 w 332"/>
                <a:gd name="T25" fmla="*/ 256 h 282"/>
                <a:gd name="T26" fmla="*/ 219 w 332"/>
                <a:gd name="T27" fmla="*/ 267 h 282"/>
                <a:gd name="T28" fmla="*/ 318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8" y="168"/>
                  </a:moveTo>
                  <a:cubicBezTo>
                    <a:pt x="332" y="153"/>
                    <a:pt x="332" y="129"/>
                    <a:pt x="318" y="114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04" y="0"/>
                    <a:pt x="192" y="5"/>
                    <a:pt x="192" y="26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2" y="47"/>
                    <a:pt x="174" y="65"/>
                    <a:pt x="153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18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8" y="218"/>
                    <a:pt x="39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2" y="235"/>
                    <a:pt x="192" y="256"/>
                  </a:cubicBezTo>
                  <a:cubicBezTo>
                    <a:pt x="192" y="256"/>
                    <a:pt x="192" y="256"/>
                    <a:pt x="192" y="256"/>
                  </a:cubicBezTo>
                  <a:cubicBezTo>
                    <a:pt x="192" y="277"/>
                    <a:pt x="204" y="282"/>
                    <a:pt x="219" y="267"/>
                  </a:cubicBezTo>
                  <a:lnTo>
                    <a:pt x="318" y="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ṩľíḍè-Freeform: Shape 8"/>
            <p:cNvSpPr/>
            <p:nvPr/>
          </p:nvSpPr>
          <p:spPr bwMode="auto">
            <a:xfrm>
              <a:off x="2649844" y="2736645"/>
              <a:ext cx="988469" cy="1281801"/>
            </a:xfrm>
            <a:custGeom>
              <a:avLst/>
              <a:gdLst>
                <a:gd name="T0" fmla="*/ 0 w 119"/>
                <a:gd name="T1" fmla="*/ 38 h 153"/>
                <a:gd name="T2" fmla="*/ 0 w 119"/>
                <a:gd name="T3" fmla="*/ 114 h 153"/>
                <a:gd name="T4" fmla="*/ 39 w 119"/>
                <a:gd name="T5" fmla="*/ 153 h 153"/>
                <a:gd name="T6" fmla="*/ 55 w 119"/>
                <a:gd name="T7" fmla="*/ 153 h 153"/>
                <a:gd name="T8" fmla="*/ 104 w 119"/>
                <a:gd name="T9" fmla="*/ 103 h 153"/>
                <a:gd name="T10" fmla="*/ 104 w 119"/>
                <a:gd name="T11" fmla="*/ 49 h 153"/>
                <a:gd name="T12" fmla="*/ 55 w 119"/>
                <a:gd name="T13" fmla="*/ 0 h 153"/>
                <a:gd name="T14" fmla="*/ 39 w 119"/>
                <a:gd name="T15" fmla="*/ 0 h 153"/>
                <a:gd name="T16" fmla="*/ 0 w 119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8" y="153"/>
                    <a:pt x="39" y="153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9" y="88"/>
                    <a:pt x="119" y="64"/>
                    <a:pt x="104" y="4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accent2">
                <a:lumMod val="50000"/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ṩľíḍè-Freeform: Shape 9"/>
            <p:cNvSpPr/>
            <p:nvPr/>
          </p:nvSpPr>
          <p:spPr bwMode="auto">
            <a:xfrm>
              <a:off x="1061484" y="2242663"/>
              <a:ext cx="2412765" cy="2255755"/>
            </a:xfrm>
            <a:custGeom>
              <a:avLst/>
              <a:gdLst>
                <a:gd name="connsiteX0" fmla="*/ 1424916 w 2507091"/>
                <a:gd name="connsiteY0" fmla="*/ 112 h 2343942"/>
                <a:gd name="connsiteX1" fmla="*/ 1555542 w 2507091"/>
                <a:gd name="connsiteY1" fmla="*/ 75381 h 2343942"/>
                <a:gd name="connsiteX2" fmla="*/ 2409995 w 2507091"/>
                <a:gd name="connsiteY2" fmla="*/ 936988 h 2343942"/>
                <a:gd name="connsiteX3" fmla="*/ 2409995 w 2507091"/>
                <a:gd name="connsiteY3" fmla="*/ 1406955 h 2343942"/>
                <a:gd name="connsiteX4" fmla="*/ 1555542 w 2507091"/>
                <a:gd name="connsiteY4" fmla="*/ 2268563 h 2343942"/>
                <a:gd name="connsiteX5" fmla="*/ 1322510 w 2507091"/>
                <a:gd name="connsiteY5" fmla="*/ 2172828 h 2343942"/>
                <a:gd name="connsiteX6" fmla="*/ 994538 w 2507091"/>
                <a:gd name="connsiteY6" fmla="*/ 1842111 h 2343942"/>
                <a:gd name="connsiteX7" fmla="*/ 1992 w 2507091"/>
                <a:gd name="connsiteY7" fmla="*/ 1842111 h 2343942"/>
                <a:gd name="connsiteX8" fmla="*/ 0 w 2507091"/>
                <a:gd name="connsiteY8" fmla="*/ 1841897 h 2343942"/>
                <a:gd name="connsiteX9" fmla="*/ 8587 w 2507091"/>
                <a:gd name="connsiteY9" fmla="*/ 1841897 h 2343942"/>
                <a:gd name="connsiteX10" fmla="*/ 66848 w 2507091"/>
                <a:gd name="connsiteY10" fmla="*/ 1841897 h 2343942"/>
                <a:gd name="connsiteX11" fmla="*/ 489776 w 2507091"/>
                <a:gd name="connsiteY11" fmla="*/ 1406631 h 2343942"/>
                <a:gd name="connsiteX12" fmla="*/ 489776 w 2507091"/>
                <a:gd name="connsiteY12" fmla="*/ 936545 h 2343942"/>
                <a:gd name="connsiteX13" fmla="*/ 67674 w 2507091"/>
                <a:gd name="connsiteY13" fmla="*/ 510817 h 2343942"/>
                <a:gd name="connsiteX14" fmla="*/ 67395 w 2507091"/>
                <a:gd name="connsiteY14" fmla="*/ 510536 h 2343942"/>
                <a:gd name="connsiteX15" fmla="*/ 85108 w 2507091"/>
                <a:gd name="connsiteY15" fmla="*/ 510536 h 2343942"/>
                <a:gd name="connsiteX16" fmla="*/ 994538 w 2507091"/>
                <a:gd name="connsiteY16" fmla="*/ 510536 h 2343942"/>
                <a:gd name="connsiteX17" fmla="*/ 1322510 w 2507091"/>
                <a:gd name="connsiteY17" fmla="*/ 171115 h 2343942"/>
                <a:gd name="connsiteX18" fmla="*/ 1424916 w 2507091"/>
                <a:gd name="connsiteY18" fmla="*/ 112 h 234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íṩľíḍè-Oval 10"/>
            <p:cNvSpPr/>
            <p:nvPr/>
          </p:nvSpPr>
          <p:spPr>
            <a:xfrm>
              <a:off x="2001259" y="3046248"/>
              <a:ext cx="648586" cy="64858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íślíḋè-Freeform: Shape 11"/>
            <p:cNvSpPr/>
            <p:nvPr/>
          </p:nvSpPr>
          <p:spPr bwMode="auto">
            <a:xfrm>
              <a:off x="2203000" y="3267671"/>
              <a:ext cx="245104" cy="219748"/>
            </a:xfrm>
            <a:custGeom>
              <a:avLst/>
              <a:gdLst>
                <a:gd name="T0" fmla="*/ 116 w 400"/>
                <a:gd name="T1" fmla="*/ 224 h 360"/>
                <a:gd name="T2" fmla="*/ 116 w 400"/>
                <a:gd name="T3" fmla="*/ 100 h 360"/>
                <a:gd name="T4" fmla="*/ 40 w 400"/>
                <a:gd name="T5" fmla="*/ 100 h 360"/>
                <a:gd name="T6" fmla="*/ 0 w 400"/>
                <a:gd name="T7" fmla="*/ 140 h 360"/>
                <a:gd name="T8" fmla="*/ 0 w 400"/>
                <a:gd name="T9" fmla="*/ 260 h 360"/>
                <a:gd name="T10" fmla="*/ 40 w 400"/>
                <a:gd name="T11" fmla="*/ 300 h 360"/>
                <a:gd name="T12" fmla="*/ 60 w 400"/>
                <a:gd name="T13" fmla="*/ 300 h 360"/>
                <a:gd name="T14" fmla="*/ 60 w 400"/>
                <a:gd name="T15" fmla="*/ 360 h 360"/>
                <a:gd name="T16" fmla="*/ 120 w 400"/>
                <a:gd name="T17" fmla="*/ 300 h 360"/>
                <a:gd name="T18" fmla="*/ 220 w 400"/>
                <a:gd name="T19" fmla="*/ 300 h 360"/>
                <a:gd name="T20" fmla="*/ 260 w 400"/>
                <a:gd name="T21" fmla="*/ 260 h 360"/>
                <a:gd name="T22" fmla="*/ 260 w 400"/>
                <a:gd name="T23" fmla="*/ 223 h 360"/>
                <a:gd name="T24" fmla="*/ 256 w 400"/>
                <a:gd name="T25" fmla="*/ 224 h 360"/>
                <a:gd name="T26" fmla="*/ 116 w 400"/>
                <a:gd name="T27" fmla="*/ 224 h 360"/>
                <a:gd name="T28" fmla="*/ 360 w 400"/>
                <a:gd name="T29" fmla="*/ 0 h 360"/>
                <a:gd name="T30" fmla="*/ 180 w 400"/>
                <a:gd name="T31" fmla="*/ 0 h 360"/>
                <a:gd name="T32" fmla="*/ 140 w 400"/>
                <a:gd name="T33" fmla="*/ 40 h 360"/>
                <a:gd name="T34" fmla="*/ 140 w 400"/>
                <a:gd name="T35" fmla="*/ 200 h 360"/>
                <a:gd name="T36" fmla="*/ 280 w 400"/>
                <a:gd name="T37" fmla="*/ 200 h 360"/>
                <a:gd name="T38" fmla="*/ 340 w 400"/>
                <a:gd name="T39" fmla="*/ 260 h 360"/>
                <a:gd name="T40" fmla="*/ 340 w 400"/>
                <a:gd name="T41" fmla="*/ 200 h 360"/>
                <a:gd name="T42" fmla="*/ 360 w 400"/>
                <a:gd name="T43" fmla="*/ 200 h 360"/>
                <a:gd name="T44" fmla="*/ 400 w 400"/>
                <a:gd name="T45" fmla="*/ 160 h 360"/>
                <a:gd name="T46" fmla="*/ 400 w 400"/>
                <a:gd name="T47" fmla="*/ 40 h 360"/>
                <a:gd name="T48" fmla="*/ 360 w 400"/>
                <a:gd name="T4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0" h="360">
                  <a:moveTo>
                    <a:pt x="116" y="224"/>
                  </a:moveTo>
                  <a:cubicBezTo>
                    <a:pt x="116" y="100"/>
                    <a:pt x="116" y="100"/>
                    <a:pt x="116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18" y="100"/>
                    <a:pt x="0" y="118"/>
                    <a:pt x="0" y="14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82"/>
                    <a:pt x="18" y="300"/>
                    <a:pt x="40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60" y="360"/>
                    <a:pt x="60" y="360"/>
                    <a:pt x="60" y="36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42" y="300"/>
                    <a:pt x="260" y="282"/>
                    <a:pt x="260" y="260"/>
                  </a:cubicBezTo>
                  <a:cubicBezTo>
                    <a:pt x="260" y="223"/>
                    <a:pt x="260" y="223"/>
                    <a:pt x="260" y="223"/>
                  </a:cubicBezTo>
                  <a:cubicBezTo>
                    <a:pt x="258" y="224"/>
                    <a:pt x="257" y="224"/>
                    <a:pt x="256" y="224"/>
                  </a:cubicBezTo>
                  <a:lnTo>
                    <a:pt x="116" y="224"/>
                  </a:lnTo>
                  <a:close/>
                  <a:moveTo>
                    <a:pt x="36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58" y="0"/>
                    <a:pt x="140" y="18"/>
                    <a:pt x="140" y="40"/>
                  </a:cubicBezTo>
                  <a:cubicBezTo>
                    <a:pt x="140" y="200"/>
                    <a:pt x="140" y="200"/>
                    <a:pt x="140" y="20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340" y="260"/>
                    <a:pt x="340" y="260"/>
                    <a:pt x="340" y="260"/>
                  </a:cubicBezTo>
                  <a:cubicBezTo>
                    <a:pt x="340" y="200"/>
                    <a:pt x="340" y="200"/>
                    <a:pt x="340" y="200"/>
                  </a:cubicBezTo>
                  <a:cubicBezTo>
                    <a:pt x="360" y="200"/>
                    <a:pt x="360" y="200"/>
                    <a:pt x="360" y="200"/>
                  </a:cubicBezTo>
                  <a:cubicBezTo>
                    <a:pt x="382" y="200"/>
                    <a:pt x="400" y="182"/>
                    <a:pt x="400" y="16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0" y="18"/>
                    <a:pt x="382" y="0"/>
                    <a:pt x="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íślíḋè-Oval 12"/>
            <p:cNvSpPr/>
            <p:nvPr/>
          </p:nvSpPr>
          <p:spPr>
            <a:xfrm>
              <a:off x="3913912" y="3046248"/>
              <a:ext cx="648586" cy="64858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íślíḋè-Freeform: Shape 13"/>
            <p:cNvSpPr/>
            <p:nvPr/>
          </p:nvSpPr>
          <p:spPr bwMode="auto">
            <a:xfrm>
              <a:off x="4114597" y="3254328"/>
              <a:ext cx="247217" cy="232427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ślíḋè-Oval 14"/>
            <p:cNvSpPr/>
            <p:nvPr/>
          </p:nvSpPr>
          <p:spPr>
            <a:xfrm>
              <a:off x="5810280" y="3043976"/>
              <a:ext cx="648586" cy="64858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íślíḋè-Freeform: Shape 15"/>
            <p:cNvSpPr/>
            <p:nvPr/>
          </p:nvSpPr>
          <p:spPr bwMode="auto">
            <a:xfrm>
              <a:off x="6022235" y="3267671"/>
              <a:ext cx="221862" cy="223974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ślíḋè-Oval 16"/>
            <p:cNvSpPr/>
            <p:nvPr/>
          </p:nvSpPr>
          <p:spPr>
            <a:xfrm>
              <a:off x="7724299" y="3043976"/>
              <a:ext cx="648586" cy="64858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íślíḋè-Freeform: Shape 17"/>
            <p:cNvSpPr/>
            <p:nvPr/>
          </p:nvSpPr>
          <p:spPr bwMode="auto">
            <a:xfrm>
              <a:off x="7926040" y="3270016"/>
              <a:ext cx="245104" cy="196506"/>
            </a:xfrm>
            <a:custGeom>
              <a:avLst/>
              <a:gdLst>
                <a:gd name="T0" fmla="*/ 339 w 399"/>
                <a:gd name="T1" fmla="*/ 60 h 320"/>
                <a:gd name="T2" fmla="*/ 319 w 399"/>
                <a:gd name="T3" fmla="*/ 40 h 320"/>
                <a:gd name="T4" fmla="*/ 80 w 399"/>
                <a:gd name="T5" fmla="*/ 40 h 320"/>
                <a:gd name="T6" fmla="*/ 60 w 399"/>
                <a:gd name="T7" fmla="*/ 60 h 320"/>
                <a:gd name="T8" fmla="*/ 60 w 399"/>
                <a:gd name="T9" fmla="*/ 80 h 320"/>
                <a:gd name="T10" fmla="*/ 339 w 399"/>
                <a:gd name="T11" fmla="*/ 80 h 320"/>
                <a:gd name="T12" fmla="*/ 339 w 399"/>
                <a:gd name="T13" fmla="*/ 60 h 320"/>
                <a:gd name="T14" fmla="*/ 279 w 399"/>
                <a:gd name="T15" fmla="*/ 0 h 320"/>
                <a:gd name="T16" fmla="*/ 120 w 399"/>
                <a:gd name="T17" fmla="*/ 0 h 320"/>
                <a:gd name="T18" fmla="*/ 100 w 399"/>
                <a:gd name="T19" fmla="*/ 20 h 320"/>
                <a:gd name="T20" fmla="*/ 299 w 399"/>
                <a:gd name="T21" fmla="*/ 20 h 320"/>
                <a:gd name="T22" fmla="*/ 279 w 399"/>
                <a:gd name="T23" fmla="*/ 0 h 320"/>
                <a:gd name="T24" fmla="*/ 379 w 399"/>
                <a:gd name="T25" fmla="*/ 80 h 320"/>
                <a:gd name="T26" fmla="*/ 367 w 399"/>
                <a:gd name="T27" fmla="*/ 68 h 320"/>
                <a:gd name="T28" fmla="*/ 367 w 399"/>
                <a:gd name="T29" fmla="*/ 100 h 320"/>
                <a:gd name="T30" fmla="*/ 32 w 399"/>
                <a:gd name="T31" fmla="*/ 100 h 320"/>
                <a:gd name="T32" fmla="*/ 32 w 399"/>
                <a:gd name="T33" fmla="*/ 68 h 320"/>
                <a:gd name="T34" fmla="*/ 21 w 399"/>
                <a:gd name="T35" fmla="*/ 80 h 320"/>
                <a:gd name="T36" fmla="*/ 5 w 399"/>
                <a:gd name="T37" fmla="*/ 120 h 320"/>
                <a:gd name="T38" fmla="*/ 36 w 399"/>
                <a:gd name="T39" fmla="*/ 300 h 320"/>
                <a:gd name="T40" fmla="*/ 60 w 399"/>
                <a:gd name="T41" fmla="*/ 320 h 320"/>
                <a:gd name="T42" fmla="*/ 339 w 399"/>
                <a:gd name="T43" fmla="*/ 320 h 320"/>
                <a:gd name="T44" fmla="*/ 363 w 399"/>
                <a:gd name="T45" fmla="*/ 300 h 320"/>
                <a:gd name="T46" fmla="*/ 394 w 399"/>
                <a:gd name="T47" fmla="*/ 120 h 320"/>
                <a:gd name="T48" fmla="*/ 379 w 399"/>
                <a:gd name="T49" fmla="*/ 80 h 320"/>
                <a:gd name="T50" fmla="*/ 279 w 399"/>
                <a:gd name="T51" fmla="*/ 188 h 320"/>
                <a:gd name="T52" fmla="*/ 259 w 399"/>
                <a:gd name="T53" fmla="*/ 208 h 320"/>
                <a:gd name="T54" fmla="*/ 140 w 399"/>
                <a:gd name="T55" fmla="*/ 208 h 320"/>
                <a:gd name="T56" fmla="*/ 120 w 399"/>
                <a:gd name="T57" fmla="*/ 188 h 320"/>
                <a:gd name="T58" fmla="*/ 120 w 399"/>
                <a:gd name="T59" fmla="*/ 148 h 320"/>
                <a:gd name="T60" fmla="*/ 148 w 399"/>
                <a:gd name="T61" fmla="*/ 148 h 320"/>
                <a:gd name="T62" fmla="*/ 148 w 399"/>
                <a:gd name="T63" fmla="*/ 180 h 320"/>
                <a:gd name="T64" fmla="*/ 251 w 399"/>
                <a:gd name="T65" fmla="*/ 180 h 320"/>
                <a:gd name="T66" fmla="*/ 251 w 399"/>
                <a:gd name="T67" fmla="*/ 148 h 320"/>
                <a:gd name="T68" fmla="*/ 279 w 399"/>
                <a:gd name="T69" fmla="*/ 148 h 320"/>
                <a:gd name="T70" fmla="*/ 279 w 399"/>
                <a:gd name="T71" fmla="*/ 18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320">
                  <a:moveTo>
                    <a:pt x="339" y="60"/>
                  </a:moveTo>
                  <a:cubicBezTo>
                    <a:pt x="339" y="40"/>
                    <a:pt x="319" y="40"/>
                    <a:pt x="319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60" y="40"/>
                    <a:pt x="60" y="6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339" y="80"/>
                    <a:pt x="339" y="80"/>
                    <a:pt x="339" y="80"/>
                  </a:cubicBezTo>
                  <a:lnTo>
                    <a:pt x="339" y="60"/>
                  </a:lnTo>
                  <a:close/>
                  <a:moveTo>
                    <a:pt x="279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00" y="0"/>
                    <a:pt x="100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0"/>
                    <a:pt x="279" y="0"/>
                    <a:pt x="279" y="0"/>
                  </a:cubicBezTo>
                  <a:close/>
                  <a:moveTo>
                    <a:pt x="379" y="80"/>
                  </a:moveTo>
                  <a:cubicBezTo>
                    <a:pt x="367" y="68"/>
                    <a:pt x="367" y="68"/>
                    <a:pt x="367" y="68"/>
                  </a:cubicBezTo>
                  <a:cubicBezTo>
                    <a:pt x="367" y="100"/>
                    <a:pt x="367" y="100"/>
                    <a:pt x="367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68"/>
                    <a:pt x="32" y="68"/>
                    <a:pt x="21" y="80"/>
                  </a:cubicBezTo>
                  <a:cubicBezTo>
                    <a:pt x="9" y="92"/>
                    <a:pt x="0" y="95"/>
                    <a:pt x="5" y="120"/>
                  </a:cubicBezTo>
                  <a:cubicBezTo>
                    <a:pt x="10" y="145"/>
                    <a:pt x="33" y="281"/>
                    <a:pt x="36" y="300"/>
                  </a:cubicBezTo>
                  <a:cubicBezTo>
                    <a:pt x="40" y="320"/>
                    <a:pt x="60" y="320"/>
                    <a:pt x="60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39" y="320"/>
                    <a:pt x="360" y="320"/>
                    <a:pt x="363" y="300"/>
                  </a:cubicBezTo>
                  <a:cubicBezTo>
                    <a:pt x="367" y="281"/>
                    <a:pt x="390" y="145"/>
                    <a:pt x="394" y="120"/>
                  </a:cubicBezTo>
                  <a:cubicBezTo>
                    <a:pt x="399" y="95"/>
                    <a:pt x="391" y="92"/>
                    <a:pt x="379" y="80"/>
                  </a:cubicBezTo>
                  <a:close/>
                  <a:moveTo>
                    <a:pt x="279" y="188"/>
                  </a:moveTo>
                  <a:cubicBezTo>
                    <a:pt x="279" y="188"/>
                    <a:pt x="279" y="208"/>
                    <a:pt x="259" y="208"/>
                  </a:cubicBezTo>
                  <a:cubicBezTo>
                    <a:pt x="140" y="208"/>
                    <a:pt x="140" y="208"/>
                    <a:pt x="140" y="208"/>
                  </a:cubicBezTo>
                  <a:cubicBezTo>
                    <a:pt x="120" y="208"/>
                    <a:pt x="120" y="188"/>
                    <a:pt x="120" y="18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80"/>
                    <a:pt x="148" y="180"/>
                    <a:pt x="148" y="180"/>
                  </a:cubicBezTo>
                  <a:cubicBezTo>
                    <a:pt x="251" y="180"/>
                    <a:pt x="251" y="180"/>
                    <a:pt x="251" y="180"/>
                  </a:cubicBezTo>
                  <a:cubicBezTo>
                    <a:pt x="251" y="148"/>
                    <a:pt x="251" y="148"/>
                    <a:pt x="251" y="148"/>
                  </a:cubicBezTo>
                  <a:cubicBezTo>
                    <a:pt x="279" y="148"/>
                    <a:pt x="279" y="148"/>
                    <a:pt x="279" y="148"/>
                  </a:cubicBezTo>
                  <a:lnTo>
                    <a:pt x="279" y="1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627910" y="620741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问题学习法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41147" y="620741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目标学习法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46455" y="620741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联系学习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法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59288" y="620741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归纳学习法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二、保持良好的学习心态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4" name="文本框 43"/>
          <p:cNvSpPr txBox="1"/>
          <p:nvPr/>
        </p:nvSpPr>
        <p:spPr>
          <a:xfrm>
            <a:off x="534011" y="1154386"/>
            <a:ext cx="11004273" cy="1688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大学生需要养成良好的心态，及时疏导自己的心理问题，为学习和生活创造正面积极的心理环境，让自己健康、平稳地度过大学时光</a:t>
            </a:r>
            <a:r>
              <a:rPr lang="zh-CN" altLang="en-US" sz="2400" dirty="0" smtClean="0"/>
              <a:t>。下面</a:t>
            </a:r>
            <a:r>
              <a:rPr lang="zh-CN" altLang="en-US" sz="2400" dirty="0"/>
              <a:t>是大学生常见的心理</a:t>
            </a:r>
            <a:r>
              <a:rPr lang="zh-CN" altLang="en-US" sz="2400" dirty="0" smtClean="0"/>
              <a:t>问题。</a:t>
            </a:r>
            <a:endParaRPr lang="zh-CN" altLang="en-US" sz="2400" dirty="0"/>
          </a:p>
        </p:txBody>
      </p:sp>
      <p:grpSp>
        <p:nvGrpSpPr>
          <p:cNvPr id="67" name="组合 66"/>
          <p:cNvGrpSpPr/>
          <p:nvPr/>
        </p:nvGrpSpPr>
        <p:grpSpPr>
          <a:xfrm>
            <a:off x="1780673" y="2842797"/>
            <a:ext cx="8109586" cy="3482008"/>
            <a:chOff x="1391131" y="2098922"/>
            <a:chExt cx="9159852" cy="3932961"/>
          </a:xfrm>
        </p:grpSpPr>
        <p:grpSp>
          <p:nvGrpSpPr>
            <p:cNvPr id="68" name="e0b6ad73-686c-49fd-bc37-e8d334bec4d6"/>
            <p:cNvGrpSpPr>
              <a:grpSpLocks noChangeAspect="1"/>
            </p:cNvGrpSpPr>
            <p:nvPr/>
          </p:nvGrpSpPr>
          <p:grpSpPr>
            <a:xfrm>
              <a:off x="1391131" y="2098922"/>
              <a:ext cx="9159852" cy="3932961"/>
              <a:chOff x="1451289" y="1633840"/>
              <a:chExt cx="9159852" cy="3932961"/>
            </a:xfrm>
          </p:grpSpPr>
          <p:sp>
            <p:nvSpPr>
              <p:cNvPr id="70" name="is1ide-Rectangle 1"/>
              <p:cNvSpPr/>
              <p:nvPr/>
            </p:nvSpPr>
            <p:spPr>
              <a:xfrm rot="18900000">
                <a:off x="5302469" y="1633840"/>
                <a:ext cx="1588917" cy="158891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is1ide-Rectangle 2"/>
              <p:cNvSpPr/>
              <p:nvPr/>
            </p:nvSpPr>
            <p:spPr>
              <a:xfrm rot="18900000">
                <a:off x="5310703" y="3994353"/>
                <a:ext cx="1572448" cy="1572448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is1ide-Rectangle 3"/>
              <p:cNvSpPr/>
              <p:nvPr/>
            </p:nvSpPr>
            <p:spPr>
              <a:xfrm rot="18900000">
                <a:off x="4131876" y="2810890"/>
                <a:ext cx="1589215" cy="1589215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is1ide-Rectangle 4"/>
              <p:cNvSpPr/>
              <p:nvPr/>
            </p:nvSpPr>
            <p:spPr>
              <a:xfrm rot="18900000">
                <a:off x="6476283" y="2802392"/>
                <a:ext cx="1606208" cy="1606208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is1ide-Rectangle 5"/>
              <p:cNvSpPr/>
              <p:nvPr/>
            </p:nvSpPr>
            <p:spPr>
              <a:xfrm rot="18900000">
                <a:off x="5386816" y="2895387"/>
                <a:ext cx="1420218" cy="1420218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is1ide-Freeform: Shape 33"/>
              <p:cNvSpPr/>
              <p:nvPr/>
            </p:nvSpPr>
            <p:spPr bwMode="auto">
              <a:xfrm>
                <a:off x="4461846" y="3381435"/>
                <a:ext cx="468052" cy="468052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is1ide-Freeform: Shape 34"/>
              <p:cNvSpPr/>
              <p:nvPr/>
            </p:nvSpPr>
            <p:spPr bwMode="auto">
              <a:xfrm>
                <a:off x="7279387" y="3381435"/>
                <a:ext cx="468052" cy="468052"/>
              </a:xfrm>
              <a:custGeom>
                <a:avLst/>
                <a:gdLst>
                  <a:gd name="T0" fmla="*/ 0 w 236"/>
                  <a:gd name="T1" fmla="*/ 118 h 236"/>
                  <a:gd name="T2" fmla="*/ 236 w 236"/>
                  <a:gd name="T3" fmla="*/ 118 h 236"/>
                  <a:gd name="T4" fmla="*/ 150 w 236"/>
                  <a:gd name="T5" fmla="*/ 168 h 236"/>
                  <a:gd name="T6" fmla="*/ 128 w 236"/>
                  <a:gd name="T7" fmla="*/ 196 h 236"/>
                  <a:gd name="T8" fmla="*/ 125 w 236"/>
                  <a:gd name="T9" fmla="*/ 199 h 236"/>
                  <a:gd name="T10" fmla="*/ 111 w 236"/>
                  <a:gd name="T11" fmla="*/ 198 h 236"/>
                  <a:gd name="T12" fmla="*/ 110 w 236"/>
                  <a:gd name="T13" fmla="*/ 180 h 236"/>
                  <a:gd name="T14" fmla="*/ 90 w 236"/>
                  <a:gd name="T15" fmla="*/ 173 h 236"/>
                  <a:gd name="T16" fmla="*/ 79 w 236"/>
                  <a:gd name="T17" fmla="*/ 166 h 236"/>
                  <a:gd name="T18" fmla="*/ 78 w 236"/>
                  <a:gd name="T19" fmla="*/ 160 h 236"/>
                  <a:gd name="T20" fmla="*/ 89 w 236"/>
                  <a:gd name="T21" fmla="*/ 147 h 236"/>
                  <a:gd name="T22" fmla="*/ 91 w 236"/>
                  <a:gd name="T23" fmla="*/ 148 h 236"/>
                  <a:gd name="T24" fmla="*/ 119 w 236"/>
                  <a:gd name="T25" fmla="*/ 160 h 236"/>
                  <a:gd name="T26" fmla="*/ 137 w 236"/>
                  <a:gd name="T27" fmla="*/ 145 h 236"/>
                  <a:gd name="T28" fmla="*/ 133 w 236"/>
                  <a:gd name="T29" fmla="*/ 137 h 236"/>
                  <a:gd name="T30" fmla="*/ 122 w 236"/>
                  <a:gd name="T31" fmla="*/ 130 h 236"/>
                  <a:gd name="T32" fmla="*/ 109 w 236"/>
                  <a:gd name="T33" fmla="*/ 125 h 236"/>
                  <a:gd name="T34" fmla="*/ 98 w 236"/>
                  <a:gd name="T35" fmla="*/ 120 h 236"/>
                  <a:gd name="T36" fmla="*/ 89 w 236"/>
                  <a:gd name="T37" fmla="*/ 113 h 236"/>
                  <a:gd name="T38" fmla="*/ 82 w 236"/>
                  <a:gd name="T39" fmla="*/ 103 h 236"/>
                  <a:gd name="T40" fmla="*/ 79 w 236"/>
                  <a:gd name="T41" fmla="*/ 90 h 236"/>
                  <a:gd name="T42" fmla="*/ 110 w 236"/>
                  <a:gd name="T43" fmla="*/ 57 h 236"/>
                  <a:gd name="T44" fmla="*/ 111 w 236"/>
                  <a:gd name="T45" fmla="*/ 38 h 236"/>
                  <a:gd name="T46" fmla="*/ 125 w 236"/>
                  <a:gd name="T47" fmla="*/ 37 h 236"/>
                  <a:gd name="T48" fmla="*/ 128 w 236"/>
                  <a:gd name="T49" fmla="*/ 40 h 236"/>
                  <a:gd name="T50" fmla="*/ 137 w 236"/>
                  <a:gd name="T51" fmla="*/ 58 h 236"/>
                  <a:gd name="T52" fmla="*/ 151 w 236"/>
                  <a:gd name="T53" fmla="*/ 65 h 236"/>
                  <a:gd name="T54" fmla="*/ 155 w 236"/>
                  <a:gd name="T55" fmla="*/ 69 h 236"/>
                  <a:gd name="T56" fmla="*/ 149 w 236"/>
                  <a:gd name="T57" fmla="*/ 85 h 236"/>
                  <a:gd name="T58" fmla="*/ 144 w 236"/>
                  <a:gd name="T59" fmla="*/ 86 h 236"/>
                  <a:gd name="T60" fmla="*/ 140 w 236"/>
                  <a:gd name="T61" fmla="*/ 82 h 236"/>
                  <a:gd name="T62" fmla="*/ 128 w 236"/>
                  <a:gd name="T63" fmla="*/ 77 h 236"/>
                  <a:gd name="T64" fmla="*/ 107 w 236"/>
                  <a:gd name="T65" fmla="*/ 80 h 236"/>
                  <a:gd name="T66" fmla="*/ 102 w 236"/>
                  <a:gd name="T67" fmla="*/ 94 h 236"/>
                  <a:gd name="T68" fmla="*/ 108 w 236"/>
                  <a:gd name="T69" fmla="*/ 101 h 236"/>
                  <a:gd name="T70" fmla="*/ 118 w 236"/>
                  <a:gd name="T71" fmla="*/ 106 h 236"/>
                  <a:gd name="T72" fmla="*/ 132 w 236"/>
                  <a:gd name="T73" fmla="*/ 112 h 236"/>
                  <a:gd name="T74" fmla="*/ 145 w 236"/>
                  <a:gd name="T75" fmla="*/ 119 h 236"/>
                  <a:gd name="T76" fmla="*/ 155 w 236"/>
                  <a:gd name="T77" fmla="*/ 129 h 236"/>
                  <a:gd name="T78" fmla="*/ 159 w 236"/>
                  <a:gd name="T79" fmla="*/ 14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moveTo>
                      <a:pt x="150" y="168"/>
                    </a:moveTo>
                    <a:cubicBezTo>
                      <a:pt x="145" y="175"/>
                      <a:pt x="137" y="179"/>
                      <a:pt x="128" y="180"/>
                    </a:cubicBezTo>
                    <a:cubicBezTo>
                      <a:pt x="128" y="196"/>
                      <a:pt x="128" y="196"/>
                      <a:pt x="128" y="196"/>
                    </a:cubicBezTo>
                    <a:cubicBezTo>
                      <a:pt x="128" y="197"/>
                      <a:pt x="127" y="198"/>
                      <a:pt x="127" y="198"/>
                    </a:cubicBezTo>
                    <a:cubicBezTo>
                      <a:pt x="126" y="199"/>
                      <a:pt x="126" y="199"/>
                      <a:pt x="125" y="199"/>
                    </a:cubicBezTo>
                    <a:cubicBezTo>
                      <a:pt x="113" y="199"/>
                      <a:pt x="113" y="199"/>
                      <a:pt x="113" y="199"/>
                    </a:cubicBezTo>
                    <a:cubicBezTo>
                      <a:pt x="112" y="199"/>
                      <a:pt x="111" y="199"/>
                      <a:pt x="111" y="198"/>
                    </a:cubicBezTo>
                    <a:cubicBezTo>
                      <a:pt x="110" y="197"/>
                      <a:pt x="110" y="197"/>
                      <a:pt x="110" y="196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06" y="180"/>
                      <a:pt x="102" y="179"/>
                      <a:pt x="99" y="177"/>
                    </a:cubicBezTo>
                    <a:cubicBezTo>
                      <a:pt x="95" y="176"/>
                      <a:pt x="92" y="175"/>
                      <a:pt x="90" y="173"/>
                    </a:cubicBezTo>
                    <a:cubicBezTo>
                      <a:pt x="88" y="172"/>
                      <a:pt x="85" y="171"/>
                      <a:pt x="83" y="169"/>
                    </a:cubicBezTo>
                    <a:cubicBezTo>
                      <a:pt x="81" y="168"/>
                      <a:pt x="80" y="166"/>
                      <a:pt x="79" y="166"/>
                    </a:cubicBezTo>
                    <a:cubicBezTo>
                      <a:pt x="79" y="165"/>
                      <a:pt x="78" y="164"/>
                      <a:pt x="78" y="164"/>
                    </a:cubicBezTo>
                    <a:cubicBezTo>
                      <a:pt x="77" y="163"/>
                      <a:pt x="77" y="162"/>
                      <a:pt x="78" y="160"/>
                    </a:cubicBezTo>
                    <a:cubicBezTo>
                      <a:pt x="87" y="148"/>
                      <a:pt x="87" y="148"/>
                      <a:pt x="87" y="148"/>
                    </a:cubicBezTo>
                    <a:cubicBezTo>
                      <a:pt x="87" y="148"/>
                      <a:pt x="88" y="147"/>
                      <a:pt x="89" y="147"/>
                    </a:cubicBezTo>
                    <a:cubicBezTo>
                      <a:pt x="90" y="147"/>
                      <a:pt x="90" y="147"/>
                      <a:pt x="91" y="148"/>
                    </a:cubicBezTo>
                    <a:cubicBezTo>
                      <a:pt x="91" y="148"/>
                      <a:pt x="91" y="148"/>
                      <a:pt x="91" y="148"/>
                    </a:cubicBezTo>
                    <a:cubicBezTo>
                      <a:pt x="98" y="154"/>
                      <a:pt x="105" y="158"/>
                      <a:pt x="112" y="159"/>
                    </a:cubicBezTo>
                    <a:cubicBezTo>
                      <a:pt x="115" y="160"/>
                      <a:pt x="117" y="160"/>
                      <a:pt x="119" y="160"/>
                    </a:cubicBezTo>
                    <a:cubicBezTo>
                      <a:pt x="124" y="160"/>
                      <a:pt x="128" y="159"/>
                      <a:pt x="131" y="156"/>
                    </a:cubicBezTo>
                    <a:cubicBezTo>
                      <a:pt x="135" y="154"/>
                      <a:pt x="137" y="150"/>
                      <a:pt x="137" y="145"/>
                    </a:cubicBezTo>
                    <a:cubicBezTo>
                      <a:pt x="137" y="144"/>
                      <a:pt x="136" y="142"/>
                      <a:pt x="136" y="140"/>
                    </a:cubicBezTo>
                    <a:cubicBezTo>
                      <a:pt x="135" y="139"/>
                      <a:pt x="134" y="138"/>
                      <a:pt x="133" y="137"/>
                    </a:cubicBezTo>
                    <a:cubicBezTo>
                      <a:pt x="132" y="136"/>
                      <a:pt x="130" y="135"/>
                      <a:pt x="127" y="133"/>
                    </a:cubicBezTo>
                    <a:cubicBezTo>
                      <a:pt x="125" y="132"/>
                      <a:pt x="123" y="131"/>
                      <a:pt x="122" y="130"/>
                    </a:cubicBezTo>
                    <a:cubicBezTo>
                      <a:pt x="120" y="130"/>
                      <a:pt x="118" y="129"/>
                      <a:pt x="115" y="128"/>
                    </a:cubicBezTo>
                    <a:cubicBezTo>
                      <a:pt x="112" y="127"/>
                      <a:pt x="110" y="126"/>
                      <a:pt x="109" y="125"/>
                    </a:cubicBezTo>
                    <a:cubicBezTo>
                      <a:pt x="108" y="125"/>
                      <a:pt x="106" y="124"/>
                      <a:pt x="104" y="123"/>
                    </a:cubicBezTo>
                    <a:cubicBezTo>
                      <a:pt x="101" y="122"/>
                      <a:pt x="100" y="121"/>
                      <a:pt x="98" y="120"/>
                    </a:cubicBezTo>
                    <a:cubicBezTo>
                      <a:pt x="97" y="119"/>
                      <a:pt x="95" y="118"/>
                      <a:pt x="93" y="117"/>
                    </a:cubicBezTo>
                    <a:cubicBezTo>
                      <a:pt x="91" y="116"/>
                      <a:pt x="90" y="114"/>
                      <a:pt x="89" y="113"/>
                    </a:cubicBezTo>
                    <a:cubicBezTo>
                      <a:pt x="87" y="112"/>
                      <a:pt x="86" y="110"/>
                      <a:pt x="85" y="109"/>
                    </a:cubicBezTo>
                    <a:cubicBezTo>
                      <a:pt x="83" y="107"/>
                      <a:pt x="82" y="105"/>
                      <a:pt x="82" y="103"/>
                    </a:cubicBezTo>
                    <a:cubicBezTo>
                      <a:pt x="81" y="102"/>
                      <a:pt x="80" y="100"/>
                      <a:pt x="80" y="97"/>
                    </a:cubicBezTo>
                    <a:cubicBezTo>
                      <a:pt x="79" y="95"/>
                      <a:pt x="79" y="93"/>
                      <a:pt x="79" y="90"/>
                    </a:cubicBezTo>
                    <a:cubicBezTo>
                      <a:pt x="79" y="82"/>
                      <a:pt x="82" y="75"/>
                      <a:pt x="88" y="69"/>
                    </a:cubicBezTo>
                    <a:cubicBezTo>
                      <a:pt x="93" y="62"/>
                      <a:pt x="101" y="58"/>
                      <a:pt x="110" y="57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39"/>
                      <a:pt x="111" y="38"/>
                    </a:cubicBezTo>
                    <a:cubicBezTo>
                      <a:pt x="111" y="38"/>
                      <a:pt x="112" y="37"/>
                      <a:pt x="113" y="37"/>
                    </a:cubicBezTo>
                    <a:cubicBezTo>
                      <a:pt x="125" y="37"/>
                      <a:pt x="125" y="37"/>
                      <a:pt x="125" y="37"/>
                    </a:cubicBezTo>
                    <a:cubicBezTo>
                      <a:pt x="126" y="37"/>
                      <a:pt x="126" y="38"/>
                      <a:pt x="127" y="38"/>
                    </a:cubicBezTo>
                    <a:cubicBezTo>
                      <a:pt x="127" y="39"/>
                      <a:pt x="128" y="39"/>
                      <a:pt x="128" y="4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31" y="57"/>
                      <a:pt x="134" y="57"/>
                      <a:pt x="137" y="58"/>
                    </a:cubicBezTo>
                    <a:cubicBezTo>
                      <a:pt x="140" y="59"/>
                      <a:pt x="143" y="60"/>
                      <a:pt x="145" y="61"/>
                    </a:cubicBezTo>
                    <a:cubicBezTo>
                      <a:pt x="147" y="62"/>
                      <a:pt x="149" y="63"/>
                      <a:pt x="151" y="65"/>
                    </a:cubicBezTo>
                    <a:cubicBezTo>
                      <a:pt x="152" y="66"/>
                      <a:pt x="153" y="67"/>
                      <a:pt x="154" y="67"/>
                    </a:cubicBezTo>
                    <a:cubicBezTo>
                      <a:pt x="155" y="68"/>
                      <a:pt x="155" y="68"/>
                      <a:pt x="155" y="69"/>
                    </a:cubicBezTo>
                    <a:cubicBezTo>
                      <a:pt x="156" y="70"/>
                      <a:pt x="156" y="71"/>
                      <a:pt x="156" y="72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8" y="86"/>
                      <a:pt x="148" y="86"/>
                      <a:pt x="147" y="87"/>
                    </a:cubicBezTo>
                    <a:cubicBezTo>
                      <a:pt x="146" y="87"/>
                      <a:pt x="145" y="86"/>
                      <a:pt x="144" y="86"/>
                    </a:cubicBezTo>
                    <a:cubicBezTo>
                      <a:pt x="144" y="86"/>
                      <a:pt x="144" y="85"/>
                      <a:pt x="143" y="85"/>
                    </a:cubicBezTo>
                    <a:cubicBezTo>
                      <a:pt x="142" y="84"/>
                      <a:pt x="141" y="83"/>
                      <a:pt x="140" y="82"/>
                    </a:cubicBezTo>
                    <a:cubicBezTo>
                      <a:pt x="138" y="81"/>
                      <a:pt x="136" y="80"/>
                      <a:pt x="134" y="80"/>
                    </a:cubicBezTo>
                    <a:cubicBezTo>
                      <a:pt x="133" y="79"/>
                      <a:pt x="130" y="78"/>
                      <a:pt x="128" y="77"/>
                    </a:cubicBezTo>
                    <a:cubicBezTo>
                      <a:pt x="125" y="77"/>
                      <a:pt x="123" y="76"/>
                      <a:pt x="120" y="76"/>
                    </a:cubicBezTo>
                    <a:cubicBezTo>
                      <a:pt x="115" y="76"/>
                      <a:pt x="110" y="77"/>
                      <a:pt x="107" y="80"/>
                    </a:cubicBezTo>
                    <a:cubicBezTo>
                      <a:pt x="103" y="83"/>
                      <a:pt x="101" y="86"/>
                      <a:pt x="101" y="90"/>
                    </a:cubicBezTo>
                    <a:cubicBezTo>
                      <a:pt x="101" y="92"/>
                      <a:pt x="102" y="93"/>
                      <a:pt x="102" y="94"/>
                    </a:cubicBezTo>
                    <a:cubicBezTo>
                      <a:pt x="103" y="96"/>
                      <a:pt x="103" y="97"/>
                      <a:pt x="105" y="98"/>
                    </a:cubicBezTo>
                    <a:cubicBezTo>
                      <a:pt x="106" y="99"/>
                      <a:pt x="107" y="100"/>
                      <a:pt x="108" y="101"/>
                    </a:cubicBezTo>
                    <a:cubicBezTo>
                      <a:pt x="109" y="102"/>
                      <a:pt x="111" y="103"/>
                      <a:pt x="113" y="104"/>
                    </a:cubicBezTo>
                    <a:cubicBezTo>
                      <a:pt x="115" y="105"/>
                      <a:pt x="117" y="106"/>
                      <a:pt x="118" y="106"/>
                    </a:cubicBezTo>
                    <a:cubicBezTo>
                      <a:pt x="120" y="107"/>
                      <a:pt x="122" y="108"/>
                      <a:pt x="125" y="109"/>
                    </a:cubicBezTo>
                    <a:cubicBezTo>
                      <a:pt x="128" y="110"/>
                      <a:pt x="130" y="111"/>
                      <a:pt x="132" y="112"/>
                    </a:cubicBezTo>
                    <a:cubicBezTo>
                      <a:pt x="133" y="112"/>
                      <a:pt x="136" y="113"/>
                      <a:pt x="138" y="115"/>
                    </a:cubicBezTo>
                    <a:cubicBezTo>
                      <a:pt x="141" y="116"/>
                      <a:pt x="143" y="117"/>
                      <a:pt x="145" y="119"/>
                    </a:cubicBezTo>
                    <a:cubicBezTo>
                      <a:pt x="147" y="120"/>
                      <a:pt x="149" y="121"/>
                      <a:pt x="151" y="123"/>
                    </a:cubicBezTo>
                    <a:cubicBezTo>
                      <a:pt x="153" y="125"/>
                      <a:pt x="154" y="127"/>
                      <a:pt x="155" y="129"/>
                    </a:cubicBezTo>
                    <a:cubicBezTo>
                      <a:pt x="156" y="131"/>
                      <a:pt x="157" y="133"/>
                      <a:pt x="158" y="136"/>
                    </a:cubicBezTo>
                    <a:cubicBezTo>
                      <a:pt x="159" y="138"/>
                      <a:pt x="159" y="141"/>
                      <a:pt x="159" y="144"/>
                    </a:cubicBezTo>
                    <a:cubicBezTo>
                      <a:pt x="159" y="153"/>
                      <a:pt x="156" y="161"/>
                      <a:pt x="150" y="16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is1ide-Freeform: Shape 35"/>
              <p:cNvSpPr/>
              <p:nvPr/>
            </p:nvSpPr>
            <p:spPr bwMode="auto">
              <a:xfrm>
                <a:off x="5860675" y="1786581"/>
                <a:ext cx="468052" cy="468052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is1ide-Freeform: Shape 36"/>
              <p:cNvSpPr/>
              <p:nvPr/>
            </p:nvSpPr>
            <p:spPr bwMode="auto">
              <a:xfrm>
                <a:off x="5860675" y="4963269"/>
                <a:ext cx="468052" cy="468052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is1ide-TextBox 38"/>
              <p:cNvSpPr txBox="1"/>
              <p:nvPr/>
            </p:nvSpPr>
            <p:spPr bwMode="auto">
              <a:xfrm>
                <a:off x="8463729" y="2086418"/>
                <a:ext cx="2147412" cy="38444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zh-CN" sz="20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r>
                  <a:rPr lang="zh-CN" altLang="en-US" sz="20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．失望（失宠</a:t>
                </a:r>
                <a:r>
                  <a:rPr lang="zh-CN" altLang="en-US" sz="20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感）</a:t>
                </a:r>
                <a:endParaRPr lang="zh-CN" altLang="en-US" sz="20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is1ide-TextBox 40"/>
              <p:cNvSpPr txBox="1"/>
              <p:nvPr/>
            </p:nvSpPr>
            <p:spPr bwMode="auto">
              <a:xfrm>
                <a:off x="8415148" y="4166621"/>
                <a:ext cx="2147157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zh-CN" sz="2000" b="1" dirty="0" smtClean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4</a:t>
                </a:r>
                <a:r>
                  <a:rPr lang="zh-CN" altLang="en-US" sz="20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．生活方式</a:t>
                </a:r>
                <a:r>
                  <a:rPr lang="zh-CN" altLang="en-US" sz="2000" b="1" dirty="0" smtClean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单一</a:t>
                </a:r>
                <a:endParaRPr lang="zh-CN" altLang="en-US" sz="20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is1ide-TextBox 42"/>
              <p:cNvSpPr txBox="1"/>
              <p:nvPr/>
            </p:nvSpPr>
            <p:spPr bwMode="auto">
              <a:xfrm>
                <a:off x="1451289" y="4194227"/>
                <a:ext cx="2147157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en-US" altLang="zh-CN" sz="2000" b="1" dirty="0" smtClean="0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r>
                  <a:rPr lang="zh-CN" altLang="en-US" sz="2000" b="1" dirty="0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．松懈（懈怠</a:t>
                </a:r>
                <a:r>
                  <a:rPr lang="zh-CN" altLang="en-US" sz="2000" b="1" dirty="0" smtClean="0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感）</a:t>
                </a:r>
                <a:endParaRPr lang="zh-CN" altLang="en-US" sz="20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is1ide-TextBox 44"/>
              <p:cNvSpPr txBox="1"/>
              <p:nvPr/>
            </p:nvSpPr>
            <p:spPr bwMode="auto">
              <a:xfrm>
                <a:off x="1451289" y="2316651"/>
                <a:ext cx="2147412" cy="350012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en-US" altLang="zh-CN" sz="2000" b="1" dirty="0" smtClean="0">
                    <a:solidFill>
                      <a:schemeClr val="accent4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r>
                  <a:rPr lang="zh-CN" altLang="en-US" sz="2000" b="1" dirty="0">
                    <a:solidFill>
                      <a:schemeClr val="accent4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．盲目（自大）</a:t>
                </a:r>
                <a:endParaRPr lang="zh-CN" altLang="en-US" sz="20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r">
                  <a:buClr>
                    <a:prstClr val="white"/>
                  </a:buClr>
                  <a:defRPr/>
                </a:pPr>
                <a:endParaRPr lang="zh-CN" altLang="en-US" sz="14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5311170" y="3880737"/>
              <a:ext cx="133800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/>
                <a:t>心理问题</a:t>
              </a:r>
              <a:endParaRPr lang="zh-CN" altLang="en-US" b="1" dirty="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356995" y="3811905"/>
            <a:ext cx="232473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>
                <a:prstClr val="white"/>
              </a:buClr>
              <a:defRPr/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应对：要充分认识自我，懂得谦虚和保持好学，这样才能不断进步。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30515" y="3616325"/>
            <a:ext cx="232473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>
                <a:prstClr val="white"/>
              </a:buClr>
              <a:defRPr/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应对：遇到比自己更优秀的人时，要学习他们的长处和优点，而不是自暴自弃。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30515" y="5477510"/>
            <a:ext cx="32200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>
                <a:prstClr val="white"/>
              </a:buClr>
              <a:defRPr/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应对：要保持乐观的心态和良好的情绪，不要怕遇到挫折和困难，而是积极主动地适应大学生活，使自己的大学生活变得丰富多彩。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6995" y="5693410"/>
            <a:ext cx="279527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>
                <a:prstClr val="white"/>
              </a:buClr>
              <a:defRPr/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应对：要为自己设立一个长远的目标，并为实现这个目标制订一个合理的规划。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三、养成合理的生活习惯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4" name="文本框 43"/>
          <p:cNvSpPr txBox="1"/>
          <p:nvPr/>
        </p:nvSpPr>
        <p:spPr>
          <a:xfrm>
            <a:off x="534011" y="1296626"/>
            <a:ext cx="11004273" cy="1688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大学的上课时间相对零散，大学生有很多自主安排的时间。然而有的大学生不仅没有好好利用这些时间，反而养成了不合理的生活习惯，这不利于大学生身心健康发展。下面是大学生不合理生活习惯的主要</a:t>
            </a:r>
            <a:r>
              <a:rPr lang="zh-CN" altLang="en-US" sz="2400" dirty="0" smtClean="0"/>
              <a:t>表现。</a:t>
            </a:r>
            <a:endParaRPr lang="zh-CN" altLang="en-US" sz="24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503947" y="3414887"/>
            <a:ext cx="8876691" cy="2627073"/>
            <a:chOff x="558308" y="2277471"/>
            <a:chExt cx="10592351" cy="3134826"/>
          </a:xfrm>
        </p:grpSpPr>
        <p:grpSp>
          <p:nvGrpSpPr>
            <p:cNvPr id="22" name="组合 21"/>
            <p:cNvGrpSpPr/>
            <p:nvPr/>
          </p:nvGrpSpPr>
          <p:grpSpPr>
            <a:xfrm>
              <a:off x="558308" y="2277471"/>
              <a:ext cx="2489304" cy="3134826"/>
              <a:chOff x="913117" y="2217315"/>
              <a:chExt cx="2156308" cy="2715477"/>
            </a:xfrm>
          </p:grpSpPr>
          <p:sp>
            <p:nvSpPr>
              <p:cNvPr id="39" name="íṡľíḍè-Rectangle 22"/>
              <p:cNvSpPr/>
              <p:nvPr/>
            </p:nvSpPr>
            <p:spPr>
              <a:xfrm>
                <a:off x="1168053" y="2217315"/>
                <a:ext cx="1901372" cy="190137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íṡľíḍè-Freeform: Shape 23"/>
              <p:cNvSpPr/>
              <p:nvPr/>
            </p:nvSpPr>
            <p:spPr>
              <a:xfrm rot="10800000">
                <a:off x="1168053" y="3988059"/>
                <a:ext cx="1901372" cy="370114"/>
              </a:xfrm>
              <a:custGeom>
                <a:avLst/>
                <a:gdLst>
                  <a:gd name="connsiteX0" fmla="*/ 1901372 w 1901372"/>
                  <a:gd name="connsiteY0" fmla="*/ 370114 h 370114"/>
                  <a:gd name="connsiteX1" fmla="*/ 0 w 1901372"/>
                  <a:gd name="connsiteY1" fmla="*/ 370114 h 370114"/>
                  <a:gd name="connsiteX2" fmla="*/ 0 w 1901372"/>
                  <a:gd name="connsiteY2" fmla="*/ 239486 h 370114"/>
                  <a:gd name="connsiteX3" fmla="*/ 639355 w 1901372"/>
                  <a:gd name="connsiteY3" fmla="*/ 239486 h 370114"/>
                  <a:gd name="connsiteX4" fmla="*/ 950686 w 1901372"/>
                  <a:gd name="connsiteY4" fmla="*/ 0 h 370114"/>
                  <a:gd name="connsiteX5" fmla="*/ 1262017 w 1901372"/>
                  <a:gd name="connsiteY5" fmla="*/ 239486 h 370114"/>
                  <a:gd name="connsiteX6" fmla="*/ 1901372 w 1901372"/>
                  <a:gd name="connsiteY6" fmla="*/ 239486 h 37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1372" h="370114">
                    <a:moveTo>
                      <a:pt x="1901372" y="370114"/>
                    </a:moveTo>
                    <a:lnTo>
                      <a:pt x="0" y="370114"/>
                    </a:lnTo>
                    <a:lnTo>
                      <a:pt x="0" y="239486"/>
                    </a:lnTo>
                    <a:lnTo>
                      <a:pt x="639355" y="239486"/>
                    </a:lnTo>
                    <a:lnTo>
                      <a:pt x="950686" y="0"/>
                    </a:lnTo>
                    <a:lnTo>
                      <a:pt x="1262017" y="239486"/>
                    </a:lnTo>
                    <a:lnTo>
                      <a:pt x="1901372" y="23948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îŝḷîḓé-TextBox 33"/>
              <p:cNvSpPr txBox="1"/>
              <p:nvPr/>
            </p:nvSpPr>
            <p:spPr bwMode="auto">
              <a:xfrm>
                <a:off x="913117" y="4660686"/>
                <a:ext cx="1700659" cy="2721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r>
                  <a:rPr lang="zh-CN" altLang="en-US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．作息不规律</a:t>
                </a:r>
                <a:endParaRPr lang="zh-CN" altLang="en-US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îŝḷîḓé-Freeform: Shape 42"/>
              <p:cNvSpPr/>
              <p:nvPr/>
            </p:nvSpPr>
            <p:spPr bwMode="auto">
              <a:xfrm>
                <a:off x="1689856" y="2469349"/>
                <a:ext cx="944091" cy="944091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955656" y="2277473"/>
              <a:ext cx="2195003" cy="3019671"/>
              <a:chOff x="9271092" y="2217316"/>
              <a:chExt cx="1901375" cy="2615725"/>
            </a:xfrm>
          </p:grpSpPr>
          <p:sp>
            <p:nvSpPr>
              <p:cNvPr id="35" name="íṡľíḍè-Rectangle 30"/>
              <p:cNvSpPr/>
              <p:nvPr/>
            </p:nvSpPr>
            <p:spPr>
              <a:xfrm>
                <a:off x="9271095" y="2217316"/>
                <a:ext cx="1901372" cy="190137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íṡľíḍè-Freeform: Shape 31"/>
              <p:cNvSpPr/>
              <p:nvPr/>
            </p:nvSpPr>
            <p:spPr>
              <a:xfrm rot="10800000">
                <a:off x="9271092" y="4027973"/>
                <a:ext cx="1901372" cy="370114"/>
              </a:xfrm>
              <a:custGeom>
                <a:avLst/>
                <a:gdLst>
                  <a:gd name="connsiteX0" fmla="*/ 1901372 w 1901372"/>
                  <a:gd name="connsiteY0" fmla="*/ 370114 h 370114"/>
                  <a:gd name="connsiteX1" fmla="*/ 0 w 1901372"/>
                  <a:gd name="connsiteY1" fmla="*/ 370114 h 370114"/>
                  <a:gd name="connsiteX2" fmla="*/ 0 w 1901372"/>
                  <a:gd name="connsiteY2" fmla="*/ 239486 h 370114"/>
                  <a:gd name="connsiteX3" fmla="*/ 639355 w 1901372"/>
                  <a:gd name="connsiteY3" fmla="*/ 239486 h 370114"/>
                  <a:gd name="connsiteX4" fmla="*/ 950686 w 1901372"/>
                  <a:gd name="connsiteY4" fmla="*/ 0 h 370114"/>
                  <a:gd name="connsiteX5" fmla="*/ 1262017 w 1901372"/>
                  <a:gd name="connsiteY5" fmla="*/ 239486 h 370114"/>
                  <a:gd name="connsiteX6" fmla="*/ 1901372 w 1901372"/>
                  <a:gd name="connsiteY6" fmla="*/ 239486 h 37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1372" h="370114">
                    <a:moveTo>
                      <a:pt x="1901372" y="370114"/>
                    </a:moveTo>
                    <a:lnTo>
                      <a:pt x="0" y="370114"/>
                    </a:lnTo>
                    <a:lnTo>
                      <a:pt x="0" y="239486"/>
                    </a:lnTo>
                    <a:lnTo>
                      <a:pt x="639355" y="239486"/>
                    </a:lnTo>
                    <a:lnTo>
                      <a:pt x="950686" y="0"/>
                    </a:lnTo>
                    <a:lnTo>
                      <a:pt x="1262017" y="239486"/>
                    </a:lnTo>
                    <a:lnTo>
                      <a:pt x="1901372" y="23948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îŝḷîḓé-TextBox 36"/>
              <p:cNvSpPr txBox="1"/>
              <p:nvPr/>
            </p:nvSpPr>
            <p:spPr bwMode="auto">
              <a:xfrm>
                <a:off x="9683161" y="4660686"/>
                <a:ext cx="1077218" cy="1723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 dirty="0">
                    <a:solidFill>
                      <a:schemeClr val="accent4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4</a:t>
                </a:r>
                <a:r>
                  <a:rPr lang="zh-CN" altLang="en-US" b="1" dirty="0">
                    <a:solidFill>
                      <a:schemeClr val="accent4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．身体素质低下</a:t>
                </a:r>
                <a:endParaRPr lang="zh-CN" altLang="en-US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îŝḷîḓé-Freeform: Shape 43"/>
              <p:cNvSpPr/>
              <p:nvPr/>
            </p:nvSpPr>
            <p:spPr bwMode="auto">
              <a:xfrm>
                <a:off x="9762537" y="2560408"/>
                <a:ext cx="838616" cy="838616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553631" y="2277472"/>
              <a:ext cx="2195000" cy="3046315"/>
              <a:chOff x="3869067" y="2217316"/>
              <a:chExt cx="1901372" cy="2638806"/>
            </a:xfrm>
          </p:grpSpPr>
          <p:sp>
            <p:nvSpPr>
              <p:cNvPr id="30" name="íṡľíḍè-Rectangle 18"/>
              <p:cNvSpPr/>
              <p:nvPr/>
            </p:nvSpPr>
            <p:spPr>
              <a:xfrm>
                <a:off x="3869067" y="2217316"/>
                <a:ext cx="1901372" cy="190137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íṡľíḍè-Freeform: Shape 19"/>
              <p:cNvSpPr/>
              <p:nvPr/>
            </p:nvSpPr>
            <p:spPr>
              <a:xfrm rot="10800000">
                <a:off x="3869067" y="3991687"/>
                <a:ext cx="1901372" cy="370114"/>
              </a:xfrm>
              <a:custGeom>
                <a:avLst/>
                <a:gdLst>
                  <a:gd name="connsiteX0" fmla="*/ 1901372 w 1901372"/>
                  <a:gd name="connsiteY0" fmla="*/ 370114 h 370114"/>
                  <a:gd name="connsiteX1" fmla="*/ 0 w 1901372"/>
                  <a:gd name="connsiteY1" fmla="*/ 370114 h 370114"/>
                  <a:gd name="connsiteX2" fmla="*/ 0 w 1901372"/>
                  <a:gd name="connsiteY2" fmla="*/ 239486 h 370114"/>
                  <a:gd name="connsiteX3" fmla="*/ 639355 w 1901372"/>
                  <a:gd name="connsiteY3" fmla="*/ 239486 h 370114"/>
                  <a:gd name="connsiteX4" fmla="*/ 950686 w 1901372"/>
                  <a:gd name="connsiteY4" fmla="*/ 0 h 370114"/>
                  <a:gd name="connsiteX5" fmla="*/ 1262017 w 1901372"/>
                  <a:gd name="connsiteY5" fmla="*/ 239486 h 370114"/>
                  <a:gd name="connsiteX6" fmla="*/ 1901372 w 1901372"/>
                  <a:gd name="connsiteY6" fmla="*/ 239486 h 37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1372" h="370114">
                    <a:moveTo>
                      <a:pt x="1901372" y="370114"/>
                    </a:moveTo>
                    <a:lnTo>
                      <a:pt x="0" y="370114"/>
                    </a:lnTo>
                    <a:lnTo>
                      <a:pt x="0" y="239486"/>
                    </a:lnTo>
                    <a:lnTo>
                      <a:pt x="639355" y="239486"/>
                    </a:lnTo>
                    <a:lnTo>
                      <a:pt x="950686" y="0"/>
                    </a:lnTo>
                    <a:lnTo>
                      <a:pt x="1262017" y="239486"/>
                    </a:lnTo>
                    <a:lnTo>
                      <a:pt x="1901372" y="23948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îŝḷîḓé-TextBox 34"/>
              <p:cNvSpPr txBox="1"/>
              <p:nvPr/>
            </p:nvSpPr>
            <p:spPr bwMode="auto">
              <a:xfrm>
                <a:off x="4281139" y="4683767"/>
                <a:ext cx="1077218" cy="1723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r>
                  <a:rPr lang="zh-CN" altLang="en-US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．饮食不规律</a:t>
                </a:r>
                <a:endParaRPr lang="zh-CN" altLang="en-US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îŝḷîḓé-Freeform: Shape 44"/>
              <p:cNvSpPr/>
              <p:nvPr/>
            </p:nvSpPr>
            <p:spPr bwMode="auto">
              <a:xfrm>
                <a:off x="4388791" y="2568071"/>
                <a:ext cx="850930" cy="850930"/>
              </a:xfrm>
              <a:custGeom>
                <a:avLst/>
                <a:gdLst>
                  <a:gd name="T0" fmla="*/ 187 w 228"/>
                  <a:gd name="T1" fmla="*/ 114 h 240"/>
                  <a:gd name="T2" fmla="*/ 114 w 228"/>
                  <a:gd name="T3" fmla="*/ 40 h 240"/>
                  <a:gd name="T4" fmla="*/ 40 w 228"/>
                  <a:gd name="T5" fmla="*/ 114 h 240"/>
                  <a:gd name="T6" fmla="*/ 68 w 228"/>
                  <a:gd name="T7" fmla="*/ 171 h 240"/>
                  <a:gd name="T8" fmla="*/ 74 w 228"/>
                  <a:gd name="T9" fmla="*/ 173 h 240"/>
                  <a:gd name="T10" fmla="*/ 81 w 228"/>
                  <a:gd name="T11" fmla="*/ 169 h 240"/>
                  <a:gd name="T12" fmla="*/ 79 w 228"/>
                  <a:gd name="T13" fmla="*/ 156 h 240"/>
                  <a:gd name="T14" fmla="*/ 59 w 228"/>
                  <a:gd name="T15" fmla="*/ 114 h 240"/>
                  <a:gd name="T16" fmla="*/ 114 w 228"/>
                  <a:gd name="T17" fmla="*/ 59 h 240"/>
                  <a:gd name="T18" fmla="*/ 169 w 228"/>
                  <a:gd name="T19" fmla="*/ 114 h 240"/>
                  <a:gd name="T20" fmla="*/ 152 w 228"/>
                  <a:gd name="T21" fmla="*/ 153 h 240"/>
                  <a:gd name="T22" fmla="*/ 151 w 228"/>
                  <a:gd name="T23" fmla="*/ 166 h 240"/>
                  <a:gd name="T24" fmla="*/ 165 w 228"/>
                  <a:gd name="T25" fmla="*/ 167 h 240"/>
                  <a:gd name="T26" fmla="*/ 187 w 228"/>
                  <a:gd name="T27" fmla="*/ 114 h 240"/>
                  <a:gd name="T28" fmla="*/ 116 w 228"/>
                  <a:gd name="T29" fmla="*/ 79 h 240"/>
                  <a:gd name="T30" fmla="*/ 81 w 228"/>
                  <a:gd name="T31" fmla="*/ 114 h 240"/>
                  <a:gd name="T32" fmla="*/ 101 w 228"/>
                  <a:gd name="T33" fmla="*/ 144 h 240"/>
                  <a:gd name="T34" fmla="*/ 101 w 228"/>
                  <a:gd name="T35" fmla="*/ 226 h 240"/>
                  <a:gd name="T36" fmla="*/ 115 w 228"/>
                  <a:gd name="T37" fmla="*/ 240 h 240"/>
                  <a:gd name="T38" fmla="*/ 129 w 228"/>
                  <a:gd name="T39" fmla="*/ 226 h 240"/>
                  <a:gd name="T40" fmla="*/ 129 w 228"/>
                  <a:gd name="T41" fmla="*/ 145 h 240"/>
                  <a:gd name="T42" fmla="*/ 150 w 228"/>
                  <a:gd name="T43" fmla="*/ 114 h 240"/>
                  <a:gd name="T44" fmla="*/ 116 w 228"/>
                  <a:gd name="T45" fmla="*/ 79 h 240"/>
                  <a:gd name="T46" fmla="*/ 114 w 228"/>
                  <a:gd name="T47" fmla="*/ 0 h 240"/>
                  <a:gd name="T48" fmla="*/ 0 w 228"/>
                  <a:gd name="T49" fmla="*/ 114 h 240"/>
                  <a:gd name="T50" fmla="*/ 52 w 228"/>
                  <a:gd name="T51" fmla="*/ 209 h 240"/>
                  <a:gd name="T52" fmla="*/ 57 w 228"/>
                  <a:gd name="T53" fmla="*/ 211 h 240"/>
                  <a:gd name="T54" fmla="*/ 65 w 228"/>
                  <a:gd name="T55" fmla="*/ 206 h 240"/>
                  <a:gd name="T56" fmla="*/ 62 w 228"/>
                  <a:gd name="T57" fmla="*/ 193 h 240"/>
                  <a:gd name="T58" fmla="*/ 19 w 228"/>
                  <a:gd name="T59" fmla="*/ 114 h 240"/>
                  <a:gd name="T60" fmla="*/ 114 w 228"/>
                  <a:gd name="T61" fmla="*/ 18 h 240"/>
                  <a:gd name="T62" fmla="*/ 209 w 228"/>
                  <a:gd name="T63" fmla="*/ 114 h 240"/>
                  <a:gd name="T64" fmla="*/ 168 w 228"/>
                  <a:gd name="T65" fmla="*/ 192 h 240"/>
                  <a:gd name="T66" fmla="*/ 165 w 228"/>
                  <a:gd name="T67" fmla="*/ 205 h 240"/>
                  <a:gd name="T68" fmla="*/ 178 w 228"/>
                  <a:gd name="T69" fmla="*/ 208 h 240"/>
                  <a:gd name="T70" fmla="*/ 228 w 228"/>
                  <a:gd name="T71" fmla="*/ 114 h 240"/>
                  <a:gd name="T72" fmla="*/ 114 w 228"/>
                  <a:gd name="T7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8" h="240">
                    <a:moveTo>
                      <a:pt x="187" y="114"/>
                    </a:moveTo>
                    <a:cubicBezTo>
                      <a:pt x="187" y="73"/>
                      <a:pt x="154" y="40"/>
                      <a:pt x="114" y="40"/>
                    </a:cubicBezTo>
                    <a:cubicBezTo>
                      <a:pt x="73" y="40"/>
                      <a:pt x="40" y="73"/>
                      <a:pt x="40" y="114"/>
                    </a:cubicBezTo>
                    <a:cubicBezTo>
                      <a:pt x="40" y="136"/>
                      <a:pt x="50" y="157"/>
                      <a:pt x="68" y="171"/>
                    </a:cubicBezTo>
                    <a:cubicBezTo>
                      <a:pt x="69" y="172"/>
                      <a:pt x="71" y="173"/>
                      <a:pt x="74" y="173"/>
                    </a:cubicBezTo>
                    <a:cubicBezTo>
                      <a:pt x="76" y="173"/>
                      <a:pt x="79" y="171"/>
                      <a:pt x="81" y="169"/>
                    </a:cubicBezTo>
                    <a:cubicBezTo>
                      <a:pt x="84" y="165"/>
                      <a:pt x="83" y="159"/>
                      <a:pt x="79" y="156"/>
                    </a:cubicBezTo>
                    <a:cubicBezTo>
                      <a:pt x="67" y="146"/>
                      <a:pt x="59" y="130"/>
                      <a:pt x="59" y="114"/>
                    </a:cubicBezTo>
                    <a:cubicBezTo>
                      <a:pt x="59" y="83"/>
                      <a:pt x="84" y="59"/>
                      <a:pt x="114" y="59"/>
                    </a:cubicBezTo>
                    <a:cubicBezTo>
                      <a:pt x="144" y="59"/>
                      <a:pt x="169" y="83"/>
                      <a:pt x="169" y="114"/>
                    </a:cubicBezTo>
                    <a:cubicBezTo>
                      <a:pt x="169" y="129"/>
                      <a:pt x="163" y="143"/>
                      <a:pt x="152" y="153"/>
                    </a:cubicBezTo>
                    <a:cubicBezTo>
                      <a:pt x="148" y="157"/>
                      <a:pt x="148" y="163"/>
                      <a:pt x="151" y="166"/>
                    </a:cubicBezTo>
                    <a:cubicBezTo>
                      <a:pt x="155" y="170"/>
                      <a:pt x="161" y="170"/>
                      <a:pt x="165" y="167"/>
                    </a:cubicBezTo>
                    <a:cubicBezTo>
                      <a:pt x="179" y="153"/>
                      <a:pt x="187" y="134"/>
                      <a:pt x="187" y="114"/>
                    </a:cubicBezTo>
                    <a:close/>
                    <a:moveTo>
                      <a:pt x="116" y="79"/>
                    </a:moveTo>
                    <a:cubicBezTo>
                      <a:pt x="97" y="79"/>
                      <a:pt x="81" y="95"/>
                      <a:pt x="81" y="114"/>
                    </a:cubicBezTo>
                    <a:cubicBezTo>
                      <a:pt x="81" y="127"/>
                      <a:pt x="89" y="139"/>
                      <a:pt x="101" y="144"/>
                    </a:cubicBezTo>
                    <a:cubicBezTo>
                      <a:pt x="101" y="226"/>
                      <a:pt x="101" y="226"/>
                      <a:pt x="101" y="226"/>
                    </a:cubicBezTo>
                    <a:cubicBezTo>
                      <a:pt x="101" y="233"/>
                      <a:pt x="107" y="240"/>
                      <a:pt x="115" y="240"/>
                    </a:cubicBezTo>
                    <a:cubicBezTo>
                      <a:pt x="123" y="240"/>
                      <a:pt x="129" y="233"/>
                      <a:pt x="129" y="226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41" y="140"/>
                      <a:pt x="150" y="128"/>
                      <a:pt x="150" y="114"/>
                    </a:cubicBezTo>
                    <a:cubicBezTo>
                      <a:pt x="150" y="95"/>
                      <a:pt x="134" y="79"/>
                      <a:pt x="116" y="79"/>
                    </a:cubicBezTo>
                    <a:close/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52"/>
                      <a:pt x="19" y="188"/>
                      <a:pt x="52" y="209"/>
                    </a:cubicBezTo>
                    <a:cubicBezTo>
                      <a:pt x="54" y="210"/>
                      <a:pt x="55" y="211"/>
                      <a:pt x="57" y="211"/>
                    </a:cubicBezTo>
                    <a:cubicBezTo>
                      <a:pt x="60" y="211"/>
                      <a:pt x="63" y="209"/>
                      <a:pt x="65" y="206"/>
                    </a:cubicBezTo>
                    <a:cubicBezTo>
                      <a:pt x="68" y="202"/>
                      <a:pt x="67" y="196"/>
                      <a:pt x="62" y="193"/>
                    </a:cubicBezTo>
                    <a:cubicBezTo>
                      <a:pt x="35" y="176"/>
                      <a:pt x="19" y="146"/>
                      <a:pt x="19" y="114"/>
                    </a:cubicBezTo>
                    <a:cubicBezTo>
                      <a:pt x="19" y="61"/>
                      <a:pt x="61" y="18"/>
                      <a:pt x="114" y="18"/>
                    </a:cubicBezTo>
                    <a:cubicBezTo>
                      <a:pt x="166" y="18"/>
                      <a:pt x="209" y="61"/>
                      <a:pt x="209" y="114"/>
                    </a:cubicBezTo>
                    <a:cubicBezTo>
                      <a:pt x="209" y="145"/>
                      <a:pt x="194" y="174"/>
                      <a:pt x="168" y="192"/>
                    </a:cubicBezTo>
                    <a:cubicBezTo>
                      <a:pt x="163" y="195"/>
                      <a:pt x="162" y="201"/>
                      <a:pt x="165" y="205"/>
                    </a:cubicBezTo>
                    <a:cubicBezTo>
                      <a:pt x="168" y="209"/>
                      <a:pt x="174" y="211"/>
                      <a:pt x="178" y="208"/>
                    </a:cubicBezTo>
                    <a:cubicBezTo>
                      <a:pt x="209" y="186"/>
                      <a:pt x="228" y="151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254644" y="2277472"/>
              <a:ext cx="2195001" cy="3019672"/>
              <a:chOff x="6570080" y="2217315"/>
              <a:chExt cx="1901373" cy="2615726"/>
            </a:xfrm>
          </p:grpSpPr>
          <p:sp>
            <p:nvSpPr>
              <p:cNvPr id="26" name="íṡľíḍè-Rectangle 26"/>
              <p:cNvSpPr/>
              <p:nvPr/>
            </p:nvSpPr>
            <p:spPr>
              <a:xfrm>
                <a:off x="6570081" y="2217315"/>
                <a:ext cx="1901372" cy="190137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íṡľíḍè-Freeform: Shape 27"/>
              <p:cNvSpPr/>
              <p:nvPr/>
            </p:nvSpPr>
            <p:spPr>
              <a:xfrm rot="10800000">
                <a:off x="6570080" y="3988059"/>
                <a:ext cx="1901372" cy="370114"/>
              </a:xfrm>
              <a:custGeom>
                <a:avLst/>
                <a:gdLst>
                  <a:gd name="connsiteX0" fmla="*/ 1901372 w 1901372"/>
                  <a:gd name="connsiteY0" fmla="*/ 370114 h 370114"/>
                  <a:gd name="connsiteX1" fmla="*/ 0 w 1901372"/>
                  <a:gd name="connsiteY1" fmla="*/ 370114 h 370114"/>
                  <a:gd name="connsiteX2" fmla="*/ 0 w 1901372"/>
                  <a:gd name="connsiteY2" fmla="*/ 239486 h 370114"/>
                  <a:gd name="connsiteX3" fmla="*/ 639355 w 1901372"/>
                  <a:gd name="connsiteY3" fmla="*/ 239486 h 370114"/>
                  <a:gd name="connsiteX4" fmla="*/ 950686 w 1901372"/>
                  <a:gd name="connsiteY4" fmla="*/ 0 h 370114"/>
                  <a:gd name="connsiteX5" fmla="*/ 1262017 w 1901372"/>
                  <a:gd name="connsiteY5" fmla="*/ 239486 h 370114"/>
                  <a:gd name="connsiteX6" fmla="*/ 1901372 w 1901372"/>
                  <a:gd name="connsiteY6" fmla="*/ 239486 h 37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1372" h="370114">
                    <a:moveTo>
                      <a:pt x="1901372" y="370114"/>
                    </a:moveTo>
                    <a:lnTo>
                      <a:pt x="0" y="370114"/>
                    </a:lnTo>
                    <a:lnTo>
                      <a:pt x="0" y="239486"/>
                    </a:lnTo>
                    <a:lnTo>
                      <a:pt x="639355" y="239486"/>
                    </a:lnTo>
                    <a:lnTo>
                      <a:pt x="950686" y="0"/>
                    </a:lnTo>
                    <a:lnTo>
                      <a:pt x="1262017" y="239486"/>
                    </a:lnTo>
                    <a:lnTo>
                      <a:pt x="1901372" y="23948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îŝḷîḓé-TextBox 35"/>
              <p:cNvSpPr txBox="1"/>
              <p:nvPr/>
            </p:nvSpPr>
            <p:spPr bwMode="auto">
              <a:xfrm>
                <a:off x="6982150" y="4660686"/>
                <a:ext cx="1077218" cy="1723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zh-CN" b="1" dirty="0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r>
                  <a:rPr lang="zh-CN" altLang="en-US" b="1" dirty="0">
                    <a:solidFill>
                      <a:schemeClr val="accent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．沉迷娱乐活动</a:t>
                </a:r>
                <a:endPara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îŝḷîḓé-Freeform: Shape 45"/>
              <p:cNvSpPr/>
              <p:nvPr/>
            </p:nvSpPr>
            <p:spPr bwMode="auto">
              <a:xfrm>
                <a:off x="7092879" y="2560407"/>
                <a:ext cx="850930" cy="850930"/>
              </a:xfrm>
              <a:custGeom>
                <a:avLst/>
                <a:gdLst>
                  <a:gd name="T0" fmla="*/ 74 w 236"/>
                  <a:gd name="T1" fmla="*/ 160 h 236"/>
                  <a:gd name="T2" fmla="*/ 93 w 236"/>
                  <a:gd name="T3" fmla="*/ 160 h 236"/>
                  <a:gd name="T4" fmla="*/ 93 w 236"/>
                  <a:gd name="T5" fmla="*/ 103 h 236"/>
                  <a:gd name="T6" fmla="*/ 74 w 236"/>
                  <a:gd name="T7" fmla="*/ 103 h 236"/>
                  <a:gd name="T8" fmla="*/ 74 w 236"/>
                  <a:gd name="T9" fmla="*/ 160 h 236"/>
                  <a:gd name="T10" fmla="*/ 140 w 236"/>
                  <a:gd name="T11" fmla="*/ 102 h 236"/>
                  <a:gd name="T12" fmla="*/ 122 w 236"/>
                  <a:gd name="T13" fmla="*/ 111 h 236"/>
                  <a:gd name="T14" fmla="*/ 122 w 236"/>
                  <a:gd name="T15" fmla="*/ 103 h 236"/>
                  <a:gd name="T16" fmla="*/ 103 w 236"/>
                  <a:gd name="T17" fmla="*/ 103 h 236"/>
                  <a:gd name="T18" fmla="*/ 103 w 236"/>
                  <a:gd name="T19" fmla="*/ 160 h 236"/>
                  <a:gd name="T20" fmla="*/ 122 w 236"/>
                  <a:gd name="T21" fmla="*/ 160 h 236"/>
                  <a:gd name="T22" fmla="*/ 122 w 236"/>
                  <a:gd name="T23" fmla="*/ 128 h 236"/>
                  <a:gd name="T24" fmla="*/ 123 w 236"/>
                  <a:gd name="T25" fmla="*/ 124 h 236"/>
                  <a:gd name="T26" fmla="*/ 133 w 236"/>
                  <a:gd name="T27" fmla="*/ 117 h 236"/>
                  <a:gd name="T28" fmla="*/ 142 w 236"/>
                  <a:gd name="T29" fmla="*/ 130 h 236"/>
                  <a:gd name="T30" fmla="*/ 142 w 236"/>
                  <a:gd name="T31" fmla="*/ 160 h 236"/>
                  <a:gd name="T32" fmla="*/ 161 w 236"/>
                  <a:gd name="T33" fmla="*/ 160 h 236"/>
                  <a:gd name="T34" fmla="*/ 161 w 236"/>
                  <a:gd name="T35" fmla="*/ 160 h 236"/>
                  <a:gd name="T36" fmla="*/ 161 w 236"/>
                  <a:gd name="T37" fmla="*/ 127 h 236"/>
                  <a:gd name="T38" fmla="*/ 140 w 236"/>
                  <a:gd name="T39" fmla="*/ 102 h 236"/>
                  <a:gd name="T40" fmla="*/ 122 w 236"/>
                  <a:gd name="T41" fmla="*/ 111 h 236"/>
                  <a:gd name="T42" fmla="*/ 122 w 236"/>
                  <a:gd name="T43" fmla="*/ 111 h 236"/>
                  <a:gd name="T44" fmla="*/ 122 w 236"/>
                  <a:gd name="T45" fmla="*/ 111 h 236"/>
                  <a:gd name="T46" fmla="*/ 83 w 236"/>
                  <a:gd name="T47" fmla="*/ 75 h 236"/>
                  <a:gd name="T48" fmla="*/ 73 w 236"/>
                  <a:gd name="T49" fmla="*/ 85 h 236"/>
                  <a:gd name="T50" fmla="*/ 83 w 236"/>
                  <a:gd name="T51" fmla="*/ 95 h 236"/>
                  <a:gd name="T52" fmla="*/ 83 w 236"/>
                  <a:gd name="T53" fmla="*/ 95 h 236"/>
                  <a:gd name="T54" fmla="*/ 94 w 236"/>
                  <a:gd name="T55" fmla="*/ 85 h 236"/>
                  <a:gd name="T56" fmla="*/ 83 w 236"/>
                  <a:gd name="T57" fmla="*/ 75 h 236"/>
                  <a:gd name="T58" fmla="*/ 118 w 236"/>
                  <a:gd name="T59" fmla="*/ 0 h 236"/>
                  <a:gd name="T60" fmla="*/ 0 w 236"/>
                  <a:gd name="T61" fmla="*/ 118 h 236"/>
                  <a:gd name="T62" fmla="*/ 118 w 236"/>
                  <a:gd name="T63" fmla="*/ 236 h 236"/>
                  <a:gd name="T64" fmla="*/ 236 w 236"/>
                  <a:gd name="T65" fmla="*/ 118 h 236"/>
                  <a:gd name="T66" fmla="*/ 118 w 236"/>
                  <a:gd name="T67" fmla="*/ 0 h 236"/>
                  <a:gd name="T68" fmla="*/ 181 w 236"/>
                  <a:gd name="T69" fmla="*/ 172 h 236"/>
                  <a:gd name="T70" fmla="*/ 171 w 236"/>
                  <a:gd name="T71" fmla="*/ 181 h 236"/>
                  <a:gd name="T72" fmla="*/ 64 w 236"/>
                  <a:gd name="T73" fmla="*/ 181 h 236"/>
                  <a:gd name="T74" fmla="*/ 55 w 236"/>
                  <a:gd name="T75" fmla="*/ 172 h 236"/>
                  <a:gd name="T76" fmla="*/ 55 w 236"/>
                  <a:gd name="T77" fmla="*/ 63 h 236"/>
                  <a:gd name="T78" fmla="*/ 64 w 236"/>
                  <a:gd name="T79" fmla="*/ 54 h 236"/>
                  <a:gd name="T80" fmla="*/ 171 w 236"/>
                  <a:gd name="T81" fmla="*/ 54 h 236"/>
                  <a:gd name="T82" fmla="*/ 181 w 236"/>
                  <a:gd name="T83" fmla="*/ 63 h 236"/>
                  <a:gd name="T84" fmla="*/ 181 w 236"/>
                  <a:gd name="T85" fmla="*/ 17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6" h="236">
                    <a:moveTo>
                      <a:pt x="74" y="160"/>
                    </a:moveTo>
                    <a:cubicBezTo>
                      <a:pt x="93" y="160"/>
                      <a:pt x="93" y="160"/>
                      <a:pt x="93" y="160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74" y="103"/>
                      <a:pt x="74" y="103"/>
                      <a:pt x="74" y="103"/>
                    </a:cubicBezTo>
                    <a:lnTo>
                      <a:pt x="74" y="160"/>
                    </a:lnTo>
                    <a:close/>
                    <a:moveTo>
                      <a:pt x="140" y="102"/>
                    </a:moveTo>
                    <a:cubicBezTo>
                      <a:pt x="129" y="102"/>
                      <a:pt x="125" y="107"/>
                      <a:pt x="122" y="111"/>
                    </a:cubicBezTo>
                    <a:cubicBezTo>
                      <a:pt x="122" y="103"/>
                      <a:pt x="122" y="103"/>
                      <a:pt x="122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4" y="108"/>
                      <a:pt x="103" y="160"/>
                      <a:pt x="103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7"/>
                      <a:pt x="123" y="125"/>
                      <a:pt x="123" y="124"/>
                    </a:cubicBezTo>
                    <a:cubicBezTo>
                      <a:pt x="124" y="120"/>
                      <a:pt x="128" y="117"/>
                      <a:pt x="133" y="117"/>
                    </a:cubicBezTo>
                    <a:cubicBezTo>
                      <a:pt x="140" y="117"/>
                      <a:pt x="142" y="122"/>
                      <a:pt x="142" y="13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10"/>
                      <a:pt x="152" y="102"/>
                      <a:pt x="140" y="102"/>
                    </a:cubicBezTo>
                    <a:close/>
                    <a:moveTo>
                      <a:pt x="122" y="111"/>
                    </a:move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11"/>
                      <a:pt x="122" y="111"/>
                      <a:pt x="122" y="111"/>
                    </a:cubicBezTo>
                    <a:close/>
                    <a:moveTo>
                      <a:pt x="83" y="75"/>
                    </a:moveTo>
                    <a:cubicBezTo>
                      <a:pt x="77" y="75"/>
                      <a:pt x="73" y="80"/>
                      <a:pt x="73" y="85"/>
                    </a:cubicBezTo>
                    <a:cubicBezTo>
                      <a:pt x="73" y="91"/>
                      <a:pt x="77" y="95"/>
                      <a:pt x="83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0" y="95"/>
                      <a:pt x="94" y="91"/>
                      <a:pt x="94" y="85"/>
                    </a:cubicBezTo>
                    <a:cubicBezTo>
                      <a:pt x="94" y="80"/>
                      <a:pt x="90" y="75"/>
                      <a:pt x="83" y="75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1" y="172"/>
                    </a:moveTo>
                    <a:cubicBezTo>
                      <a:pt x="181" y="177"/>
                      <a:pt x="176" y="181"/>
                      <a:pt x="171" y="181"/>
                    </a:cubicBezTo>
                    <a:cubicBezTo>
                      <a:pt x="64" y="181"/>
                      <a:pt x="64" y="181"/>
                      <a:pt x="64" y="181"/>
                    </a:cubicBezTo>
                    <a:cubicBezTo>
                      <a:pt x="59" y="181"/>
                      <a:pt x="55" y="177"/>
                      <a:pt x="55" y="172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8"/>
                      <a:pt x="59" y="54"/>
                      <a:pt x="64" y="54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6" y="54"/>
                      <a:pt x="181" y="58"/>
                      <a:pt x="181" y="63"/>
                    </a:cubicBezTo>
                    <a:cubicBezTo>
                      <a:pt x="181" y="172"/>
                      <a:pt x="181" y="172"/>
                      <a:pt x="181" y="1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noAutofit/>
              </a:bodyPr>
              <a:lstStyle/>
              <a:p>
                <a:pPr algn="ctr"/>
                <a:endParaRPr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70093" y="2362578"/>
            <a:ext cx="4066540" cy="5835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</a:rPr>
              <a:t>第二节  参与学生活动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double-left-arrows_45721"/>
          <p:cNvSpPr>
            <a:spLocks noChangeAspect="1"/>
          </p:cNvSpPr>
          <p:nvPr/>
        </p:nvSpPr>
        <p:spPr bwMode="auto">
          <a:xfrm flipH="1">
            <a:off x="4596663" y="2407351"/>
            <a:ext cx="652660" cy="495228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" name="矩形 1"/>
          <p:cNvSpPr/>
          <p:nvPr/>
        </p:nvSpPr>
        <p:spPr>
          <a:xfrm>
            <a:off x="5370093" y="3450333"/>
            <a:ext cx="40665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第三节  参与实习实践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5370093" y="4493451"/>
            <a:ext cx="487934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/>
              <a:t>第四节  职业生涯规划管理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5370093" y="5469446"/>
            <a:ext cx="325374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第五节  课堂实践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370093" y="1424683"/>
            <a:ext cx="44729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第一节  树立终身学习观</a:t>
            </a:r>
            <a:endParaRPr lang="zh-CN" altLang="en-US" sz="32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1_2*m_h_i*1_1_4"/>
  <p:tag name="KSO_WM_TEMPLATE_CATEGORY" val="diagram"/>
  <p:tag name="KSO_WM_TEMPLATE_INDEX" val="20230931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1_4"/>
  <p:tag name="KSO_WM_DIAGRAM_MAX_ITEMCNT" val="6"/>
  <p:tag name="KSO_WM_DIAGRAM_MIN_ITEMCNT" val="2"/>
  <p:tag name="KSO_WM_DIAGRAM_VIRTUALLY_FRAME" val="{&quot;height&quot;:348.70001220703125,&quot;width&quot;:850.349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3300000131130218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11.xml><?xml version="1.0" encoding="utf-8"?>
<p:tagLst xmlns:p="http://schemas.openxmlformats.org/presentationml/2006/main">
  <p:tag name="KSO_WM_UNIT_FILL_FORE_SCHEMECOLOR_INDEX_1_BRIGHTNESS" val="0.6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4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0.66"/>
  <p:tag name="KSO_WM_UNIT_FILL_FORE_SCHEMECOLOR_INDEX_3_TRANS" val="0"/>
  <p:tag name="KSO_WM_UNIT_FILL_FORE_SCHEMECOLOR_INDEX_4_BRIGHTNESS" val="0"/>
  <p:tag name="KSO_WM_UNIT_FILL_FORE_SCHEMECOLOR_INDEX_4" val="5"/>
  <p:tag name="KSO_WM_UNIT_FILL_FORE_SCHEMECOLOR_INDEX_4_POS" val="1"/>
  <p:tag name="KSO_WM_UNIT_FILL_FORE_SCHEMECOLOR_INDEX_4_TRANS" val="0"/>
  <p:tag name="KSO_WM_UNIT_FILL_GRADIENT_TYPE" val="2"/>
  <p:tag name="KSO_WM_UNIT_FILL_GRADIENT_ANGLE" val="0"/>
  <p:tag name="KSO_WM_UNIT_FILL_GRADIENT_DIRECTION" val="12"/>
  <p:tag name="KSO_WM_UNIT_LINE_FORE_SCHEMECOLOR_INDEX_1_BRIGHTNESS" val="0.5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7"/>
  <p:tag name="KSO_WM_UNIT_LINE_FORE_SCHEMECOLOR_INDEX_3" val="5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1_2*m_h_a*1_3_1"/>
  <p:tag name="KSO_WM_TEMPLATE_CATEGORY" val="diagram"/>
  <p:tag name="KSO_WM_TEMPLATE_INDEX" val="20230931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ISCONTENTSTITLE" val="0"/>
  <p:tag name="KSO_WM_UNIT_ISNUMDGMTITLE" val="0"/>
  <p:tag name="KSO_WM_UNIT_NOCLEAR" val="0"/>
  <p:tag name="KSO_WM_UNIT_VALUE" val="14"/>
  <p:tag name="KSO_WM_UNIT_TYPE" val="m_h_a"/>
  <p:tag name="KSO_WM_UNIT_INDEX" val="1_3_1"/>
  <p:tag name="KSO_WM_DIAGRAM_MAX_ITEMCNT" val="6"/>
  <p:tag name="KSO_WM_DIAGRAM_MIN_ITEMCNT" val="2"/>
  <p:tag name="KSO_WM_DIAGRAM_VIRTUALLY_FRAME" val="{&quot;height&quot;:348.70001220703125,&quot;width&quot;:850.3499755859375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,&quot;colorType&quot;:1,&quot;foreColorIndex&quot;:5,&quot;pos&quot;:0.4399999976158142,&quot;transparency&quot;:0}],&quot;type&quot;:3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FILL_TYPE" val="3"/>
  <p:tag name="KSO_WM_UNIT_USESOURCEFORMAT_APPLY" val="1"/>
</p:tagLst>
</file>

<file path=ppt/tags/tag12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1_2*m_h_i*1_3_1"/>
  <p:tag name="KSO_WM_TEMPLATE_CATEGORY" val="diagram"/>
  <p:tag name="KSO_WM_TEMPLATE_INDEX" val="20230931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3_1"/>
  <p:tag name="KSO_WM_DIAGRAM_MAX_ITEMCNT" val="6"/>
  <p:tag name="KSO_WM_DIAGRAM_MIN_ITEMCNT" val="2"/>
  <p:tag name="KSO_WM_DIAGRAM_VIRTUALLY_FRAME" val="{&quot;height&quot;:348.70001220703125,&quot;width&quot;:850.349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1"/>
</p:tagLst>
</file>

<file path=ppt/tags/tag13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1_2*m_h_i*1_3_4"/>
  <p:tag name="KSO_WM_TEMPLATE_CATEGORY" val="diagram"/>
  <p:tag name="KSO_WM_TEMPLATE_INDEX" val="20230931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3_4"/>
  <p:tag name="KSO_WM_DIAGRAM_MAX_ITEMCNT" val="6"/>
  <p:tag name="KSO_WM_DIAGRAM_MIN_ITEMCNT" val="2"/>
  <p:tag name="KSO_WM_DIAGRAM_VIRTUALLY_FRAME" val="{&quot;height&quot;:348.70001220703125,&quot;width&quot;:850.349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3282_1*i*1"/>
  <p:tag name="KSO_WM_TEMPLATE_CATEGORY" val="custom"/>
  <p:tag name="KSO_WM_TEMPLATE_INDEX" val="20233282"/>
  <p:tag name="KSO_WM_UNIT_LAYERLEVEL" val="1"/>
  <p:tag name="KSO_WM_TAG_VERSION" val="3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VALUE" val="981*98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282_1*d*1"/>
  <p:tag name="KSO_WM_TEMPLATE_CATEGORY" val="custom"/>
  <p:tag name="KSO_WM_TEMPLATE_INDEX" val="20233282"/>
  <p:tag name="KSO_WM_UNIT_LAYERLEVEL" val="1"/>
  <p:tag name="KSO_WM_TAG_VERSION" val="3.0"/>
  <p:tag name="KSO_WM_BEAUTIFY_FLAG" val="#wm#"/>
  <p:tag name="KSO_WM_UNIT_PICTURE_SUBTYPE" val="b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</p:tagLst>
</file>

<file path=ppt/tags/tag16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020_1*l_h_i*1_1_3"/>
  <p:tag name="KSO_WM_TEMPLATE_CATEGORY" val="diagram"/>
  <p:tag name="KSO_WM_TEMPLATE_INDEX" val="20231020"/>
  <p:tag name="KSO_WM_UNIT_LAYERLEVEL" val="1_1_1"/>
  <p:tag name="KSO_WM_TAG_VERSION" val="3.0"/>
  <p:tag name="KSO_WM_UNIT_FILL_TYPE" val="3"/>
  <p:tag name="KSO_WM_UNIT_TEXT_FILL_FORE_SCHEMECOLOR_INDEX" val="1"/>
  <p:tag name="KSO_WM_UNIT_TEXT_FILL_TYPE" val="1"/>
  <p:tag name="KSO_WM_DIAGRAM_VIRTUALLY_FRAME" val="{&quot;height&quot;:316.4,&quot;left&quot;:76.65,&quot;top&quot;:156.8,&quot;width&quot;:806.85}"/>
  <p:tag name="KSO_WM_DIAGRAM_MAX_ITEMCNT" val="4"/>
  <p:tag name="KSO_WM_DIAGRAM_MIN_ITEMCNT" val="4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020_1*l_h_i*1_2_3"/>
  <p:tag name="KSO_WM_TEMPLATE_CATEGORY" val="diagram"/>
  <p:tag name="KSO_WM_TEMPLATE_INDEX" val="20231020"/>
  <p:tag name="KSO_WM_UNIT_LAYERLEVEL" val="1_1_1"/>
  <p:tag name="KSO_WM_TAG_VERSION" val="3.0"/>
  <p:tag name="KSO_WM_UNIT_FILL_TYPE" val="3"/>
  <p:tag name="KSO_WM_UNIT_TEXT_FILL_FORE_SCHEMECOLOR_INDEX" val="1"/>
  <p:tag name="KSO_WM_UNIT_TEXT_FILL_TYPE" val="1"/>
  <p:tag name="KSO_WM_DIAGRAM_VIRTUALLY_FRAME" val="{&quot;height&quot;:316.4,&quot;left&quot;:76.65,&quot;top&quot;:156.8,&quot;width&quot;:806.85}"/>
  <p:tag name="KSO_WM_DIAGRAM_MAX_ITEMCNT" val="4"/>
  <p:tag name="KSO_WM_DIAGRAM_MIN_ITEMCNT" val="4"/>
  <p:tag name="KSO_WM_DIAGRAM_COLOR_MATCH_VALUE" val="{&quot;shape&quot;:{&quot;fill&quot;:{&quot;gradient&quot;:[{&quot;brightness&quot;:0.4000000059604645,&quot;colorType&quot;:1,&quot;foreColorIndex&quot;:6,&quot;pos&quot;:0,&quot;transparency&quot;:0},{&quot;brightness&quot;:0,&quot;colorType&quot;:1,&quot;foreColorIndex&quot;:6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020_1*l_h_i*1_3_3"/>
  <p:tag name="KSO_WM_TEMPLATE_CATEGORY" val="diagram"/>
  <p:tag name="KSO_WM_TEMPLATE_INDEX" val="20231020"/>
  <p:tag name="KSO_WM_UNIT_LAYERLEVEL" val="1_1_1"/>
  <p:tag name="KSO_WM_TAG_VERSION" val="3.0"/>
  <p:tag name="KSO_WM_UNIT_FILL_TYPE" val="3"/>
  <p:tag name="KSO_WM_UNIT_TEXT_FILL_FORE_SCHEMECOLOR_INDEX" val="1"/>
  <p:tag name="KSO_WM_UNIT_TEXT_FILL_TYPE" val="1"/>
  <p:tag name="KSO_WM_DIAGRAM_VIRTUALLY_FRAME" val="{&quot;height&quot;:316.4,&quot;left&quot;:76.65,&quot;top&quot;:156.8,&quot;width&quot;:806.85}"/>
  <p:tag name="KSO_WM_DIAGRAM_MAX_ITEMCNT" val="4"/>
  <p:tag name="KSO_WM_DIAGRAM_MIN_ITEMCNT" val="4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1020_1*l_h_i*1_4_3"/>
  <p:tag name="KSO_WM_TEMPLATE_CATEGORY" val="diagram"/>
  <p:tag name="KSO_WM_TEMPLATE_INDEX" val="20231020"/>
  <p:tag name="KSO_WM_UNIT_LAYERLEVEL" val="1_1_1"/>
  <p:tag name="KSO_WM_TAG_VERSION" val="3.0"/>
  <p:tag name="KSO_WM_UNIT_FILL_TYPE" val="3"/>
  <p:tag name="KSO_WM_UNIT_TEXT_FILL_FORE_SCHEMECOLOR_INDEX" val="1"/>
  <p:tag name="KSO_WM_UNIT_TEXT_FILL_TYPE" val="1"/>
  <p:tag name="KSO_WM_DIAGRAM_VIRTUALLY_FRAME" val="{&quot;height&quot;:316.4,&quot;left&quot;:76.65,&quot;top&quot;:156.8,&quot;width&quot;:806.85}"/>
  <p:tag name="KSO_WM_DIAGRAM_MAX_ITEMCNT" val="4"/>
  <p:tag name="KSO_WM_DIAGRAM_MIN_ITEMCNT" val="4"/>
  <p:tag name="KSO_WM_DIAGRAM_COLOR_MATCH_VALUE" val="{&quot;shape&quot;:{&quot;fill&quot;:{&quot;gradient&quot;:[{&quot;brightness&quot;:0.4000000059604645,&quot;colorType&quot;:1,&quot;foreColorIndex&quot;:6,&quot;pos&quot;:0,&quot;transparency&quot;:0},{&quot;brightness&quot;:0,&quot;colorType&quot;:1,&quot;foreColorIndex&quot;:6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020_1*l_h_i*1_4_2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6,&quot;pos&quot;:0.6600000262260437,&quot;transparency&quot;:0},{&quot;brightness&quot;:0.6000000238418579,&quot;colorType&quot;:1,&quot;foreColorIndex&quot;:6,&quot;pos&quot;:0.3400000035762787,&quot;transparency&quot;:0},{&quot;brightness&quot;:0,&quot;colorType&quot;:2,&quot;pos&quot;:0.6499999761581421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USESOURCEFORMAT_APPLY" val="1"/>
</p:tagLst>
</file>

<file path=ppt/tags/tag21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020_1*l_h_i*1_3_2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5,&quot;pos&quot;:0.6600000262260437,&quot;transparency&quot;:0},{&quot;brightness&quot;:0.6000000238418579,&quot;colorType&quot;:1,&quot;foreColorIndex&quot;:5,&quot;pos&quot;:0.3400000035762787,&quot;transparency&quot;:0},{&quot;brightness&quot;:0,&quot;colorType&quot;:2,&quot;pos&quot;:0.6499999761581421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22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020_1*l_h_i*1_2_2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6,&quot;pos&quot;:0.6600000262260437,&quot;transparency&quot;:0},{&quot;brightness&quot;:0.6000000238418579,&quot;colorType&quot;:1,&quot;foreColorIndex&quot;:6,&quot;pos&quot;:0.3400000035762787,&quot;transparency&quot;:0},{&quot;brightness&quot;:0,&quot;colorType&quot;:2,&quot;pos&quot;:0.6499999761581421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USESOURCEFORMAT_APPLY" val="1"/>
</p:tagLst>
</file>

<file path=ppt/tags/tag23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020_1*l_h_i*1_1_2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5,&quot;pos&quot;:0.3499999940395355,&quot;transparency&quot;:0},{&quot;brightness&quot;:0,&quot;colorType&quot;:2,&quot;pos&quot;:0.6200000047683716,&quot;rgb&quot;:&quot;#ffffff&quot;,&quot;transparency&quot;:0},{&quot;brightness&quot;:0.6000000238418579,&quot;colorType&quot;:1,&quot;foreColorIndex&quot;:5,&quot;pos&quot;:0.629999995231628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24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020_1*l_h_i*1_1_1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gradient&quot;:[{&quot;brightness&quot;:0,&quot;colorType&quot;:1,&quot;foreColorIndex&quot;:5,&quot;pos&quot;:0.4399999976158142,&quot;transparency&quot;:0},{&quot;brightness&quot;:0.6000000238418579,&quot;colorType&quot;:1,&quot;foreColorIndex&quot;:5,&quot;pos&quot;:0,&quot;transparency&quot;:0},{&quot;brightness&quot;:0,&quot;colorType&quot;:1,&quot;foreColorIndex&quot;:5,&quot;pos&quot;:0.6600000262260437,&quot;transparency&quot;:0},{&quot;brightness&quot;:0,&quot;colorType&quot;:1,&quot;foreColorIndex&quot;:5,&quot;pos&quot;:1,&quot;transparency&quot;:0}],&quot;type&quot;:3},&quot;glow&quot;:{&quot;colorType&quot;:0},&quot;line&quot;:{&quot;gradient&quot;:[{&quot;brightness&quot;:1,&quot;colorType&quot;:1,&quot;foreColorIndex&quot;:5,&quot;pos&quot;:0.3700000047683716,&quot;transparency&quot;:0},{&quot;brightness&quot;:0.550000011920929,&quot;colorType&quot;:1,&quot;foreColorIndex&quot;:5,&quot;pos&quot;:0,&quot;transparency&quot;:0},{&quot;brightness&quot;:1,&quot;colorType&quot;:1,&quot;foreColorIndex&quot;:5,&quot;pos&quot;:1,&quot;transparency&quot;:0},{&quot;brightness&quot;:0.699999988079071,&quot;colorType&quot;:1,&quot;foreColorIndex&quot;:5,&quot;pos&quot;:0.7099999785423279,&quot;transparency&quot;:0}],&quot;type&quot;:2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3"/>
  <p:tag name="KSO_WM_UNIT_LINE_FORE_SCHEMECOLOR_INDEX" val="5"/>
  <p:tag name="KSO_WM_UNIT_SHADOW_SCHEMECOLOR_INDEX" val="5"/>
  <p:tag name="KSO_WM_UNIT_USESOURCEFORMAT_APPLY" val="1"/>
</p:tagLst>
</file>

<file path=ppt/tags/tag25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020_1*l_h_i*1_2_1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gradient&quot;:[{&quot;brightness&quot;:0,&quot;colorType&quot;:1,&quot;foreColorIndex&quot;:6,&quot;pos&quot;:0.4399999976158142,&quot;transparency&quot;:0},{&quot;brightness&quot;:0.6000000238418579,&quot;colorType&quot;:1,&quot;foreColorIndex&quot;:6,&quot;pos&quot;:0,&quot;transparency&quot;:0}],&quot;type&quot;:3},&quot;glow&quot;:{&quot;colorType&quot;:0},&quot;line&quot;:{&quot;gradient&quot;:[{&quot;brightness&quot;:1,&quot;colorType&quot;:1,&quot;foreColorIndex&quot;:8,&quot;pos&quot;:0.3700000047683716,&quot;transparency&quot;:0},{&quot;brightness&quot;:0.800000011920929,&quot;colorType&quot;:1,&quot;foreColorIndex&quot;:6,&quot;pos&quot;:0,&quot;transparency&quot;:0},{&quot;brightness&quot;:1,&quot;colorType&quot;:1,&quot;foreColorIndex&quot;:8,&quot;pos&quot;:1,&quot;transparency&quot;:0},{&quot;brightness&quot;:0.800000011920929,&quot;colorType&quot;:1,&quot;foreColorIndex&quot;:6,&quot;pos&quot;:0.7099999785423279,&quot;transparency&quot;:0}],&quot;type&quot;:2},&quot;shadow&quot;:{&quot;brightness&quot;:0,&quot;colorType&quot;:1,&quot;foreColorIndex&quot;:6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3"/>
  <p:tag name="KSO_WM_UNIT_LINE_FORE_SCHEMECOLOR_INDEX" val="6"/>
  <p:tag name="KSO_WM_UNIT_SHADOW_SCHEMECOLOR_INDEX" val="6"/>
  <p:tag name="KSO_WM_UNIT_USESOURCEFORMAT_APPLY" val="1"/>
</p:tagLst>
</file>

<file path=ppt/tags/tag26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020_1*l_h_i*1_3_1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gradient&quot;:[{&quot;brightness&quot;:0,&quot;colorType&quot;:1,&quot;foreColorIndex&quot;:5,&quot;pos&quot;:0.4399999976158142,&quot;transparency&quot;:0},{&quot;brightness&quot;:0.6000000238418579,&quot;colorType&quot;:1,&quot;foreColorIndex&quot;:5,&quot;pos&quot;:0,&quot;transparency&quot;:0},{&quot;brightness&quot;:0,&quot;colorType&quot;:1,&quot;foreColorIndex&quot;:5,&quot;pos&quot;:0.6600000262260437,&quot;transparency&quot;:0},{&quot;brightness&quot;:0,&quot;colorType&quot;:1,&quot;foreColorIndex&quot;:5,&quot;pos&quot;:1,&quot;transparency&quot;:0}],&quot;type&quot;:3},&quot;glow&quot;:{&quot;colorType&quot;:0},&quot;line&quot;:{&quot;gradient&quot;:[{&quot;brightness&quot;:1,&quot;colorType&quot;:1,&quot;foreColorIndex&quot;:5,&quot;pos&quot;:0.3700000047683716,&quot;transparency&quot;:0},{&quot;brightness&quot;:0.550000011920929,&quot;colorType&quot;:1,&quot;foreColorIndex&quot;:5,&quot;pos&quot;:0,&quot;transparency&quot;:0},{&quot;brightness&quot;:1,&quot;colorType&quot;:1,&quot;foreColorIndex&quot;:5,&quot;pos&quot;:1,&quot;transparency&quot;:0},{&quot;brightness&quot;:0.699999988079071,&quot;colorType&quot;:1,&quot;foreColorIndex&quot;:5,&quot;pos&quot;:0.7099999785423279,&quot;transparency&quot;:0}],&quot;type&quot;:2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3"/>
  <p:tag name="KSO_WM_UNIT_LINE_FORE_SCHEMECOLOR_INDEX" val="5"/>
  <p:tag name="KSO_WM_UNIT_SHADOW_SCHEMECOLOR_INDEX" val="5"/>
  <p:tag name="KSO_WM_UNIT_USESOURCEFORMAT_APPLY" val="1"/>
</p:tagLst>
</file>

<file path=ppt/tags/tag2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1020_1*l_h_i*1_4_1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gradient&quot;:[{&quot;brightness&quot;:0,&quot;colorType&quot;:1,&quot;foreColorIndex&quot;:6,&quot;pos&quot;:0.4399999976158142,&quot;transparency&quot;:0},{&quot;brightness&quot;:0.6000000238418579,&quot;colorType&quot;:1,&quot;foreColorIndex&quot;:6,&quot;pos&quot;:0,&quot;transparency&quot;:0}],&quot;type&quot;:3},&quot;glow&quot;:{&quot;colorType&quot;:0},&quot;line&quot;:{&quot;gradient&quot;:[{&quot;brightness&quot;:1,&quot;colorType&quot;:1,&quot;foreColorIndex&quot;:8,&quot;pos&quot;:0.3700000047683716,&quot;transparency&quot;:0},{&quot;brightness&quot;:0.800000011920929,&quot;colorType&quot;:1,&quot;foreColorIndex&quot;:6,&quot;pos&quot;:0,&quot;transparency&quot;:0},{&quot;brightness&quot;:1,&quot;colorType&quot;:1,&quot;foreColorIndex&quot;:8,&quot;pos&quot;:1,&quot;transparency&quot;:0},{&quot;brightness&quot;:0.800000011920929,&quot;colorType&quot;:1,&quot;foreColorIndex&quot;:6,&quot;pos&quot;:0.7099999785423279,&quot;transparency&quot;:0}],&quot;type&quot;:2},&quot;shadow&quot;:{&quot;brightness&quot;:0,&quot;colorType&quot;:1,&quot;foreColorIndex&quot;:6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3"/>
  <p:tag name="KSO_WM_UNIT_LINE_FORE_SCHEMECOLOR_INDEX" val="6"/>
  <p:tag name="KSO_WM_UNIT_SHADOW_SCHEMECOLOR_INDEX" val="6"/>
  <p:tag name="KSO_WM_UNIT_USESOURCEFORMAT_APPLY" val="1"/>
</p:tagLst>
</file>

<file path=ppt/tags/tag28.xml><?xml version="1.0" encoding="utf-8"?>
<p:tagLst xmlns:p="http://schemas.openxmlformats.org/presentationml/2006/main">
  <p:tag name="KSO_WM_DIAGRAM_VIRTUALLY_FRAME" val="{&quot;height&quot;:338.6101574803149,&quot;left&quot;:94.43307086614173,&quot;top&quot;:133.95299212598425,&quot;width&quot;:786.1267716535432}"/>
</p:tagLst>
</file>

<file path=ppt/tags/tag29.xml><?xml version="1.0" encoding="utf-8"?>
<p:tagLst xmlns:p="http://schemas.openxmlformats.org/presentationml/2006/main">
  <p:tag name="KSO_WM_DIAGRAM_VIRTUALLY_FRAME" val="{&quot;height&quot;:338.6101574803149,&quot;left&quot;:94.43307086614173,&quot;top&quot;:133.95299212598425,&quot;width&quot;:786.1267716535432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DIAGRAM_VIRTUALLY_FRAME" val="{&quot;height&quot;:338.6101574803149,&quot;left&quot;:94.43307086614173,&quot;top&quot;:133.95299212598425,&quot;width&quot;:786.1267716535432}"/>
</p:tagLst>
</file>

<file path=ppt/tags/tag31.xml><?xml version="1.0" encoding="utf-8"?>
<p:tagLst xmlns:p="http://schemas.openxmlformats.org/presentationml/2006/main">
  <p:tag name="KSO_WM_DIAGRAM_VIRTUALLY_FRAME" val="{&quot;height&quot;:338.6101574803149,&quot;left&quot;:94.43307086614173,&quot;top&quot;:133.95299212598425,&quot;width&quot;:786.1267716535432}"/>
</p:tagLst>
</file>

<file path=ppt/tags/tag32.xml><?xml version="1.0" encoding="utf-8"?>
<p:tagLst xmlns:p="http://schemas.openxmlformats.org/presentationml/2006/main">
  <p:tag name="KSO_WM_DIAGRAM_VIRTUALLY_FRAME" val="{&quot;height&quot;:338.6101574803149,&quot;left&quot;:94.43307086614173,&quot;top&quot;:133.95299212598425,&quot;width&quot;:786.1267716535432}"/>
</p:tagLst>
</file>

<file path=ppt/tags/tag33.xml><?xml version="1.0" encoding="utf-8"?>
<p:tagLst xmlns:p="http://schemas.openxmlformats.org/presentationml/2006/main">
  <p:tag name="KSO_WM_DIAGRAM_VIRTUALLY_FRAME" val="{&quot;height&quot;:338.6101574803149,&quot;left&quot;:94.43307086614173,&quot;top&quot;:133.95299212598425,&quot;width&quot;:786.1267716535432}"/>
</p:tagLst>
</file>

<file path=ppt/tags/tag34.xml><?xml version="1.0" encoding="utf-8"?>
<p:tagLst xmlns:p="http://schemas.openxmlformats.org/presentationml/2006/main">
  <p:tag name="KSO_WM_DIAGRAM_VIRTUALLY_FRAME" val="{&quot;height&quot;:210.43125984251975,&quot;left&quot;:89.8,&quot;top&quot;:426.1207874015748,&quot;width&quot;:870.2}"/>
</p:tagLst>
</file>

<file path=ppt/tags/tag35.xml><?xml version="1.0" encoding="utf-8"?>
<p:tagLst xmlns:p="http://schemas.openxmlformats.org/presentationml/2006/main">
  <p:tag name="KSO_WM_DIAGRAM_VIRTUALLY_FRAME" val="{&quot;height&quot;:210.43125984251975,&quot;left&quot;:89.8,&quot;top&quot;:426.1207874015748,&quot;width&quot;:870.2}"/>
</p:tagLst>
</file>

<file path=ppt/tags/tag36.xml><?xml version="1.0" encoding="utf-8"?>
<p:tagLst xmlns:p="http://schemas.openxmlformats.org/presentationml/2006/main">
  <p:tag name="KSO_WM_DIAGRAM_VIRTUALLY_FRAME" val="{&quot;height&quot;:210.43125984251975,&quot;left&quot;:89.8,&quot;top&quot;:426.1207874015748,&quot;width&quot;:870.2}"/>
</p:tagLst>
</file>

<file path=ppt/tags/tag37.xml><?xml version="1.0" encoding="utf-8"?>
<p:tagLst xmlns:p="http://schemas.openxmlformats.org/presentationml/2006/main">
  <p:tag name="KSO_WM_DIAGRAM_VIRTUALLY_FRAME" val="{&quot;height&quot;:210.43125984251975,&quot;left&quot;:89.8,&quot;top&quot;:426.1207874015748,&quot;width&quot;:870.2}"/>
</p:tagLst>
</file>

<file path=ppt/tags/tag38.xml><?xml version="1.0" encoding="utf-8"?>
<p:tagLst xmlns:p="http://schemas.openxmlformats.org/presentationml/2006/main">
  <p:tag name="KSO_WM_DIAGRAM_VIRTUALLY_FRAME" val="{&quot;height&quot;:210.43125984251975,&quot;left&quot;:89.8,&quot;top&quot;:426.1207874015748,&quot;width&quot;:870.2}"/>
</p:tagLst>
</file>

<file path=ppt/tags/tag39.xml><?xml version="1.0" encoding="utf-8"?>
<p:tagLst xmlns:p="http://schemas.openxmlformats.org/presentationml/2006/main">
  <p:tag name="KSO_WM_DIAGRAM_VIRTUALLY_FRAME" val="{&quot;height&quot;:210.43125984251975,&quot;left&quot;:89.8,&quot;top&quot;:426.1207874015748,&quot;width&quot;:870.2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DIAGRAM_VIRTUALLY_FRAME" val="{&quot;height&quot;:210.43125984251975,&quot;left&quot;:89.8,&quot;top&quot;:426.1207874015748,&quot;width&quot;:870.2}"/>
</p:tagLst>
</file>

<file path=ppt/tags/tag41.xml><?xml version="1.0" encoding="utf-8"?>
<p:tagLst xmlns:p="http://schemas.openxmlformats.org/presentationml/2006/main">
  <p:tag name="KSO_WM_DIAGRAM_VIRTUALLY_FRAME" val="{&quot;height&quot;:210.43125984251975,&quot;left&quot;:89.8,&quot;top&quot;:426.1207874015748,&quot;width&quot;:870.2}"/>
</p:tagLst>
</file>

<file path=ppt/tags/tag42.xml><?xml version="1.0" encoding="utf-8"?>
<p:tagLst xmlns:p="http://schemas.openxmlformats.org/presentationml/2006/main">
  <p:tag name="TABLE_ENDDRAG_ORIGIN_RECT" val="850*442"/>
  <p:tag name="TABLE_ENDDRAG_RECT" val="80*97*850*442"/>
</p:tagLst>
</file>

<file path=ppt/tags/tag43.xml><?xml version="1.0" encoding="utf-8"?>
<p:tagLst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9fe3016e-2ef8-4615-92b6-fc6b46301075"/>
</p:tagLst>
</file>

<file path=ppt/tags/tag5.xml><?xml version="1.0" encoding="utf-8"?>
<p:tagLst xmlns:p="http://schemas.openxmlformats.org/presentationml/2006/main">
  <p:tag name="KSO_WM_UNIT_FILL_FORE_SCHEMECOLOR_INDEX_1_BRIGHTNESS" val="0.6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4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0.66"/>
  <p:tag name="KSO_WM_UNIT_FILL_FORE_SCHEMECOLOR_INDEX_3_TRANS" val="0"/>
  <p:tag name="KSO_WM_UNIT_FILL_FORE_SCHEMECOLOR_INDEX_4_BRIGHTNESS" val="0"/>
  <p:tag name="KSO_WM_UNIT_FILL_FORE_SCHEMECOLOR_INDEX_4" val="5"/>
  <p:tag name="KSO_WM_UNIT_FILL_FORE_SCHEMECOLOR_INDEX_4_POS" val="1"/>
  <p:tag name="KSO_WM_UNIT_FILL_FORE_SCHEMECOLOR_INDEX_4_TRANS" val="0"/>
  <p:tag name="KSO_WM_UNIT_FILL_GRADIENT_TYPE" val="2"/>
  <p:tag name="KSO_WM_UNIT_FILL_GRADIENT_ANGLE" val="0"/>
  <p:tag name="KSO_WM_UNIT_FILL_GRADIENT_DIRECTION" val="12"/>
  <p:tag name="KSO_WM_UNIT_LINE_FORE_SCHEMECOLOR_INDEX_1_BRIGHTNESS" val="0.5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.95"/>
  <p:tag name="KSO_WM_UNIT_LINE_FORE_SCHEMECOLOR_INDEX_2" val="5"/>
  <p:tag name="KSO_WM_UNIT_LINE_FORE_SCHEMECOLOR_INDEX_2_POS" val="0.37"/>
  <p:tag name="KSO_WM_UNIT_LINE_FORE_SCHEMECOLOR_INDEX_2_TRANS" val="0"/>
  <p:tag name="KSO_WM_UNIT_LINE_FORE_SCHEMECOLOR_INDEX_3_BRIGHTNESS" val="0.7"/>
  <p:tag name="KSO_WM_UNIT_LINE_FORE_SCHEMECOLOR_INDEX_3" val="5"/>
  <p:tag name="KSO_WM_UNIT_LINE_FORE_SCHEMECOLOR_INDEX_3_POS" val="0.71"/>
  <p:tag name="KSO_WM_UNIT_LINE_FORE_SCHEMECOLOR_INDEX_3_TRANS" val="0"/>
  <p:tag name="KSO_WM_UNIT_LINE_FORE_SCHEMECOLOR_INDEX_4_BRIGHTNESS" val="0"/>
  <p:tag name="KSO_WM_UNIT_LINE_FORE_SCHEMECOLOR_INDEX_4" val="14"/>
  <p:tag name="KSO_WM_UNIT_LINE_FORE_SCHEMECOLOR_INDEX_4_POS" val="1"/>
  <p:tag name="KSO_WM_UNIT_LINE_FORE_SCHEMECOLOR_INDEX_4_TRANS" val="0"/>
  <p:tag name="KSO_WM_UNIT_LINE_GRADIENT_TYPE" val="0"/>
  <p:tag name="KSO_WM_UNIT_LINE_GRADIENT_ANGLE" val="270"/>
  <p:tag name="KSO_WM_UNIT_LINE_GRADIENT_DIRECTION" val="6"/>
  <p:tag name="KSO_WM_UNIT_LINE_FILL_TYPE" val="5"/>
  <p:tag name="KSO_WM_UNIT_SHADOW_SCHEMECOLOR_INDEX_BRIGHTNESS" val="0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1_2*m_h_a*1_1_1"/>
  <p:tag name="KSO_WM_TEMPLATE_CATEGORY" val="diagram"/>
  <p:tag name="KSO_WM_TEMPLATE_INDEX" val="20230931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ISCONTENTSTITLE" val="0"/>
  <p:tag name="KSO_WM_UNIT_ISNUMDGMTITLE" val="0"/>
  <p:tag name="KSO_WM_UNIT_NOCLEAR" val="0"/>
  <p:tag name="KSO_WM_UNIT_VALUE" val="14"/>
  <p:tag name="KSO_WM_UNIT_TYPE" val="m_h_a"/>
  <p:tag name="KSO_WM_UNIT_INDEX" val="1_1_1"/>
  <p:tag name="KSO_WM_DIAGRAM_MAX_ITEMCNT" val="6"/>
  <p:tag name="KSO_WM_DIAGRAM_MIN_ITEMCNT" val="2"/>
  <p:tag name="KSO_WM_DIAGRAM_VIRTUALLY_FRAME" val="{&quot;height&quot;:348.70001220703125,&quot;width&quot;:850.3499755859375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,&quot;colorType&quot;:1,&quot;foreColorIndex&quot;:5,&quot;pos&quot;:0.4399999976158142,&quot;transparency&quot;:0}],&quot;type&quot;:3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FILL_TYPE" val="3"/>
  <p:tag name="KSO_WM_UNIT_USESOURCEFORMAT_APPLY" val="1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1_2*m_h_i*1_1_1"/>
  <p:tag name="KSO_WM_TEMPLATE_CATEGORY" val="diagram"/>
  <p:tag name="KSO_WM_TEMPLATE_INDEX" val="20230931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1_1"/>
  <p:tag name="KSO_WM_DIAGRAM_MAX_ITEMCNT" val="6"/>
  <p:tag name="KSO_WM_DIAGRAM_MIN_ITEMCNT" val="2"/>
  <p:tag name="KSO_WM_DIAGRAM_VIRTUALLY_FRAME" val="{&quot;height&quot;:348.70001220703125,&quot;width&quot;:850.349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USESOURCEFORMAT_APPLY" val="1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1_2*m_h_i*1_2_4"/>
  <p:tag name="KSO_WM_TEMPLATE_CATEGORY" val="diagram"/>
  <p:tag name="KSO_WM_TEMPLATE_INDEX" val="20230931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2_4"/>
  <p:tag name="KSO_WM_DIAGRAM_MAX_ITEMCNT" val="6"/>
  <p:tag name="KSO_WM_DIAGRAM_MIN_ITEMCNT" val="2"/>
  <p:tag name="KSO_WM_DIAGRAM_VIRTUALLY_FRAME" val="{&quot;height&quot;:348.70001220703125,&quot;width&quot;:850.349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USESOURCEFORMAT_APPLY" val="1"/>
</p:tagLst>
</file>

<file path=ppt/tags/tag8.xml><?xml version="1.0" encoding="utf-8"?>
<p:tagLst xmlns:p="http://schemas.openxmlformats.org/presentationml/2006/main">
  <p:tag name="KSO_WM_UNIT_FILL_FORE_SCHEMECOLOR_INDEX_1_BRIGHTNESS" val="0.4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48"/>
  <p:tag name="KSO_WM_UNIT_FILL_FORE_SCHEMECOLOR_INDEX_2_TRANS" val="0"/>
  <p:tag name="KSO_WM_UNIT_FILL_FORE_SCHEMECOLOR_INDEX_3_BRIGHTNESS" val="0.4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1_2*m_h_a*1_2_1"/>
  <p:tag name="KSO_WM_TEMPLATE_CATEGORY" val="diagram"/>
  <p:tag name="KSO_WM_TEMPLATE_INDEX" val="20230931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ISCONTENTSTITLE" val="0"/>
  <p:tag name="KSO_WM_UNIT_ISNUMDGMTITLE" val="0"/>
  <p:tag name="KSO_WM_UNIT_NOCLEAR" val="0"/>
  <p:tag name="KSO_WM_UNIT_VALUE" val="14"/>
  <p:tag name="KSO_WM_UNIT_TYPE" val="m_h_a"/>
  <p:tag name="KSO_WM_UNIT_INDEX" val="1_2_1"/>
  <p:tag name="KSO_WM_DIAGRAM_MAX_ITEMCNT" val="6"/>
  <p:tag name="KSO_WM_DIAGRAM_MIN_ITEMCNT" val="2"/>
  <p:tag name="KSO_WM_DIAGRAM_VIRTUALLY_FRAME" val="{&quot;height&quot;:348.70001220703125,&quot;width&quot;:850.3499755859375}"/>
  <p:tag name="KSO_WM_DIAGRAM_COLOR_MATCH_VALUE" val="{&quot;shape&quot;:{&quot;fill&quot;:{&quot;gradient&quot;:[{&quot;brightness&quot;:0.800000011920929,&quot;colorType&quot;:1,&quot;foreColorIndex&quot;:6,&quot;pos&quot;:0,&quot;transparency&quot;:0},{&quot;brightness&quot;:0,&quot;colorType&quot;:1,&quot;foreColorIndex&quot;:6,&quot;pos&quot;:0.4399999976158142,&quot;transparency&quot;:0}],&quot;type&quot;:3},&quot;glow&quot;:{&quot;colorType&quot;:0},&quot;line&quot;:{&quot;type&quot;:0},&quot;shadow&quot;:{&quot;brightness&quot;:0,&quot;colorType&quot;:1,&quot;foreColorIndex&quot;:6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FILL_TYPE" val="3"/>
  <p:tag name="KSO_WM_UNIT_SHADOW_SCHEMECOLOR_INDEX" val="6"/>
  <p:tag name="KSO_WM_UNIT_USESOURCEFORMAT_APPLY" val="1"/>
</p:tagLst>
</file>

<file path=ppt/tags/tag9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1_2*m_h_i*1_2_1"/>
  <p:tag name="KSO_WM_TEMPLATE_CATEGORY" val="diagram"/>
  <p:tag name="KSO_WM_TEMPLATE_INDEX" val="20230931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2_1"/>
  <p:tag name="KSO_WM_DIAGRAM_MAX_ITEMCNT" val="6"/>
  <p:tag name="KSO_WM_DIAGRAM_MIN_ITEMCNT" val="2"/>
  <p:tag name="KSO_WM_DIAGRAM_VIRTUALLY_FRAME" val="{&quot;height&quot;:348.70001220703125,&quot;width&quot;:850.3499755859375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6"/>
  <p:tag name="KSO_WM_UNIT_USESOURCEFORMAT_APPLY" val="1"/>
</p:tagLst>
</file>

<file path=ppt/theme/theme1.xml><?xml version="1.0" encoding="utf-8"?>
<a:theme xmlns:a="http://schemas.openxmlformats.org/drawingml/2006/main" name="主题5">
  <a:themeElements>
    <a:clrScheme name="自定义 2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70C0"/>
      </a:accent1>
      <a:accent2>
        <a:srgbClr val="FFC000"/>
      </a:accent2>
      <a:accent3>
        <a:srgbClr val="EEAA36"/>
      </a:accent3>
      <a:accent4>
        <a:srgbClr val="62C0FD"/>
      </a:accent4>
      <a:accent5>
        <a:srgbClr val="DF2221"/>
      </a:accent5>
      <a:accent6>
        <a:srgbClr val="2D363D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0</TotalTime>
  <Words>3992</Words>
  <Application>WPS 演示</Application>
  <PresentationFormat>宽屏</PresentationFormat>
  <Paragraphs>513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Times New Roman</vt:lpstr>
      <vt:lpstr>方正兰亭宋简体</vt:lpstr>
      <vt:lpstr>时尚中黑简体</vt:lpstr>
      <vt:lpstr>方正博雅刊宋简体</vt:lpstr>
      <vt:lpstr>等线</vt:lpstr>
      <vt:lpstr>Wingdings 2</vt:lpstr>
      <vt:lpstr>Arial Unicode MS</vt:lpstr>
      <vt:lpstr>Calibri</vt:lpstr>
      <vt:lpstr>华文黑体</vt:lpstr>
      <vt:lpstr>黑体</vt:lpstr>
      <vt:lpstr>思源黑体 CN Light</vt:lpstr>
      <vt:lpstr>思源黑体 CN Medium</vt:lpstr>
      <vt:lpstr>STIXGeneral-Bold</vt:lpstr>
      <vt:lpstr>TrickShot</vt:lpstr>
      <vt:lpstr>Oxygen</vt:lpstr>
      <vt:lpstr>华文彩云</vt:lpstr>
      <vt:lpstr>兰亭黑-繁 纤黑</vt:lpstr>
      <vt:lpstr>兰亭黑-简 特黑</vt:lpstr>
      <vt:lpstr>方正细黑一_GBK</vt:lpstr>
      <vt:lpstr>Arial</vt:lpstr>
      <vt:lpstr>方正书宋_GBK</vt:lpstr>
      <vt:lpstr>方正兰亭细黑_GBK</vt:lpstr>
      <vt:lpstr>主题5</vt:lpstr>
      <vt:lpstr>第五章   大学生活与生涯规划管理 ——职业规划的实施</vt:lpstr>
      <vt:lpstr>PowerPoint 演示文稿</vt:lpstr>
      <vt:lpstr>一、学业管理</vt:lpstr>
      <vt:lpstr>一、学业管理</vt:lpstr>
      <vt:lpstr>一、学业管理</vt:lpstr>
      <vt:lpstr>一、学业管理</vt:lpstr>
      <vt:lpstr>二、良好的心态</vt:lpstr>
      <vt:lpstr>三、合理的生活习惯</vt:lpstr>
      <vt:lpstr>PowerPoint 演示文稿</vt:lpstr>
      <vt:lpstr>一、加入社团活动</vt:lpstr>
      <vt:lpstr>一、加入社团活动</vt:lpstr>
      <vt:lpstr>二、加入学生会</vt:lpstr>
      <vt:lpstr>二、加入学生会</vt:lpstr>
      <vt:lpstr>PowerPoint 演示文稿</vt:lpstr>
      <vt:lpstr>一、加入社团活动</vt:lpstr>
      <vt:lpstr>二、加入学生会</vt:lpstr>
      <vt:lpstr>三、参与志愿服务</vt:lpstr>
      <vt:lpstr>四、参与学术竞赛与项目</vt:lpstr>
      <vt:lpstr>PowerPoint 演示文稿</vt:lpstr>
      <vt:lpstr>一、职业生涯的管理</vt:lpstr>
      <vt:lpstr>一、职业生涯的管理</vt:lpstr>
      <vt:lpstr>一、职业生涯的管理</vt:lpstr>
      <vt:lpstr>二、职业规划的评估</vt:lpstr>
      <vt:lpstr>二、职业规划的评估</vt:lpstr>
      <vt:lpstr>二、职业生涯规划的评估</vt:lpstr>
      <vt:lpstr>三、职业规划的修正</vt:lpstr>
      <vt:lpstr>三、职业规划的修正</vt:lpstr>
      <vt:lpstr>PowerPoint 演示文稿</vt:lpstr>
      <vt:lpstr>一、职业探索与角色转变准备</vt:lpstr>
      <vt:lpstr>一、职业探索与角色转变准备</vt:lpstr>
      <vt:lpstr>一、职业探索与角色转变准备</vt:lpstr>
      <vt:lpstr>感谢聆听！学习进步！</vt:lpstr>
    </vt:vector>
  </TitlesOfParts>
  <Company>iSlide</Company>
  <LinksUpToDate>false</LinksUpToDate>
  <SharedDoc>false</SharedDoc>
  <HyperlinksChanged>false</HyperlinksChanged>
  <AppVersion>14.0000</AppVersion>
  <Manager>iSlide</Manager>
  <HyperlinkBase>https://www.islide.cc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秋秋</cp:lastModifiedBy>
  <cp:revision>153</cp:revision>
  <cp:lastPrinted>2019-01-09T16:00:00Z</cp:lastPrinted>
  <dcterms:created xsi:type="dcterms:W3CDTF">2019-01-09T16:00:00Z</dcterms:created>
  <dcterms:modified xsi:type="dcterms:W3CDTF">2025-03-20T11:04:02Z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KSOProductBuildVer">
    <vt:lpwstr>2052-12.1.0.20305</vt:lpwstr>
  </property>
  <property fmtid="{D5CDD505-2E9C-101B-9397-08002B2CF9AE}" pid="4" name="ICV">
    <vt:lpwstr>1C8A36D74B264A7EA4187C92A1DF695C_13</vt:lpwstr>
  </property>
</Properties>
</file>