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52"/>
  </p:notesMasterIdLst>
  <p:handoutMasterIdLst>
    <p:handoutMasterId r:id="rId53"/>
  </p:handoutMasterIdLst>
  <p:sldIdLst>
    <p:sldId id="256" r:id="rId3"/>
    <p:sldId id="258" r:id="rId4"/>
    <p:sldId id="7189" r:id="rId5"/>
    <p:sldId id="7213" r:id="rId6"/>
    <p:sldId id="7245" r:id="rId7"/>
    <p:sldId id="7246" r:id="rId8"/>
    <p:sldId id="7249" r:id="rId9"/>
    <p:sldId id="7224" r:id="rId10"/>
    <p:sldId id="7250" r:id="rId11"/>
    <p:sldId id="7330" r:id="rId12"/>
    <p:sldId id="7252" r:id="rId13"/>
    <p:sldId id="7332" r:id="rId14"/>
    <p:sldId id="7271" r:id="rId15"/>
    <p:sldId id="7333" r:id="rId16"/>
    <p:sldId id="7273" r:id="rId17"/>
    <p:sldId id="7274" r:id="rId18"/>
    <p:sldId id="7276" r:id="rId19"/>
    <p:sldId id="7225" r:id="rId20"/>
    <p:sldId id="7277" r:id="rId21"/>
    <p:sldId id="7281" r:id="rId22"/>
    <p:sldId id="7278" r:id="rId23"/>
    <p:sldId id="7279" r:id="rId24"/>
    <p:sldId id="7280" r:id="rId25"/>
    <p:sldId id="7282" r:id="rId26"/>
    <p:sldId id="7348" r:id="rId27"/>
    <p:sldId id="7349" r:id="rId28"/>
    <p:sldId id="7293" r:id="rId29"/>
    <p:sldId id="7298" r:id="rId30"/>
    <p:sldId id="7226" r:id="rId31"/>
    <p:sldId id="7300" r:id="rId32"/>
    <p:sldId id="7299" r:id="rId33"/>
    <p:sldId id="7408" r:id="rId34"/>
    <p:sldId id="7410" r:id="rId35"/>
    <p:sldId id="7305" r:id="rId36"/>
    <p:sldId id="7306" r:id="rId37"/>
    <p:sldId id="7227" r:id="rId38"/>
    <p:sldId id="7307" r:id="rId39"/>
    <p:sldId id="7308" r:id="rId40"/>
    <p:sldId id="7309" r:id="rId41"/>
    <p:sldId id="7228" r:id="rId42"/>
    <p:sldId id="7310" r:id="rId43"/>
    <p:sldId id="7411" r:id="rId44"/>
    <p:sldId id="7311" r:id="rId45"/>
    <p:sldId id="7417" r:id="rId46"/>
    <p:sldId id="7415" r:id="rId47"/>
    <p:sldId id="7416" r:id="rId48"/>
    <p:sldId id="7418" r:id="rId49"/>
    <p:sldId id="7419" r:id="rId50"/>
    <p:sldId id="261" r:id="rId51"/>
  </p:sldIdLst>
  <p:sldSz cx="12192000" cy="6858000"/>
  <p:notesSz cx="6858000" cy="9144000"/>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7" userDrawn="1">
          <p15:clr>
            <a:srgbClr val="A4A3A4"/>
          </p15:clr>
        </p15:guide>
        <p15:guide id="2" pos="38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6A"/>
    <a:srgbClr val="B5692D"/>
    <a:srgbClr val="934B31"/>
    <a:srgbClr val="FF9D79"/>
    <a:srgbClr val="FF8E44"/>
    <a:srgbClr val="FAC132"/>
    <a:srgbClr val="F9D957"/>
    <a:srgbClr val="FAC94A"/>
    <a:srgbClr val="FBCB4D"/>
    <a:srgbClr val="AF5C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35" autoAdjust="0"/>
    <p:restoredTop sz="96182" autoAdjust="0"/>
  </p:normalViewPr>
  <p:slideViewPr>
    <p:cSldViewPr snapToGrid="0">
      <p:cViewPr varScale="1">
        <p:scale>
          <a:sx n="114" d="100"/>
          <a:sy n="114" d="100"/>
        </p:scale>
        <p:origin x="420" y="84"/>
      </p:cViewPr>
      <p:guideLst>
        <p:guide orient="horz" pos="2257"/>
        <p:guide pos="3872"/>
      </p:guideLst>
    </p:cSldViewPr>
  </p:slideViewPr>
  <p:notesTextViewPr>
    <p:cViewPr>
      <p:scale>
        <a:sx n="3" d="2"/>
        <a:sy n="3" d="2"/>
      </p:scale>
      <p:origin x="0" y="0"/>
    </p:cViewPr>
  </p:notesTextViewPr>
  <p:sorterViewPr>
    <p:cViewPr>
      <p:scale>
        <a:sx n="75" d="100"/>
        <a:sy n="75" d="100"/>
      </p:scale>
      <p:origin x="0" y="0"/>
    </p:cViewPr>
  </p:sorterViewPr>
  <p:notesViewPr>
    <p:cSldViewPr snapToGrid="0">
      <p:cViewPr varScale="1">
        <p:scale>
          <a:sx n="87" d="100"/>
          <a:sy n="87" d="100"/>
        </p:scale>
        <p:origin x="3840" y="7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7" Type="http://schemas.openxmlformats.org/officeDocument/2006/relationships/tags" Target="tags/tag67.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handoutMaster" Target="handoutMasters/handoutMaster1.xml"/><Relationship Id="rId52" Type="http://schemas.openxmlformats.org/officeDocument/2006/relationships/notesMaster" Target="notesMasters/notesMaster1.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C0FF84-AF38-4BC9-9488-8433D31C789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6F0E7B4-B12F-48EE-A9E9-21AE07C19F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2.png"/><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0" name="任意多边形: 形状 69"/>
          <p:cNvSpPr/>
          <p:nvPr userDrawn="1"/>
        </p:nvSpPr>
        <p:spPr>
          <a:xfrm>
            <a:off x="0" y="-1"/>
            <a:ext cx="12192000" cy="3838373"/>
          </a:xfrm>
          <a:custGeom>
            <a:avLst/>
            <a:gdLst>
              <a:gd name="connsiteX0" fmla="*/ 0 w 12192000"/>
              <a:gd name="connsiteY0" fmla="*/ 0 h 3702186"/>
              <a:gd name="connsiteX1" fmla="*/ 12192000 w 12192000"/>
              <a:gd name="connsiteY1" fmla="*/ 0 h 3702186"/>
              <a:gd name="connsiteX2" fmla="*/ 12192000 w 12192000"/>
              <a:gd name="connsiteY2" fmla="*/ 3338861 h 3702186"/>
              <a:gd name="connsiteX3" fmla="*/ 6094795 w 12192000"/>
              <a:gd name="connsiteY3" fmla="*/ 3338861 h 3702186"/>
              <a:gd name="connsiteX4" fmla="*/ 6096000 w 12192000"/>
              <a:gd name="connsiteY4" fmla="*/ 3341683 h 3702186"/>
              <a:gd name="connsiteX5" fmla="*/ 3048000 w 12192000"/>
              <a:gd name="connsiteY5" fmla="*/ 3702186 h 3702186"/>
              <a:gd name="connsiteX6" fmla="*/ 0 w 12192000"/>
              <a:gd name="connsiteY6" fmla="*/ 3341683 h 3702186"/>
              <a:gd name="connsiteX7" fmla="*/ 1205 w 12192000"/>
              <a:gd name="connsiteY7" fmla="*/ 3338861 h 3702186"/>
              <a:gd name="connsiteX8" fmla="*/ 0 w 12192000"/>
              <a:gd name="connsiteY8" fmla="*/ 3338861 h 3702186"/>
              <a:gd name="connsiteX0-1" fmla="*/ 0 w 12192000"/>
              <a:gd name="connsiteY0-2" fmla="*/ 0 h 3702186"/>
              <a:gd name="connsiteX1-3" fmla="*/ 12192000 w 12192000"/>
              <a:gd name="connsiteY1-4" fmla="*/ 0 h 3702186"/>
              <a:gd name="connsiteX2-5" fmla="*/ 12192000 w 12192000"/>
              <a:gd name="connsiteY2-6" fmla="*/ 3338861 h 3702186"/>
              <a:gd name="connsiteX3-7" fmla="*/ 6094795 w 12192000"/>
              <a:gd name="connsiteY3-8" fmla="*/ 3338861 h 3702186"/>
              <a:gd name="connsiteX4-9" fmla="*/ 6096000 w 12192000"/>
              <a:gd name="connsiteY4-10" fmla="*/ 3341683 h 3702186"/>
              <a:gd name="connsiteX5-11" fmla="*/ 3048000 w 12192000"/>
              <a:gd name="connsiteY5-12" fmla="*/ 3702186 h 3702186"/>
              <a:gd name="connsiteX6-13" fmla="*/ 0 w 12192000"/>
              <a:gd name="connsiteY6-14" fmla="*/ 3341683 h 3702186"/>
              <a:gd name="connsiteX7-15" fmla="*/ 1205 w 12192000"/>
              <a:gd name="connsiteY7-16" fmla="*/ 3338861 h 3702186"/>
              <a:gd name="connsiteX8-17" fmla="*/ 0 w 12192000"/>
              <a:gd name="connsiteY8-18" fmla="*/ 3338861 h 3702186"/>
              <a:gd name="connsiteX9" fmla="*/ 0 w 12192000"/>
              <a:gd name="connsiteY9" fmla="*/ 0 h 3702186"/>
              <a:gd name="connsiteX0-19" fmla="*/ 0 w 12192000"/>
              <a:gd name="connsiteY0-20" fmla="*/ 0 h 3838373"/>
              <a:gd name="connsiteX1-21" fmla="*/ 12192000 w 12192000"/>
              <a:gd name="connsiteY1-22" fmla="*/ 0 h 3838373"/>
              <a:gd name="connsiteX2-23" fmla="*/ 12192000 w 12192000"/>
              <a:gd name="connsiteY2-24" fmla="*/ 3338861 h 3838373"/>
              <a:gd name="connsiteX3-25" fmla="*/ 6094795 w 12192000"/>
              <a:gd name="connsiteY3-26" fmla="*/ 3338861 h 3838373"/>
              <a:gd name="connsiteX4-27" fmla="*/ 6096000 w 12192000"/>
              <a:gd name="connsiteY4-28" fmla="*/ 3341683 h 3838373"/>
              <a:gd name="connsiteX5-29" fmla="*/ 3184187 w 12192000"/>
              <a:gd name="connsiteY5-30" fmla="*/ 3838373 h 3838373"/>
              <a:gd name="connsiteX6-31" fmla="*/ 0 w 12192000"/>
              <a:gd name="connsiteY6-32" fmla="*/ 3341683 h 3838373"/>
              <a:gd name="connsiteX7-33" fmla="*/ 1205 w 12192000"/>
              <a:gd name="connsiteY7-34" fmla="*/ 3338861 h 3838373"/>
              <a:gd name="connsiteX8-35" fmla="*/ 0 w 12192000"/>
              <a:gd name="connsiteY8-36" fmla="*/ 3338861 h 3838373"/>
              <a:gd name="connsiteX9-37" fmla="*/ 0 w 12192000"/>
              <a:gd name="connsiteY9-38" fmla="*/ 0 h 38383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12192000" h="3838373">
                <a:moveTo>
                  <a:pt x="0" y="0"/>
                </a:moveTo>
                <a:lnTo>
                  <a:pt x="12192000" y="0"/>
                </a:lnTo>
                <a:lnTo>
                  <a:pt x="12192000" y="3338861"/>
                </a:lnTo>
                <a:lnTo>
                  <a:pt x="6094795" y="3338861"/>
                </a:lnTo>
                <a:lnTo>
                  <a:pt x="6096000" y="3341683"/>
                </a:lnTo>
                <a:cubicBezTo>
                  <a:pt x="5765260" y="3453234"/>
                  <a:pt x="4867551" y="3838373"/>
                  <a:pt x="3184187" y="3838373"/>
                </a:cubicBezTo>
                <a:cubicBezTo>
                  <a:pt x="1500823" y="3838373"/>
                  <a:pt x="0" y="3540783"/>
                  <a:pt x="0" y="3341683"/>
                </a:cubicBezTo>
                <a:lnTo>
                  <a:pt x="1205" y="3338861"/>
                </a:lnTo>
                <a:lnTo>
                  <a:pt x="0" y="3338861"/>
                </a:lnTo>
                <a:lnTo>
                  <a:pt x="0" y="0"/>
                </a:lnTo>
                <a:close/>
              </a:path>
            </a:pathLst>
          </a:custGeom>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p:cNvSpPr/>
          <p:nvPr/>
        </p:nvSpPr>
        <p:spPr>
          <a:xfrm>
            <a:off x="1956532" y="6010541"/>
            <a:ext cx="147284" cy="120504"/>
          </a:xfrm>
          <a:custGeom>
            <a:avLst/>
            <a:gdLst>
              <a:gd name="connsiteX0" fmla="*/ 45872 w 132804"/>
              <a:gd name="connsiteY0" fmla="*/ 45872 h 108658"/>
              <a:gd name="connsiteX1" fmla="*/ 90543 w 132804"/>
              <a:gd name="connsiteY1" fmla="*/ 65189 h 108658"/>
            </a:gdLst>
            <a:ahLst/>
            <a:cxnLst>
              <a:cxn ang="0">
                <a:pos x="connsiteX0" y="connsiteY0"/>
              </a:cxn>
              <a:cxn ang="0">
                <a:pos x="connsiteX1" y="connsiteY1"/>
              </a:cxn>
            </a:cxnLst>
            <a:rect l="l" t="t" r="r" b="b"/>
            <a:pathLst>
              <a:path w="132804" h="108658">
                <a:moveTo>
                  <a:pt x="45872" y="45872"/>
                </a:moveTo>
                <a:cubicBezTo>
                  <a:pt x="60360" y="53116"/>
                  <a:pt x="74848" y="59153"/>
                  <a:pt x="90543" y="65189"/>
                </a:cubicBezTo>
              </a:path>
            </a:pathLst>
          </a:custGeom>
          <a:noFill/>
          <a:ln w="48254" cap="rnd">
            <a:solidFill>
              <a:srgbClr val="FFFFFF"/>
            </a:solidFill>
            <a:prstDash val="solid"/>
            <a:round/>
          </a:ln>
        </p:spPr>
        <p:txBody>
          <a:bodyPr rtlCol="0" anchor="ctr"/>
          <a:lstStyle/>
          <a:p>
            <a:endParaRPr lang="zh-CN" altLang="en-US"/>
          </a:p>
        </p:txBody>
      </p:sp>
      <p:sp>
        <p:nvSpPr>
          <p:cNvPr id="14" name="任意多边形: 形状 13"/>
          <p:cNvSpPr/>
          <p:nvPr/>
        </p:nvSpPr>
        <p:spPr>
          <a:xfrm>
            <a:off x="4280935" y="5955644"/>
            <a:ext cx="147284" cy="120504"/>
          </a:xfrm>
          <a:custGeom>
            <a:avLst/>
            <a:gdLst>
              <a:gd name="connsiteX0" fmla="*/ 45872 w 132804"/>
              <a:gd name="connsiteY0" fmla="*/ 67604 h 108658"/>
              <a:gd name="connsiteX1" fmla="*/ 89335 w 132804"/>
              <a:gd name="connsiteY1" fmla="*/ 45872 h 108658"/>
            </a:gdLst>
            <a:ahLst/>
            <a:cxnLst>
              <a:cxn ang="0">
                <a:pos x="connsiteX0" y="connsiteY0"/>
              </a:cxn>
              <a:cxn ang="0">
                <a:pos x="connsiteX1" y="connsiteY1"/>
              </a:cxn>
            </a:cxnLst>
            <a:rect l="l" t="t" r="r" b="b"/>
            <a:pathLst>
              <a:path w="132804" h="108658">
                <a:moveTo>
                  <a:pt x="45872" y="67604"/>
                </a:moveTo>
                <a:cubicBezTo>
                  <a:pt x="60360" y="60360"/>
                  <a:pt x="74848" y="53116"/>
                  <a:pt x="89335" y="45872"/>
                </a:cubicBezTo>
              </a:path>
            </a:pathLst>
          </a:custGeom>
          <a:noFill/>
          <a:ln w="48254" cap="rnd">
            <a:solidFill>
              <a:srgbClr val="FFFFFF"/>
            </a:solidFill>
            <a:prstDash val="solid"/>
            <a:round/>
          </a:ln>
        </p:spPr>
        <p:txBody>
          <a:bodyPr rtlCol="0" anchor="ctr"/>
          <a:lstStyle/>
          <a:p>
            <a:endParaRPr lang="zh-CN" altLang="en-US"/>
          </a:p>
        </p:txBody>
      </p:sp>
      <p:sp>
        <p:nvSpPr>
          <p:cNvPr id="19" name="任意多边形: 形状 18"/>
          <p:cNvSpPr/>
          <p:nvPr/>
        </p:nvSpPr>
        <p:spPr>
          <a:xfrm>
            <a:off x="3501129" y="4384175"/>
            <a:ext cx="441851" cy="508798"/>
          </a:xfrm>
          <a:custGeom>
            <a:avLst/>
            <a:gdLst>
              <a:gd name="connsiteX0" fmla="*/ 348189 w 398413"/>
              <a:gd name="connsiteY0" fmla="*/ 37016 h 458779"/>
              <a:gd name="connsiteX1" fmla="*/ 374749 w 398413"/>
              <a:gd name="connsiteY1" fmla="*/ 184309 h 458779"/>
              <a:gd name="connsiteX2" fmla="*/ 204518 w 398413"/>
              <a:gd name="connsiteY2" fmla="*/ 417320 h 458779"/>
              <a:gd name="connsiteX3" fmla="*/ 54811 w 398413"/>
              <a:gd name="connsiteY3" fmla="*/ 422150 h 458779"/>
              <a:gd name="connsiteX4" fmla="*/ 54811 w 398413"/>
              <a:gd name="connsiteY4" fmla="*/ 422150 h 458779"/>
              <a:gd name="connsiteX5" fmla="*/ 28250 w 398413"/>
              <a:gd name="connsiteY5" fmla="*/ 274857 h 458779"/>
              <a:gd name="connsiteX6" fmla="*/ 198481 w 398413"/>
              <a:gd name="connsiteY6" fmla="*/ 41845 h 458779"/>
              <a:gd name="connsiteX7" fmla="*/ 348189 w 398413"/>
              <a:gd name="connsiteY7" fmla="*/ 37016 h 458779"/>
              <a:gd name="connsiteX8" fmla="*/ 348189 w 398413"/>
              <a:gd name="connsiteY8" fmla="*/ 37016 h 45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8413" h="458779">
                <a:moveTo>
                  <a:pt x="348189" y="37016"/>
                </a:moveTo>
                <a:cubicBezTo>
                  <a:pt x="396481" y="76858"/>
                  <a:pt x="408554" y="142053"/>
                  <a:pt x="374749" y="184309"/>
                </a:cubicBezTo>
                <a:lnTo>
                  <a:pt x="204518" y="417320"/>
                </a:lnTo>
                <a:cubicBezTo>
                  <a:pt x="170713" y="459576"/>
                  <a:pt x="103103" y="461991"/>
                  <a:pt x="54811" y="422150"/>
                </a:cubicBezTo>
                <a:lnTo>
                  <a:pt x="54811" y="422150"/>
                </a:lnTo>
                <a:cubicBezTo>
                  <a:pt x="6518" y="382308"/>
                  <a:pt x="-5555" y="317113"/>
                  <a:pt x="28250" y="274857"/>
                </a:cubicBezTo>
                <a:lnTo>
                  <a:pt x="198481" y="41845"/>
                </a:lnTo>
                <a:cubicBezTo>
                  <a:pt x="233493" y="-411"/>
                  <a:pt x="299896" y="-1618"/>
                  <a:pt x="348189" y="37016"/>
                </a:cubicBezTo>
                <a:lnTo>
                  <a:pt x="348189" y="37016"/>
                </a:lnTo>
                <a:close/>
              </a:path>
            </a:pathLst>
          </a:custGeom>
          <a:solidFill>
            <a:srgbClr val="FFFFFF"/>
          </a:solidFill>
          <a:ln w="9525" cap="flat">
            <a:noFill/>
            <a:prstDash val="solid"/>
            <a:miter/>
          </a:ln>
        </p:spPr>
        <p:txBody>
          <a:bodyPr rtlCol="0" anchor="ctr"/>
          <a:lstStyle/>
          <a:p>
            <a:endParaRPr lang="zh-CN" altLang="en-US"/>
          </a:p>
        </p:txBody>
      </p:sp>
      <p:sp>
        <p:nvSpPr>
          <p:cNvPr id="22" name="任意多边形: 形状 21"/>
          <p:cNvSpPr/>
          <p:nvPr/>
        </p:nvSpPr>
        <p:spPr>
          <a:xfrm>
            <a:off x="2578463" y="4140702"/>
            <a:ext cx="950648" cy="682860"/>
          </a:xfrm>
          <a:custGeom>
            <a:avLst/>
            <a:gdLst>
              <a:gd name="connsiteX0" fmla="*/ 733444 w 857193"/>
              <a:gd name="connsiteY0" fmla="*/ 617541 h 615730"/>
              <a:gd name="connsiteX1" fmla="*/ 225164 w 857193"/>
              <a:gd name="connsiteY1" fmla="*/ 617541 h 615730"/>
              <a:gd name="connsiteX2" fmla="*/ 202225 w 857193"/>
              <a:gd name="connsiteY2" fmla="*/ 597017 h 615730"/>
              <a:gd name="connsiteX3" fmla="*/ 128579 w 857193"/>
              <a:gd name="connsiteY3" fmla="*/ 86323 h 615730"/>
              <a:gd name="connsiteX4" fmla="*/ 92360 w 857193"/>
              <a:gd name="connsiteY4" fmla="*/ 54933 h 615730"/>
              <a:gd name="connsiteX5" fmla="*/ 54933 w 857193"/>
              <a:gd name="connsiteY5" fmla="*/ 92360 h 615730"/>
              <a:gd name="connsiteX6" fmla="*/ 54933 w 857193"/>
              <a:gd name="connsiteY6" fmla="*/ 145482 h 615730"/>
              <a:gd name="connsiteX7" fmla="*/ 31994 w 857193"/>
              <a:gd name="connsiteY7" fmla="*/ 168421 h 615730"/>
              <a:gd name="connsiteX8" fmla="*/ 9055 w 857193"/>
              <a:gd name="connsiteY8" fmla="*/ 145482 h 615730"/>
              <a:gd name="connsiteX9" fmla="*/ 9055 w 857193"/>
              <a:gd name="connsiteY9" fmla="*/ 92360 h 615730"/>
              <a:gd name="connsiteX10" fmla="*/ 92360 w 857193"/>
              <a:gd name="connsiteY10" fmla="*/ 9055 h 615730"/>
              <a:gd name="connsiteX11" fmla="*/ 175664 w 857193"/>
              <a:gd name="connsiteY11" fmla="*/ 80286 h 615730"/>
              <a:gd name="connsiteX12" fmla="*/ 190152 w 857193"/>
              <a:gd name="connsiteY12" fmla="*/ 184115 h 615730"/>
              <a:gd name="connsiteX13" fmla="*/ 831236 w 857193"/>
              <a:gd name="connsiteY13" fmla="*/ 184115 h 615730"/>
              <a:gd name="connsiteX14" fmla="*/ 849346 w 857193"/>
              <a:gd name="connsiteY14" fmla="*/ 192567 h 615730"/>
              <a:gd name="connsiteX15" fmla="*/ 852968 w 857193"/>
              <a:gd name="connsiteY15" fmla="*/ 213091 h 615730"/>
              <a:gd name="connsiteX16" fmla="*/ 753968 w 857193"/>
              <a:gd name="connsiteY16" fmla="*/ 599432 h 615730"/>
              <a:gd name="connsiteX17" fmla="*/ 733444 w 857193"/>
              <a:gd name="connsiteY17" fmla="*/ 617541 h 615730"/>
              <a:gd name="connsiteX18" fmla="*/ 245689 w 857193"/>
              <a:gd name="connsiteY18" fmla="*/ 571664 h 615730"/>
              <a:gd name="connsiteX19" fmla="*/ 715334 w 857193"/>
              <a:gd name="connsiteY19" fmla="*/ 571664 h 615730"/>
              <a:gd name="connsiteX20" fmla="*/ 802261 w 857193"/>
              <a:gd name="connsiteY20" fmla="*/ 231201 h 615730"/>
              <a:gd name="connsiteX21" fmla="*/ 197396 w 857193"/>
              <a:gd name="connsiteY21" fmla="*/ 231201 h 615730"/>
              <a:gd name="connsiteX22" fmla="*/ 245689 w 857193"/>
              <a:gd name="connsiteY22" fmla="*/ 571664 h 61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57193" h="615730">
                <a:moveTo>
                  <a:pt x="733444" y="617541"/>
                </a:moveTo>
                <a:lnTo>
                  <a:pt x="225164" y="617541"/>
                </a:lnTo>
                <a:cubicBezTo>
                  <a:pt x="213091" y="617541"/>
                  <a:pt x="203433" y="609090"/>
                  <a:pt x="202225" y="597017"/>
                </a:cubicBezTo>
                <a:lnTo>
                  <a:pt x="128579" y="86323"/>
                </a:lnTo>
                <a:cubicBezTo>
                  <a:pt x="126164" y="68213"/>
                  <a:pt x="110469" y="54933"/>
                  <a:pt x="92360" y="54933"/>
                </a:cubicBezTo>
                <a:cubicBezTo>
                  <a:pt x="71835" y="54933"/>
                  <a:pt x="54933" y="71835"/>
                  <a:pt x="54933" y="92360"/>
                </a:cubicBezTo>
                <a:lnTo>
                  <a:pt x="54933" y="145482"/>
                </a:lnTo>
                <a:cubicBezTo>
                  <a:pt x="54933" y="158762"/>
                  <a:pt x="44067" y="168421"/>
                  <a:pt x="31994" y="168421"/>
                </a:cubicBezTo>
                <a:cubicBezTo>
                  <a:pt x="19921" y="168421"/>
                  <a:pt x="9055" y="157555"/>
                  <a:pt x="9055" y="145482"/>
                </a:cubicBezTo>
                <a:lnTo>
                  <a:pt x="9055" y="92360"/>
                </a:lnTo>
                <a:cubicBezTo>
                  <a:pt x="9055" y="46482"/>
                  <a:pt x="46482" y="9055"/>
                  <a:pt x="92360" y="9055"/>
                </a:cubicBezTo>
                <a:cubicBezTo>
                  <a:pt x="133408" y="9055"/>
                  <a:pt x="168420" y="39238"/>
                  <a:pt x="175664" y="80286"/>
                </a:cubicBezTo>
                <a:lnTo>
                  <a:pt x="190152" y="184115"/>
                </a:lnTo>
                <a:lnTo>
                  <a:pt x="831236" y="184115"/>
                </a:lnTo>
                <a:cubicBezTo>
                  <a:pt x="838480" y="184115"/>
                  <a:pt x="845724" y="187738"/>
                  <a:pt x="849346" y="192567"/>
                </a:cubicBezTo>
                <a:cubicBezTo>
                  <a:pt x="854175" y="198603"/>
                  <a:pt x="855383" y="205847"/>
                  <a:pt x="852968" y="213091"/>
                </a:cubicBezTo>
                <a:lnTo>
                  <a:pt x="753968" y="599432"/>
                </a:lnTo>
                <a:cubicBezTo>
                  <a:pt x="752761" y="610298"/>
                  <a:pt x="743102" y="617541"/>
                  <a:pt x="733444" y="617541"/>
                </a:cubicBezTo>
                <a:close/>
                <a:moveTo>
                  <a:pt x="245689" y="571664"/>
                </a:moveTo>
                <a:lnTo>
                  <a:pt x="715334" y="571664"/>
                </a:lnTo>
                <a:lnTo>
                  <a:pt x="802261" y="231201"/>
                </a:lnTo>
                <a:lnTo>
                  <a:pt x="197396" y="231201"/>
                </a:lnTo>
                <a:lnTo>
                  <a:pt x="245689" y="571664"/>
                </a:lnTo>
                <a:close/>
              </a:path>
            </a:pathLst>
          </a:custGeom>
          <a:solidFill>
            <a:srgbClr val="FFFFFF"/>
          </a:solidFill>
          <a:ln w="9525" cap="flat">
            <a:noFill/>
            <a:prstDash val="solid"/>
            <a:miter/>
          </a:ln>
        </p:spPr>
        <p:txBody>
          <a:bodyPr rtlCol="0" anchor="ctr"/>
          <a:lstStyle/>
          <a:p>
            <a:endParaRPr lang="zh-CN" altLang="en-US"/>
          </a:p>
        </p:txBody>
      </p:sp>
      <p:sp>
        <p:nvSpPr>
          <p:cNvPr id="23" name="任意多边形: 形状 22"/>
          <p:cNvSpPr/>
          <p:nvPr/>
        </p:nvSpPr>
        <p:spPr>
          <a:xfrm>
            <a:off x="2946559" y="4341430"/>
            <a:ext cx="107115" cy="482019"/>
          </a:xfrm>
          <a:custGeom>
            <a:avLst/>
            <a:gdLst>
              <a:gd name="connsiteX0" fmla="*/ 73145 w 96585"/>
              <a:gd name="connsiteY0" fmla="*/ 436546 h 434633"/>
              <a:gd name="connsiteX1" fmla="*/ 50206 w 96585"/>
              <a:gd name="connsiteY1" fmla="*/ 416022 h 434633"/>
              <a:gd name="connsiteX2" fmla="*/ 9157 w 96585"/>
              <a:gd name="connsiteY2" fmla="*/ 34511 h 434633"/>
              <a:gd name="connsiteX3" fmla="*/ 29681 w 96585"/>
              <a:gd name="connsiteY3" fmla="*/ 9157 h 434633"/>
              <a:gd name="connsiteX4" fmla="*/ 55035 w 96585"/>
              <a:gd name="connsiteY4" fmla="*/ 29681 h 434633"/>
              <a:gd name="connsiteX5" fmla="*/ 96084 w 96585"/>
              <a:gd name="connsiteY5" fmla="*/ 411193 h 434633"/>
              <a:gd name="connsiteX6" fmla="*/ 75559 w 96585"/>
              <a:gd name="connsiteY6" fmla="*/ 436546 h 434633"/>
              <a:gd name="connsiteX7" fmla="*/ 73145 w 96585"/>
              <a:gd name="connsiteY7" fmla="*/ 436546 h 4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85" h="434633">
                <a:moveTo>
                  <a:pt x="73145" y="436546"/>
                </a:moveTo>
                <a:cubicBezTo>
                  <a:pt x="61072" y="436546"/>
                  <a:pt x="51413" y="428095"/>
                  <a:pt x="50206" y="416022"/>
                </a:cubicBezTo>
                <a:lnTo>
                  <a:pt x="9157" y="34511"/>
                </a:lnTo>
                <a:cubicBezTo>
                  <a:pt x="7950" y="21230"/>
                  <a:pt x="17608" y="10364"/>
                  <a:pt x="29681" y="9157"/>
                </a:cubicBezTo>
                <a:cubicBezTo>
                  <a:pt x="42962" y="7950"/>
                  <a:pt x="53828" y="17608"/>
                  <a:pt x="55035" y="29681"/>
                </a:cubicBezTo>
                <a:lnTo>
                  <a:pt x="96084" y="411193"/>
                </a:lnTo>
                <a:cubicBezTo>
                  <a:pt x="97291" y="424473"/>
                  <a:pt x="87632" y="435339"/>
                  <a:pt x="75559" y="436546"/>
                </a:cubicBezTo>
                <a:cubicBezTo>
                  <a:pt x="75559" y="436546"/>
                  <a:pt x="74352" y="436546"/>
                  <a:pt x="73145" y="436546"/>
                </a:cubicBezTo>
                <a:close/>
              </a:path>
            </a:pathLst>
          </a:custGeom>
          <a:solidFill>
            <a:srgbClr val="FFFFFF"/>
          </a:solidFill>
          <a:ln w="9525" cap="flat">
            <a:noFill/>
            <a:prstDash val="solid"/>
            <a:miter/>
          </a:ln>
        </p:spPr>
        <p:txBody>
          <a:bodyPr rtlCol="0" anchor="ctr"/>
          <a:lstStyle/>
          <a:p>
            <a:endParaRPr lang="zh-CN" altLang="en-US"/>
          </a:p>
        </p:txBody>
      </p:sp>
      <p:sp>
        <p:nvSpPr>
          <p:cNvPr id="24" name="任意多边形: 形状 23"/>
          <p:cNvSpPr/>
          <p:nvPr/>
        </p:nvSpPr>
        <p:spPr>
          <a:xfrm>
            <a:off x="3182199" y="4341416"/>
            <a:ext cx="107115" cy="482019"/>
          </a:xfrm>
          <a:custGeom>
            <a:avLst/>
            <a:gdLst>
              <a:gd name="connsiteX0" fmla="*/ 32108 w 96585"/>
              <a:gd name="connsiteY0" fmla="*/ 436559 h 434633"/>
              <a:gd name="connsiteX1" fmla="*/ 29694 w 96585"/>
              <a:gd name="connsiteY1" fmla="*/ 436559 h 434633"/>
              <a:gd name="connsiteX2" fmla="*/ 9169 w 96585"/>
              <a:gd name="connsiteY2" fmla="*/ 411205 h 434633"/>
              <a:gd name="connsiteX3" fmla="*/ 45389 w 96585"/>
              <a:gd name="connsiteY3" fmla="*/ 29694 h 434633"/>
              <a:gd name="connsiteX4" fmla="*/ 70742 w 96585"/>
              <a:gd name="connsiteY4" fmla="*/ 9169 h 434633"/>
              <a:gd name="connsiteX5" fmla="*/ 91267 w 96585"/>
              <a:gd name="connsiteY5" fmla="*/ 34523 h 434633"/>
              <a:gd name="connsiteX6" fmla="*/ 55047 w 96585"/>
              <a:gd name="connsiteY6" fmla="*/ 416034 h 434633"/>
              <a:gd name="connsiteX7" fmla="*/ 32108 w 96585"/>
              <a:gd name="connsiteY7" fmla="*/ 436559 h 4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585" h="434633">
                <a:moveTo>
                  <a:pt x="32108" y="436559"/>
                </a:moveTo>
                <a:cubicBezTo>
                  <a:pt x="30901" y="436559"/>
                  <a:pt x="30901" y="436559"/>
                  <a:pt x="29694" y="436559"/>
                </a:cubicBezTo>
                <a:cubicBezTo>
                  <a:pt x="16413" y="435352"/>
                  <a:pt x="7962" y="424485"/>
                  <a:pt x="9169" y="411205"/>
                </a:cubicBezTo>
                <a:lnTo>
                  <a:pt x="45389" y="29694"/>
                </a:lnTo>
                <a:cubicBezTo>
                  <a:pt x="46596" y="16413"/>
                  <a:pt x="57462" y="7962"/>
                  <a:pt x="70742" y="9169"/>
                </a:cubicBezTo>
                <a:cubicBezTo>
                  <a:pt x="84023" y="10377"/>
                  <a:pt x="92474" y="21242"/>
                  <a:pt x="91267" y="34523"/>
                </a:cubicBezTo>
                <a:lnTo>
                  <a:pt x="55047" y="416034"/>
                </a:lnTo>
                <a:cubicBezTo>
                  <a:pt x="53840" y="428108"/>
                  <a:pt x="44181" y="436559"/>
                  <a:pt x="32108" y="436559"/>
                </a:cubicBezTo>
                <a:close/>
              </a:path>
            </a:pathLst>
          </a:custGeom>
          <a:solidFill>
            <a:srgbClr val="FFFFFF"/>
          </a:solidFill>
          <a:ln w="9525" cap="flat">
            <a:noFill/>
            <a:prstDash val="solid"/>
            <a:miter/>
          </a:ln>
        </p:spPr>
        <p:txBody>
          <a:bodyPr rtlCol="0" anchor="ctr"/>
          <a:lstStyle/>
          <a:p>
            <a:endParaRPr lang="zh-CN" altLang="en-US"/>
          </a:p>
        </p:txBody>
      </p:sp>
      <p:sp>
        <p:nvSpPr>
          <p:cNvPr id="25" name="任意多边形: 形状 24"/>
          <p:cNvSpPr/>
          <p:nvPr/>
        </p:nvSpPr>
        <p:spPr>
          <a:xfrm>
            <a:off x="2775287" y="4479454"/>
            <a:ext cx="696250" cy="66947"/>
          </a:xfrm>
          <a:custGeom>
            <a:avLst/>
            <a:gdLst>
              <a:gd name="connsiteX0" fmla="*/ 600639 w 627803"/>
              <a:gd name="connsiteY0" fmla="*/ 54933 h 60365"/>
              <a:gd name="connsiteX1" fmla="*/ 31994 w 627803"/>
              <a:gd name="connsiteY1" fmla="*/ 54933 h 60365"/>
              <a:gd name="connsiteX2" fmla="*/ 9055 w 627803"/>
              <a:gd name="connsiteY2" fmla="*/ 31994 h 60365"/>
              <a:gd name="connsiteX3" fmla="*/ 31994 w 627803"/>
              <a:gd name="connsiteY3" fmla="*/ 9055 h 60365"/>
              <a:gd name="connsiteX4" fmla="*/ 600639 w 627803"/>
              <a:gd name="connsiteY4" fmla="*/ 9055 h 60365"/>
              <a:gd name="connsiteX5" fmla="*/ 623578 w 627803"/>
              <a:gd name="connsiteY5" fmla="*/ 31994 h 60365"/>
              <a:gd name="connsiteX6" fmla="*/ 600639 w 627803"/>
              <a:gd name="connsiteY6" fmla="*/ 54933 h 6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03" h="60365">
                <a:moveTo>
                  <a:pt x="600639" y="54933"/>
                </a:moveTo>
                <a:lnTo>
                  <a:pt x="31994" y="54933"/>
                </a:lnTo>
                <a:cubicBezTo>
                  <a:pt x="18713" y="54933"/>
                  <a:pt x="9055" y="44067"/>
                  <a:pt x="9055" y="31994"/>
                </a:cubicBezTo>
                <a:cubicBezTo>
                  <a:pt x="9055" y="19921"/>
                  <a:pt x="19921" y="9055"/>
                  <a:pt x="31994" y="9055"/>
                </a:cubicBezTo>
                <a:lnTo>
                  <a:pt x="600639" y="9055"/>
                </a:lnTo>
                <a:cubicBezTo>
                  <a:pt x="613920" y="9055"/>
                  <a:pt x="623578" y="19921"/>
                  <a:pt x="623578" y="31994"/>
                </a:cubicBezTo>
                <a:cubicBezTo>
                  <a:pt x="623578" y="44067"/>
                  <a:pt x="613920" y="54933"/>
                  <a:pt x="600639" y="54933"/>
                </a:cubicBezTo>
                <a:close/>
              </a:path>
            </a:pathLst>
          </a:custGeom>
          <a:solidFill>
            <a:srgbClr val="FFFFFF"/>
          </a:solidFill>
          <a:ln w="9525" cap="flat">
            <a:noFill/>
            <a:prstDash val="solid"/>
            <a:miter/>
          </a:ln>
        </p:spPr>
        <p:txBody>
          <a:bodyPr rtlCol="0" anchor="ctr"/>
          <a:lstStyle/>
          <a:p>
            <a:endParaRPr lang="zh-CN" altLang="en-US"/>
          </a:p>
        </p:txBody>
      </p:sp>
      <p:sp>
        <p:nvSpPr>
          <p:cNvPr id="26" name="任意多边形: 形状 25"/>
          <p:cNvSpPr/>
          <p:nvPr/>
        </p:nvSpPr>
        <p:spPr>
          <a:xfrm>
            <a:off x="2794033" y="4618705"/>
            <a:ext cx="656081" cy="66947"/>
          </a:xfrm>
          <a:custGeom>
            <a:avLst/>
            <a:gdLst>
              <a:gd name="connsiteX0" fmla="*/ 568042 w 591584"/>
              <a:gd name="connsiteY0" fmla="*/ 54933 h 60365"/>
              <a:gd name="connsiteX1" fmla="*/ 31994 w 591584"/>
              <a:gd name="connsiteY1" fmla="*/ 54933 h 60365"/>
              <a:gd name="connsiteX2" fmla="*/ 9055 w 591584"/>
              <a:gd name="connsiteY2" fmla="*/ 31994 h 60365"/>
              <a:gd name="connsiteX3" fmla="*/ 31994 w 591584"/>
              <a:gd name="connsiteY3" fmla="*/ 9055 h 60365"/>
              <a:gd name="connsiteX4" fmla="*/ 568042 w 591584"/>
              <a:gd name="connsiteY4" fmla="*/ 9055 h 60365"/>
              <a:gd name="connsiteX5" fmla="*/ 590981 w 591584"/>
              <a:gd name="connsiteY5" fmla="*/ 31994 h 60365"/>
              <a:gd name="connsiteX6" fmla="*/ 568042 w 591584"/>
              <a:gd name="connsiteY6" fmla="*/ 54933 h 6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584" h="60365">
                <a:moveTo>
                  <a:pt x="568042" y="54933"/>
                </a:moveTo>
                <a:lnTo>
                  <a:pt x="31994" y="54933"/>
                </a:lnTo>
                <a:cubicBezTo>
                  <a:pt x="18713" y="54933"/>
                  <a:pt x="9055" y="44067"/>
                  <a:pt x="9055" y="31994"/>
                </a:cubicBezTo>
                <a:cubicBezTo>
                  <a:pt x="9055" y="19921"/>
                  <a:pt x="19921" y="9055"/>
                  <a:pt x="31994" y="9055"/>
                </a:cubicBezTo>
                <a:lnTo>
                  <a:pt x="568042" y="9055"/>
                </a:lnTo>
                <a:cubicBezTo>
                  <a:pt x="581322" y="9055"/>
                  <a:pt x="590981" y="19921"/>
                  <a:pt x="590981" y="31994"/>
                </a:cubicBezTo>
                <a:cubicBezTo>
                  <a:pt x="590981" y="44067"/>
                  <a:pt x="581322" y="54933"/>
                  <a:pt x="568042" y="54933"/>
                </a:cubicBezTo>
                <a:close/>
              </a:path>
            </a:pathLst>
          </a:custGeom>
          <a:solidFill>
            <a:srgbClr val="FFFFFF"/>
          </a:solidFill>
          <a:ln w="9525" cap="flat">
            <a:noFill/>
            <a:prstDash val="solid"/>
            <a:miter/>
          </a:ln>
        </p:spPr>
        <p:txBody>
          <a:bodyPr rtlCol="0" anchor="ctr"/>
          <a:lstStyle/>
          <a:p>
            <a:endParaRPr lang="zh-CN" altLang="en-US"/>
          </a:p>
        </p:txBody>
      </p:sp>
      <p:sp>
        <p:nvSpPr>
          <p:cNvPr id="27" name="任意多边形: 形状 26"/>
          <p:cNvSpPr/>
          <p:nvPr/>
        </p:nvSpPr>
        <p:spPr>
          <a:xfrm>
            <a:off x="2889097" y="4840969"/>
            <a:ext cx="160673" cy="160673"/>
          </a:xfrm>
          <a:custGeom>
            <a:avLst/>
            <a:gdLst>
              <a:gd name="connsiteX0" fmla="*/ 75457 w 144877"/>
              <a:gd name="connsiteY0" fmla="*/ 141859 h 144877"/>
              <a:gd name="connsiteX1" fmla="*/ 9055 w 144877"/>
              <a:gd name="connsiteY1" fmla="*/ 75457 h 144877"/>
              <a:gd name="connsiteX2" fmla="*/ 75457 w 144877"/>
              <a:gd name="connsiteY2" fmla="*/ 9055 h 144877"/>
              <a:gd name="connsiteX3" fmla="*/ 141859 w 144877"/>
              <a:gd name="connsiteY3" fmla="*/ 75457 h 144877"/>
              <a:gd name="connsiteX4" fmla="*/ 75457 w 144877"/>
              <a:gd name="connsiteY4" fmla="*/ 141859 h 144877"/>
              <a:gd name="connsiteX5" fmla="*/ 75457 w 144877"/>
              <a:gd name="connsiteY5" fmla="*/ 56140 h 144877"/>
              <a:gd name="connsiteX6" fmla="*/ 56140 w 144877"/>
              <a:gd name="connsiteY6" fmla="*/ 75457 h 144877"/>
              <a:gd name="connsiteX7" fmla="*/ 75457 w 144877"/>
              <a:gd name="connsiteY7" fmla="*/ 94774 h 144877"/>
              <a:gd name="connsiteX8" fmla="*/ 94774 w 144877"/>
              <a:gd name="connsiteY8" fmla="*/ 75457 h 144877"/>
              <a:gd name="connsiteX9" fmla="*/ 75457 w 144877"/>
              <a:gd name="connsiteY9" fmla="*/ 56140 h 14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877" h="144877">
                <a:moveTo>
                  <a:pt x="75457" y="141859"/>
                </a:moveTo>
                <a:cubicBezTo>
                  <a:pt x="39238" y="141859"/>
                  <a:pt x="9055" y="111677"/>
                  <a:pt x="9055" y="75457"/>
                </a:cubicBezTo>
                <a:cubicBezTo>
                  <a:pt x="9055" y="39238"/>
                  <a:pt x="39238" y="9055"/>
                  <a:pt x="75457" y="9055"/>
                </a:cubicBezTo>
                <a:cubicBezTo>
                  <a:pt x="111677" y="9055"/>
                  <a:pt x="141859" y="39238"/>
                  <a:pt x="141859" y="75457"/>
                </a:cubicBezTo>
                <a:cubicBezTo>
                  <a:pt x="140652" y="111677"/>
                  <a:pt x="111677" y="141859"/>
                  <a:pt x="75457" y="141859"/>
                </a:cubicBezTo>
                <a:close/>
                <a:moveTo>
                  <a:pt x="75457" y="56140"/>
                </a:moveTo>
                <a:cubicBezTo>
                  <a:pt x="64591" y="56140"/>
                  <a:pt x="56140" y="64591"/>
                  <a:pt x="56140" y="75457"/>
                </a:cubicBezTo>
                <a:cubicBezTo>
                  <a:pt x="56140" y="86323"/>
                  <a:pt x="64591" y="94774"/>
                  <a:pt x="75457" y="94774"/>
                </a:cubicBezTo>
                <a:cubicBezTo>
                  <a:pt x="86323" y="94774"/>
                  <a:pt x="94774" y="86323"/>
                  <a:pt x="94774" y="75457"/>
                </a:cubicBezTo>
                <a:cubicBezTo>
                  <a:pt x="94774" y="65798"/>
                  <a:pt x="85116" y="56140"/>
                  <a:pt x="75457" y="56140"/>
                </a:cubicBezTo>
                <a:close/>
              </a:path>
            </a:pathLst>
          </a:custGeom>
          <a:solidFill>
            <a:srgbClr val="FFFFFF"/>
          </a:solidFill>
          <a:ln w="9525" cap="flat">
            <a:noFill/>
            <a:prstDash val="solid"/>
            <a:miter/>
          </a:ln>
        </p:spPr>
        <p:txBody>
          <a:bodyPr rtlCol="0" anchor="ctr"/>
          <a:lstStyle/>
          <a:p>
            <a:endParaRPr lang="zh-CN" altLang="en-US"/>
          </a:p>
        </p:txBody>
      </p:sp>
      <p:sp>
        <p:nvSpPr>
          <p:cNvPr id="28" name="任意多边形: 形状 27"/>
          <p:cNvSpPr/>
          <p:nvPr/>
        </p:nvSpPr>
        <p:spPr>
          <a:xfrm>
            <a:off x="3186343" y="4840969"/>
            <a:ext cx="160673" cy="160673"/>
          </a:xfrm>
          <a:custGeom>
            <a:avLst/>
            <a:gdLst>
              <a:gd name="connsiteX0" fmla="*/ 75457 w 144877"/>
              <a:gd name="connsiteY0" fmla="*/ 141859 h 144877"/>
              <a:gd name="connsiteX1" fmla="*/ 9055 w 144877"/>
              <a:gd name="connsiteY1" fmla="*/ 75457 h 144877"/>
              <a:gd name="connsiteX2" fmla="*/ 75457 w 144877"/>
              <a:gd name="connsiteY2" fmla="*/ 9055 h 144877"/>
              <a:gd name="connsiteX3" fmla="*/ 141859 w 144877"/>
              <a:gd name="connsiteY3" fmla="*/ 75457 h 144877"/>
              <a:gd name="connsiteX4" fmla="*/ 75457 w 144877"/>
              <a:gd name="connsiteY4" fmla="*/ 141859 h 144877"/>
              <a:gd name="connsiteX5" fmla="*/ 75457 w 144877"/>
              <a:gd name="connsiteY5" fmla="*/ 56140 h 144877"/>
              <a:gd name="connsiteX6" fmla="*/ 56140 w 144877"/>
              <a:gd name="connsiteY6" fmla="*/ 75457 h 144877"/>
              <a:gd name="connsiteX7" fmla="*/ 75457 w 144877"/>
              <a:gd name="connsiteY7" fmla="*/ 94774 h 144877"/>
              <a:gd name="connsiteX8" fmla="*/ 94774 w 144877"/>
              <a:gd name="connsiteY8" fmla="*/ 75457 h 144877"/>
              <a:gd name="connsiteX9" fmla="*/ 75457 w 144877"/>
              <a:gd name="connsiteY9" fmla="*/ 56140 h 14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877" h="144877">
                <a:moveTo>
                  <a:pt x="75457" y="141859"/>
                </a:moveTo>
                <a:cubicBezTo>
                  <a:pt x="39238" y="141859"/>
                  <a:pt x="9055" y="111677"/>
                  <a:pt x="9055" y="75457"/>
                </a:cubicBezTo>
                <a:cubicBezTo>
                  <a:pt x="9055" y="39238"/>
                  <a:pt x="39238" y="9055"/>
                  <a:pt x="75457" y="9055"/>
                </a:cubicBezTo>
                <a:cubicBezTo>
                  <a:pt x="111677" y="9055"/>
                  <a:pt x="141859" y="39238"/>
                  <a:pt x="141859" y="75457"/>
                </a:cubicBezTo>
                <a:cubicBezTo>
                  <a:pt x="140652" y="111677"/>
                  <a:pt x="111677" y="141859"/>
                  <a:pt x="75457" y="141859"/>
                </a:cubicBezTo>
                <a:close/>
                <a:moveTo>
                  <a:pt x="75457" y="56140"/>
                </a:moveTo>
                <a:cubicBezTo>
                  <a:pt x="64591" y="56140"/>
                  <a:pt x="56140" y="64591"/>
                  <a:pt x="56140" y="75457"/>
                </a:cubicBezTo>
                <a:cubicBezTo>
                  <a:pt x="56140" y="86323"/>
                  <a:pt x="64591" y="94774"/>
                  <a:pt x="75457" y="94774"/>
                </a:cubicBezTo>
                <a:cubicBezTo>
                  <a:pt x="86323" y="94774"/>
                  <a:pt x="94774" y="86323"/>
                  <a:pt x="94774" y="75457"/>
                </a:cubicBezTo>
                <a:cubicBezTo>
                  <a:pt x="94774" y="65798"/>
                  <a:pt x="86323" y="56140"/>
                  <a:pt x="75457" y="56140"/>
                </a:cubicBezTo>
                <a:close/>
              </a:path>
            </a:pathLst>
          </a:custGeom>
          <a:solidFill>
            <a:srgbClr val="FFFFFF"/>
          </a:solidFill>
          <a:ln w="9525" cap="flat">
            <a:noFill/>
            <a:prstDash val="solid"/>
            <a:miter/>
          </a:ln>
        </p:spPr>
        <p:txBody>
          <a:bodyPr rtlCol="0" anchor="ctr"/>
          <a:lstStyle/>
          <a:p>
            <a:endParaRPr lang="zh-CN" altLang="en-US"/>
          </a:p>
        </p:txBody>
      </p:sp>
      <p:sp>
        <p:nvSpPr>
          <p:cNvPr id="9801" name="副标题 2"/>
          <p:cNvSpPr>
            <a:spLocks noGrp="1"/>
          </p:cNvSpPr>
          <p:nvPr userDrawn="1">
            <p:ph type="subTitle" idx="1"/>
          </p:nvPr>
        </p:nvSpPr>
        <p:spPr>
          <a:xfrm>
            <a:off x="8055428" y="3514102"/>
            <a:ext cx="3056111" cy="466960"/>
          </a:xfrm>
          <a:prstGeom prst="roundRect">
            <a:avLst>
              <a:gd name="adj" fmla="val 50000"/>
            </a:avLst>
          </a:prstGeom>
          <a:solidFill>
            <a:schemeClr val="accent1"/>
          </a:solidFill>
        </p:spPr>
        <p:txBody>
          <a:bodyPr anchor="t">
            <a:normAutofit/>
          </a:bodyPr>
          <a:lstStyle>
            <a:lvl1pPr marL="0" indent="0" algn="ctr">
              <a:buNone/>
              <a:defRPr sz="1400" u="none">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12" name="文本占位符 13"/>
          <p:cNvSpPr>
            <a:spLocks noGrp="1"/>
          </p:cNvSpPr>
          <p:nvPr userDrawn="1">
            <p:ph type="body" sz="quarter" idx="10" hasCustomPrompt="1"/>
          </p:nvPr>
        </p:nvSpPr>
        <p:spPr>
          <a:xfrm>
            <a:off x="6954860" y="5243160"/>
            <a:ext cx="4156680" cy="296271"/>
          </a:xfrm>
        </p:spPr>
        <p:txBody>
          <a:bodyPr vert="horz" anchor="ctr">
            <a:noAutofit/>
          </a:bodyPr>
          <a:lstStyle>
            <a:lvl1pPr marL="0" indent="0" algn="r">
              <a:buNone/>
              <a:defRPr sz="1500" b="0" u="none">
                <a:solidFill>
                  <a:schemeClr val="accent1">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endParaRPr lang="en-US" altLang="zh-CN" dirty="0"/>
          </a:p>
        </p:txBody>
      </p:sp>
      <p:sp>
        <p:nvSpPr>
          <p:cNvPr id="13" name="文本占位符 13"/>
          <p:cNvSpPr>
            <a:spLocks noGrp="1"/>
          </p:cNvSpPr>
          <p:nvPr userDrawn="1">
            <p:ph type="body" sz="quarter" idx="11" hasCustomPrompt="1"/>
          </p:nvPr>
        </p:nvSpPr>
        <p:spPr>
          <a:xfrm>
            <a:off x="6954860" y="5539431"/>
            <a:ext cx="4156680" cy="296271"/>
          </a:xfrm>
        </p:spPr>
        <p:txBody>
          <a:bodyPr vert="horz" anchor="ctr">
            <a:noAutofit/>
          </a:bodyPr>
          <a:lstStyle>
            <a:lvl1pPr marL="0" indent="0" algn="r">
              <a:buNone/>
              <a:defRPr sz="1500" b="0" u="none">
                <a:solidFill>
                  <a:schemeClr val="accent1">
                    <a:lumMod val="7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
        <p:nvSpPr>
          <p:cNvPr id="9802" name="标题 1"/>
          <p:cNvSpPr>
            <a:spLocks noGrp="1"/>
          </p:cNvSpPr>
          <p:nvPr userDrawn="1">
            <p:ph type="ctrTitle"/>
          </p:nvPr>
        </p:nvSpPr>
        <p:spPr>
          <a:xfrm>
            <a:off x="6383614" y="1588428"/>
            <a:ext cx="4727926" cy="1782876"/>
          </a:xfrm>
          <a:prstGeom prst="rect">
            <a:avLst/>
          </a:prstGeom>
        </p:spPr>
        <p:txBody>
          <a:bodyPr anchor="b">
            <a:normAutofit/>
          </a:bodyPr>
          <a:lstStyle>
            <a:lvl1pPr algn="r">
              <a:defRPr sz="4000" u="none">
                <a:solidFill>
                  <a:schemeClr val="tx1">
                    <a:lumMod val="85000"/>
                    <a:lumOff val="15000"/>
                  </a:schemeClr>
                </a:solidFill>
              </a:defRPr>
            </a:lvl1pPr>
          </a:lstStyle>
          <a:p>
            <a:r>
              <a:rPr lang="en-US" dirty="0"/>
              <a:t>Click to edit Master title style</a:t>
            </a:r>
            <a:endParaRPr lang="zh-CN" altLang="en-US" dirty="0"/>
          </a:p>
        </p:txBody>
      </p:sp>
      <p:pic>
        <p:nvPicPr>
          <p:cNvPr id="184" name="图片 183"/>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 y="-1"/>
            <a:ext cx="6850743" cy="6850743"/>
          </a:xfrm>
          <a:prstGeom prst="rect">
            <a:avLst/>
          </a:prstGeom>
        </p:spPr>
      </p:pic>
      <p:sp>
        <p:nvSpPr>
          <p:cNvPr id="185" name="椭圆 184"/>
          <p:cNvSpPr/>
          <p:nvPr userDrawn="1"/>
        </p:nvSpPr>
        <p:spPr>
          <a:xfrm flipH="1">
            <a:off x="1250672" y="1121227"/>
            <a:ext cx="4644573" cy="4644573"/>
          </a:xfrm>
          <a:prstGeom prst="ellipse">
            <a:avLst/>
          </a:prstGeom>
          <a:blipFill rotWithShape="1">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30" name="任意多边形: 形状 29"/>
          <p:cNvSpPr/>
          <p:nvPr userDrawn="1"/>
        </p:nvSpPr>
        <p:spPr>
          <a:xfrm rot="16200000">
            <a:off x="-1295398" y="1295396"/>
            <a:ext cx="6858001" cy="4267204"/>
          </a:xfrm>
          <a:custGeom>
            <a:avLst/>
            <a:gdLst>
              <a:gd name="connsiteX0" fmla="*/ 0 w 12192000"/>
              <a:gd name="connsiteY0" fmla="*/ 0 h 3379741"/>
              <a:gd name="connsiteX1" fmla="*/ 12192000 w 12192000"/>
              <a:gd name="connsiteY1" fmla="*/ 0 h 3379741"/>
              <a:gd name="connsiteX2" fmla="*/ 12192000 w 12192000"/>
              <a:gd name="connsiteY2" fmla="*/ 2930290 h 3379741"/>
              <a:gd name="connsiteX3" fmla="*/ 12178240 w 12192000"/>
              <a:gd name="connsiteY3" fmla="*/ 2930290 h 3379741"/>
              <a:gd name="connsiteX4" fmla="*/ 12192000 w 12192000"/>
              <a:gd name="connsiteY4" fmla="*/ 2949521 h 3379741"/>
              <a:gd name="connsiteX5" fmla="*/ 6096000 w 12192000"/>
              <a:gd name="connsiteY5" fmla="*/ 3379741 h 3379741"/>
              <a:gd name="connsiteX6" fmla="*/ 0 w 12192000"/>
              <a:gd name="connsiteY6" fmla="*/ 2949521 h 3379741"/>
              <a:gd name="connsiteX7" fmla="*/ 13760 w 12192000"/>
              <a:gd name="connsiteY7" fmla="*/ 2930290 h 3379741"/>
              <a:gd name="connsiteX8" fmla="*/ 0 w 12192000"/>
              <a:gd name="connsiteY8" fmla="*/ 2930290 h 337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379741">
                <a:moveTo>
                  <a:pt x="0" y="0"/>
                </a:moveTo>
                <a:lnTo>
                  <a:pt x="12192000" y="0"/>
                </a:lnTo>
                <a:lnTo>
                  <a:pt x="12192000" y="2930290"/>
                </a:lnTo>
                <a:lnTo>
                  <a:pt x="12178240" y="2930290"/>
                </a:lnTo>
                <a:lnTo>
                  <a:pt x="12192000" y="2949521"/>
                </a:lnTo>
                <a:cubicBezTo>
                  <a:pt x="12192000" y="3187125"/>
                  <a:pt x="9462728" y="3379741"/>
                  <a:pt x="6096000" y="3379741"/>
                </a:cubicBezTo>
                <a:cubicBezTo>
                  <a:pt x="2729272" y="3379741"/>
                  <a:pt x="0" y="3187125"/>
                  <a:pt x="0" y="2949521"/>
                </a:cubicBezTo>
                <a:lnTo>
                  <a:pt x="13760" y="2930290"/>
                </a:lnTo>
                <a:lnTo>
                  <a:pt x="0" y="2930290"/>
                </a:lnTo>
                <a:close/>
              </a:path>
            </a:pathLst>
          </a:custGeom>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userDrawn="1"/>
        </p:nvSpPr>
        <p:spPr>
          <a:xfrm>
            <a:off x="545067" y="713067"/>
            <a:ext cx="3073400" cy="1261884"/>
          </a:xfrm>
          <a:prstGeom prst="rect">
            <a:avLst/>
          </a:prstGeom>
          <a:noFill/>
        </p:spPr>
        <p:txBody>
          <a:bodyPr wrap="square" rtlCol="0">
            <a:spAutoFit/>
          </a:bodyPr>
          <a:lstStyle/>
          <a:p>
            <a:pPr algn="ctr"/>
            <a:r>
              <a:rPr lang="zh-CN" altLang="en-US" sz="4000" b="1" dirty="0">
                <a:solidFill>
                  <a:schemeClr val="accent6"/>
                </a:solidFill>
              </a:rPr>
              <a:t>目录</a:t>
            </a:r>
            <a:endParaRPr lang="en-US" altLang="zh-CN" sz="4000" b="1" dirty="0">
              <a:solidFill>
                <a:schemeClr val="accent6"/>
              </a:solidFill>
            </a:endParaRPr>
          </a:p>
          <a:p>
            <a:pPr marL="0" marR="0" lvl="0" indent="0" algn="ctr" defTabSz="914400" rtl="0" eaLnBrk="1" fontAlgn="auto" latinLnBrk="0" hangingPunct="1">
              <a:lnSpc>
                <a:spcPct val="100000"/>
              </a:lnSpc>
              <a:spcBef>
                <a:spcPts val="0"/>
              </a:spcBef>
              <a:spcAft>
                <a:spcPts val="0"/>
              </a:spcAft>
              <a:buClrTx/>
              <a:buSzTx/>
              <a:buFontTx/>
              <a:buNone/>
              <a:defRPr/>
            </a:pPr>
            <a:r>
              <a:rPr lang="tr-TR" altLang="zh-CN" sz="3600" b="1" dirty="0">
                <a:solidFill>
                  <a:schemeClr val="accent6"/>
                </a:solidFill>
                <a:cs typeface="+mn-ea"/>
                <a:sym typeface="+mn-lt"/>
              </a:rPr>
              <a:t>CONTENTS</a:t>
            </a:r>
            <a:endParaRPr lang="tr-TR" altLang="zh-CN" sz="3600" b="1" dirty="0">
              <a:solidFill>
                <a:schemeClr val="accent6"/>
              </a:solidFill>
              <a:cs typeface="+mn-ea"/>
              <a:sym typeface="+mn-lt"/>
            </a:endParaRPr>
          </a:p>
        </p:txBody>
      </p:sp>
      <p:grpSp>
        <p:nvGrpSpPr>
          <p:cNvPr id="175" name="ïṡḻïde"/>
          <p:cNvGrpSpPr/>
          <p:nvPr userDrawn="1"/>
        </p:nvGrpSpPr>
        <p:grpSpPr>
          <a:xfrm>
            <a:off x="-50107" y="2087562"/>
            <a:ext cx="2717800" cy="4770438"/>
            <a:chOff x="673100" y="1376362"/>
            <a:chExt cx="2717800" cy="4770438"/>
          </a:xfrm>
        </p:grpSpPr>
        <p:grpSp>
          <p:nvGrpSpPr>
            <p:cNvPr id="176" name="íšlîḓê"/>
            <p:cNvGrpSpPr/>
            <p:nvPr/>
          </p:nvGrpSpPr>
          <p:grpSpPr>
            <a:xfrm>
              <a:off x="673100" y="3527425"/>
              <a:ext cx="1809750" cy="2619375"/>
              <a:chOff x="673100" y="3527425"/>
              <a:chExt cx="1809750" cy="2619375"/>
            </a:xfrm>
          </p:grpSpPr>
          <p:sp>
            <p:nvSpPr>
              <p:cNvPr id="186" name="ïṩļïḍé"/>
              <p:cNvSpPr/>
              <p:nvPr/>
            </p:nvSpPr>
            <p:spPr bwMode="auto">
              <a:xfrm>
                <a:off x="706437" y="4152900"/>
                <a:ext cx="1516063" cy="1870075"/>
              </a:xfrm>
              <a:custGeom>
                <a:avLst/>
                <a:gdLst>
                  <a:gd name="T0" fmla="*/ 0 w 955"/>
                  <a:gd name="T1" fmla="*/ 429 h 1178"/>
                  <a:gd name="T2" fmla="*/ 0 w 955"/>
                  <a:gd name="T3" fmla="*/ 1178 h 1178"/>
                  <a:gd name="T4" fmla="*/ 955 w 955"/>
                  <a:gd name="T5" fmla="*/ 481 h 1178"/>
                  <a:gd name="T6" fmla="*/ 588 w 955"/>
                  <a:gd name="T7" fmla="*/ 0 h 1178"/>
                  <a:gd name="T8" fmla="*/ 0 w 955"/>
                  <a:gd name="T9" fmla="*/ 429 h 1178"/>
                </a:gdLst>
                <a:ahLst/>
                <a:cxnLst>
                  <a:cxn ang="0">
                    <a:pos x="T0" y="T1"/>
                  </a:cxn>
                  <a:cxn ang="0">
                    <a:pos x="T2" y="T3"/>
                  </a:cxn>
                  <a:cxn ang="0">
                    <a:pos x="T4" y="T5"/>
                  </a:cxn>
                  <a:cxn ang="0">
                    <a:pos x="T6" y="T7"/>
                  </a:cxn>
                  <a:cxn ang="0">
                    <a:pos x="T8" y="T9"/>
                  </a:cxn>
                </a:cxnLst>
                <a:rect l="0" t="0" r="r" b="b"/>
                <a:pathLst>
                  <a:path w="955" h="1178">
                    <a:moveTo>
                      <a:pt x="0" y="429"/>
                    </a:moveTo>
                    <a:lnTo>
                      <a:pt x="0" y="1178"/>
                    </a:lnTo>
                    <a:lnTo>
                      <a:pt x="955" y="481"/>
                    </a:lnTo>
                    <a:lnTo>
                      <a:pt x="588" y="0"/>
                    </a:lnTo>
                    <a:lnTo>
                      <a:pt x="0" y="429"/>
                    </a:lnTo>
                    <a:close/>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7" name="íšḻïďê"/>
              <p:cNvSpPr/>
              <p:nvPr/>
            </p:nvSpPr>
            <p:spPr bwMode="auto">
              <a:xfrm>
                <a:off x="706437" y="4740275"/>
                <a:ext cx="1516063" cy="1282700"/>
              </a:xfrm>
              <a:custGeom>
                <a:avLst/>
                <a:gdLst>
                  <a:gd name="T0" fmla="*/ 0 w 955"/>
                  <a:gd name="T1" fmla="*/ 634 h 808"/>
                  <a:gd name="T2" fmla="*/ 0 w 955"/>
                  <a:gd name="T3" fmla="*/ 808 h 808"/>
                  <a:gd name="T4" fmla="*/ 955 w 955"/>
                  <a:gd name="T5" fmla="*/ 111 h 808"/>
                  <a:gd name="T6" fmla="*/ 871 w 955"/>
                  <a:gd name="T7" fmla="*/ 0 h 808"/>
                  <a:gd name="T8" fmla="*/ 0 w 955"/>
                  <a:gd name="T9" fmla="*/ 634 h 808"/>
                </a:gdLst>
                <a:ahLst/>
                <a:cxnLst>
                  <a:cxn ang="0">
                    <a:pos x="T0" y="T1"/>
                  </a:cxn>
                  <a:cxn ang="0">
                    <a:pos x="T2" y="T3"/>
                  </a:cxn>
                  <a:cxn ang="0">
                    <a:pos x="T4" y="T5"/>
                  </a:cxn>
                  <a:cxn ang="0">
                    <a:pos x="T6" y="T7"/>
                  </a:cxn>
                  <a:cxn ang="0">
                    <a:pos x="T8" y="T9"/>
                  </a:cxn>
                </a:cxnLst>
                <a:rect l="0" t="0" r="r" b="b"/>
                <a:pathLst>
                  <a:path w="955" h="808">
                    <a:moveTo>
                      <a:pt x="0" y="634"/>
                    </a:moveTo>
                    <a:lnTo>
                      <a:pt x="0" y="808"/>
                    </a:lnTo>
                    <a:lnTo>
                      <a:pt x="955" y="111"/>
                    </a:lnTo>
                    <a:lnTo>
                      <a:pt x="871" y="0"/>
                    </a:lnTo>
                    <a:lnTo>
                      <a:pt x="0" y="634"/>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8" name="î$ľíďê"/>
              <p:cNvSpPr/>
              <p:nvPr/>
            </p:nvSpPr>
            <p:spPr bwMode="auto">
              <a:xfrm>
                <a:off x="695325" y="3527425"/>
                <a:ext cx="1787525" cy="2487613"/>
              </a:xfrm>
              <a:custGeom>
                <a:avLst/>
                <a:gdLst>
                  <a:gd name="T0" fmla="*/ 126 w 857"/>
                  <a:gd name="T1" fmla="*/ 851 h 1190"/>
                  <a:gd name="T2" fmla="*/ 58 w 857"/>
                  <a:gd name="T3" fmla="*/ 485 h 1190"/>
                  <a:gd name="T4" fmla="*/ 264 w 857"/>
                  <a:gd name="T5" fmla="*/ 213 h 1190"/>
                  <a:gd name="T6" fmla="*/ 520 w 857"/>
                  <a:gd name="T7" fmla="*/ 28 h 1190"/>
                  <a:gd name="T8" fmla="*/ 600 w 857"/>
                  <a:gd name="T9" fmla="*/ 94 h 1190"/>
                  <a:gd name="T10" fmla="*/ 690 w 857"/>
                  <a:gd name="T11" fmla="*/ 114 h 1190"/>
                  <a:gd name="T12" fmla="*/ 822 w 857"/>
                  <a:gd name="T13" fmla="*/ 209 h 1190"/>
                  <a:gd name="T14" fmla="*/ 788 w 857"/>
                  <a:gd name="T15" fmla="*/ 313 h 1190"/>
                  <a:gd name="T16" fmla="*/ 856 w 857"/>
                  <a:gd name="T17" fmla="*/ 381 h 1190"/>
                  <a:gd name="T18" fmla="*/ 757 w 857"/>
                  <a:gd name="T19" fmla="*/ 497 h 1190"/>
                  <a:gd name="T20" fmla="*/ 823 w 857"/>
                  <a:gd name="T21" fmla="*/ 585 h 1190"/>
                  <a:gd name="T22" fmla="*/ 756 w 857"/>
                  <a:gd name="T23" fmla="*/ 668 h 1190"/>
                  <a:gd name="T24" fmla="*/ 757 w 857"/>
                  <a:gd name="T25" fmla="*/ 772 h 1190"/>
                  <a:gd name="T26" fmla="*/ 126 w 857"/>
                  <a:gd name="T27" fmla="*/ 851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7" h="1190">
                    <a:moveTo>
                      <a:pt x="126" y="851"/>
                    </a:moveTo>
                    <a:cubicBezTo>
                      <a:pt x="61" y="731"/>
                      <a:pt x="0" y="664"/>
                      <a:pt x="58" y="485"/>
                    </a:cubicBezTo>
                    <a:cubicBezTo>
                      <a:pt x="116" y="306"/>
                      <a:pt x="122" y="260"/>
                      <a:pt x="264" y="213"/>
                    </a:cubicBezTo>
                    <a:cubicBezTo>
                      <a:pt x="364" y="180"/>
                      <a:pt x="499" y="87"/>
                      <a:pt x="520" y="28"/>
                    </a:cubicBezTo>
                    <a:cubicBezTo>
                      <a:pt x="531" y="0"/>
                      <a:pt x="607" y="35"/>
                      <a:pt x="600" y="94"/>
                    </a:cubicBezTo>
                    <a:cubicBezTo>
                      <a:pt x="590" y="178"/>
                      <a:pt x="648" y="118"/>
                      <a:pt x="690" y="114"/>
                    </a:cubicBezTo>
                    <a:cubicBezTo>
                      <a:pt x="732" y="110"/>
                      <a:pt x="820" y="143"/>
                      <a:pt x="822" y="209"/>
                    </a:cubicBezTo>
                    <a:cubicBezTo>
                      <a:pt x="824" y="275"/>
                      <a:pt x="788" y="313"/>
                      <a:pt x="788" y="313"/>
                    </a:cubicBezTo>
                    <a:cubicBezTo>
                      <a:pt x="788" y="313"/>
                      <a:pt x="857" y="322"/>
                      <a:pt x="856" y="381"/>
                    </a:cubicBezTo>
                    <a:cubicBezTo>
                      <a:pt x="855" y="440"/>
                      <a:pt x="757" y="497"/>
                      <a:pt x="757" y="497"/>
                    </a:cubicBezTo>
                    <a:cubicBezTo>
                      <a:pt x="757" y="497"/>
                      <a:pt x="828" y="521"/>
                      <a:pt x="823" y="585"/>
                    </a:cubicBezTo>
                    <a:cubicBezTo>
                      <a:pt x="819" y="649"/>
                      <a:pt x="756" y="668"/>
                      <a:pt x="756" y="668"/>
                    </a:cubicBezTo>
                    <a:cubicBezTo>
                      <a:pt x="756" y="668"/>
                      <a:pt x="779" y="707"/>
                      <a:pt x="757" y="772"/>
                    </a:cubicBezTo>
                    <a:cubicBezTo>
                      <a:pt x="734" y="837"/>
                      <a:pt x="309" y="1190"/>
                      <a:pt x="126" y="851"/>
                    </a:cubicBezTo>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89" name="ïŝľiḋé"/>
              <p:cNvSpPr/>
              <p:nvPr/>
            </p:nvSpPr>
            <p:spPr bwMode="auto">
              <a:xfrm>
                <a:off x="1736725" y="4054475"/>
                <a:ext cx="306388" cy="336550"/>
              </a:xfrm>
              <a:custGeom>
                <a:avLst/>
                <a:gdLst>
                  <a:gd name="T0" fmla="*/ 142 w 147"/>
                  <a:gd name="T1" fmla="*/ 0 h 161"/>
                  <a:gd name="T2" fmla="*/ 147 w 147"/>
                  <a:gd name="T3" fmla="*/ 95 h 161"/>
                  <a:gd name="T4" fmla="*/ 16 w 147"/>
                  <a:gd name="T5" fmla="*/ 152 h 161"/>
                  <a:gd name="T6" fmla="*/ 0 w 147"/>
                  <a:gd name="T7" fmla="*/ 161 h 161"/>
                  <a:gd name="T8" fmla="*/ 32 w 147"/>
                  <a:gd name="T9" fmla="*/ 12 h 161"/>
                  <a:gd name="T10" fmla="*/ 142 w 147"/>
                  <a:gd name="T11" fmla="*/ 0 h 161"/>
                </a:gdLst>
                <a:ahLst/>
                <a:cxnLst>
                  <a:cxn ang="0">
                    <a:pos x="T0" y="T1"/>
                  </a:cxn>
                  <a:cxn ang="0">
                    <a:pos x="T2" y="T3"/>
                  </a:cxn>
                  <a:cxn ang="0">
                    <a:pos x="T4" y="T5"/>
                  </a:cxn>
                  <a:cxn ang="0">
                    <a:pos x="T6" y="T7"/>
                  </a:cxn>
                  <a:cxn ang="0">
                    <a:pos x="T8" y="T9"/>
                  </a:cxn>
                  <a:cxn ang="0">
                    <a:pos x="T10" y="T11"/>
                  </a:cxn>
                </a:cxnLst>
                <a:rect l="0" t="0" r="r" b="b"/>
                <a:pathLst>
                  <a:path w="147" h="161">
                    <a:moveTo>
                      <a:pt x="142" y="0"/>
                    </a:moveTo>
                    <a:cubicBezTo>
                      <a:pt x="119" y="39"/>
                      <a:pt x="104" y="40"/>
                      <a:pt x="147" y="95"/>
                    </a:cubicBezTo>
                    <a:cubicBezTo>
                      <a:pt x="121" y="116"/>
                      <a:pt x="73" y="145"/>
                      <a:pt x="16" y="152"/>
                    </a:cubicBezTo>
                    <a:cubicBezTo>
                      <a:pt x="11" y="153"/>
                      <a:pt x="5" y="161"/>
                      <a:pt x="0" y="161"/>
                    </a:cubicBezTo>
                    <a:cubicBezTo>
                      <a:pt x="32" y="12"/>
                      <a:pt x="32" y="12"/>
                      <a:pt x="32" y="12"/>
                    </a:cubicBezTo>
                    <a:lnTo>
                      <a:pt x="142" y="0"/>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10000"/>
              </a:bodyPr>
              <a:lstStyle/>
              <a:p>
                <a:endParaRPr lang="zh-CN" altLang="en-US"/>
              </a:p>
            </p:txBody>
          </p:sp>
          <p:sp>
            <p:nvSpPr>
              <p:cNvPr id="190" name="ïṣļîḑé"/>
              <p:cNvSpPr/>
              <p:nvPr/>
            </p:nvSpPr>
            <p:spPr bwMode="auto">
              <a:xfrm>
                <a:off x="996950" y="3819525"/>
                <a:ext cx="1306513" cy="2060575"/>
              </a:xfrm>
              <a:custGeom>
                <a:avLst/>
                <a:gdLst>
                  <a:gd name="T0" fmla="*/ 616 w 627"/>
                  <a:gd name="T1" fmla="*/ 355 h 986"/>
                  <a:gd name="T2" fmla="*/ 613 w 627"/>
                  <a:gd name="T3" fmla="*/ 357 h 986"/>
                  <a:gd name="T4" fmla="*/ 613 w 627"/>
                  <a:gd name="T5" fmla="*/ 357 h 986"/>
                  <a:gd name="T6" fmla="*/ 547 w 627"/>
                  <a:gd name="T7" fmla="*/ 392 h 986"/>
                  <a:gd name="T8" fmla="*/ 396 w 627"/>
                  <a:gd name="T9" fmla="*/ 421 h 986"/>
                  <a:gd name="T10" fmla="*/ 276 w 627"/>
                  <a:gd name="T11" fmla="*/ 407 h 986"/>
                  <a:gd name="T12" fmla="*/ 232 w 627"/>
                  <a:gd name="T13" fmla="*/ 457 h 986"/>
                  <a:gd name="T14" fmla="*/ 254 w 627"/>
                  <a:gd name="T15" fmla="*/ 520 h 986"/>
                  <a:gd name="T16" fmla="*/ 474 w 627"/>
                  <a:gd name="T17" fmla="*/ 541 h 986"/>
                  <a:gd name="T18" fmla="*/ 612 w 627"/>
                  <a:gd name="T19" fmla="*/ 528 h 986"/>
                  <a:gd name="T20" fmla="*/ 472 w 627"/>
                  <a:gd name="T21" fmla="*/ 548 h 986"/>
                  <a:gd name="T22" fmla="*/ 285 w 627"/>
                  <a:gd name="T23" fmla="*/ 544 h 986"/>
                  <a:gd name="T24" fmla="*/ 267 w 627"/>
                  <a:gd name="T25" fmla="*/ 590 h 986"/>
                  <a:gd name="T26" fmla="*/ 323 w 627"/>
                  <a:gd name="T27" fmla="*/ 650 h 986"/>
                  <a:gd name="T28" fmla="*/ 572 w 627"/>
                  <a:gd name="T29" fmla="*/ 674 h 986"/>
                  <a:gd name="T30" fmla="*/ 582 w 627"/>
                  <a:gd name="T31" fmla="*/ 674 h 986"/>
                  <a:gd name="T32" fmla="*/ 0 w 627"/>
                  <a:gd name="T33" fmla="*/ 741 h 986"/>
                  <a:gd name="T34" fmla="*/ 270 w 627"/>
                  <a:gd name="T35" fmla="*/ 815 h 986"/>
                  <a:gd name="T36" fmla="*/ 361 w 627"/>
                  <a:gd name="T37" fmla="*/ 715 h 986"/>
                  <a:gd name="T38" fmla="*/ 258 w 627"/>
                  <a:gd name="T39" fmla="*/ 590 h 986"/>
                  <a:gd name="T40" fmla="*/ 265 w 627"/>
                  <a:gd name="T41" fmla="*/ 536 h 986"/>
                  <a:gd name="T42" fmla="*/ 204 w 627"/>
                  <a:gd name="T43" fmla="*/ 655 h 986"/>
                  <a:gd name="T44" fmla="*/ 188 w 627"/>
                  <a:gd name="T45" fmla="*/ 645 h 986"/>
                  <a:gd name="T46" fmla="*/ 222 w 627"/>
                  <a:gd name="T47" fmla="*/ 459 h 986"/>
                  <a:gd name="T48" fmla="*/ 273 w 627"/>
                  <a:gd name="T49" fmla="*/ 382 h 986"/>
                  <a:gd name="T50" fmla="*/ 285 w 627"/>
                  <a:gd name="T51" fmla="*/ 305 h 986"/>
                  <a:gd name="T52" fmla="*/ 259 w 627"/>
                  <a:gd name="T53" fmla="*/ 245 h 986"/>
                  <a:gd name="T54" fmla="*/ 87 w 627"/>
                  <a:gd name="T55" fmla="*/ 274 h 986"/>
                  <a:gd name="T56" fmla="*/ 306 w 627"/>
                  <a:gd name="T57" fmla="*/ 102 h 986"/>
                  <a:gd name="T58" fmla="*/ 446 w 627"/>
                  <a:gd name="T59" fmla="*/ 0 h 986"/>
                  <a:gd name="T60" fmla="*/ 356 w 627"/>
                  <a:gd name="T61" fmla="*/ 179 h 986"/>
                  <a:gd name="T62" fmla="*/ 325 w 627"/>
                  <a:gd name="T63" fmla="*/ 256 h 986"/>
                  <a:gd name="T64" fmla="*/ 362 w 627"/>
                  <a:gd name="T65" fmla="*/ 267 h 986"/>
                  <a:gd name="T66" fmla="*/ 348 w 627"/>
                  <a:gd name="T67" fmla="*/ 285 h 986"/>
                  <a:gd name="T68" fmla="*/ 297 w 627"/>
                  <a:gd name="T69" fmla="*/ 308 h 986"/>
                  <a:gd name="T70" fmla="*/ 286 w 627"/>
                  <a:gd name="T71" fmla="*/ 383 h 986"/>
                  <a:gd name="T72" fmla="*/ 391 w 627"/>
                  <a:gd name="T73" fmla="*/ 410 h 986"/>
                  <a:gd name="T74" fmla="*/ 541 w 627"/>
                  <a:gd name="T75" fmla="*/ 382 h 986"/>
                  <a:gd name="T76" fmla="*/ 616 w 627"/>
                  <a:gd name="T77" fmla="*/ 355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7" h="986">
                    <a:moveTo>
                      <a:pt x="616" y="355"/>
                    </a:moveTo>
                    <a:cubicBezTo>
                      <a:pt x="614" y="356"/>
                      <a:pt x="613" y="357"/>
                      <a:pt x="613" y="357"/>
                    </a:cubicBezTo>
                    <a:cubicBezTo>
                      <a:pt x="613" y="357"/>
                      <a:pt x="613" y="357"/>
                      <a:pt x="613" y="357"/>
                    </a:cubicBezTo>
                    <a:cubicBezTo>
                      <a:pt x="603" y="363"/>
                      <a:pt x="590" y="372"/>
                      <a:pt x="547" y="392"/>
                    </a:cubicBezTo>
                    <a:cubicBezTo>
                      <a:pt x="501" y="413"/>
                      <a:pt x="442" y="419"/>
                      <a:pt x="396" y="421"/>
                    </a:cubicBezTo>
                    <a:cubicBezTo>
                      <a:pt x="350" y="423"/>
                      <a:pt x="301" y="401"/>
                      <a:pt x="276" y="407"/>
                    </a:cubicBezTo>
                    <a:cubicBezTo>
                      <a:pt x="252" y="414"/>
                      <a:pt x="238" y="432"/>
                      <a:pt x="232" y="457"/>
                    </a:cubicBezTo>
                    <a:cubicBezTo>
                      <a:pt x="225" y="482"/>
                      <a:pt x="235" y="505"/>
                      <a:pt x="254" y="520"/>
                    </a:cubicBezTo>
                    <a:cubicBezTo>
                      <a:pt x="273" y="535"/>
                      <a:pt x="416" y="543"/>
                      <a:pt x="474" y="541"/>
                    </a:cubicBezTo>
                    <a:cubicBezTo>
                      <a:pt x="532" y="539"/>
                      <a:pt x="627" y="518"/>
                      <a:pt x="612" y="528"/>
                    </a:cubicBezTo>
                    <a:cubicBezTo>
                      <a:pt x="598" y="537"/>
                      <a:pt x="532" y="545"/>
                      <a:pt x="472" y="548"/>
                    </a:cubicBezTo>
                    <a:cubicBezTo>
                      <a:pt x="412" y="551"/>
                      <a:pt x="298" y="536"/>
                      <a:pt x="285" y="544"/>
                    </a:cubicBezTo>
                    <a:cubicBezTo>
                      <a:pt x="271" y="552"/>
                      <a:pt x="266" y="565"/>
                      <a:pt x="267" y="590"/>
                    </a:cubicBezTo>
                    <a:cubicBezTo>
                      <a:pt x="268" y="616"/>
                      <a:pt x="286" y="636"/>
                      <a:pt x="323" y="650"/>
                    </a:cubicBezTo>
                    <a:cubicBezTo>
                      <a:pt x="360" y="664"/>
                      <a:pt x="509" y="679"/>
                      <a:pt x="572" y="674"/>
                    </a:cubicBezTo>
                    <a:cubicBezTo>
                      <a:pt x="575" y="674"/>
                      <a:pt x="578" y="674"/>
                      <a:pt x="582" y="674"/>
                    </a:cubicBezTo>
                    <a:cubicBezTo>
                      <a:pt x="480" y="778"/>
                      <a:pt x="164" y="986"/>
                      <a:pt x="0" y="741"/>
                    </a:cubicBezTo>
                    <a:cubicBezTo>
                      <a:pt x="72" y="815"/>
                      <a:pt x="180" y="833"/>
                      <a:pt x="270" y="815"/>
                    </a:cubicBezTo>
                    <a:cubicBezTo>
                      <a:pt x="330" y="804"/>
                      <a:pt x="415" y="750"/>
                      <a:pt x="361" y="715"/>
                    </a:cubicBezTo>
                    <a:cubicBezTo>
                      <a:pt x="307" y="680"/>
                      <a:pt x="262" y="635"/>
                      <a:pt x="258" y="590"/>
                    </a:cubicBezTo>
                    <a:cubicBezTo>
                      <a:pt x="255" y="545"/>
                      <a:pt x="286" y="538"/>
                      <a:pt x="265" y="536"/>
                    </a:cubicBezTo>
                    <a:cubicBezTo>
                      <a:pt x="243" y="535"/>
                      <a:pt x="229" y="603"/>
                      <a:pt x="204" y="655"/>
                    </a:cubicBezTo>
                    <a:cubicBezTo>
                      <a:pt x="180" y="706"/>
                      <a:pt x="152" y="705"/>
                      <a:pt x="188" y="645"/>
                    </a:cubicBezTo>
                    <a:cubicBezTo>
                      <a:pt x="224" y="586"/>
                      <a:pt x="215" y="514"/>
                      <a:pt x="222" y="459"/>
                    </a:cubicBezTo>
                    <a:cubicBezTo>
                      <a:pt x="230" y="404"/>
                      <a:pt x="281" y="395"/>
                      <a:pt x="273" y="382"/>
                    </a:cubicBezTo>
                    <a:cubicBezTo>
                      <a:pt x="265" y="370"/>
                      <a:pt x="260" y="333"/>
                      <a:pt x="285" y="305"/>
                    </a:cubicBezTo>
                    <a:cubicBezTo>
                      <a:pt x="310" y="277"/>
                      <a:pt x="295" y="230"/>
                      <a:pt x="259" y="245"/>
                    </a:cubicBezTo>
                    <a:cubicBezTo>
                      <a:pt x="223" y="259"/>
                      <a:pt x="117" y="282"/>
                      <a:pt x="87" y="274"/>
                    </a:cubicBezTo>
                    <a:cubicBezTo>
                      <a:pt x="276" y="243"/>
                      <a:pt x="266" y="108"/>
                      <a:pt x="306" y="102"/>
                    </a:cubicBezTo>
                    <a:cubicBezTo>
                      <a:pt x="345" y="95"/>
                      <a:pt x="423" y="50"/>
                      <a:pt x="446" y="0"/>
                    </a:cubicBezTo>
                    <a:cubicBezTo>
                      <a:pt x="420" y="91"/>
                      <a:pt x="383" y="150"/>
                      <a:pt x="356" y="179"/>
                    </a:cubicBezTo>
                    <a:cubicBezTo>
                      <a:pt x="328" y="208"/>
                      <a:pt x="321" y="224"/>
                      <a:pt x="325" y="256"/>
                    </a:cubicBezTo>
                    <a:cubicBezTo>
                      <a:pt x="328" y="288"/>
                      <a:pt x="341" y="280"/>
                      <a:pt x="362" y="267"/>
                    </a:cubicBezTo>
                    <a:cubicBezTo>
                      <a:pt x="383" y="254"/>
                      <a:pt x="367" y="272"/>
                      <a:pt x="348" y="285"/>
                    </a:cubicBezTo>
                    <a:cubicBezTo>
                      <a:pt x="328" y="298"/>
                      <a:pt x="315" y="289"/>
                      <a:pt x="297" y="308"/>
                    </a:cubicBezTo>
                    <a:cubicBezTo>
                      <a:pt x="279" y="327"/>
                      <a:pt x="275" y="350"/>
                      <a:pt x="286" y="383"/>
                    </a:cubicBezTo>
                    <a:cubicBezTo>
                      <a:pt x="297" y="416"/>
                      <a:pt x="341" y="406"/>
                      <a:pt x="391" y="410"/>
                    </a:cubicBezTo>
                    <a:cubicBezTo>
                      <a:pt x="441" y="414"/>
                      <a:pt x="500" y="400"/>
                      <a:pt x="541" y="382"/>
                    </a:cubicBezTo>
                    <a:cubicBezTo>
                      <a:pt x="580" y="365"/>
                      <a:pt x="622" y="350"/>
                      <a:pt x="616" y="355"/>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91" name="ïṣļïḑé"/>
              <p:cNvSpPr/>
              <p:nvPr/>
            </p:nvSpPr>
            <p:spPr bwMode="auto">
              <a:xfrm>
                <a:off x="1717675" y="3573462"/>
                <a:ext cx="80963" cy="119063"/>
              </a:xfrm>
              <a:custGeom>
                <a:avLst/>
                <a:gdLst>
                  <a:gd name="T0" fmla="*/ 0 w 39"/>
                  <a:gd name="T1" fmla="*/ 51 h 57"/>
                  <a:gd name="T2" fmla="*/ 30 w 39"/>
                  <a:gd name="T3" fmla="*/ 6 h 57"/>
                  <a:gd name="T4" fmla="*/ 34 w 39"/>
                  <a:gd name="T5" fmla="*/ 0 h 57"/>
                  <a:gd name="T6" fmla="*/ 22 w 39"/>
                  <a:gd name="T7" fmla="*/ 49 h 57"/>
                  <a:gd name="T8" fmla="*/ 0 w 39"/>
                  <a:gd name="T9" fmla="*/ 51 h 57"/>
                </a:gdLst>
                <a:ahLst/>
                <a:cxnLst>
                  <a:cxn ang="0">
                    <a:pos x="T0" y="T1"/>
                  </a:cxn>
                  <a:cxn ang="0">
                    <a:pos x="T2" y="T3"/>
                  </a:cxn>
                  <a:cxn ang="0">
                    <a:pos x="T4" y="T5"/>
                  </a:cxn>
                  <a:cxn ang="0">
                    <a:pos x="T6" y="T7"/>
                  </a:cxn>
                  <a:cxn ang="0">
                    <a:pos x="T8" y="T9"/>
                  </a:cxn>
                </a:cxnLst>
                <a:rect l="0" t="0" r="r" b="b"/>
                <a:pathLst>
                  <a:path w="39" h="57">
                    <a:moveTo>
                      <a:pt x="0" y="51"/>
                    </a:moveTo>
                    <a:cubicBezTo>
                      <a:pt x="14" y="35"/>
                      <a:pt x="25" y="20"/>
                      <a:pt x="30" y="6"/>
                    </a:cubicBezTo>
                    <a:cubicBezTo>
                      <a:pt x="31" y="4"/>
                      <a:pt x="32" y="2"/>
                      <a:pt x="34" y="0"/>
                    </a:cubicBezTo>
                    <a:cubicBezTo>
                      <a:pt x="39" y="16"/>
                      <a:pt x="31" y="36"/>
                      <a:pt x="22" y="49"/>
                    </a:cubicBezTo>
                    <a:cubicBezTo>
                      <a:pt x="16" y="57"/>
                      <a:pt x="8" y="56"/>
                      <a:pt x="0"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92" name="ï$lîḓé"/>
              <p:cNvSpPr/>
              <p:nvPr/>
            </p:nvSpPr>
            <p:spPr bwMode="auto">
              <a:xfrm>
                <a:off x="2073275" y="4168775"/>
                <a:ext cx="295275" cy="222250"/>
              </a:xfrm>
              <a:custGeom>
                <a:avLst/>
                <a:gdLst>
                  <a:gd name="T0" fmla="*/ 132 w 141"/>
                  <a:gd name="T1" fmla="*/ 0 h 106"/>
                  <a:gd name="T2" fmla="*/ 127 w 141"/>
                  <a:gd name="T3" fmla="*/ 6 h 106"/>
                  <a:gd name="T4" fmla="*/ 141 w 141"/>
                  <a:gd name="T5" fmla="*/ 9 h 106"/>
                  <a:gd name="T6" fmla="*/ 47 w 141"/>
                  <a:gd name="T7" fmla="*/ 87 h 106"/>
                  <a:gd name="T8" fmla="*/ 0 w 141"/>
                  <a:gd name="T9" fmla="*/ 41 h 106"/>
                  <a:gd name="T10" fmla="*/ 38 w 141"/>
                  <a:gd name="T11" fmla="*/ 47 h 106"/>
                  <a:gd name="T12" fmla="*/ 127 w 141"/>
                  <a:gd name="T13" fmla="*/ 3 h 106"/>
                  <a:gd name="T14" fmla="*/ 132 w 141"/>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106">
                    <a:moveTo>
                      <a:pt x="132" y="0"/>
                    </a:moveTo>
                    <a:cubicBezTo>
                      <a:pt x="129" y="4"/>
                      <a:pt x="127" y="6"/>
                      <a:pt x="127" y="6"/>
                    </a:cubicBezTo>
                    <a:cubicBezTo>
                      <a:pt x="127" y="6"/>
                      <a:pt x="133" y="7"/>
                      <a:pt x="141" y="9"/>
                    </a:cubicBezTo>
                    <a:cubicBezTo>
                      <a:pt x="114" y="32"/>
                      <a:pt x="75" y="69"/>
                      <a:pt x="47" y="87"/>
                    </a:cubicBezTo>
                    <a:cubicBezTo>
                      <a:pt x="16" y="106"/>
                      <a:pt x="0" y="49"/>
                      <a:pt x="0" y="41"/>
                    </a:cubicBezTo>
                    <a:cubicBezTo>
                      <a:pt x="0" y="32"/>
                      <a:pt x="11" y="45"/>
                      <a:pt x="38" y="47"/>
                    </a:cubicBezTo>
                    <a:cubicBezTo>
                      <a:pt x="64" y="49"/>
                      <a:pt x="107" y="18"/>
                      <a:pt x="127" y="3"/>
                    </a:cubicBezTo>
                    <a:cubicBezTo>
                      <a:pt x="129" y="2"/>
                      <a:pt x="131" y="1"/>
                      <a:pt x="132"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193" name="îṧļïḋè"/>
              <p:cNvSpPr/>
              <p:nvPr/>
            </p:nvSpPr>
            <p:spPr bwMode="auto">
              <a:xfrm>
                <a:off x="1557337" y="4954587"/>
                <a:ext cx="166688" cy="171450"/>
              </a:xfrm>
              <a:custGeom>
                <a:avLst/>
                <a:gdLst>
                  <a:gd name="T0" fmla="*/ 75 w 80"/>
                  <a:gd name="T1" fmla="*/ 18 h 82"/>
                  <a:gd name="T2" fmla="*/ 75 w 80"/>
                  <a:gd name="T3" fmla="*/ 69 h 82"/>
                  <a:gd name="T4" fmla="*/ 15 w 80"/>
                  <a:gd name="T5" fmla="*/ 71 h 82"/>
                  <a:gd name="T6" fmla="*/ 23 w 80"/>
                  <a:gd name="T7" fmla="*/ 4 h 82"/>
                  <a:gd name="T8" fmla="*/ 75 w 80"/>
                  <a:gd name="T9" fmla="*/ 18 h 82"/>
                </a:gdLst>
                <a:ahLst/>
                <a:cxnLst>
                  <a:cxn ang="0">
                    <a:pos x="T0" y="T1"/>
                  </a:cxn>
                  <a:cxn ang="0">
                    <a:pos x="T2" y="T3"/>
                  </a:cxn>
                  <a:cxn ang="0">
                    <a:pos x="T4" y="T5"/>
                  </a:cxn>
                  <a:cxn ang="0">
                    <a:pos x="T6" y="T7"/>
                  </a:cxn>
                  <a:cxn ang="0">
                    <a:pos x="T8" y="T9"/>
                  </a:cxn>
                </a:cxnLst>
                <a:rect l="0" t="0" r="r" b="b"/>
                <a:pathLst>
                  <a:path w="80" h="82">
                    <a:moveTo>
                      <a:pt x="75" y="18"/>
                    </a:moveTo>
                    <a:cubicBezTo>
                      <a:pt x="79" y="24"/>
                      <a:pt x="80" y="62"/>
                      <a:pt x="75" y="69"/>
                    </a:cubicBezTo>
                    <a:cubicBezTo>
                      <a:pt x="70" y="77"/>
                      <a:pt x="26" y="82"/>
                      <a:pt x="15" y="71"/>
                    </a:cubicBezTo>
                    <a:cubicBezTo>
                      <a:pt x="5" y="59"/>
                      <a:pt x="0" y="10"/>
                      <a:pt x="23" y="4"/>
                    </a:cubicBezTo>
                    <a:cubicBezTo>
                      <a:pt x="40" y="0"/>
                      <a:pt x="72" y="13"/>
                      <a:pt x="75"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194" name="íṣľïḓè"/>
              <p:cNvSpPr/>
              <p:nvPr/>
            </p:nvSpPr>
            <p:spPr bwMode="auto">
              <a:xfrm>
                <a:off x="2049462" y="4016375"/>
                <a:ext cx="246063" cy="249238"/>
              </a:xfrm>
              <a:custGeom>
                <a:avLst/>
                <a:gdLst>
                  <a:gd name="T0" fmla="*/ 94 w 118"/>
                  <a:gd name="T1" fmla="*/ 22 h 119"/>
                  <a:gd name="T2" fmla="*/ 71 w 118"/>
                  <a:gd name="T3" fmla="*/ 103 h 119"/>
                  <a:gd name="T4" fmla="*/ 22 w 118"/>
                  <a:gd name="T5" fmla="*/ 37 h 119"/>
                  <a:gd name="T6" fmla="*/ 94 w 118"/>
                  <a:gd name="T7" fmla="*/ 22 h 119"/>
                </a:gdLst>
                <a:ahLst/>
                <a:cxnLst>
                  <a:cxn ang="0">
                    <a:pos x="T0" y="T1"/>
                  </a:cxn>
                  <a:cxn ang="0">
                    <a:pos x="T2" y="T3"/>
                  </a:cxn>
                  <a:cxn ang="0">
                    <a:pos x="T4" y="T5"/>
                  </a:cxn>
                  <a:cxn ang="0">
                    <a:pos x="T6" y="T7"/>
                  </a:cxn>
                </a:cxnLst>
                <a:rect l="0" t="0" r="r" b="b"/>
                <a:pathLst>
                  <a:path w="118" h="119">
                    <a:moveTo>
                      <a:pt x="94" y="22"/>
                    </a:moveTo>
                    <a:cubicBezTo>
                      <a:pt x="118" y="53"/>
                      <a:pt x="83" y="93"/>
                      <a:pt x="71" y="103"/>
                    </a:cubicBezTo>
                    <a:cubicBezTo>
                      <a:pt x="52" y="119"/>
                      <a:pt x="0" y="54"/>
                      <a:pt x="22" y="37"/>
                    </a:cubicBezTo>
                    <a:cubicBezTo>
                      <a:pt x="39" y="23"/>
                      <a:pt x="77" y="0"/>
                      <a:pt x="94" y="2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195" name="íṥlidê"/>
              <p:cNvSpPr/>
              <p:nvPr/>
            </p:nvSpPr>
            <p:spPr bwMode="auto">
              <a:xfrm>
                <a:off x="1576387" y="4451350"/>
                <a:ext cx="223838" cy="211138"/>
              </a:xfrm>
              <a:custGeom>
                <a:avLst/>
                <a:gdLst>
                  <a:gd name="T0" fmla="*/ 93 w 108"/>
                  <a:gd name="T1" fmla="*/ 84 h 101"/>
                  <a:gd name="T2" fmla="*/ 29 w 108"/>
                  <a:gd name="T3" fmla="*/ 96 h 101"/>
                  <a:gd name="T4" fmla="*/ 30 w 108"/>
                  <a:gd name="T5" fmla="*/ 7 h 101"/>
                  <a:gd name="T6" fmla="*/ 93 w 108"/>
                  <a:gd name="T7" fmla="*/ 22 h 101"/>
                  <a:gd name="T8" fmla="*/ 93 w 108"/>
                  <a:gd name="T9" fmla="*/ 84 h 101"/>
                </a:gdLst>
                <a:ahLst/>
                <a:cxnLst>
                  <a:cxn ang="0">
                    <a:pos x="T0" y="T1"/>
                  </a:cxn>
                  <a:cxn ang="0">
                    <a:pos x="T2" y="T3"/>
                  </a:cxn>
                  <a:cxn ang="0">
                    <a:pos x="T4" y="T5"/>
                  </a:cxn>
                  <a:cxn ang="0">
                    <a:pos x="T6" y="T7"/>
                  </a:cxn>
                  <a:cxn ang="0">
                    <a:pos x="T8" y="T9"/>
                  </a:cxn>
                </a:cxnLst>
                <a:rect l="0" t="0" r="r" b="b"/>
                <a:pathLst>
                  <a:path w="108" h="101">
                    <a:moveTo>
                      <a:pt x="93" y="84"/>
                    </a:moveTo>
                    <a:cubicBezTo>
                      <a:pt x="75" y="96"/>
                      <a:pt x="44" y="101"/>
                      <a:pt x="29" y="96"/>
                    </a:cubicBezTo>
                    <a:cubicBezTo>
                      <a:pt x="8" y="91"/>
                      <a:pt x="0" y="20"/>
                      <a:pt x="30" y="7"/>
                    </a:cubicBezTo>
                    <a:cubicBezTo>
                      <a:pt x="47" y="0"/>
                      <a:pt x="78" y="7"/>
                      <a:pt x="93" y="22"/>
                    </a:cubicBezTo>
                    <a:cubicBezTo>
                      <a:pt x="108" y="37"/>
                      <a:pt x="108" y="74"/>
                      <a:pt x="93" y="8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7500" lnSpcReduction="20000"/>
              </a:bodyPr>
              <a:lstStyle/>
              <a:p>
                <a:endParaRPr lang="zh-CN" altLang="en-US"/>
              </a:p>
            </p:txBody>
          </p:sp>
          <p:sp>
            <p:nvSpPr>
              <p:cNvPr id="196" name="ïṧlídè"/>
              <p:cNvSpPr/>
              <p:nvPr/>
            </p:nvSpPr>
            <p:spPr bwMode="auto">
              <a:xfrm>
                <a:off x="1466850" y="4689475"/>
                <a:ext cx="206375" cy="222250"/>
              </a:xfrm>
              <a:custGeom>
                <a:avLst/>
                <a:gdLst>
                  <a:gd name="T0" fmla="*/ 92 w 99"/>
                  <a:gd name="T1" fmla="*/ 23 h 106"/>
                  <a:gd name="T2" fmla="*/ 36 w 99"/>
                  <a:gd name="T3" fmla="*/ 5 h 106"/>
                  <a:gd name="T4" fmla="*/ 27 w 99"/>
                  <a:gd name="T5" fmla="*/ 87 h 106"/>
                  <a:gd name="T6" fmla="*/ 88 w 99"/>
                  <a:gd name="T7" fmla="*/ 90 h 106"/>
                  <a:gd name="T8" fmla="*/ 92 w 99"/>
                  <a:gd name="T9" fmla="*/ 23 h 106"/>
                </a:gdLst>
                <a:ahLst/>
                <a:cxnLst>
                  <a:cxn ang="0">
                    <a:pos x="T0" y="T1"/>
                  </a:cxn>
                  <a:cxn ang="0">
                    <a:pos x="T2" y="T3"/>
                  </a:cxn>
                  <a:cxn ang="0">
                    <a:pos x="T4" y="T5"/>
                  </a:cxn>
                  <a:cxn ang="0">
                    <a:pos x="T6" y="T7"/>
                  </a:cxn>
                  <a:cxn ang="0">
                    <a:pos x="T8" y="T9"/>
                  </a:cxn>
                </a:cxnLst>
                <a:rect l="0" t="0" r="r" b="b"/>
                <a:pathLst>
                  <a:path w="99" h="106">
                    <a:moveTo>
                      <a:pt x="92" y="23"/>
                    </a:moveTo>
                    <a:cubicBezTo>
                      <a:pt x="85" y="14"/>
                      <a:pt x="53" y="0"/>
                      <a:pt x="36" y="5"/>
                    </a:cubicBezTo>
                    <a:cubicBezTo>
                      <a:pt x="19" y="11"/>
                      <a:pt x="0" y="68"/>
                      <a:pt x="27" y="87"/>
                    </a:cubicBezTo>
                    <a:cubicBezTo>
                      <a:pt x="54" y="106"/>
                      <a:pt x="81" y="103"/>
                      <a:pt x="88" y="90"/>
                    </a:cubicBezTo>
                    <a:cubicBezTo>
                      <a:pt x="95" y="76"/>
                      <a:pt x="99" y="31"/>
                      <a:pt x="92"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197" name="iŝļïḍé"/>
              <p:cNvSpPr/>
              <p:nvPr/>
            </p:nvSpPr>
            <p:spPr bwMode="auto">
              <a:xfrm>
                <a:off x="673100" y="4689475"/>
                <a:ext cx="454025" cy="609600"/>
              </a:xfrm>
              <a:custGeom>
                <a:avLst/>
                <a:gdLst>
                  <a:gd name="T0" fmla="*/ 51 w 218"/>
                  <a:gd name="T1" fmla="*/ 0 h 292"/>
                  <a:gd name="T2" fmla="*/ 218 w 218"/>
                  <a:gd name="T3" fmla="*/ 256 h 292"/>
                  <a:gd name="T4" fmla="*/ 51 w 218"/>
                  <a:gd name="T5" fmla="*/ 0 h 292"/>
                </a:gdLst>
                <a:ahLst/>
                <a:cxnLst>
                  <a:cxn ang="0">
                    <a:pos x="T0" y="T1"/>
                  </a:cxn>
                  <a:cxn ang="0">
                    <a:pos x="T2" y="T3"/>
                  </a:cxn>
                  <a:cxn ang="0">
                    <a:pos x="T4" y="T5"/>
                  </a:cxn>
                </a:cxnLst>
                <a:rect l="0" t="0" r="r" b="b"/>
                <a:pathLst>
                  <a:path w="218" h="292">
                    <a:moveTo>
                      <a:pt x="51" y="0"/>
                    </a:moveTo>
                    <a:cubicBezTo>
                      <a:pt x="0" y="100"/>
                      <a:pt x="130" y="292"/>
                      <a:pt x="218" y="256"/>
                    </a:cubicBezTo>
                    <a:cubicBezTo>
                      <a:pt x="125" y="209"/>
                      <a:pt x="48" y="105"/>
                      <a:pt x="51"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198" name="îs1ïḑè"/>
              <p:cNvSpPr/>
              <p:nvPr/>
            </p:nvSpPr>
            <p:spPr bwMode="auto">
              <a:xfrm>
                <a:off x="706437" y="5213350"/>
                <a:ext cx="457200" cy="933450"/>
              </a:xfrm>
              <a:custGeom>
                <a:avLst/>
                <a:gdLst>
                  <a:gd name="T0" fmla="*/ 0 w 288"/>
                  <a:gd name="T1" fmla="*/ 588 h 588"/>
                  <a:gd name="T2" fmla="*/ 3 w 288"/>
                  <a:gd name="T3" fmla="*/ 588 h 588"/>
                  <a:gd name="T4" fmla="*/ 288 w 288"/>
                  <a:gd name="T5" fmla="*/ 378 h 588"/>
                  <a:gd name="T6" fmla="*/ 0 w 288"/>
                  <a:gd name="T7" fmla="*/ 0 h 588"/>
                  <a:gd name="T8" fmla="*/ 0 w 288"/>
                  <a:gd name="T9" fmla="*/ 588 h 588"/>
                </a:gdLst>
                <a:ahLst/>
                <a:cxnLst>
                  <a:cxn ang="0">
                    <a:pos x="T0" y="T1"/>
                  </a:cxn>
                  <a:cxn ang="0">
                    <a:pos x="T2" y="T3"/>
                  </a:cxn>
                  <a:cxn ang="0">
                    <a:pos x="T4" y="T5"/>
                  </a:cxn>
                  <a:cxn ang="0">
                    <a:pos x="T6" y="T7"/>
                  </a:cxn>
                  <a:cxn ang="0">
                    <a:pos x="T8" y="T9"/>
                  </a:cxn>
                </a:cxnLst>
                <a:rect l="0" t="0" r="r" b="b"/>
                <a:pathLst>
                  <a:path w="288" h="588">
                    <a:moveTo>
                      <a:pt x="0" y="588"/>
                    </a:moveTo>
                    <a:lnTo>
                      <a:pt x="3" y="588"/>
                    </a:lnTo>
                    <a:lnTo>
                      <a:pt x="288" y="378"/>
                    </a:lnTo>
                    <a:lnTo>
                      <a:pt x="0" y="0"/>
                    </a:lnTo>
                    <a:lnTo>
                      <a:pt x="0" y="588"/>
                    </a:lnTo>
                    <a:close/>
                  </a:path>
                </a:pathLst>
              </a:custGeom>
              <a:solidFill>
                <a:srgbClr val="B3CC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grpSp>
        <p:grpSp>
          <p:nvGrpSpPr>
            <p:cNvPr id="177" name="iṡ1ïḋe"/>
            <p:cNvGrpSpPr/>
            <p:nvPr/>
          </p:nvGrpSpPr>
          <p:grpSpPr>
            <a:xfrm>
              <a:off x="1158875" y="1376362"/>
              <a:ext cx="2232025" cy="2995613"/>
              <a:chOff x="1158875" y="1376362"/>
              <a:chExt cx="2232025" cy="2995613"/>
            </a:xfrm>
          </p:grpSpPr>
          <p:sp>
            <p:nvSpPr>
              <p:cNvPr id="178" name="iṧľiḋê"/>
              <p:cNvSpPr/>
              <p:nvPr/>
            </p:nvSpPr>
            <p:spPr bwMode="auto">
              <a:xfrm>
                <a:off x="1158875" y="1376362"/>
                <a:ext cx="2232025" cy="2182813"/>
              </a:xfrm>
              <a:custGeom>
                <a:avLst/>
                <a:gdLst>
                  <a:gd name="T0" fmla="*/ 533 w 1071"/>
                  <a:gd name="T1" fmla="*/ 1 h 1044"/>
                  <a:gd name="T2" fmla="*/ 1069 w 1071"/>
                  <a:gd name="T3" fmla="*/ 520 h 1044"/>
                  <a:gd name="T4" fmla="*/ 537 w 1071"/>
                  <a:gd name="T5" fmla="*/ 1043 h 1044"/>
                  <a:gd name="T6" fmla="*/ 1 w 1071"/>
                  <a:gd name="T7" fmla="*/ 524 h 1044"/>
                  <a:gd name="T8" fmla="*/ 533 w 1071"/>
                  <a:gd name="T9" fmla="*/ 1 h 1044"/>
                </a:gdLst>
                <a:ahLst/>
                <a:cxnLst>
                  <a:cxn ang="0">
                    <a:pos x="T0" y="T1"/>
                  </a:cxn>
                  <a:cxn ang="0">
                    <a:pos x="T2" y="T3"/>
                  </a:cxn>
                  <a:cxn ang="0">
                    <a:pos x="T4" y="T5"/>
                  </a:cxn>
                  <a:cxn ang="0">
                    <a:pos x="T6" y="T7"/>
                  </a:cxn>
                  <a:cxn ang="0">
                    <a:pos x="T8" y="T9"/>
                  </a:cxn>
                </a:cxnLst>
                <a:rect l="0" t="0" r="r" b="b"/>
                <a:pathLst>
                  <a:path w="1071" h="1044">
                    <a:moveTo>
                      <a:pt x="533" y="1"/>
                    </a:moveTo>
                    <a:cubicBezTo>
                      <a:pt x="828" y="0"/>
                      <a:pt x="1068" y="232"/>
                      <a:pt x="1069" y="520"/>
                    </a:cubicBezTo>
                    <a:cubicBezTo>
                      <a:pt x="1071" y="808"/>
                      <a:pt x="832" y="1042"/>
                      <a:pt x="537" y="1043"/>
                    </a:cubicBezTo>
                    <a:cubicBezTo>
                      <a:pt x="242" y="1044"/>
                      <a:pt x="2" y="812"/>
                      <a:pt x="1" y="524"/>
                    </a:cubicBezTo>
                    <a:cubicBezTo>
                      <a:pt x="0" y="236"/>
                      <a:pt x="238" y="2"/>
                      <a:pt x="533" y="1"/>
                    </a:cubicBezTo>
                  </a:path>
                </a:pathLst>
              </a:custGeom>
              <a:solidFill>
                <a:schemeClr val="bg1">
                  <a:lumMod val="50000"/>
                </a:schemeClr>
              </a:solidFill>
              <a:ln>
                <a:noFill/>
              </a:ln>
            </p:spPr>
            <p:txBody>
              <a:bodyPr vert="horz" wrap="square" lIns="91440" tIns="45720" rIns="91440" bIns="45720" numCol="1" anchor="t" anchorCtr="0" compatLnSpc="1">
                <a:normAutofit/>
              </a:bodyPr>
              <a:lstStyle/>
              <a:p>
                <a:endParaRPr lang="zh-CN" altLang="en-US"/>
              </a:p>
            </p:txBody>
          </p:sp>
          <p:grpSp>
            <p:nvGrpSpPr>
              <p:cNvPr id="179" name="íśḻïḋe"/>
              <p:cNvGrpSpPr/>
              <p:nvPr/>
            </p:nvGrpSpPr>
            <p:grpSpPr>
              <a:xfrm>
                <a:off x="1277937" y="1493837"/>
                <a:ext cx="1992313" cy="1947863"/>
                <a:chOff x="1277937" y="1493837"/>
                <a:chExt cx="1992313" cy="1947863"/>
              </a:xfrm>
            </p:grpSpPr>
            <p:sp>
              <p:nvSpPr>
                <p:cNvPr id="184" name="iSḷiḑe"/>
                <p:cNvSpPr/>
                <p:nvPr/>
              </p:nvSpPr>
              <p:spPr bwMode="auto">
                <a:xfrm>
                  <a:off x="1277937" y="1493837"/>
                  <a:ext cx="1992313" cy="1947863"/>
                </a:xfrm>
                <a:custGeom>
                  <a:avLst/>
                  <a:gdLst>
                    <a:gd name="T0" fmla="*/ 476 w 956"/>
                    <a:gd name="T1" fmla="*/ 1 h 932"/>
                    <a:gd name="T2" fmla="*/ 955 w 956"/>
                    <a:gd name="T3" fmla="*/ 464 h 932"/>
                    <a:gd name="T4" fmla="*/ 480 w 956"/>
                    <a:gd name="T5" fmla="*/ 931 h 932"/>
                    <a:gd name="T6" fmla="*/ 1 w 956"/>
                    <a:gd name="T7" fmla="*/ 468 h 932"/>
                    <a:gd name="T8" fmla="*/ 476 w 956"/>
                    <a:gd name="T9" fmla="*/ 1 h 932"/>
                  </a:gdLst>
                  <a:ahLst/>
                  <a:cxnLst>
                    <a:cxn ang="0">
                      <a:pos x="T0" y="T1"/>
                    </a:cxn>
                    <a:cxn ang="0">
                      <a:pos x="T2" y="T3"/>
                    </a:cxn>
                    <a:cxn ang="0">
                      <a:pos x="T4" y="T5"/>
                    </a:cxn>
                    <a:cxn ang="0">
                      <a:pos x="T6" y="T7"/>
                    </a:cxn>
                    <a:cxn ang="0">
                      <a:pos x="T8" y="T9"/>
                    </a:cxn>
                  </a:cxnLst>
                  <a:rect l="0" t="0" r="r" b="b"/>
                  <a:pathLst>
                    <a:path w="956" h="932">
                      <a:moveTo>
                        <a:pt x="476" y="1"/>
                      </a:moveTo>
                      <a:cubicBezTo>
                        <a:pt x="740" y="0"/>
                        <a:pt x="954" y="207"/>
                        <a:pt x="955" y="464"/>
                      </a:cubicBezTo>
                      <a:cubicBezTo>
                        <a:pt x="956" y="721"/>
                        <a:pt x="743" y="930"/>
                        <a:pt x="480" y="931"/>
                      </a:cubicBezTo>
                      <a:cubicBezTo>
                        <a:pt x="217" y="932"/>
                        <a:pt x="2" y="725"/>
                        <a:pt x="1" y="468"/>
                      </a:cubicBezTo>
                      <a:cubicBezTo>
                        <a:pt x="0" y="211"/>
                        <a:pt x="213" y="2"/>
                        <a:pt x="476" y="1"/>
                      </a:cubicBezTo>
                    </a:path>
                  </a:pathLst>
                </a:custGeom>
                <a:solidFill>
                  <a:srgbClr val="FFC000"/>
                </a:solidFill>
                <a:ln>
                  <a:noFill/>
                </a:ln>
              </p:spPr>
              <p:txBody>
                <a:bodyPr vert="horz" wrap="square" lIns="91440" tIns="45720" rIns="91440" bIns="45720" numCol="1" anchor="t" anchorCtr="0" compatLnSpc="1">
                  <a:normAutofit/>
                </a:bodyPr>
                <a:lstStyle/>
                <a:p>
                  <a:endParaRPr lang="zh-CN" altLang="en-US"/>
                </a:p>
              </p:txBody>
            </p:sp>
            <p:sp>
              <p:nvSpPr>
                <p:cNvPr id="185" name="íš1íḓê"/>
                <p:cNvSpPr/>
                <p:nvPr/>
              </p:nvSpPr>
              <p:spPr bwMode="auto">
                <a:xfrm>
                  <a:off x="1333500" y="2009775"/>
                  <a:ext cx="1441450" cy="1379538"/>
                </a:xfrm>
                <a:custGeom>
                  <a:avLst/>
                  <a:gdLst>
                    <a:gd name="T0" fmla="*/ 691 w 691"/>
                    <a:gd name="T1" fmla="*/ 597 h 660"/>
                    <a:gd name="T2" fmla="*/ 459 w 691"/>
                    <a:gd name="T3" fmla="*/ 659 h 660"/>
                    <a:gd name="T4" fmla="*/ 0 w 691"/>
                    <a:gd name="T5" fmla="*/ 215 h 660"/>
                    <a:gd name="T6" fmla="*/ 56 w 691"/>
                    <a:gd name="T7" fmla="*/ 0 h 660"/>
                    <a:gd name="T8" fmla="*/ 28 w 691"/>
                    <a:gd name="T9" fmla="*/ 159 h 660"/>
                    <a:gd name="T10" fmla="*/ 515 w 691"/>
                    <a:gd name="T11" fmla="*/ 630 h 660"/>
                    <a:gd name="T12" fmla="*/ 691 w 691"/>
                    <a:gd name="T13" fmla="*/ 597 h 660"/>
                  </a:gdLst>
                  <a:ahLst/>
                  <a:cxnLst>
                    <a:cxn ang="0">
                      <a:pos x="T0" y="T1"/>
                    </a:cxn>
                    <a:cxn ang="0">
                      <a:pos x="T2" y="T3"/>
                    </a:cxn>
                    <a:cxn ang="0">
                      <a:pos x="T4" y="T5"/>
                    </a:cxn>
                    <a:cxn ang="0">
                      <a:pos x="T6" y="T7"/>
                    </a:cxn>
                    <a:cxn ang="0">
                      <a:pos x="T8" y="T9"/>
                    </a:cxn>
                    <a:cxn ang="0">
                      <a:pos x="T10" y="T11"/>
                    </a:cxn>
                    <a:cxn ang="0">
                      <a:pos x="T12" y="T13"/>
                    </a:cxn>
                  </a:cxnLst>
                  <a:rect l="0" t="0" r="r" b="b"/>
                  <a:pathLst>
                    <a:path w="691" h="660">
                      <a:moveTo>
                        <a:pt x="691" y="597"/>
                      </a:moveTo>
                      <a:cubicBezTo>
                        <a:pt x="623" y="636"/>
                        <a:pt x="544" y="659"/>
                        <a:pt x="459" y="659"/>
                      </a:cubicBezTo>
                      <a:cubicBezTo>
                        <a:pt x="206" y="660"/>
                        <a:pt x="1" y="461"/>
                        <a:pt x="0" y="215"/>
                      </a:cubicBezTo>
                      <a:cubicBezTo>
                        <a:pt x="0" y="137"/>
                        <a:pt x="20" y="64"/>
                        <a:pt x="56" y="0"/>
                      </a:cubicBezTo>
                      <a:cubicBezTo>
                        <a:pt x="38" y="50"/>
                        <a:pt x="28" y="103"/>
                        <a:pt x="28" y="159"/>
                      </a:cubicBezTo>
                      <a:cubicBezTo>
                        <a:pt x="29" y="420"/>
                        <a:pt x="247" y="631"/>
                        <a:pt x="515" y="630"/>
                      </a:cubicBezTo>
                      <a:cubicBezTo>
                        <a:pt x="577" y="630"/>
                        <a:pt x="636" y="618"/>
                        <a:pt x="691" y="597"/>
                      </a:cubicBezTo>
                    </a:path>
                  </a:pathLst>
                </a:custGeom>
                <a:solidFill>
                  <a:schemeClr val="bg1">
                    <a:alpha val="50000"/>
                  </a:schemeClr>
                </a:solidFill>
                <a:ln>
                  <a:noFill/>
                </a:ln>
              </p:spPr>
              <p:txBody>
                <a:bodyPr vert="horz" wrap="square" lIns="91440" tIns="45720" rIns="91440" bIns="45720" numCol="1" anchor="t" anchorCtr="0" compatLnSpc="1">
                  <a:normAutofit/>
                </a:bodyPr>
                <a:lstStyle/>
                <a:p>
                  <a:endParaRPr lang="zh-CN" altLang="en-US"/>
                </a:p>
              </p:txBody>
            </p:sp>
          </p:grpSp>
          <p:grpSp>
            <p:nvGrpSpPr>
              <p:cNvPr id="180" name="íṡľïḑê"/>
              <p:cNvGrpSpPr/>
              <p:nvPr/>
            </p:nvGrpSpPr>
            <p:grpSpPr>
              <a:xfrm>
                <a:off x="1771650" y="3430587"/>
                <a:ext cx="474662" cy="941388"/>
                <a:chOff x="1771650" y="3430587"/>
                <a:chExt cx="474662" cy="941388"/>
              </a:xfrm>
              <a:solidFill>
                <a:schemeClr val="bg1">
                  <a:lumMod val="50000"/>
                </a:schemeClr>
              </a:solidFill>
            </p:grpSpPr>
            <p:sp>
              <p:nvSpPr>
                <p:cNvPr id="182" name="iṡḷiḓè"/>
                <p:cNvSpPr/>
                <p:nvPr/>
              </p:nvSpPr>
              <p:spPr bwMode="auto">
                <a:xfrm>
                  <a:off x="1871662" y="3467100"/>
                  <a:ext cx="374650" cy="230188"/>
                </a:xfrm>
                <a:custGeom>
                  <a:avLst/>
                  <a:gdLst>
                    <a:gd name="T0" fmla="*/ 11 w 180"/>
                    <a:gd name="T1" fmla="*/ 0 h 110"/>
                    <a:gd name="T2" fmla="*/ 180 w 180"/>
                    <a:gd name="T3" fmla="*/ 32 h 110"/>
                    <a:gd name="T4" fmla="*/ 169 w 180"/>
                    <a:gd name="T5" fmla="*/ 96 h 110"/>
                    <a:gd name="T6" fmla="*/ 0 w 180"/>
                    <a:gd name="T7" fmla="*/ 64 h 110"/>
                    <a:gd name="T8" fmla="*/ 11 w 180"/>
                    <a:gd name="T9" fmla="*/ 0 h 110"/>
                  </a:gdLst>
                  <a:ahLst/>
                  <a:cxnLst>
                    <a:cxn ang="0">
                      <a:pos x="T0" y="T1"/>
                    </a:cxn>
                    <a:cxn ang="0">
                      <a:pos x="T2" y="T3"/>
                    </a:cxn>
                    <a:cxn ang="0">
                      <a:pos x="T4" y="T5"/>
                    </a:cxn>
                    <a:cxn ang="0">
                      <a:pos x="T6" y="T7"/>
                    </a:cxn>
                    <a:cxn ang="0">
                      <a:pos x="T8" y="T9"/>
                    </a:cxn>
                  </a:cxnLst>
                  <a:rect l="0" t="0" r="r" b="b"/>
                  <a:pathLst>
                    <a:path w="180" h="110">
                      <a:moveTo>
                        <a:pt x="11" y="0"/>
                      </a:moveTo>
                      <a:cubicBezTo>
                        <a:pt x="180" y="32"/>
                        <a:pt x="180" y="32"/>
                        <a:pt x="180" y="32"/>
                      </a:cubicBezTo>
                      <a:cubicBezTo>
                        <a:pt x="169" y="96"/>
                        <a:pt x="169" y="96"/>
                        <a:pt x="169" y="96"/>
                      </a:cubicBezTo>
                      <a:cubicBezTo>
                        <a:pt x="104" y="110"/>
                        <a:pt x="47" y="99"/>
                        <a:pt x="0" y="64"/>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183" name="ïṥlïḋé"/>
                <p:cNvSpPr/>
                <p:nvPr/>
              </p:nvSpPr>
              <p:spPr bwMode="auto">
                <a:xfrm>
                  <a:off x="1771650" y="3430587"/>
                  <a:ext cx="430213" cy="941388"/>
                </a:xfrm>
                <a:custGeom>
                  <a:avLst/>
                  <a:gdLst>
                    <a:gd name="T0" fmla="*/ 89 w 206"/>
                    <a:gd name="T1" fmla="*/ 0 h 450"/>
                    <a:gd name="T2" fmla="*/ 206 w 206"/>
                    <a:gd name="T3" fmla="*/ 22 h 450"/>
                    <a:gd name="T4" fmla="*/ 178 w 206"/>
                    <a:gd name="T5" fmla="*/ 161 h 450"/>
                    <a:gd name="T6" fmla="*/ 145 w 206"/>
                    <a:gd name="T7" fmla="*/ 391 h 450"/>
                    <a:gd name="T8" fmla="*/ 0 w 206"/>
                    <a:gd name="T9" fmla="*/ 450 h 450"/>
                    <a:gd name="T10" fmla="*/ 36 w 206"/>
                    <a:gd name="T11" fmla="*/ 270 h 450"/>
                    <a:gd name="T12" fmla="*/ 71 w 206"/>
                    <a:gd name="T13" fmla="*/ 94 h 450"/>
                    <a:gd name="T14" fmla="*/ 89 w 206"/>
                    <a:gd name="T15" fmla="*/ 0 h 4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450">
                      <a:moveTo>
                        <a:pt x="89" y="0"/>
                      </a:moveTo>
                      <a:cubicBezTo>
                        <a:pt x="206" y="22"/>
                        <a:pt x="206" y="22"/>
                        <a:pt x="206" y="22"/>
                      </a:cubicBezTo>
                      <a:cubicBezTo>
                        <a:pt x="178" y="161"/>
                        <a:pt x="178" y="161"/>
                        <a:pt x="178" y="161"/>
                      </a:cubicBezTo>
                      <a:cubicBezTo>
                        <a:pt x="180" y="275"/>
                        <a:pt x="71" y="298"/>
                        <a:pt x="145" y="391"/>
                      </a:cubicBezTo>
                      <a:cubicBezTo>
                        <a:pt x="116" y="414"/>
                        <a:pt x="63" y="446"/>
                        <a:pt x="0" y="450"/>
                      </a:cubicBezTo>
                      <a:cubicBezTo>
                        <a:pt x="12" y="390"/>
                        <a:pt x="24" y="330"/>
                        <a:pt x="36" y="270"/>
                      </a:cubicBezTo>
                      <a:cubicBezTo>
                        <a:pt x="71" y="218"/>
                        <a:pt x="88" y="162"/>
                        <a:pt x="71" y="94"/>
                      </a:cubicBezTo>
                      <a:lnTo>
                        <a:pt x="8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dirty="0"/>
                </a:p>
              </p:txBody>
            </p:sp>
          </p:grpSp>
          <p:sp>
            <p:nvSpPr>
              <p:cNvPr id="181" name="íṩ1ïdè"/>
              <p:cNvSpPr/>
              <p:nvPr/>
            </p:nvSpPr>
            <p:spPr>
              <a:xfrm>
                <a:off x="1991349" y="2220045"/>
                <a:ext cx="565488" cy="495446"/>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p:spPr>
            <p:txBody>
              <a:bodyPr wrap="square" lIns="91440" tIns="45720" rIns="91440" bIns="45720" anchor="ctr" anchorCtr="0">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sz="3600">
                  <a:solidFill>
                    <a:schemeClr val="bg2">
                      <a:lumMod val="50000"/>
                    </a:schemeClr>
                  </a:solidFill>
                </a:endParaRPr>
              </a:p>
            </p:txBody>
          </p:sp>
        </p:grp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19175" y="247650"/>
            <a:ext cx="10334624" cy="619126"/>
          </a:xfrm>
          <a:prstGeom prst="rect">
            <a:avLst/>
          </a:prstGeom>
        </p:spPr>
        <p:txBody>
          <a:bodyPr/>
          <a:lstStyle>
            <a:lvl1pPr>
              <a:defRPr b="0"/>
            </a:lvl1pPr>
          </a:lstStyle>
          <a:p>
            <a:r>
              <a:rPr lang="zh-CN" altLang="en-US"/>
              <a:t>此处</a:t>
            </a:r>
            <a:r>
              <a:rPr lang="zh-CN" altLang="en-US" dirty="0"/>
              <a:t>编辑母版标题样式</a:t>
            </a:r>
            <a:endParaRPr lang="zh-CN" altLang="en-US" dirty="0"/>
          </a:p>
        </p:txBody>
      </p:sp>
      <p:sp>
        <p:nvSpPr>
          <p:cNvPr id="3" name="灯片编号占位符 5"/>
          <p:cNvSpPr>
            <a:spLocks noGrp="1"/>
          </p:cNvSpPr>
          <p:nvPr>
            <p:ph type="sldNum" sz="quarter" idx="4"/>
          </p:nvPr>
        </p:nvSpPr>
        <p:spPr>
          <a:xfrm>
            <a:off x="11150659" y="127090"/>
            <a:ext cx="672861" cy="643416"/>
          </a:xfrm>
          <a:prstGeom prst="rect">
            <a:avLst/>
          </a:prstGeom>
        </p:spPr>
        <p:txBody>
          <a:bodyPr vert="horz" lIns="91440" tIns="45720" rIns="91440" bIns="45720" rtlCol="0" anchor="ctr"/>
          <a:lstStyle>
            <a:lvl1pPr algn="ctr">
              <a:defRPr sz="1800">
                <a:solidFill>
                  <a:schemeClr val="tx1"/>
                </a:solidFill>
              </a:defRPr>
            </a:lvl1pPr>
          </a:lstStyle>
          <a:p>
            <a:fld id="{5DD3DB80-B894-403A-B48E-6FDC1A72010E}"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gradFill>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427" name="矩形 426"/>
          <p:cNvSpPr/>
          <p:nvPr userDrawn="1"/>
        </p:nvSpPr>
        <p:spPr>
          <a:xfrm>
            <a:off x="0" y="-282633"/>
            <a:ext cx="12192000" cy="7208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userDrawn="1"/>
        </p:nvSpPr>
        <p:spPr>
          <a:xfrm>
            <a:off x="1570432" y="5708388"/>
            <a:ext cx="582218" cy="5019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 name="图片 208"/>
          <p:cNvPicPr>
            <a:picLocks noChangeAspect="1"/>
          </p:cNvPicPr>
          <p:nvPr userDrawn="1"/>
        </p:nvPicPr>
        <p:blipFill>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rot="5400000">
            <a:off x="0" y="0"/>
            <a:ext cx="6850743" cy="6850743"/>
          </a:xfrm>
          <a:prstGeom prst="rect">
            <a:avLst/>
          </a:prstGeom>
        </p:spPr>
      </p:pic>
      <p:sp>
        <p:nvSpPr>
          <p:cNvPr id="210" name="椭圆 209"/>
          <p:cNvSpPr/>
          <p:nvPr userDrawn="1"/>
        </p:nvSpPr>
        <p:spPr>
          <a:xfrm flipH="1">
            <a:off x="1250673" y="1121228"/>
            <a:ext cx="4644573" cy="4644573"/>
          </a:xfrm>
          <a:prstGeom prst="ellipse">
            <a:avLst/>
          </a:prstGeom>
          <a:blipFill rotWithShape="1">
            <a:blip r:embed="rId4">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360000"/>
            <a:ext cx="10800000" cy="720000"/>
          </a:xfrm>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a:xfrm>
            <a:off x="695960" y="6356350"/>
            <a:ext cx="2743200" cy="365125"/>
          </a:xfrm>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753983"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直接连接符 12"/>
          <p:cNvCxnSpPr/>
          <p:nvPr userDrawn="1"/>
        </p:nvCxnSpPr>
        <p:spPr>
          <a:xfrm flipV="1">
            <a:off x="0" y="803724"/>
            <a:ext cx="11291976" cy="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zh-CN" altLang="en-US" dirty="0"/>
          </a:p>
        </p:txBody>
      </p:sp>
      <p:grpSp>
        <p:nvGrpSpPr>
          <p:cNvPr id="20" name="组合 19"/>
          <p:cNvGrpSpPr/>
          <p:nvPr userDrawn="1"/>
        </p:nvGrpSpPr>
        <p:grpSpPr>
          <a:xfrm>
            <a:off x="163767" y="357357"/>
            <a:ext cx="735172" cy="271046"/>
            <a:chOff x="264939" y="188640"/>
            <a:chExt cx="604358" cy="216024"/>
          </a:xfrm>
        </p:grpSpPr>
        <p:sp>
          <p:nvSpPr>
            <p:cNvPr id="21" name="燕尾形 7"/>
            <p:cNvSpPr/>
            <p:nvPr/>
          </p:nvSpPr>
          <p:spPr>
            <a:xfrm>
              <a:off x="264939" y="188640"/>
              <a:ext cx="216024" cy="216024"/>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2" name="燕尾形 8"/>
            <p:cNvSpPr/>
            <p:nvPr/>
          </p:nvSpPr>
          <p:spPr>
            <a:xfrm>
              <a:off x="454914" y="188640"/>
              <a:ext cx="216024" cy="216024"/>
            </a:xfrm>
            <a:prstGeom prst="chevron">
              <a:avLst/>
            </a:prstGeom>
            <a:solidFill>
              <a:schemeClr val="accent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9"/>
            <p:cNvSpPr/>
            <p:nvPr/>
          </p:nvSpPr>
          <p:spPr>
            <a:xfrm>
              <a:off x="653273" y="188640"/>
              <a:ext cx="216024" cy="216024"/>
            </a:xfrm>
            <a:prstGeom prst="chevron">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iconfont-11253-5327464"/>
          <p:cNvSpPr>
            <a:spLocks noChangeAspect="1"/>
          </p:cNvSpPr>
          <p:nvPr userDrawn="1"/>
        </p:nvSpPr>
        <p:spPr bwMode="auto">
          <a:xfrm>
            <a:off x="11263213" y="223316"/>
            <a:ext cx="432794" cy="648189"/>
          </a:xfrm>
          <a:custGeom>
            <a:avLst/>
            <a:gdLst>
              <a:gd name="T0" fmla="*/ 6001 w 6672"/>
              <a:gd name="T1" fmla="*/ 4661 h 9999"/>
              <a:gd name="T2" fmla="*/ 5128 w 6672"/>
              <a:gd name="T3" fmla="*/ 5850 h 9999"/>
              <a:gd name="T4" fmla="*/ 5212 w 6672"/>
              <a:gd name="T5" fmla="*/ 7084 h 9999"/>
              <a:gd name="T6" fmla="*/ 5212 w 6672"/>
              <a:gd name="T7" fmla="*/ 7916 h 9999"/>
              <a:gd name="T8" fmla="*/ 5003 w 6672"/>
              <a:gd name="T9" fmla="*/ 8749 h 9999"/>
              <a:gd name="T10" fmla="*/ 4294 w 6672"/>
              <a:gd name="T11" fmla="*/ 9374 h 9999"/>
              <a:gd name="T12" fmla="*/ 3336 w 6672"/>
              <a:gd name="T13" fmla="*/ 9999 h 9999"/>
              <a:gd name="T14" fmla="*/ 2377 w 6672"/>
              <a:gd name="T15" fmla="*/ 9374 h 9999"/>
              <a:gd name="T16" fmla="*/ 1668 w 6672"/>
              <a:gd name="T17" fmla="*/ 8749 h 9999"/>
              <a:gd name="T18" fmla="*/ 1460 w 6672"/>
              <a:gd name="T19" fmla="*/ 7916 h 9999"/>
              <a:gd name="T20" fmla="*/ 1460 w 6672"/>
              <a:gd name="T21" fmla="*/ 7084 h 9999"/>
              <a:gd name="T22" fmla="*/ 1543 w 6672"/>
              <a:gd name="T23" fmla="*/ 5850 h 9999"/>
              <a:gd name="T24" fmla="*/ 671 w 6672"/>
              <a:gd name="T25" fmla="*/ 4661 h 9999"/>
              <a:gd name="T26" fmla="*/ 291 w 6672"/>
              <a:gd name="T27" fmla="*/ 1715 h 9999"/>
              <a:gd name="T28" fmla="*/ 2120 w 6672"/>
              <a:gd name="T29" fmla="*/ 212 h 9999"/>
              <a:gd name="T30" fmla="*/ 4550 w 6672"/>
              <a:gd name="T31" fmla="*/ 212 h 9999"/>
              <a:gd name="T32" fmla="*/ 6378 w 6672"/>
              <a:gd name="T33" fmla="*/ 1715 h 9999"/>
              <a:gd name="T34" fmla="*/ 5840 w 6672"/>
              <a:gd name="T35" fmla="*/ 2916 h 9999"/>
              <a:gd name="T36" fmla="*/ 5028 w 6672"/>
              <a:gd name="T37" fmla="*/ 1383 h 9999"/>
              <a:gd name="T38" fmla="*/ 3339 w 6672"/>
              <a:gd name="T39" fmla="*/ 833 h 9999"/>
              <a:gd name="T40" fmla="*/ 1651 w 6672"/>
              <a:gd name="T41" fmla="*/ 1383 h 9999"/>
              <a:gd name="T42" fmla="*/ 839 w 6672"/>
              <a:gd name="T43" fmla="*/ 2916 h 9999"/>
              <a:gd name="T44" fmla="*/ 1481 w 6672"/>
              <a:gd name="T45" fmla="*/ 4304 h 9999"/>
              <a:gd name="T46" fmla="*/ 2597 w 6672"/>
              <a:gd name="T47" fmla="*/ 6459 h 9999"/>
              <a:gd name="T48" fmla="*/ 4999 w 6672"/>
              <a:gd name="T49" fmla="*/ 4519 h 9999"/>
              <a:gd name="T50" fmla="*/ 5397 w 6672"/>
              <a:gd name="T51" fmla="*/ 4089 h 9999"/>
              <a:gd name="T52" fmla="*/ 4798 w 6672"/>
              <a:gd name="T53" fmla="*/ 2916 h 9999"/>
              <a:gd name="T54" fmla="*/ 4591 w 6672"/>
              <a:gd name="T55" fmla="*/ 3124 h 9999"/>
              <a:gd name="T56" fmla="*/ 4383 w 6672"/>
              <a:gd name="T57" fmla="*/ 2916 h 9999"/>
              <a:gd name="T58" fmla="*/ 3341 w 6672"/>
              <a:gd name="T59" fmla="*/ 2291 h 9999"/>
              <a:gd name="T60" fmla="*/ 3133 w 6672"/>
              <a:gd name="T61" fmla="*/ 2084 h 9999"/>
              <a:gd name="T62" fmla="*/ 3341 w 6672"/>
              <a:gd name="T63" fmla="*/ 1876 h 9999"/>
              <a:gd name="T64" fmla="*/ 4556 w 6672"/>
              <a:gd name="T65" fmla="*/ 2333 h 9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72" h="9999">
                <a:moveTo>
                  <a:pt x="6672" y="2916"/>
                </a:moveTo>
                <a:cubicBezTo>
                  <a:pt x="6672" y="3589"/>
                  <a:pt x="6448" y="4171"/>
                  <a:pt x="6001" y="4661"/>
                </a:cubicBezTo>
                <a:cubicBezTo>
                  <a:pt x="5806" y="4874"/>
                  <a:pt x="5643" y="5063"/>
                  <a:pt x="5516" y="5229"/>
                </a:cubicBezTo>
                <a:cubicBezTo>
                  <a:pt x="5387" y="5394"/>
                  <a:pt x="5258" y="5601"/>
                  <a:pt x="5128" y="5850"/>
                </a:cubicBezTo>
                <a:cubicBezTo>
                  <a:pt x="4997" y="6100"/>
                  <a:pt x="4925" y="6334"/>
                  <a:pt x="4907" y="6549"/>
                </a:cubicBezTo>
                <a:cubicBezTo>
                  <a:pt x="5111" y="6671"/>
                  <a:pt x="5212" y="6849"/>
                  <a:pt x="5212" y="7084"/>
                </a:cubicBezTo>
                <a:cubicBezTo>
                  <a:pt x="5212" y="7244"/>
                  <a:pt x="5157" y="7384"/>
                  <a:pt x="5049" y="7500"/>
                </a:cubicBezTo>
                <a:cubicBezTo>
                  <a:pt x="5158" y="7617"/>
                  <a:pt x="5212" y="7756"/>
                  <a:pt x="5212" y="7916"/>
                </a:cubicBezTo>
                <a:cubicBezTo>
                  <a:pt x="5212" y="8142"/>
                  <a:pt x="5114" y="8317"/>
                  <a:pt x="4918" y="8444"/>
                </a:cubicBezTo>
                <a:cubicBezTo>
                  <a:pt x="4974" y="8544"/>
                  <a:pt x="5003" y="8645"/>
                  <a:pt x="5003" y="8749"/>
                </a:cubicBezTo>
                <a:cubicBezTo>
                  <a:pt x="5003" y="8949"/>
                  <a:pt x="4934" y="9102"/>
                  <a:pt x="4798" y="9211"/>
                </a:cubicBezTo>
                <a:cubicBezTo>
                  <a:pt x="4662" y="9320"/>
                  <a:pt x="4493" y="9374"/>
                  <a:pt x="4294" y="9374"/>
                </a:cubicBezTo>
                <a:cubicBezTo>
                  <a:pt x="4208" y="9565"/>
                  <a:pt x="4077" y="9716"/>
                  <a:pt x="3903" y="9829"/>
                </a:cubicBezTo>
                <a:cubicBezTo>
                  <a:pt x="3730" y="9940"/>
                  <a:pt x="3541" y="9999"/>
                  <a:pt x="3336" y="9999"/>
                </a:cubicBezTo>
                <a:cubicBezTo>
                  <a:pt x="3132" y="9999"/>
                  <a:pt x="2942" y="9942"/>
                  <a:pt x="2768" y="9829"/>
                </a:cubicBezTo>
                <a:cubicBezTo>
                  <a:pt x="2595" y="9717"/>
                  <a:pt x="2465" y="9564"/>
                  <a:pt x="2377" y="9374"/>
                </a:cubicBezTo>
                <a:cubicBezTo>
                  <a:pt x="2177" y="9374"/>
                  <a:pt x="2008" y="9319"/>
                  <a:pt x="1873" y="9211"/>
                </a:cubicBezTo>
                <a:cubicBezTo>
                  <a:pt x="1737" y="9102"/>
                  <a:pt x="1668" y="8949"/>
                  <a:pt x="1668" y="8749"/>
                </a:cubicBezTo>
                <a:cubicBezTo>
                  <a:pt x="1668" y="8645"/>
                  <a:pt x="1697" y="8541"/>
                  <a:pt x="1753" y="8444"/>
                </a:cubicBezTo>
                <a:cubicBezTo>
                  <a:pt x="1558" y="8317"/>
                  <a:pt x="1460" y="8142"/>
                  <a:pt x="1460" y="7916"/>
                </a:cubicBezTo>
                <a:cubicBezTo>
                  <a:pt x="1460" y="7756"/>
                  <a:pt x="1515" y="7616"/>
                  <a:pt x="1622" y="7500"/>
                </a:cubicBezTo>
                <a:cubicBezTo>
                  <a:pt x="1513" y="7382"/>
                  <a:pt x="1460" y="7244"/>
                  <a:pt x="1460" y="7084"/>
                </a:cubicBezTo>
                <a:cubicBezTo>
                  <a:pt x="1460" y="6850"/>
                  <a:pt x="1561" y="6671"/>
                  <a:pt x="1765" y="6549"/>
                </a:cubicBezTo>
                <a:cubicBezTo>
                  <a:pt x="1747" y="6333"/>
                  <a:pt x="1673" y="6097"/>
                  <a:pt x="1543" y="5850"/>
                </a:cubicBezTo>
                <a:cubicBezTo>
                  <a:pt x="1412" y="5600"/>
                  <a:pt x="1285" y="5393"/>
                  <a:pt x="1156" y="5229"/>
                </a:cubicBezTo>
                <a:cubicBezTo>
                  <a:pt x="1027" y="5064"/>
                  <a:pt x="865" y="4875"/>
                  <a:pt x="671" y="4661"/>
                </a:cubicBezTo>
                <a:cubicBezTo>
                  <a:pt x="223" y="4171"/>
                  <a:pt x="0" y="3589"/>
                  <a:pt x="0" y="2916"/>
                </a:cubicBezTo>
                <a:cubicBezTo>
                  <a:pt x="0" y="2486"/>
                  <a:pt x="97" y="2086"/>
                  <a:pt x="291" y="1715"/>
                </a:cubicBezTo>
                <a:cubicBezTo>
                  <a:pt x="485" y="1344"/>
                  <a:pt x="737" y="1036"/>
                  <a:pt x="1052" y="791"/>
                </a:cubicBezTo>
                <a:cubicBezTo>
                  <a:pt x="1367" y="546"/>
                  <a:pt x="1723" y="354"/>
                  <a:pt x="2120" y="212"/>
                </a:cubicBezTo>
                <a:cubicBezTo>
                  <a:pt x="2516" y="71"/>
                  <a:pt x="2922" y="0"/>
                  <a:pt x="3335" y="0"/>
                </a:cubicBezTo>
                <a:cubicBezTo>
                  <a:pt x="3747" y="0"/>
                  <a:pt x="4152" y="71"/>
                  <a:pt x="4550" y="212"/>
                </a:cubicBezTo>
                <a:cubicBezTo>
                  <a:pt x="4947" y="354"/>
                  <a:pt x="5303" y="546"/>
                  <a:pt x="5617" y="791"/>
                </a:cubicBezTo>
                <a:cubicBezTo>
                  <a:pt x="5932" y="1036"/>
                  <a:pt x="6186" y="1345"/>
                  <a:pt x="6378" y="1715"/>
                </a:cubicBezTo>
                <a:cubicBezTo>
                  <a:pt x="6577" y="2086"/>
                  <a:pt x="6672" y="2485"/>
                  <a:pt x="6672" y="2916"/>
                </a:cubicBezTo>
                <a:close/>
                <a:moveTo>
                  <a:pt x="5840" y="2916"/>
                </a:moveTo>
                <a:cubicBezTo>
                  <a:pt x="5840" y="2604"/>
                  <a:pt x="5765" y="2313"/>
                  <a:pt x="5615" y="2044"/>
                </a:cubicBezTo>
                <a:cubicBezTo>
                  <a:pt x="5465" y="1775"/>
                  <a:pt x="5269" y="1555"/>
                  <a:pt x="5028" y="1383"/>
                </a:cubicBezTo>
                <a:cubicBezTo>
                  <a:pt x="4787" y="1211"/>
                  <a:pt x="4519" y="1078"/>
                  <a:pt x="4228" y="979"/>
                </a:cubicBezTo>
                <a:cubicBezTo>
                  <a:pt x="3934" y="881"/>
                  <a:pt x="3639" y="833"/>
                  <a:pt x="3339" y="833"/>
                </a:cubicBezTo>
                <a:cubicBezTo>
                  <a:pt x="3039" y="833"/>
                  <a:pt x="2743" y="883"/>
                  <a:pt x="2451" y="979"/>
                </a:cubicBezTo>
                <a:cubicBezTo>
                  <a:pt x="2157" y="1076"/>
                  <a:pt x="1891" y="1211"/>
                  <a:pt x="1651" y="1383"/>
                </a:cubicBezTo>
                <a:cubicBezTo>
                  <a:pt x="1409" y="1554"/>
                  <a:pt x="1214" y="1775"/>
                  <a:pt x="1064" y="2044"/>
                </a:cubicBezTo>
                <a:cubicBezTo>
                  <a:pt x="914" y="2314"/>
                  <a:pt x="839" y="2604"/>
                  <a:pt x="839" y="2916"/>
                </a:cubicBezTo>
                <a:cubicBezTo>
                  <a:pt x="839" y="3354"/>
                  <a:pt x="988" y="3745"/>
                  <a:pt x="1282" y="4089"/>
                </a:cubicBezTo>
                <a:cubicBezTo>
                  <a:pt x="1326" y="4138"/>
                  <a:pt x="1392" y="4208"/>
                  <a:pt x="1481" y="4304"/>
                </a:cubicBezTo>
                <a:cubicBezTo>
                  <a:pt x="1571" y="4400"/>
                  <a:pt x="1634" y="4471"/>
                  <a:pt x="1679" y="4519"/>
                </a:cubicBezTo>
                <a:cubicBezTo>
                  <a:pt x="2236" y="5183"/>
                  <a:pt x="2541" y="5829"/>
                  <a:pt x="2597" y="6459"/>
                </a:cubicBezTo>
                <a:lnTo>
                  <a:pt x="4082" y="6459"/>
                </a:lnTo>
                <a:cubicBezTo>
                  <a:pt x="4138" y="5829"/>
                  <a:pt x="4444" y="5183"/>
                  <a:pt x="4999" y="4519"/>
                </a:cubicBezTo>
                <a:cubicBezTo>
                  <a:pt x="5043" y="4470"/>
                  <a:pt x="5109" y="4400"/>
                  <a:pt x="5198" y="4304"/>
                </a:cubicBezTo>
                <a:cubicBezTo>
                  <a:pt x="5288" y="4209"/>
                  <a:pt x="5352" y="4136"/>
                  <a:pt x="5397" y="4089"/>
                </a:cubicBezTo>
                <a:cubicBezTo>
                  <a:pt x="5693" y="3744"/>
                  <a:pt x="5839" y="3354"/>
                  <a:pt x="5840" y="2916"/>
                </a:cubicBezTo>
                <a:close/>
                <a:moveTo>
                  <a:pt x="4798" y="2916"/>
                </a:moveTo>
                <a:cubicBezTo>
                  <a:pt x="4798" y="2973"/>
                  <a:pt x="4778" y="3023"/>
                  <a:pt x="4737" y="3063"/>
                </a:cubicBezTo>
                <a:cubicBezTo>
                  <a:pt x="4696" y="3104"/>
                  <a:pt x="4646" y="3124"/>
                  <a:pt x="4591" y="3124"/>
                </a:cubicBezTo>
                <a:cubicBezTo>
                  <a:pt x="4534" y="3124"/>
                  <a:pt x="4484" y="3104"/>
                  <a:pt x="4444" y="3063"/>
                </a:cubicBezTo>
                <a:cubicBezTo>
                  <a:pt x="4403" y="3021"/>
                  <a:pt x="4383" y="2971"/>
                  <a:pt x="4383" y="2916"/>
                </a:cubicBezTo>
                <a:cubicBezTo>
                  <a:pt x="4383" y="2716"/>
                  <a:pt x="4266" y="2563"/>
                  <a:pt x="4031" y="2454"/>
                </a:cubicBezTo>
                <a:cubicBezTo>
                  <a:pt x="3797" y="2345"/>
                  <a:pt x="3567" y="2291"/>
                  <a:pt x="3341" y="2291"/>
                </a:cubicBezTo>
                <a:cubicBezTo>
                  <a:pt x="3284" y="2291"/>
                  <a:pt x="3234" y="2271"/>
                  <a:pt x="3194" y="2230"/>
                </a:cubicBezTo>
                <a:cubicBezTo>
                  <a:pt x="3153" y="2189"/>
                  <a:pt x="3133" y="2139"/>
                  <a:pt x="3133" y="2084"/>
                </a:cubicBezTo>
                <a:cubicBezTo>
                  <a:pt x="3133" y="2028"/>
                  <a:pt x="3153" y="1978"/>
                  <a:pt x="3194" y="1938"/>
                </a:cubicBezTo>
                <a:cubicBezTo>
                  <a:pt x="3236" y="1896"/>
                  <a:pt x="3286" y="1876"/>
                  <a:pt x="3341" y="1876"/>
                </a:cubicBezTo>
                <a:cubicBezTo>
                  <a:pt x="3557" y="1876"/>
                  <a:pt x="3774" y="1910"/>
                  <a:pt x="3988" y="1980"/>
                </a:cubicBezTo>
                <a:cubicBezTo>
                  <a:pt x="4202" y="2050"/>
                  <a:pt x="4392" y="2166"/>
                  <a:pt x="4556" y="2333"/>
                </a:cubicBezTo>
                <a:cubicBezTo>
                  <a:pt x="4717" y="2494"/>
                  <a:pt x="4798" y="2690"/>
                  <a:pt x="4798" y="2916"/>
                </a:cubicBezTo>
                <a:close/>
              </a:path>
            </a:pathLst>
          </a:custGeom>
          <a:solidFill>
            <a:schemeClr val="accent3">
              <a:lumMod val="60000"/>
              <a:lumOff val="40000"/>
            </a:schemeClr>
          </a:solidFill>
          <a:ln>
            <a:solidFill>
              <a:schemeClr val="bg1"/>
            </a:solidFill>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0" indent="457200" algn="just"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ea"/>
          <a:ea typeface="+mn-ea"/>
          <a:cs typeface="+mn-cs"/>
        </a:defRPr>
      </a:lvl1pPr>
      <a:lvl2pPr marL="4572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2pPr>
      <a:lvl3pPr marL="9144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3pPr>
      <a:lvl4pPr marL="13716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4pPr>
      <a:lvl5pPr marL="18288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image" Target="../media/image8.jpeg"/><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0.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image" Target="../media/image8.jpeg"/><Relationship Id="rId12" Type="http://schemas.openxmlformats.org/officeDocument/2006/relationships/slideLayout" Target="../slideLayouts/slideLayout3.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1.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65.xml"/><Relationship Id="rId5" Type="http://schemas.openxmlformats.org/officeDocument/2006/relationships/image" Target="../media/image13.png"/><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6" Type="http://schemas.openxmlformats.org/officeDocument/2006/relationships/slideLayout" Target="../slideLayouts/slideLayout3.xml"/><Relationship Id="rId35" Type="http://schemas.openxmlformats.org/officeDocument/2006/relationships/tags" Target="../tags/tag39.xml"/><Relationship Id="rId34" Type="http://schemas.openxmlformats.org/officeDocument/2006/relationships/tags" Target="../tags/tag38.xml"/><Relationship Id="rId33" Type="http://schemas.openxmlformats.org/officeDocument/2006/relationships/tags" Target="../tags/tag37.xml"/><Relationship Id="rId32" Type="http://schemas.openxmlformats.org/officeDocument/2006/relationships/tags" Target="../tags/tag36.xml"/><Relationship Id="rId31" Type="http://schemas.openxmlformats.org/officeDocument/2006/relationships/tags" Target="../tags/tag35.xml"/><Relationship Id="rId30" Type="http://schemas.openxmlformats.org/officeDocument/2006/relationships/tags" Target="../tags/tag34.xml"/><Relationship Id="rId3" Type="http://schemas.openxmlformats.org/officeDocument/2006/relationships/tags" Target="../tags/tag7.xml"/><Relationship Id="rId29" Type="http://schemas.openxmlformats.org/officeDocument/2006/relationships/tags" Target="../tags/tag33.xml"/><Relationship Id="rId28" Type="http://schemas.openxmlformats.org/officeDocument/2006/relationships/tags" Target="../tags/tag32.xml"/><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tags" Target="../tags/tag29.xml"/><Relationship Id="rId24" Type="http://schemas.openxmlformats.org/officeDocument/2006/relationships/tags" Target="../tags/tag28.xml"/><Relationship Id="rId23" Type="http://schemas.openxmlformats.org/officeDocument/2006/relationships/tags" Target="../tags/tag27.xml"/><Relationship Id="rId22" Type="http://schemas.openxmlformats.org/officeDocument/2006/relationships/tags" Target="../tags/tag26.xml"/><Relationship Id="rId21" Type="http://schemas.openxmlformats.org/officeDocument/2006/relationships/tags" Target="../tags/tag25.xml"/><Relationship Id="rId20" Type="http://schemas.openxmlformats.org/officeDocument/2006/relationships/tags" Target="../tags/tag24.xml"/><Relationship Id="rId2" Type="http://schemas.openxmlformats.org/officeDocument/2006/relationships/tags" Target="../tags/tag6.xml"/><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1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5705475" y="602928"/>
            <a:ext cx="6165034" cy="2520152"/>
          </a:xfrm>
          <a:prstGeom prst="rect">
            <a:avLst/>
          </a:prstGeom>
          <a:noFill/>
        </p:spPr>
        <p:txBody>
          <a:bodyPr>
            <a:noAutofit/>
          </a:bodyPr>
          <a:lstStyle/>
          <a:p>
            <a:pPr>
              <a:lnSpc>
                <a:spcPct val="130000"/>
              </a:lnSpc>
            </a:pPr>
            <a:r>
              <a:rPr lang="zh-CN" altLang="en-US" sz="2400" b="0" dirty="0"/>
              <a:t>第二章</a:t>
            </a:r>
            <a:br>
              <a:rPr lang="en-US" altLang="zh-CN" sz="2400" b="0" dirty="0"/>
            </a:br>
            <a:r>
              <a:rPr lang="en-US" altLang="zh-CN" sz="2400" b="0" dirty="0">
                <a:solidFill>
                  <a:schemeClr val="tx1">
                    <a:lumMod val="85000"/>
                    <a:lumOff val="15000"/>
                  </a:schemeClr>
                </a:solidFill>
              </a:rPr>
              <a:t> </a:t>
            </a:r>
            <a:br>
              <a:rPr lang="en-US" altLang="zh-CN" sz="5400" dirty="0">
                <a:solidFill>
                  <a:schemeClr val="tx1">
                    <a:lumMod val="85000"/>
                    <a:lumOff val="15000"/>
                  </a:schemeClr>
                </a:solidFill>
              </a:rPr>
            </a:br>
            <a:r>
              <a:rPr lang="zh-CN" altLang="en-US" sz="3600" dirty="0"/>
              <a:t>自我认知的探寻</a:t>
            </a:r>
            <a:r>
              <a:rPr lang="en-US" altLang="zh-CN" sz="3600" dirty="0"/>
              <a:t>——</a:t>
            </a:r>
            <a:br>
              <a:rPr lang="en-US" altLang="zh-CN" sz="3600" dirty="0"/>
            </a:br>
            <a:r>
              <a:rPr lang="zh-CN" altLang="en-US" sz="3600" dirty="0">
                <a:sym typeface="+mn-ea"/>
              </a:rPr>
              <a:t>认识自我与职业匹配</a:t>
            </a:r>
            <a:endParaRPr lang="zh-CN" altLang="en-US" sz="4800" dirty="0">
              <a:solidFill>
                <a:schemeClr val="tx1">
                  <a:lumMod val="85000"/>
                  <a:lumOff val="15000"/>
                </a:schemeClr>
              </a:solidFill>
            </a:endParaRPr>
          </a:p>
        </p:txBody>
      </p:sp>
      <p:sp>
        <p:nvSpPr>
          <p:cNvPr id="150" name="任意多边形: 形状 149"/>
          <p:cNvSpPr/>
          <p:nvPr/>
        </p:nvSpPr>
        <p:spPr>
          <a:xfrm>
            <a:off x="2540000" y="-2124148"/>
            <a:ext cx="17921" cy="17921"/>
          </a:xfrm>
          <a:custGeom>
            <a:avLst/>
            <a:gdLst/>
            <a:ahLst/>
            <a:cxnLst/>
            <a:rect l="l" t="t" r="r" b="b"/>
            <a:pathLst>
              <a:path w="9525" h="9525"/>
            </a:pathLst>
          </a:custGeom>
          <a:solidFill>
            <a:srgbClr val="FFCB1C"/>
          </a:solidFill>
          <a:ln w="9525" cap="flat">
            <a:noFill/>
            <a:prstDash val="solid"/>
            <a:miter/>
          </a:ln>
        </p:spPr>
        <p:txBody>
          <a:bodyPr rtlCol="0" anchor="ctr"/>
          <a:lstStyle/>
          <a:p>
            <a:endParaRPr lang="zh-CN" altLang="en-US"/>
          </a:p>
        </p:txBody>
      </p:sp>
      <p:cxnSp>
        <p:nvCxnSpPr>
          <p:cNvPr id="42" name="直接连接符 41"/>
          <p:cNvCxnSpPr/>
          <p:nvPr/>
        </p:nvCxnSpPr>
        <p:spPr>
          <a:xfrm flipH="1">
            <a:off x="4797355" y="6011321"/>
            <a:ext cx="6265467" cy="0"/>
          </a:xfrm>
          <a:prstGeom prst="line">
            <a:avLst/>
          </a:prstGeom>
          <a:ln>
            <a:solidFill>
              <a:schemeClr val="accent3">
                <a:alpha val="51000"/>
              </a:schemeClr>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788961" y="5367538"/>
            <a:ext cx="2159088" cy="449409"/>
          </a:xfrm>
          <a:prstGeom prst="rect">
            <a:avLst/>
          </a:prstGeom>
        </p:spPr>
      </p:pic>
      <p:pic>
        <p:nvPicPr>
          <p:cNvPr id="8" name="图片 7"/>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 y="-1"/>
            <a:ext cx="6850743" cy="6850743"/>
          </a:xfrm>
          <a:prstGeom prst="rect">
            <a:avLst/>
          </a:prstGeom>
        </p:spPr>
      </p:pic>
      <p:sp>
        <p:nvSpPr>
          <p:cNvPr id="9" name="椭圆 8"/>
          <p:cNvSpPr/>
          <p:nvPr/>
        </p:nvSpPr>
        <p:spPr>
          <a:xfrm flipH="1">
            <a:off x="1250672" y="1121227"/>
            <a:ext cx="4644573" cy="4644573"/>
          </a:xfrm>
          <a:prstGeom prst="ellipse">
            <a:avLst/>
          </a:prstGeom>
          <a:blipFill rotWithShape="1">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10" name="直接连接符 9"/>
          <p:cNvCxnSpPr/>
          <p:nvPr/>
        </p:nvCxnSpPr>
        <p:spPr>
          <a:xfrm flipH="1">
            <a:off x="5180519" y="1542312"/>
            <a:ext cx="5263775" cy="0"/>
          </a:xfrm>
          <a:prstGeom prst="line">
            <a:avLst/>
          </a:prstGeom>
          <a:ln>
            <a:solidFill>
              <a:schemeClr val="accent3">
                <a:alpha val="51000"/>
              </a:schemeClr>
            </a:solidFill>
          </a:ln>
        </p:spPr>
        <p:style>
          <a:lnRef idx="1">
            <a:schemeClr val="accent1"/>
          </a:lnRef>
          <a:fillRef idx="0">
            <a:schemeClr val="accent1"/>
          </a:fillRef>
          <a:effectRef idx="0">
            <a:schemeClr val="accent1"/>
          </a:effectRef>
          <a:fontRef idx="minor">
            <a:schemeClr val="tx1"/>
          </a:fontRef>
        </p:style>
      </p:cxnSp>
      <p:sp>
        <p:nvSpPr>
          <p:cNvPr id="2" name="副标题 1"/>
          <p:cNvSpPr>
            <a:spLocks noGrp="1"/>
          </p:cNvSpPr>
          <p:nvPr>
            <p:ph type="subTitle" idx="4294967295"/>
          </p:nvPr>
        </p:nvSpPr>
        <p:spPr>
          <a:xfrm>
            <a:off x="6927850" y="3712845"/>
            <a:ext cx="4590415" cy="573405"/>
          </a:xfrm>
          <a:prstGeom prst="roundRect">
            <a:avLst>
              <a:gd name="adj" fmla="val 50000"/>
            </a:avLst>
          </a:prstGeom>
          <a:solidFill>
            <a:schemeClr val="accent2"/>
          </a:solidFill>
          <a:ln>
            <a:noFill/>
          </a:ln>
        </p:spPr>
        <p:txBody>
          <a:bodyPr anchor="ctr">
            <a:noAutofit/>
          </a:bodyPr>
          <a:p>
            <a:pPr indent="0" algn="ctr"/>
            <a:r>
              <a:rPr lang="zh-CN" altLang="en-US" sz="1800" b="1" dirty="0"/>
              <a:t>大学生职业生涯规划与就业指导（实践版）</a:t>
            </a:r>
            <a:endParaRPr lang="zh-CN" altLang="en-US" sz="1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35"/>
          <p:cNvSpPr/>
          <p:nvPr>
            <p:custDataLst>
              <p:tags r:id="rId1"/>
            </p:custDataLst>
          </p:nvPr>
        </p:nvSpPr>
        <p:spPr>
          <a:xfrm>
            <a:off x="6973594" y="2539026"/>
            <a:ext cx="2137438" cy="2137439"/>
          </a:xfrm>
          <a:custGeom>
            <a:avLst/>
            <a:gdLst>
              <a:gd name="connsiteX0" fmla="*/ 1050134 w 2100267"/>
              <a:gd name="connsiteY0" fmla="*/ 0 h 2100268"/>
              <a:gd name="connsiteX1" fmla="*/ 2100267 w 2100267"/>
              <a:gd name="connsiteY1" fmla="*/ 1050134 h 2100268"/>
              <a:gd name="connsiteX2" fmla="*/ 2100267 w 2100267"/>
              <a:gd name="connsiteY2" fmla="*/ 1050134 h 2100268"/>
              <a:gd name="connsiteX3" fmla="*/ 1050133 w 2100267"/>
              <a:gd name="connsiteY3" fmla="*/ 2100268 h 2100268"/>
              <a:gd name="connsiteX4" fmla="*/ 0 w 2100267"/>
              <a:gd name="connsiteY4" fmla="*/ 1050134 h 2100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7" h="2100268">
                <a:moveTo>
                  <a:pt x="1050134" y="0"/>
                </a:moveTo>
                <a:lnTo>
                  <a:pt x="2100267" y="1050134"/>
                </a:lnTo>
                <a:lnTo>
                  <a:pt x="2100267" y="1050134"/>
                </a:lnTo>
                <a:lnTo>
                  <a:pt x="1050133" y="2100268"/>
                </a:lnTo>
                <a:lnTo>
                  <a:pt x="0" y="1050134"/>
                </a:lnTo>
                <a:close/>
              </a:path>
            </a:pathLst>
          </a:custGeom>
          <a:solidFill>
            <a:schemeClr val="accent1">
              <a:lumMod val="60000"/>
              <a:lumOff val="40000"/>
            </a:schemeClr>
          </a:solidFill>
          <a:ln w="3249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grpSp>
        <p:nvGrpSpPr>
          <p:cNvPr id="10" name="组合 9"/>
          <p:cNvGrpSpPr/>
          <p:nvPr/>
        </p:nvGrpSpPr>
        <p:grpSpPr>
          <a:xfrm>
            <a:off x="7385685" y="1836420"/>
            <a:ext cx="3564255" cy="4007485"/>
            <a:chOff x="11614" y="1852"/>
            <a:chExt cx="6311" cy="7096"/>
          </a:xfrm>
        </p:grpSpPr>
        <p:sp>
          <p:nvSpPr>
            <p:cNvPr id="6" name="Freeform 33"/>
            <p:cNvSpPr/>
            <p:nvPr>
              <p:custDataLst>
                <p:tags r:id="rId2"/>
              </p:custDataLst>
            </p:nvPr>
          </p:nvSpPr>
          <p:spPr>
            <a:xfrm>
              <a:off x="12745" y="1852"/>
              <a:ext cx="3366" cy="3366"/>
            </a:xfrm>
            <a:custGeom>
              <a:avLst/>
              <a:gdLst>
                <a:gd name="connsiteX0" fmla="*/ 1050131 w 2100262"/>
                <a:gd name="connsiteY0" fmla="*/ 0 h 2100267"/>
                <a:gd name="connsiteX1" fmla="*/ 2100262 w 2100262"/>
                <a:gd name="connsiteY1" fmla="*/ 1050133 h 2100267"/>
                <a:gd name="connsiteX2" fmla="*/ 1050133 w 2100262"/>
                <a:gd name="connsiteY2" fmla="*/ 2100267 h 2100267"/>
                <a:gd name="connsiteX3" fmla="*/ 0 w 2100262"/>
                <a:gd name="connsiteY3" fmla="*/ 1050133 h 2100267"/>
                <a:gd name="connsiteX4" fmla="*/ 0 w 2100262"/>
                <a:gd name="connsiteY4" fmla="*/ 1050131 h 210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2100267">
                  <a:moveTo>
                    <a:pt x="1050131" y="0"/>
                  </a:moveTo>
                  <a:lnTo>
                    <a:pt x="2100262" y="1050133"/>
                  </a:lnTo>
                  <a:lnTo>
                    <a:pt x="1050133" y="2100267"/>
                  </a:lnTo>
                  <a:lnTo>
                    <a:pt x="0" y="1050133"/>
                  </a:lnTo>
                  <a:lnTo>
                    <a:pt x="0" y="1050131"/>
                  </a:lnTo>
                  <a:close/>
                </a:path>
              </a:pathLst>
            </a:custGeom>
            <a:solidFill>
              <a:schemeClr val="accent1"/>
            </a:solidFill>
            <a:ln w="3249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8" name="Freeform 34"/>
            <p:cNvSpPr/>
            <p:nvPr>
              <p:custDataLst>
                <p:tags r:id="rId3"/>
              </p:custDataLst>
            </p:nvPr>
          </p:nvSpPr>
          <p:spPr>
            <a:xfrm>
              <a:off x="12745" y="5582"/>
              <a:ext cx="3366" cy="3366"/>
            </a:xfrm>
            <a:custGeom>
              <a:avLst/>
              <a:gdLst>
                <a:gd name="connsiteX0" fmla="*/ 1050134 w 2100267"/>
                <a:gd name="connsiteY0" fmla="*/ 0 h 2100266"/>
                <a:gd name="connsiteX1" fmla="*/ 2100267 w 2100267"/>
                <a:gd name="connsiteY1" fmla="*/ 1050133 h 2100266"/>
                <a:gd name="connsiteX2" fmla="*/ 1050134 w 2100267"/>
                <a:gd name="connsiteY2" fmla="*/ 2100266 h 2100266"/>
                <a:gd name="connsiteX3" fmla="*/ 0 w 2100267"/>
                <a:gd name="connsiteY3" fmla="*/ 1050134 h 2100266"/>
              </a:gdLst>
              <a:ahLst/>
              <a:cxnLst>
                <a:cxn ang="0">
                  <a:pos x="connsiteX0" y="connsiteY0"/>
                </a:cxn>
                <a:cxn ang="0">
                  <a:pos x="connsiteX1" y="connsiteY1"/>
                </a:cxn>
                <a:cxn ang="0">
                  <a:pos x="connsiteX2" y="connsiteY2"/>
                </a:cxn>
                <a:cxn ang="0">
                  <a:pos x="connsiteX3" y="connsiteY3"/>
                </a:cxn>
              </a:cxnLst>
              <a:rect l="l" t="t" r="r" b="b"/>
              <a:pathLst>
                <a:path w="2100267" h="2100266">
                  <a:moveTo>
                    <a:pt x="1050134" y="0"/>
                  </a:moveTo>
                  <a:lnTo>
                    <a:pt x="2100267" y="1050133"/>
                  </a:lnTo>
                  <a:lnTo>
                    <a:pt x="1050134" y="2100266"/>
                  </a:lnTo>
                  <a:lnTo>
                    <a:pt x="0" y="1050134"/>
                  </a:lnTo>
                  <a:close/>
                </a:path>
              </a:pathLst>
            </a:custGeom>
            <a:solidFill>
              <a:schemeClr val="accent1"/>
            </a:solidFill>
            <a:ln w="3249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13" name="Freeform 36"/>
            <p:cNvSpPr/>
            <p:nvPr>
              <p:custDataLst>
                <p:tags r:id="rId4"/>
              </p:custDataLst>
            </p:nvPr>
          </p:nvSpPr>
          <p:spPr>
            <a:xfrm>
              <a:off x="14559" y="3715"/>
              <a:ext cx="3366" cy="3366"/>
            </a:xfrm>
            <a:custGeom>
              <a:avLst/>
              <a:gdLst>
                <a:gd name="connsiteX0" fmla="*/ 1050134 w 2100268"/>
                <a:gd name="connsiteY0" fmla="*/ 0 h 2100268"/>
                <a:gd name="connsiteX1" fmla="*/ 2100268 w 2100268"/>
                <a:gd name="connsiteY1" fmla="*/ 1050134 h 2100268"/>
                <a:gd name="connsiteX2" fmla="*/ 1050133 w 2100268"/>
                <a:gd name="connsiteY2" fmla="*/ 2100268 h 2100268"/>
                <a:gd name="connsiteX3" fmla="*/ 0 w 2100268"/>
                <a:gd name="connsiteY3" fmla="*/ 1050135 h 2100268"/>
                <a:gd name="connsiteX4" fmla="*/ 0 w 2100268"/>
                <a:gd name="connsiteY4" fmla="*/ 1050134 h 2100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8" h="2100268">
                  <a:moveTo>
                    <a:pt x="1050134" y="0"/>
                  </a:moveTo>
                  <a:lnTo>
                    <a:pt x="2100268" y="1050134"/>
                  </a:lnTo>
                  <a:lnTo>
                    <a:pt x="1050133" y="2100268"/>
                  </a:lnTo>
                  <a:lnTo>
                    <a:pt x="0" y="1050135"/>
                  </a:lnTo>
                  <a:lnTo>
                    <a:pt x="0" y="1050134"/>
                  </a:lnTo>
                  <a:close/>
                </a:path>
              </a:pathLst>
            </a:custGeom>
            <a:solidFill>
              <a:schemeClr val="accent1">
                <a:lumMod val="60000"/>
                <a:lumOff val="40000"/>
              </a:schemeClr>
            </a:solidFill>
            <a:ln w="3249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pic>
          <p:nvPicPr>
            <p:cNvPr id="14" name="图片 13"/>
            <p:cNvPicPr>
              <a:picLocks noChangeAspect="1"/>
            </p:cNvPicPr>
            <p:nvPr>
              <p:custDataLst>
                <p:tags r:id="rId5"/>
              </p:custDataLst>
            </p:nvPr>
          </p:nvPicPr>
          <p:blipFill>
            <a:blip r:embed="rId6"/>
            <a:srcRect l="15909" r="15909"/>
            <a:stretch>
              <a:fillRect/>
            </a:stretch>
          </p:blipFill>
          <p:spPr>
            <a:xfrm>
              <a:off x="11614" y="2579"/>
              <a:ext cx="5627" cy="5627"/>
            </a:xfrm>
            <a:custGeom>
              <a:avLst/>
              <a:gdLst>
                <a:gd name="connsiteX0" fmla="*/ 1755583 w 3511167"/>
                <a:gd name="connsiteY0" fmla="*/ 0 h 3511168"/>
                <a:gd name="connsiteX1" fmla="*/ 3511167 w 3511167"/>
                <a:gd name="connsiteY1" fmla="*/ 1755584 h 3511168"/>
                <a:gd name="connsiteX2" fmla="*/ 3511167 w 3511167"/>
                <a:gd name="connsiteY2" fmla="*/ 1755585 h 3511168"/>
                <a:gd name="connsiteX3" fmla="*/ 1755584 w 3511167"/>
                <a:gd name="connsiteY3" fmla="*/ 3511168 h 3511168"/>
                <a:gd name="connsiteX4" fmla="*/ 0 w 3511167"/>
                <a:gd name="connsiteY4" fmla="*/ 1755584 h 3511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1167" h="3511168">
                  <a:moveTo>
                    <a:pt x="1755583" y="0"/>
                  </a:moveTo>
                  <a:lnTo>
                    <a:pt x="3511167" y="1755584"/>
                  </a:lnTo>
                  <a:lnTo>
                    <a:pt x="3511167" y="1755585"/>
                  </a:lnTo>
                  <a:lnTo>
                    <a:pt x="1755584" y="3511168"/>
                  </a:lnTo>
                  <a:lnTo>
                    <a:pt x="0" y="1755584"/>
                  </a:lnTo>
                  <a:close/>
                </a:path>
              </a:pathLst>
            </a:custGeom>
            <a:solidFill>
              <a:schemeClr val="bg2"/>
            </a:solidFill>
            <a:effectLst>
              <a:glow>
                <a:schemeClr val="accent1"/>
              </a:glow>
              <a:reflection endPos="0" dir="5400000" sy="-100000" algn="bl" rotWithShape="0"/>
            </a:effectLst>
          </p:spPr>
        </p:pic>
      </p:grpSp>
      <p:sp>
        <p:nvSpPr>
          <p:cNvPr id="5" name="Title 6"/>
          <p:cNvSpPr txBox="1"/>
          <p:nvPr>
            <p:custDataLst>
              <p:tags r:id="rId7"/>
            </p:custDataLst>
          </p:nvPr>
        </p:nvSpPr>
        <p:spPr>
          <a:xfrm>
            <a:off x="809585" y="2134438"/>
            <a:ext cx="5543550" cy="3596627"/>
          </a:xfrm>
          <a:prstGeom prst="rect">
            <a:avLst/>
          </a:prstGeom>
          <a:noFill/>
          <a:ln w="3175">
            <a:noFill/>
            <a:prstDash val="dash"/>
          </a:ln>
        </p:spPr>
        <p:txBody>
          <a:bodyPr wrap="square" lIns="63500" tIns="25400" rIns="63500" bIns="25400" anchor="t" anchorCtr="0">
            <a:normAutofit fontScale="9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endPar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20000"/>
              </a:lnSpc>
              <a:spcBef>
                <a:spcPts val="0"/>
              </a:spcBef>
              <a:spcAft>
                <a:spcPts val="800"/>
              </a:spcAft>
              <a:buSzPct val="100000"/>
              <a:buNone/>
            </a:pPr>
            <a:r>
              <a:rPr lang="en-US" altLang="zh-CN" sz="2200" b="1" u="none" spc="140" dirty="0">
                <a:ln w="3175">
                  <a:noFill/>
                  <a:prstDash val="dash"/>
                </a:ln>
                <a:solidFill>
                  <a:srgbClr val="FFFFFF"/>
                </a:solidFill>
                <a:uFillTx/>
                <a:latin typeface="Arial" panose="020B0604020202020204" pitchFamily="34" charset="0"/>
                <a:ea typeface="微软雅黑" panose="020B0503020204020204" pitchFamily="34" charset="-122"/>
                <a:cs typeface="微软雅黑" panose="020B0503020204020204" pitchFamily="34" charset="-122"/>
              </a:rPr>
              <a:t>1．荣格的人格类型理论</a:t>
            </a:r>
            <a:endParaRPr lang="en-US" altLang="zh-CN" sz="2200" b="1" u="none" spc="140" dirty="0">
              <a:ln w="3175">
                <a:noFill/>
                <a:prstDash val="dash"/>
              </a:ln>
              <a:solidFill>
                <a:srgbClr val="FFFFFF"/>
              </a:solidFill>
              <a:uFillTx/>
              <a:latin typeface="Arial" panose="020B0604020202020204" pitchFamily="34" charset="0"/>
              <a:ea typeface="微软雅黑" panose="020B0503020204020204" pitchFamily="34" charset="-122"/>
              <a:cs typeface="微软雅黑" panose="020B0503020204020204" pitchFamily="34" charset="-122"/>
            </a:endParaRPr>
          </a:p>
          <a:p>
            <a:pPr marL="0" lvl="0" indent="0" algn="l" fontAlgn="auto">
              <a:lnSpc>
                <a:spcPct val="120000"/>
              </a:lnSpc>
              <a:spcBef>
                <a:spcPts val="0"/>
              </a:spcBef>
              <a:spcAft>
                <a:spcPts val="800"/>
              </a:spcAft>
              <a:buSzPct val="100000"/>
              <a:buNone/>
            </a:pPr>
            <a:r>
              <a:rPr altLang="zh-CN" sz="2200" u="none" spc="140" dirty="0">
                <a:ln w="3175">
                  <a:noFill/>
                  <a:prstDash val="dash"/>
                </a:ln>
                <a:solidFill>
                  <a:srgbClr val="000000"/>
                </a:solidFill>
                <a:uFillTx/>
                <a:latin typeface="Arial" panose="020B0604020202020204" pitchFamily="34" charset="0"/>
                <a:ea typeface="微软雅黑" panose="020B0503020204020204" pitchFamily="34" charset="-122"/>
                <a:cs typeface="微软雅黑" panose="020B0503020204020204" pitchFamily="34" charset="-122"/>
              </a:rPr>
              <a:t>      </a:t>
            </a:r>
            <a:r>
              <a:rPr lang="zh-CN" altLang="en-US" sz="2200" u="none" spc="140" dirty="0">
                <a:ln w="3175">
                  <a:noFill/>
                  <a:prstDash val="dash"/>
                </a:ln>
                <a:solidFill>
                  <a:srgbClr val="000000"/>
                </a:solidFill>
                <a:uFillTx/>
                <a:latin typeface="Arial" panose="020B0604020202020204" pitchFamily="34" charset="0"/>
                <a:ea typeface="微软雅黑" panose="020B0503020204020204" pitchFamily="34" charset="-122"/>
                <a:cs typeface="微软雅黑" panose="020B0503020204020204" pitchFamily="34" charset="-122"/>
              </a:rPr>
              <a:t>荣格并没有截然地把人格简单地划分为8种类型，他的心理类型学只是作为一个理论体系用来说明性格的差异。在实际生活中，绝大多数人都是兼有外倾性和内倾性的中间型。每个人也能同时运用四种心理机能，只不过各人的侧重点不同。此外，外倾型或内倾型并不影响个人在事业上的成就。</a:t>
            </a:r>
            <a:endParaRPr lang="zh-CN" altLang="en-US" sz="2200" u="none" spc="140" dirty="0">
              <a:ln w="3175">
                <a:noFill/>
                <a:prstDash val="dash"/>
              </a:ln>
              <a:solidFill>
                <a:srgbClr val="000000"/>
              </a:solidFill>
              <a:uFillTx/>
              <a:latin typeface="Arial" panose="020B0604020202020204" pitchFamily="34" charset="0"/>
              <a:ea typeface="微软雅黑" panose="020B0503020204020204" pitchFamily="34" charset="-122"/>
              <a:cs typeface="微软雅黑" panose="020B0503020204020204" pitchFamily="34" charset="-122"/>
            </a:endParaRPr>
          </a:p>
        </p:txBody>
      </p:sp>
      <p:sp>
        <p:nvSpPr>
          <p:cNvPr id="2" name="灯片编号占位符 1"/>
          <p:cNvSpPr>
            <a:spLocks noGrp="1"/>
          </p:cNvSpPr>
          <p:nvPr>
            <p:ph type="sldNum" sz="quarter" idx="4"/>
          </p:nvPr>
        </p:nvSpPr>
        <p:spPr/>
        <p:txBody>
          <a:bodyPr/>
          <a:p>
            <a:fld id="{5DD3DB80-B894-403A-B48E-6FDC1A72010E}" type="slidenum">
              <a:rPr lang="zh-CN" altLang="en-US" smtClean="0"/>
            </a:fld>
            <a:endParaRPr lang="zh-CN" altLang="en-US" dirty="0"/>
          </a:p>
        </p:txBody>
      </p:sp>
      <p:sp>
        <p:nvSpPr>
          <p:cNvPr id="7" name="圆角矩形 6"/>
          <p:cNvSpPr/>
          <p:nvPr/>
        </p:nvSpPr>
        <p:spPr>
          <a:xfrm>
            <a:off x="-436607" y="1875060"/>
            <a:ext cx="6128957"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dirty="0">
                <a:solidFill>
                  <a:schemeClr val="bg1"/>
                </a:solidFill>
              </a:rPr>
              <a:t>1</a:t>
            </a:r>
            <a:r>
              <a:rPr lang="zh-CN" altLang="en-US" sz="2800" b="1" dirty="0">
                <a:solidFill>
                  <a:schemeClr val="bg1"/>
                </a:solidFill>
              </a:rPr>
              <a:t>．荣格的人格类型理论</a:t>
            </a:r>
            <a:endParaRPr lang="zh-CN" altLang="en-US" sz="2800" b="1" dirty="0">
              <a:solidFill>
                <a:schemeClr val="bg1"/>
              </a:solidFill>
            </a:endParaRPr>
          </a:p>
        </p:txBody>
      </p:sp>
      <p:sp>
        <p:nvSpPr>
          <p:cNvPr id="3" name="标题 2"/>
          <p:cNvSpPr>
            <a:spLocks noGrp="1"/>
          </p:cNvSpPr>
          <p:nvPr>
            <p:ph type="title"/>
          </p:nvPr>
        </p:nvSpPr>
        <p:spPr/>
        <p:txBody>
          <a:bodyPr/>
          <a:p>
            <a:r>
              <a:rPr lang="zh-CN" altLang="en-US" dirty="0"/>
              <a:t>一、性格类型理论及运用</a:t>
            </a:r>
            <a:endParaRPr lang="zh-CN" altLang="en-US" dirty="0"/>
          </a:p>
        </p:txBody>
      </p:sp>
    </p:spTree>
    <p:custDataLst>
      <p:tags r:id="rId8"/>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一、性格类型理论及运用</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7" y="1187355"/>
            <a:ext cx="6128957"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a:t>
            </a:r>
            <a:r>
              <a:rPr lang="en-US" altLang="zh-CN" sz="2800" b="1" dirty="0">
                <a:solidFill>
                  <a:schemeClr val="bg1"/>
                </a:solidFill>
              </a:rPr>
              <a:t>MBTI</a:t>
            </a:r>
            <a:r>
              <a:rPr lang="zh-CN" altLang="en-US" sz="2800" b="1" dirty="0">
                <a:solidFill>
                  <a:schemeClr val="bg1"/>
                </a:solidFill>
              </a:rPr>
              <a:t>性格类型理论</a:t>
            </a:r>
            <a:endParaRPr lang="zh-CN" altLang="en-US" sz="2800" b="1" dirty="0">
              <a:solidFill>
                <a:schemeClr val="bg1"/>
              </a:solidFill>
            </a:endParaRPr>
          </a:p>
        </p:txBody>
      </p:sp>
      <p:sp>
        <p:nvSpPr>
          <p:cNvPr id="5" name="箭头: 右 4"/>
          <p:cNvSpPr/>
          <p:nvPr/>
        </p:nvSpPr>
        <p:spPr>
          <a:xfrm>
            <a:off x="5883442" y="1275752"/>
            <a:ext cx="950495" cy="470806"/>
          </a:xfrm>
          <a:prstGeom prst="right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9" name="文本框 43"/>
          <p:cNvSpPr txBox="1"/>
          <p:nvPr/>
        </p:nvSpPr>
        <p:spPr>
          <a:xfrm>
            <a:off x="6280623" y="1166143"/>
            <a:ext cx="5206466" cy="580415"/>
          </a:xfrm>
          <a:prstGeom prst="rect">
            <a:avLst/>
          </a:prstGeom>
          <a:noFill/>
        </p:spPr>
        <p:txBody>
          <a:bodyPr wrap="square" rtlCol="0">
            <a:spAutoFit/>
          </a:bodyPr>
          <a:lstStyle/>
          <a:p>
            <a:pPr indent="457200" algn="just">
              <a:lnSpc>
                <a:spcPct val="150000"/>
              </a:lnSpc>
            </a:pPr>
            <a:r>
              <a:rPr lang="zh-CN" altLang="en-US" sz="2400" dirty="0"/>
              <a:t>（</a:t>
            </a:r>
            <a:r>
              <a:rPr lang="en-US" altLang="zh-CN" sz="2400" dirty="0"/>
              <a:t>1</a:t>
            </a:r>
            <a:r>
              <a:rPr lang="zh-CN" altLang="en-US" sz="2400" dirty="0"/>
              <a:t>）</a:t>
            </a:r>
            <a:r>
              <a:rPr lang="en-US" altLang="zh-CN" sz="2400" dirty="0"/>
              <a:t>MBTI</a:t>
            </a:r>
            <a:r>
              <a:rPr lang="zh-CN" altLang="en-US" sz="2400" dirty="0"/>
              <a:t>的性格类型维度解析</a:t>
            </a:r>
            <a:endParaRPr lang="en-US" altLang="zh-CN" sz="2400" dirty="0"/>
          </a:p>
        </p:txBody>
      </p:sp>
      <p:grpSp>
        <p:nvGrpSpPr>
          <p:cNvPr id="10" name="组合 9"/>
          <p:cNvGrpSpPr/>
          <p:nvPr/>
        </p:nvGrpSpPr>
        <p:grpSpPr>
          <a:xfrm>
            <a:off x="3437105" y="2366922"/>
            <a:ext cx="4498451" cy="4146771"/>
            <a:chOff x="3616530" y="1521198"/>
            <a:chExt cx="4916839" cy="4532451"/>
          </a:xfrm>
        </p:grpSpPr>
        <p:grpSp>
          <p:nvGrpSpPr>
            <p:cNvPr id="11" name="组合 10"/>
            <p:cNvGrpSpPr/>
            <p:nvPr/>
          </p:nvGrpSpPr>
          <p:grpSpPr>
            <a:xfrm>
              <a:off x="6099175" y="2897838"/>
              <a:ext cx="2068002" cy="1631950"/>
              <a:chOff x="4249737" y="2613025"/>
              <a:chExt cx="2066925" cy="1631950"/>
            </a:xfrm>
            <a:solidFill>
              <a:srgbClr val="A1C921"/>
            </a:solidFill>
            <a:effectLst>
              <a:outerShdw blurRad="177800" dist="114300" dir="2700000" algn="tl" rotWithShape="0">
                <a:prstClr val="black">
                  <a:alpha val="40000"/>
                </a:prstClr>
              </a:outerShdw>
            </a:effectLst>
          </p:grpSpPr>
          <p:sp>
            <p:nvSpPr>
              <p:cNvPr id="33" name="Freeform 5"/>
              <p:cNvSpPr/>
              <p:nvPr/>
            </p:nvSpPr>
            <p:spPr bwMode="auto">
              <a:xfrm>
                <a:off x="4249737" y="2613025"/>
                <a:ext cx="2066925" cy="815975"/>
              </a:xfrm>
              <a:custGeom>
                <a:avLst/>
                <a:gdLst>
                  <a:gd name="T0" fmla="*/ 824 w 1302"/>
                  <a:gd name="T1" fmla="*/ 0 h 514"/>
                  <a:gd name="T2" fmla="*/ 513 w 1302"/>
                  <a:gd name="T3" fmla="*/ 0 h 514"/>
                  <a:gd name="T4" fmla="*/ 0 w 1302"/>
                  <a:gd name="T5" fmla="*/ 514 h 514"/>
                  <a:gd name="T6" fmla="*/ 1302 w 1302"/>
                  <a:gd name="T7" fmla="*/ 514 h 514"/>
                  <a:gd name="T8" fmla="*/ 824 w 1302"/>
                  <a:gd name="T9" fmla="*/ 0 h 514"/>
                </a:gdLst>
                <a:ahLst/>
                <a:cxnLst>
                  <a:cxn ang="0">
                    <a:pos x="T0" y="T1"/>
                  </a:cxn>
                  <a:cxn ang="0">
                    <a:pos x="T2" y="T3"/>
                  </a:cxn>
                  <a:cxn ang="0">
                    <a:pos x="T4" y="T5"/>
                  </a:cxn>
                  <a:cxn ang="0">
                    <a:pos x="T6" y="T7"/>
                  </a:cxn>
                  <a:cxn ang="0">
                    <a:pos x="T8" y="T9"/>
                  </a:cxn>
                </a:cxnLst>
                <a:rect l="0" t="0" r="r" b="b"/>
                <a:pathLst>
                  <a:path w="1302" h="514">
                    <a:moveTo>
                      <a:pt x="824" y="0"/>
                    </a:moveTo>
                    <a:lnTo>
                      <a:pt x="513" y="0"/>
                    </a:lnTo>
                    <a:lnTo>
                      <a:pt x="0" y="514"/>
                    </a:lnTo>
                    <a:lnTo>
                      <a:pt x="1302" y="514"/>
                    </a:lnTo>
                    <a:lnTo>
                      <a:pt x="8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6"/>
              <p:cNvSpPr/>
              <p:nvPr/>
            </p:nvSpPr>
            <p:spPr bwMode="auto">
              <a:xfrm>
                <a:off x="4249737" y="3429000"/>
                <a:ext cx="2066925" cy="815975"/>
              </a:xfrm>
              <a:custGeom>
                <a:avLst/>
                <a:gdLst>
                  <a:gd name="T0" fmla="*/ 824 w 1302"/>
                  <a:gd name="T1" fmla="*/ 514 h 514"/>
                  <a:gd name="T2" fmla="*/ 513 w 1302"/>
                  <a:gd name="T3" fmla="*/ 514 h 514"/>
                  <a:gd name="T4" fmla="*/ 0 w 1302"/>
                  <a:gd name="T5" fmla="*/ 0 h 514"/>
                  <a:gd name="T6" fmla="*/ 1302 w 1302"/>
                  <a:gd name="T7" fmla="*/ 0 h 514"/>
                  <a:gd name="T8" fmla="*/ 824 w 1302"/>
                  <a:gd name="T9" fmla="*/ 514 h 514"/>
                </a:gdLst>
                <a:ahLst/>
                <a:cxnLst>
                  <a:cxn ang="0">
                    <a:pos x="T0" y="T1"/>
                  </a:cxn>
                  <a:cxn ang="0">
                    <a:pos x="T2" y="T3"/>
                  </a:cxn>
                  <a:cxn ang="0">
                    <a:pos x="T4" y="T5"/>
                  </a:cxn>
                  <a:cxn ang="0">
                    <a:pos x="T6" y="T7"/>
                  </a:cxn>
                  <a:cxn ang="0">
                    <a:pos x="T8" y="T9"/>
                  </a:cxn>
                </a:cxnLst>
                <a:rect l="0" t="0" r="r" b="b"/>
                <a:pathLst>
                  <a:path w="1302" h="514">
                    <a:moveTo>
                      <a:pt x="824" y="514"/>
                    </a:moveTo>
                    <a:lnTo>
                      <a:pt x="513" y="514"/>
                    </a:lnTo>
                    <a:lnTo>
                      <a:pt x="0" y="0"/>
                    </a:lnTo>
                    <a:lnTo>
                      <a:pt x="1302" y="0"/>
                    </a:lnTo>
                    <a:lnTo>
                      <a:pt x="824" y="5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a:off x="5273246" y="1560331"/>
              <a:ext cx="1632800" cy="2060575"/>
              <a:chOff x="3424238" y="1275517"/>
              <a:chExt cx="1631950" cy="2060575"/>
            </a:xfrm>
            <a:solidFill>
              <a:srgbClr val="C00000"/>
            </a:solidFill>
            <a:effectLst>
              <a:outerShdw blurRad="177800" dist="114300" dir="2700000" algn="tl" rotWithShape="0">
                <a:prstClr val="black">
                  <a:alpha val="40000"/>
                </a:prstClr>
              </a:outerShdw>
            </a:effectLst>
          </p:grpSpPr>
          <p:sp>
            <p:nvSpPr>
              <p:cNvPr id="31" name="Freeform 10"/>
              <p:cNvSpPr/>
              <p:nvPr/>
            </p:nvSpPr>
            <p:spPr bwMode="auto">
              <a:xfrm>
                <a:off x="3424238" y="1275517"/>
                <a:ext cx="815975" cy="20605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1"/>
              <p:cNvSpPr/>
              <p:nvPr/>
            </p:nvSpPr>
            <p:spPr bwMode="auto">
              <a:xfrm>
                <a:off x="4240213" y="1275517"/>
                <a:ext cx="815975" cy="20605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4026410" y="2897838"/>
              <a:ext cx="2063237" cy="1631950"/>
              <a:chOff x="2178050" y="2613025"/>
              <a:chExt cx="2062163" cy="1631950"/>
            </a:xfrm>
            <a:solidFill>
              <a:srgbClr val="FFC000"/>
            </a:solidFill>
            <a:effectLst>
              <a:outerShdw blurRad="177800" dist="114300" dir="2700000" algn="tl" rotWithShape="0">
                <a:prstClr val="black">
                  <a:alpha val="40000"/>
                </a:prstClr>
              </a:outerShdw>
            </a:effectLst>
          </p:grpSpPr>
          <p:sp>
            <p:nvSpPr>
              <p:cNvPr id="29" name="Freeform 15"/>
              <p:cNvSpPr/>
              <p:nvPr/>
            </p:nvSpPr>
            <p:spPr bwMode="auto">
              <a:xfrm>
                <a:off x="2178050" y="3429000"/>
                <a:ext cx="2062163" cy="815975"/>
              </a:xfrm>
              <a:custGeom>
                <a:avLst/>
                <a:gdLst>
                  <a:gd name="T0" fmla="*/ 477 w 1299"/>
                  <a:gd name="T1" fmla="*/ 514 h 514"/>
                  <a:gd name="T2" fmla="*/ 786 w 1299"/>
                  <a:gd name="T3" fmla="*/ 514 h 514"/>
                  <a:gd name="T4" fmla="*/ 1299 w 1299"/>
                  <a:gd name="T5" fmla="*/ 0 h 514"/>
                  <a:gd name="T6" fmla="*/ 0 w 1299"/>
                  <a:gd name="T7" fmla="*/ 0 h 514"/>
                  <a:gd name="T8" fmla="*/ 477 w 1299"/>
                  <a:gd name="T9" fmla="*/ 514 h 514"/>
                </a:gdLst>
                <a:ahLst/>
                <a:cxnLst>
                  <a:cxn ang="0">
                    <a:pos x="T0" y="T1"/>
                  </a:cxn>
                  <a:cxn ang="0">
                    <a:pos x="T2" y="T3"/>
                  </a:cxn>
                  <a:cxn ang="0">
                    <a:pos x="T4" y="T5"/>
                  </a:cxn>
                  <a:cxn ang="0">
                    <a:pos x="T6" y="T7"/>
                  </a:cxn>
                  <a:cxn ang="0">
                    <a:pos x="T8" y="T9"/>
                  </a:cxn>
                </a:cxnLst>
                <a:rect l="0" t="0" r="r" b="b"/>
                <a:pathLst>
                  <a:path w="1299" h="514">
                    <a:moveTo>
                      <a:pt x="477" y="514"/>
                    </a:moveTo>
                    <a:lnTo>
                      <a:pt x="786" y="514"/>
                    </a:lnTo>
                    <a:lnTo>
                      <a:pt x="1299" y="0"/>
                    </a:lnTo>
                    <a:lnTo>
                      <a:pt x="0" y="0"/>
                    </a:lnTo>
                    <a:lnTo>
                      <a:pt x="477" y="5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6"/>
              <p:cNvSpPr/>
              <p:nvPr/>
            </p:nvSpPr>
            <p:spPr bwMode="auto">
              <a:xfrm>
                <a:off x="2178050" y="2613025"/>
                <a:ext cx="2062163" cy="815975"/>
              </a:xfrm>
              <a:custGeom>
                <a:avLst/>
                <a:gdLst>
                  <a:gd name="T0" fmla="*/ 477 w 1299"/>
                  <a:gd name="T1" fmla="*/ 0 h 514"/>
                  <a:gd name="T2" fmla="*/ 786 w 1299"/>
                  <a:gd name="T3" fmla="*/ 0 h 514"/>
                  <a:gd name="T4" fmla="*/ 1299 w 1299"/>
                  <a:gd name="T5" fmla="*/ 514 h 514"/>
                  <a:gd name="T6" fmla="*/ 0 w 1299"/>
                  <a:gd name="T7" fmla="*/ 514 h 514"/>
                  <a:gd name="T8" fmla="*/ 477 w 1299"/>
                  <a:gd name="T9" fmla="*/ 0 h 514"/>
                </a:gdLst>
                <a:ahLst/>
                <a:cxnLst>
                  <a:cxn ang="0">
                    <a:pos x="T0" y="T1"/>
                  </a:cxn>
                  <a:cxn ang="0">
                    <a:pos x="T2" y="T3"/>
                  </a:cxn>
                  <a:cxn ang="0">
                    <a:pos x="T4" y="T5"/>
                  </a:cxn>
                  <a:cxn ang="0">
                    <a:pos x="T6" y="T7"/>
                  </a:cxn>
                  <a:cxn ang="0">
                    <a:pos x="T8" y="T9"/>
                  </a:cxn>
                </a:cxnLst>
                <a:rect l="0" t="0" r="r" b="b"/>
                <a:pathLst>
                  <a:path w="1299" h="514">
                    <a:moveTo>
                      <a:pt x="477" y="0"/>
                    </a:moveTo>
                    <a:lnTo>
                      <a:pt x="786" y="0"/>
                    </a:lnTo>
                    <a:lnTo>
                      <a:pt x="1299" y="514"/>
                    </a:lnTo>
                    <a:lnTo>
                      <a:pt x="0" y="514"/>
                    </a:lnTo>
                    <a:lnTo>
                      <a:pt x="47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组合 13"/>
            <p:cNvGrpSpPr/>
            <p:nvPr/>
          </p:nvGrpSpPr>
          <p:grpSpPr>
            <a:xfrm>
              <a:off x="5273246" y="3805031"/>
              <a:ext cx="1632800" cy="2066925"/>
              <a:chOff x="3424238" y="3520217"/>
              <a:chExt cx="1631950" cy="2066925"/>
            </a:xfrm>
            <a:solidFill>
              <a:srgbClr val="3333FF"/>
            </a:solidFill>
            <a:effectLst>
              <a:outerShdw blurRad="177800" dist="114300" dir="2700000" algn="tl" rotWithShape="0">
                <a:prstClr val="black">
                  <a:alpha val="40000"/>
                </a:prstClr>
              </a:outerShdw>
            </a:effectLst>
          </p:grpSpPr>
          <p:sp>
            <p:nvSpPr>
              <p:cNvPr id="27" name="Freeform 20"/>
              <p:cNvSpPr/>
              <p:nvPr/>
            </p:nvSpPr>
            <p:spPr bwMode="auto">
              <a:xfrm>
                <a:off x="4240213" y="3520217"/>
                <a:ext cx="815975" cy="2066925"/>
              </a:xfrm>
              <a:custGeom>
                <a:avLst/>
                <a:gdLst>
                  <a:gd name="T0" fmla="*/ 514 w 514"/>
                  <a:gd name="T1" fmla="*/ 824 h 1302"/>
                  <a:gd name="T2" fmla="*/ 514 w 514"/>
                  <a:gd name="T3" fmla="*/ 513 h 1302"/>
                  <a:gd name="T4" fmla="*/ 0 w 514"/>
                  <a:gd name="T5" fmla="*/ 0 h 1302"/>
                  <a:gd name="T6" fmla="*/ 0 w 514"/>
                  <a:gd name="T7" fmla="*/ 1302 h 1302"/>
                  <a:gd name="T8" fmla="*/ 514 w 514"/>
                  <a:gd name="T9" fmla="*/ 824 h 1302"/>
                </a:gdLst>
                <a:ahLst/>
                <a:cxnLst>
                  <a:cxn ang="0">
                    <a:pos x="T0" y="T1"/>
                  </a:cxn>
                  <a:cxn ang="0">
                    <a:pos x="T2" y="T3"/>
                  </a:cxn>
                  <a:cxn ang="0">
                    <a:pos x="T4" y="T5"/>
                  </a:cxn>
                  <a:cxn ang="0">
                    <a:pos x="T6" y="T7"/>
                  </a:cxn>
                  <a:cxn ang="0">
                    <a:pos x="T8" y="T9"/>
                  </a:cxn>
                </a:cxnLst>
                <a:rect l="0" t="0" r="r" b="b"/>
                <a:pathLst>
                  <a:path w="514" h="1302">
                    <a:moveTo>
                      <a:pt x="514" y="824"/>
                    </a:moveTo>
                    <a:lnTo>
                      <a:pt x="514" y="513"/>
                    </a:lnTo>
                    <a:lnTo>
                      <a:pt x="0" y="0"/>
                    </a:lnTo>
                    <a:lnTo>
                      <a:pt x="0" y="1302"/>
                    </a:lnTo>
                    <a:lnTo>
                      <a:pt x="514" y="8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1"/>
              <p:cNvSpPr/>
              <p:nvPr/>
            </p:nvSpPr>
            <p:spPr bwMode="auto">
              <a:xfrm>
                <a:off x="3424238" y="3520217"/>
                <a:ext cx="815975" cy="2066925"/>
              </a:xfrm>
              <a:custGeom>
                <a:avLst/>
                <a:gdLst>
                  <a:gd name="T0" fmla="*/ 0 w 514"/>
                  <a:gd name="T1" fmla="*/ 824 h 1302"/>
                  <a:gd name="T2" fmla="*/ 0 w 514"/>
                  <a:gd name="T3" fmla="*/ 513 h 1302"/>
                  <a:gd name="T4" fmla="*/ 514 w 514"/>
                  <a:gd name="T5" fmla="*/ 0 h 1302"/>
                  <a:gd name="T6" fmla="*/ 514 w 514"/>
                  <a:gd name="T7" fmla="*/ 1302 h 1302"/>
                  <a:gd name="T8" fmla="*/ 0 w 514"/>
                  <a:gd name="T9" fmla="*/ 824 h 1302"/>
                </a:gdLst>
                <a:ahLst/>
                <a:cxnLst>
                  <a:cxn ang="0">
                    <a:pos x="T0" y="T1"/>
                  </a:cxn>
                  <a:cxn ang="0">
                    <a:pos x="T2" y="T3"/>
                  </a:cxn>
                  <a:cxn ang="0">
                    <a:pos x="T4" y="T5"/>
                  </a:cxn>
                  <a:cxn ang="0">
                    <a:pos x="T6" y="T7"/>
                  </a:cxn>
                  <a:cxn ang="0">
                    <a:pos x="T8" y="T9"/>
                  </a:cxn>
                </a:cxnLst>
                <a:rect l="0" t="0" r="r" b="b"/>
                <a:pathLst>
                  <a:path w="514" h="1302">
                    <a:moveTo>
                      <a:pt x="0" y="824"/>
                    </a:moveTo>
                    <a:lnTo>
                      <a:pt x="0" y="513"/>
                    </a:lnTo>
                    <a:lnTo>
                      <a:pt x="514" y="0"/>
                    </a:lnTo>
                    <a:lnTo>
                      <a:pt x="514" y="1302"/>
                    </a:lnTo>
                    <a:lnTo>
                      <a:pt x="0" y="8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Freeform 27"/>
            <p:cNvSpPr>
              <a:spLocks noChangeAspect="1" noEditPoints="1"/>
            </p:cNvSpPr>
            <p:nvPr/>
          </p:nvSpPr>
          <p:spPr bwMode="auto">
            <a:xfrm>
              <a:off x="4877662" y="3460122"/>
              <a:ext cx="498212" cy="504000"/>
            </a:xfrm>
            <a:custGeom>
              <a:avLst/>
              <a:gdLst>
                <a:gd name="T0" fmla="*/ 59 w 104"/>
                <a:gd name="T1" fmla="*/ 46 h 105"/>
                <a:gd name="T2" fmla="*/ 59 w 104"/>
                <a:gd name="T3" fmla="*/ 23 h 105"/>
                <a:gd name="T4" fmla="*/ 46 w 104"/>
                <a:gd name="T5" fmla="*/ 23 h 105"/>
                <a:gd name="T6" fmla="*/ 46 w 104"/>
                <a:gd name="T7" fmla="*/ 46 h 105"/>
                <a:gd name="T8" fmla="*/ 24 w 104"/>
                <a:gd name="T9" fmla="*/ 46 h 105"/>
                <a:gd name="T10" fmla="*/ 24 w 104"/>
                <a:gd name="T11" fmla="*/ 59 h 105"/>
                <a:gd name="T12" fmla="*/ 46 w 104"/>
                <a:gd name="T13" fmla="*/ 59 h 105"/>
                <a:gd name="T14" fmla="*/ 46 w 104"/>
                <a:gd name="T15" fmla="*/ 82 h 105"/>
                <a:gd name="T16" fmla="*/ 59 w 104"/>
                <a:gd name="T17" fmla="*/ 82 h 105"/>
                <a:gd name="T18" fmla="*/ 59 w 104"/>
                <a:gd name="T19" fmla="*/ 59 h 105"/>
                <a:gd name="T20" fmla="*/ 81 w 104"/>
                <a:gd name="T21" fmla="*/ 59 h 105"/>
                <a:gd name="T22" fmla="*/ 81 w 104"/>
                <a:gd name="T23" fmla="*/ 46 h 105"/>
                <a:gd name="T24" fmla="*/ 59 w 104"/>
                <a:gd name="T25" fmla="*/ 46 h 105"/>
                <a:gd name="T26" fmla="*/ 52 w 104"/>
                <a:gd name="T27" fmla="*/ 0 h 105"/>
                <a:gd name="T28" fmla="*/ 0 w 104"/>
                <a:gd name="T29" fmla="*/ 53 h 105"/>
                <a:gd name="T30" fmla="*/ 52 w 104"/>
                <a:gd name="T31" fmla="*/ 105 h 105"/>
                <a:gd name="T32" fmla="*/ 104 w 104"/>
                <a:gd name="T33" fmla="*/ 53 h 105"/>
                <a:gd name="T34" fmla="*/ 52 w 104"/>
                <a:gd name="T35" fmla="*/ 0 h 105"/>
                <a:gd name="T36" fmla="*/ 52 w 104"/>
                <a:gd name="T37" fmla="*/ 93 h 105"/>
                <a:gd name="T38" fmla="*/ 12 w 104"/>
                <a:gd name="T39" fmla="*/ 53 h 105"/>
                <a:gd name="T40" fmla="*/ 52 w 104"/>
                <a:gd name="T41" fmla="*/ 12 h 105"/>
                <a:gd name="T42" fmla="*/ 93 w 104"/>
                <a:gd name="T43" fmla="*/ 53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chemeClr val="bg1">
                <a:alpha val="88000"/>
              </a:schemeClr>
            </a:solidFill>
            <a:ln>
              <a:noFill/>
            </a:ln>
          </p:spPr>
          <p:txBody>
            <a:bodyPr vert="horz" wrap="square" lIns="91440" tIns="45720" rIns="91440" bIns="45720" numCol="1" anchor="t" anchorCtr="0" compatLnSpc="1"/>
            <a:lstStyle/>
            <a:p>
              <a:endParaRPr lang="zh-CN" altLang="en-US"/>
            </a:p>
          </p:txBody>
        </p:sp>
        <p:sp>
          <p:nvSpPr>
            <p:cNvPr id="16" name="Freeform 13"/>
            <p:cNvSpPr>
              <a:spLocks noChangeAspect="1" noEditPoints="1"/>
            </p:cNvSpPr>
            <p:nvPr/>
          </p:nvSpPr>
          <p:spPr bwMode="auto">
            <a:xfrm>
              <a:off x="5819875" y="4623830"/>
              <a:ext cx="558601" cy="504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alpha val="89000"/>
              </a:schemeClr>
            </a:solidFill>
            <a:ln>
              <a:noFill/>
            </a:ln>
          </p:spPr>
          <p:txBody>
            <a:bodyPr vert="horz" wrap="square" lIns="91440" tIns="45720" rIns="91440" bIns="45720" numCol="1" anchor="t" anchorCtr="0" compatLnSpc="1"/>
            <a:lstStyle/>
            <a:p>
              <a:endParaRPr lang="zh-CN" altLang="en-US"/>
            </a:p>
          </p:txBody>
        </p:sp>
        <p:sp>
          <p:nvSpPr>
            <p:cNvPr id="17" name="Freeform 9"/>
            <p:cNvSpPr>
              <a:spLocks noChangeAspect="1" noEditPoints="1"/>
            </p:cNvSpPr>
            <p:nvPr/>
          </p:nvSpPr>
          <p:spPr bwMode="auto">
            <a:xfrm>
              <a:off x="6715358" y="3433915"/>
              <a:ext cx="835634" cy="484422"/>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alpha val="88000"/>
              </a:schemeClr>
            </a:solidFill>
            <a:ln>
              <a:noFill/>
            </a:ln>
          </p:spPr>
          <p:txBody>
            <a:bodyPr vert="horz" wrap="square" lIns="91440" tIns="45720" rIns="91440" bIns="45720" numCol="1" anchor="t" anchorCtr="0" compatLnSpc="1"/>
            <a:lstStyle/>
            <a:p>
              <a:endParaRPr lang="zh-CN" altLang="en-US"/>
            </a:p>
          </p:txBody>
        </p:sp>
        <p:sp>
          <p:nvSpPr>
            <p:cNvPr id="18" name="Freeform 29"/>
            <p:cNvSpPr>
              <a:spLocks noChangeAspect="1" noEditPoints="1"/>
            </p:cNvSpPr>
            <p:nvPr/>
          </p:nvSpPr>
          <p:spPr bwMode="auto">
            <a:xfrm>
              <a:off x="5818293" y="2338617"/>
              <a:ext cx="561765" cy="504000"/>
            </a:xfrm>
            <a:custGeom>
              <a:avLst/>
              <a:gdLst>
                <a:gd name="T0" fmla="*/ 124 w 254"/>
                <a:gd name="T1" fmla="*/ 162 h 228"/>
                <a:gd name="T2" fmla="*/ 105 w 254"/>
                <a:gd name="T3" fmla="*/ 162 h 228"/>
                <a:gd name="T4" fmla="*/ 105 w 254"/>
                <a:gd name="T5" fmla="*/ 178 h 228"/>
                <a:gd name="T6" fmla="*/ 124 w 254"/>
                <a:gd name="T7" fmla="*/ 178 h 228"/>
                <a:gd name="T8" fmla="*/ 124 w 254"/>
                <a:gd name="T9" fmla="*/ 162 h 228"/>
                <a:gd name="T10" fmla="*/ 43 w 254"/>
                <a:gd name="T11" fmla="*/ 109 h 228"/>
                <a:gd name="T12" fmla="*/ 129 w 254"/>
                <a:gd name="T13" fmla="*/ 26 h 228"/>
                <a:gd name="T14" fmla="*/ 212 w 254"/>
                <a:gd name="T15" fmla="*/ 109 h 228"/>
                <a:gd name="T16" fmla="*/ 55 w 254"/>
                <a:gd name="T17" fmla="*/ 109 h 228"/>
                <a:gd name="T18" fmla="*/ 43 w 254"/>
                <a:gd name="T19" fmla="*/ 109 h 228"/>
                <a:gd name="T20" fmla="*/ 129 w 254"/>
                <a:gd name="T21" fmla="*/ 0 h 228"/>
                <a:gd name="T22" fmla="*/ 121 w 254"/>
                <a:gd name="T23" fmla="*/ 7 h 228"/>
                <a:gd name="T24" fmla="*/ 15 w 254"/>
                <a:gd name="T25" fmla="*/ 112 h 228"/>
                <a:gd name="T26" fmla="*/ 0 w 254"/>
                <a:gd name="T27" fmla="*/ 128 h 228"/>
                <a:gd name="T28" fmla="*/ 53 w 254"/>
                <a:gd name="T29" fmla="*/ 128 h 228"/>
                <a:gd name="T30" fmla="*/ 53 w 254"/>
                <a:gd name="T31" fmla="*/ 228 h 228"/>
                <a:gd name="T32" fmla="*/ 69 w 254"/>
                <a:gd name="T33" fmla="*/ 228 h 228"/>
                <a:gd name="T34" fmla="*/ 69 w 254"/>
                <a:gd name="T35" fmla="*/ 128 h 228"/>
                <a:gd name="T36" fmla="*/ 181 w 254"/>
                <a:gd name="T37" fmla="*/ 128 h 228"/>
                <a:gd name="T38" fmla="*/ 181 w 254"/>
                <a:gd name="T39" fmla="*/ 228 h 228"/>
                <a:gd name="T40" fmla="*/ 197 w 254"/>
                <a:gd name="T41" fmla="*/ 228 h 228"/>
                <a:gd name="T42" fmla="*/ 197 w 254"/>
                <a:gd name="T43" fmla="*/ 128 h 228"/>
                <a:gd name="T44" fmla="*/ 254 w 254"/>
                <a:gd name="T45" fmla="*/ 128 h 228"/>
                <a:gd name="T46" fmla="*/ 240 w 254"/>
                <a:gd name="T47" fmla="*/ 112 h 228"/>
                <a:gd name="T48" fmla="*/ 242 w 254"/>
                <a:gd name="T49" fmla="*/ 109 h 228"/>
                <a:gd name="T50" fmla="*/ 240 w 254"/>
                <a:gd name="T51" fmla="*/ 112 h 228"/>
                <a:gd name="T52" fmla="*/ 133 w 254"/>
                <a:gd name="T53" fmla="*/ 7 h 228"/>
                <a:gd name="T54" fmla="*/ 129 w 254"/>
                <a:gd name="T5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chemeClr val="bg1"/>
            </a:solidFill>
            <a:ln w="12700">
              <a:solidFill>
                <a:schemeClr val="bg1"/>
              </a:solidFill>
            </a:ln>
          </p:spPr>
          <p:txBody>
            <a:bodyPr vert="horz" wrap="square" lIns="91440" tIns="45720" rIns="91440" bIns="45720" numCol="1" anchor="t" anchorCtr="0" compatLnSpc="1"/>
            <a:lstStyle/>
            <a:p>
              <a:endParaRPr lang="zh-CN" altLang="en-US"/>
            </a:p>
          </p:txBody>
        </p:sp>
        <p:sp>
          <p:nvSpPr>
            <p:cNvPr id="20" name="文本框 19"/>
            <p:cNvSpPr txBox="1"/>
            <p:nvPr/>
          </p:nvSpPr>
          <p:spPr>
            <a:xfrm>
              <a:off x="6568341" y="1521198"/>
              <a:ext cx="704406" cy="707886"/>
            </a:xfrm>
            <a:prstGeom prst="rect">
              <a:avLst/>
            </a:prstGeom>
            <a:noFill/>
          </p:spPr>
          <p:txBody>
            <a:bodyPr wrap="none" rtlCol="0">
              <a:spAutoFit/>
            </a:bodyPr>
            <a:lstStyle/>
            <a:p>
              <a:r>
                <a:rPr lang="en-US" altLang="zh-CN" sz="4000" dirty="0">
                  <a:solidFill>
                    <a:schemeClr val="accent2"/>
                  </a:solidFill>
                  <a:latin typeface="时尚中黑简体" panose="01010104010101010101" pitchFamily="2" charset="-122"/>
                  <a:ea typeface="时尚中黑简体" panose="01010104010101010101" pitchFamily="2" charset="-122"/>
                </a:rPr>
                <a:t>01</a:t>
              </a:r>
              <a:endParaRPr lang="zh-CN" altLang="en-US" sz="4000" dirty="0">
                <a:solidFill>
                  <a:schemeClr val="accent2"/>
                </a:solidFill>
                <a:latin typeface="时尚中黑简体" panose="01010104010101010101" pitchFamily="2" charset="-122"/>
                <a:ea typeface="时尚中黑简体" panose="01010104010101010101" pitchFamily="2" charset="-122"/>
              </a:endParaRPr>
            </a:p>
          </p:txBody>
        </p:sp>
        <p:sp>
          <p:nvSpPr>
            <p:cNvPr id="22" name="文本框 21"/>
            <p:cNvSpPr txBox="1"/>
            <p:nvPr/>
          </p:nvSpPr>
          <p:spPr>
            <a:xfrm>
              <a:off x="7835379" y="3913877"/>
              <a:ext cx="697990" cy="707886"/>
            </a:xfrm>
            <a:prstGeom prst="rect">
              <a:avLst/>
            </a:prstGeom>
            <a:noFill/>
          </p:spPr>
          <p:txBody>
            <a:bodyPr wrap="none" rtlCol="0">
              <a:spAutoFit/>
            </a:bodyPr>
            <a:lstStyle/>
            <a:p>
              <a:r>
                <a:rPr lang="en-US" altLang="zh-CN" sz="4000" dirty="0">
                  <a:solidFill>
                    <a:schemeClr val="accent3"/>
                  </a:solidFill>
                  <a:latin typeface="时尚中黑简体" panose="01010104010101010101" pitchFamily="2" charset="-122"/>
                  <a:ea typeface="时尚中黑简体" panose="01010104010101010101" pitchFamily="2" charset="-122"/>
                </a:rPr>
                <a:t>02</a:t>
              </a:r>
              <a:endParaRPr lang="zh-CN" altLang="en-US" sz="4000" dirty="0">
                <a:solidFill>
                  <a:schemeClr val="accent3"/>
                </a:solidFill>
                <a:latin typeface="时尚中黑简体" panose="01010104010101010101" pitchFamily="2" charset="-122"/>
                <a:ea typeface="时尚中黑简体" panose="01010104010101010101" pitchFamily="2" charset="-122"/>
              </a:endParaRPr>
            </a:p>
          </p:txBody>
        </p:sp>
        <p:sp>
          <p:nvSpPr>
            <p:cNvPr id="24" name="文本框 23"/>
            <p:cNvSpPr txBox="1"/>
            <p:nvPr/>
          </p:nvSpPr>
          <p:spPr>
            <a:xfrm>
              <a:off x="3616530" y="2798710"/>
              <a:ext cx="697990" cy="707886"/>
            </a:xfrm>
            <a:prstGeom prst="rect">
              <a:avLst/>
            </a:prstGeom>
            <a:noFill/>
          </p:spPr>
          <p:txBody>
            <a:bodyPr wrap="none" rtlCol="0">
              <a:spAutoFit/>
            </a:bodyPr>
            <a:lstStyle/>
            <a:p>
              <a:r>
                <a:rPr lang="en-US" altLang="zh-CN" sz="4000" dirty="0">
                  <a:solidFill>
                    <a:schemeClr val="accent3"/>
                  </a:solidFill>
                  <a:latin typeface="时尚中黑简体" panose="01010104010101010101" pitchFamily="2" charset="-122"/>
                  <a:ea typeface="时尚中黑简体" panose="01010104010101010101" pitchFamily="2" charset="-122"/>
                </a:rPr>
                <a:t>04</a:t>
              </a:r>
              <a:endParaRPr lang="zh-CN" altLang="en-US" sz="4000" dirty="0">
                <a:solidFill>
                  <a:schemeClr val="accent3"/>
                </a:solidFill>
                <a:latin typeface="时尚中黑简体" panose="01010104010101010101" pitchFamily="2" charset="-122"/>
                <a:ea typeface="时尚中黑简体" panose="01010104010101010101" pitchFamily="2" charset="-122"/>
              </a:endParaRPr>
            </a:p>
          </p:txBody>
        </p:sp>
        <p:sp>
          <p:nvSpPr>
            <p:cNvPr id="26" name="文本框 25"/>
            <p:cNvSpPr txBox="1"/>
            <p:nvPr/>
          </p:nvSpPr>
          <p:spPr>
            <a:xfrm>
              <a:off x="4898152" y="5345763"/>
              <a:ext cx="704406" cy="707886"/>
            </a:xfrm>
            <a:prstGeom prst="rect">
              <a:avLst/>
            </a:prstGeom>
            <a:noFill/>
          </p:spPr>
          <p:txBody>
            <a:bodyPr wrap="none" rtlCol="0">
              <a:spAutoFit/>
            </a:bodyPr>
            <a:lstStyle/>
            <a:p>
              <a:r>
                <a:rPr lang="en-US" altLang="zh-CN" sz="4000" dirty="0">
                  <a:solidFill>
                    <a:schemeClr val="accent5"/>
                  </a:solidFill>
                  <a:latin typeface="时尚中黑简体" panose="01010104010101010101" pitchFamily="2" charset="-122"/>
                  <a:ea typeface="时尚中黑简体" panose="01010104010101010101" pitchFamily="2" charset="-122"/>
                </a:rPr>
                <a:t>03</a:t>
              </a:r>
              <a:endParaRPr lang="zh-CN" altLang="en-US" sz="4000" dirty="0">
                <a:solidFill>
                  <a:schemeClr val="accent5"/>
                </a:solidFill>
                <a:latin typeface="时尚中黑简体" panose="01010104010101010101" pitchFamily="2" charset="-122"/>
                <a:ea typeface="时尚中黑简体" panose="01010104010101010101" pitchFamily="2" charset="-122"/>
              </a:endParaRPr>
            </a:p>
          </p:txBody>
        </p:sp>
      </p:grpSp>
      <p:sp>
        <p:nvSpPr>
          <p:cNvPr id="35" name="文本框 43"/>
          <p:cNvSpPr txBox="1"/>
          <p:nvPr/>
        </p:nvSpPr>
        <p:spPr>
          <a:xfrm>
            <a:off x="7453346" y="2179796"/>
            <a:ext cx="4202666" cy="1422441"/>
          </a:xfrm>
          <a:prstGeom prst="rect">
            <a:avLst/>
          </a:prstGeom>
          <a:noFill/>
        </p:spPr>
        <p:txBody>
          <a:bodyPr wrap="square" rtlCol="0">
            <a:spAutoFit/>
          </a:bodyPr>
          <a:lstStyle/>
          <a:p>
            <a:pPr algn="just">
              <a:lnSpc>
                <a:spcPct val="150000"/>
              </a:lnSpc>
            </a:pPr>
            <a:r>
              <a:rPr lang="zh-CN" altLang="en-US" sz="2000" dirty="0"/>
              <a:t>“外向型（</a:t>
            </a:r>
            <a:r>
              <a:rPr lang="en-US" altLang="zh-CN" sz="2000" dirty="0"/>
              <a:t>E</a:t>
            </a:r>
            <a:r>
              <a:rPr lang="zh-CN" altLang="en-US" sz="2000" dirty="0"/>
              <a:t>）</a:t>
            </a:r>
            <a:r>
              <a:rPr lang="en-US" altLang="zh-CN" sz="2000" dirty="0"/>
              <a:t>-</a:t>
            </a:r>
            <a:r>
              <a:rPr lang="zh-CN" altLang="en-US" sz="2000" dirty="0"/>
              <a:t>内向型（</a:t>
            </a:r>
            <a:r>
              <a:rPr lang="en-US" altLang="zh-CN" sz="2000" dirty="0"/>
              <a:t>I</a:t>
            </a:r>
            <a:r>
              <a:rPr lang="zh-CN" altLang="en-US" sz="2000" dirty="0"/>
              <a:t>）”维度表示关注信息的来源、获取能量的来源是外部世界还是内心世界。</a:t>
            </a:r>
            <a:endParaRPr lang="en-US" altLang="zh-CN" sz="2000" dirty="0"/>
          </a:p>
        </p:txBody>
      </p:sp>
      <p:sp>
        <p:nvSpPr>
          <p:cNvPr id="36" name="文本框 43"/>
          <p:cNvSpPr txBox="1"/>
          <p:nvPr/>
        </p:nvSpPr>
        <p:spPr>
          <a:xfrm>
            <a:off x="7453346" y="5187909"/>
            <a:ext cx="4202666" cy="1422441"/>
          </a:xfrm>
          <a:prstGeom prst="rect">
            <a:avLst/>
          </a:prstGeom>
          <a:noFill/>
        </p:spPr>
        <p:txBody>
          <a:bodyPr wrap="square" rtlCol="0">
            <a:spAutoFit/>
          </a:bodyPr>
          <a:lstStyle/>
          <a:p>
            <a:pPr algn="just">
              <a:lnSpc>
                <a:spcPct val="150000"/>
              </a:lnSpc>
            </a:pPr>
            <a:r>
              <a:rPr lang="zh-CN" altLang="en-US" sz="2000" dirty="0"/>
              <a:t>“感觉型（</a:t>
            </a:r>
            <a:r>
              <a:rPr lang="en-US" altLang="zh-CN" sz="2000" dirty="0"/>
              <a:t>S</a:t>
            </a:r>
            <a:r>
              <a:rPr lang="zh-CN" altLang="en-US" sz="2000" dirty="0"/>
              <a:t>）</a:t>
            </a:r>
            <a:r>
              <a:rPr lang="en-US" altLang="zh-CN" sz="2000" dirty="0"/>
              <a:t>-</a:t>
            </a:r>
            <a:r>
              <a:rPr lang="zh-CN" altLang="en-US" sz="2000" dirty="0"/>
              <a:t>直觉型（</a:t>
            </a:r>
            <a:r>
              <a:rPr lang="en-US" altLang="zh-CN" sz="2000" dirty="0"/>
              <a:t>N</a:t>
            </a:r>
            <a:r>
              <a:rPr lang="zh-CN" altLang="en-US" sz="2000" dirty="0"/>
              <a:t>）”维度表示接受信息的方式是凭感官还是靠直觉。</a:t>
            </a:r>
            <a:endParaRPr lang="en-US" altLang="zh-CN" sz="2000" dirty="0"/>
          </a:p>
        </p:txBody>
      </p:sp>
      <p:sp>
        <p:nvSpPr>
          <p:cNvPr id="37" name="文本框 43"/>
          <p:cNvSpPr txBox="1"/>
          <p:nvPr/>
        </p:nvSpPr>
        <p:spPr>
          <a:xfrm>
            <a:off x="267503" y="5187909"/>
            <a:ext cx="4202666" cy="1422441"/>
          </a:xfrm>
          <a:prstGeom prst="rect">
            <a:avLst/>
          </a:prstGeom>
          <a:noFill/>
        </p:spPr>
        <p:txBody>
          <a:bodyPr wrap="square" rtlCol="0">
            <a:spAutoFit/>
          </a:bodyPr>
          <a:lstStyle/>
          <a:p>
            <a:pPr algn="just">
              <a:lnSpc>
                <a:spcPct val="150000"/>
              </a:lnSpc>
            </a:pPr>
            <a:r>
              <a:rPr lang="zh-CN" altLang="en-US" sz="2000" dirty="0"/>
              <a:t>“思维型（</a:t>
            </a:r>
            <a:r>
              <a:rPr lang="en-US" altLang="zh-CN" sz="2000" dirty="0"/>
              <a:t>T</a:t>
            </a:r>
            <a:r>
              <a:rPr lang="zh-CN" altLang="en-US" sz="2000" dirty="0"/>
              <a:t>）</a:t>
            </a:r>
            <a:r>
              <a:rPr lang="en-US" altLang="zh-CN" sz="2000" dirty="0"/>
              <a:t>-</a:t>
            </a:r>
            <a:r>
              <a:rPr lang="zh-CN" altLang="en-US" sz="2000" dirty="0"/>
              <a:t>情感型（</a:t>
            </a:r>
            <a:r>
              <a:rPr lang="en-US" altLang="zh-CN" sz="2000" dirty="0"/>
              <a:t>F</a:t>
            </a:r>
            <a:r>
              <a:rPr lang="zh-CN" altLang="en-US" sz="2000" dirty="0"/>
              <a:t>）”维度表示做决策是依据逻辑还是价值观和情绪。</a:t>
            </a:r>
            <a:endParaRPr lang="en-US" altLang="zh-CN" sz="2000" dirty="0"/>
          </a:p>
        </p:txBody>
      </p:sp>
      <p:sp>
        <p:nvSpPr>
          <p:cNvPr id="38" name="文本框 43"/>
          <p:cNvSpPr txBox="1"/>
          <p:nvPr/>
        </p:nvSpPr>
        <p:spPr>
          <a:xfrm>
            <a:off x="267503" y="2281028"/>
            <a:ext cx="4202666" cy="1422441"/>
          </a:xfrm>
          <a:prstGeom prst="rect">
            <a:avLst/>
          </a:prstGeom>
          <a:noFill/>
        </p:spPr>
        <p:txBody>
          <a:bodyPr wrap="square" rtlCol="0">
            <a:spAutoFit/>
          </a:bodyPr>
          <a:lstStyle/>
          <a:p>
            <a:pPr algn="just">
              <a:lnSpc>
                <a:spcPct val="150000"/>
              </a:lnSpc>
            </a:pPr>
            <a:r>
              <a:rPr lang="zh-CN" altLang="en-US" sz="2000" dirty="0"/>
              <a:t>“判断型（</a:t>
            </a:r>
            <a:r>
              <a:rPr lang="en-US" altLang="zh-CN" sz="2000" dirty="0"/>
              <a:t>J</a:t>
            </a:r>
            <a:r>
              <a:rPr lang="zh-CN" altLang="en-US" sz="2000" dirty="0"/>
              <a:t>）</a:t>
            </a:r>
            <a:r>
              <a:rPr lang="en-US" altLang="zh-CN" sz="2000" dirty="0"/>
              <a:t>-</a:t>
            </a:r>
            <a:r>
              <a:rPr lang="zh-CN" altLang="en-US" sz="2000" dirty="0"/>
              <a:t>知觉型（</a:t>
            </a:r>
            <a:r>
              <a:rPr lang="en-US" altLang="zh-CN" sz="2000" dirty="0"/>
              <a:t>P</a:t>
            </a:r>
            <a:r>
              <a:rPr lang="zh-CN" altLang="en-US" sz="2000" dirty="0"/>
              <a:t>）”维度表示行动方式是有组织的还是随意的。</a:t>
            </a:r>
            <a:endParaRPr lang="en-US" altLang="zh-CN"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一、性格类型理论及运用</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47" name="组合 46"/>
          <p:cNvGrpSpPr/>
          <p:nvPr/>
        </p:nvGrpSpPr>
        <p:grpSpPr>
          <a:xfrm>
            <a:off x="684196" y="1267242"/>
            <a:ext cx="792457" cy="812984"/>
            <a:chOff x="7673976" y="2593975"/>
            <a:chExt cx="1716088" cy="1760538"/>
          </a:xfrm>
        </p:grpSpPr>
        <p:sp>
          <p:nvSpPr>
            <p:cNvPr id="7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8" name="文本框 43"/>
          <p:cNvSpPr txBox="1"/>
          <p:nvPr/>
        </p:nvSpPr>
        <p:spPr>
          <a:xfrm>
            <a:off x="1409700" y="990600"/>
            <a:ext cx="9944100" cy="3089275"/>
          </a:xfrm>
          <a:prstGeom prst="rect">
            <a:avLst/>
          </a:prstGeom>
          <a:noFill/>
        </p:spPr>
        <p:txBody>
          <a:bodyPr wrap="square" rtlCol="0">
            <a:noAutofit/>
          </a:bodyPr>
          <a:lstStyle/>
          <a:p>
            <a:pPr indent="457200" algn="just">
              <a:lnSpc>
                <a:spcPct val="150000"/>
              </a:lnSpc>
            </a:pPr>
            <a:r>
              <a:rPr lang="zh-CN" altLang="en-US" sz="2400" dirty="0"/>
              <a:t>【</a:t>
            </a:r>
            <a:r>
              <a:rPr sz="2400" dirty="0"/>
              <a:t>测试说明</a:t>
            </a:r>
            <a:r>
              <a:rPr lang="zh-CN" sz="2400" dirty="0"/>
              <a:t>】</a:t>
            </a:r>
            <a:r>
              <a:rPr sz="2400" dirty="0"/>
              <a:t>和职业兴趣探索一样，大学生同样可以利用一些专业的</a:t>
            </a:r>
            <a:endParaRPr sz="2400" dirty="0"/>
          </a:p>
          <a:p>
            <a:pPr indent="457200" algn="just">
              <a:lnSpc>
                <a:spcPct val="150000"/>
              </a:lnSpc>
            </a:pPr>
            <a:r>
              <a:rPr sz="2400" dirty="0"/>
              <a:t>测评工具来了解自己的性格。（扫描</a:t>
            </a:r>
            <a:r>
              <a:rPr lang="zh-CN" sz="2400" dirty="0"/>
              <a:t>下</a:t>
            </a:r>
            <a:r>
              <a:rPr sz="2400" dirty="0"/>
              <a:t>侧二维码查看详细的测试题目</a:t>
            </a:r>
            <a:endParaRPr sz="2400" dirty="0"/>
          </a:p>
          <a:p>
            <a:pPr indent="457200" algn="just">
              <a:lnSpc>
                <a:spcPct val="150000"/>
              </a:lnSpc>
            </a:pPr>
            <a:r>
              <a:rPr lang="zh-CN" sz="2400" dirty="0"/>
              <a:t>及解析详情</a:t>
            </a:r>
            <a:r>
              <a:rPr sz="2400" dirty="0"/>
              <a:t>）</a:t>
            </a:r>
            <a:r>
              <a:rPr lang="zh-CN" sz="2400" dirty="0"/>
              <a:t>。</a:t>
            </a:r>
            <a:endParaRPr lang="zh-CN" sz="2400" dirty="0"/>
          </a:p>
          <a:p>
            <a:pPr indent="457200" algn="just">
              <a:lnSpc>
                <a:spcPct val="150000"/>
              </a:lnSpc>
            </a:pPr>
            <a:r>
              <a:rPr lang="zh-CN" altLang="en-US" sz="2400" dirty="0"/>
              <a:t>注意，</a:t>
            </a:r>
            <a:r>
              <a:rPr sz="2400" dirty="0"/>
              <a:t>选择其中在大多数情况下符合你自身情况的那一项。你必须设</a:t>
            </a:r>
            <a:endParaRPr sz="2400" dirty="0"/>
          </a:p>
          <a:p>
            <a:pPr indent="457200" algn="just">
              <a:lnSpc>
                <a:spcPct val="150000"/>
              </a:lnSpc>
            </a:pPr>
            <a:r>
              <a:rPr sz="2400" dirty="0"/>
              <a:t>想最自然状态下的自己，或在没有别人观察的情况下你的举止。</a:t>
            </a:r>
            <a:endParaRPr sz="2400" dirty="0"/>
          </a:p>
          <a:p>
            <a:pPr indent="457200" algn="just">
              <a:lnSpc>
                <a:spcPct val="150000"/>
              </a:lnSpc>
            </a:pPr>
            <a:endParaRPr sz="2400" dirty="0"/>
          </a:p>
        </p:txBody>
      </p:sp>
      <p:pic>
        <p:nvPicPr>
          <p:cNvPr id="4" name="图片 3"/>
          <p:cNvPicPr>
            <a:picLocks noChangeAspect="1"/>
          </p:cNvPicPr>
          <p:nvPr/>
        </p:nvPicPr>
        <p:blipFill>
          <a:blip r:embed="rId1"/>
          <a:stretch>
            <a:fillRect/>
          </a:stretch>
        </p:blipFill>
        <p:spPr>
          <a:xfrm>
            <a:off x="4094480" y="4011930"/>
            <a:ext cx="1687830" cy="2531745"/>
          </a:xfrm>
          <a:prstGeom prst="rect">
            <a:avLst/>
          </a:prstGeom>
        </p:spPr>
      </p:pic>
      <p:pic>
        <p:nvPicPr>
          <p:cNvPr id="5" name="图片 4"/>
          <p:cNvPicPr>
            <a:picLocks noChangeAspect="1"/>
          </p:cNvPicPr>
          <p:nvPr/>
        </p:nvPicPr>
        <p:blipFill>
          <a:blip r:embed="rId2"/>
          <a:stretch>
            <a:fillRect/>
          </a:stretch>
        </p:blipFill>
        <p:spPr>
          <a:xfrm>
            <a:off x="6863715" y="3903980"/>
            <a:ext cx="1623060" cy="267462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二、性格与职业的匹配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7" y="1187355"/>
            <a:ext cx="6128957"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．实现性格与职业匹配</a:t>
            </a:r>
            <a:endParaRPr lang="zh-CN" altLang="en-US" sz="2800" b="1" dirty="0">
              <a:solidFill>
                <a:schemeClr val="bg1"/>
              </a:solidFill>
            </a:endParaRPr>
          </a:p>
        </p:txBody>
      </p:sp>
      <p:sp>
        <p:nvSpPr>
          <p:cNvPr id="11" name="矩形 10"/>
          <p:cNvSpPr/>
          <p:nvPr/>
        </p:nvSpPr>
        <p:spPr>
          <a:xfrm>
            <a:off x="0" y="2452739"/>
            <a:ext cx="12192000" cy="355101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43"/>
          <p:cNvSpPr txBox="1"/>
          <p:nvPr/>
        </p:nvSpPr>
        <p:spPr>
          <a:xfrm>
            <a:off x="485885" y="2524931"/>
            <a:ext cx="10867914" cy="3350404"/>
          </a:xfrm>
          <a:prstGeom prst="rect">
            <a:avLst/>
          </a:prstGeom>
          <a:noFill/>
        </p:spPr>
        <p:txBody>
          <a:bodyPr wrap="square" rtlCol="0">
            <a:spAutoFit/>
          </a:bodyPr>
          <a:lstStyle/>
          <a:p>
            <a:pPr indent="457200" algn="just">
              <a:lnSpc>
                <a:spcPct val="150000"/>
              </a:lnSpc>
            </a:pPr>
            <a:r>
              <a:rPr lang="zh-CN" altLang="en-US" sz="2400" dirty="0"/>
              <a:t>我们研究性格的基本内涵，分析个体性格的基本特征，测试自己的性格类型，就是要了解它与职业之间的联系，把握它与职业是否“相匹配”。</a:t>
            </a:r>
            <a:endParaRPr lang="en-US" altLang="zh-CN" sz="2400" dirty="0"/>
          </a:p>
          <a:p>
            <a:pPr indent="457200" algn="just">
              <a:lnSpc>
                <a:spcPct val="150000"/>
              </a:lnSpc>
            </a:pPr>
            <a:r>
              <a:rPr lang="zh-CN" altLang="en-US" sz="2400" dirty="0"/>
              <a:t>从职业的角度看，由于不同职业本身具有不同的特点，因而对从业人员的性格特点也会提出不同的要求。比如，营销、贸易、涉外工作等一般需要从业人员具有开朗、活泼、热情的性格；而会计、记录员、预算分析师等工作往往要求从业人员具有深沉、严谨、细致的性格。</a:t>
            </a:r>
            <a:endParaRPr lang="en-US" altLang="zh-CN" sz="2400" dirty="0"/>
          </a:p>
        </p:txBody>
      </p:sp>
      <p:sp>
        <p:nvSpPr>
          <p:cNvPr id="17" name="矩形 16"/>
          <p:cNvSpPr/>
          <p:nvPr/>
        </p:nvSpPr>
        <p:spPr>
          <a:xfrm>
            <a:off x="0" y="6267302"/>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二、性格与职业的</a:t>
            </a:r>
            <a:r>
              <a:rPr lang="zh-CN" altLang="en-US" dirty="0">
                <a:sym typeface="+mn-ea"/>
              </a:rPr>
              <a:t>匹配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7" y="1187355"/>
            <a:ext cx="6128957"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．引导职业发展</a:t>
            </a:r>
            <a:endParaRPr lang="zh-CN" altLang="en-US" sz="2800" b="1" dirty="0">
              <a:solidFill>
                <a:schemeClr val="bg1"/>
              </a:solidFill>
            </a:endParaRPr>
          </a:p>
        </p:txBody>
      </p:sp>
      <p:sp>
        <p:nvSpPr>
          <p:cNvPr id="11" name="矩形 10"/>
          <p:cNvSpPr/>
          <p:nvPr/>
        </p:nvSpPr>
        <p:spPr>
          <a:xfrm>
            <a:off x="0" y="2452739"/>
            <a:ext cx="12192000" cy="355101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43"/>
          <p:cNvSpPr txBox="1"/>
          <p:nvPr/>
        </p:nvSpPr>
        <p:spPr>
          <a:xfrm>
            <a:off x="485885" y="2524931"/>
            <a:ext cx="10867914" cy="3350404"/>
          </a:xfrm>
          <a:prstGeom prst="rect">
            <a:avLst/>
          </a:prstGeom>
          <a:noFill/>
        </p:spPr>
        <p:txBody>
          <a:bodyPr wrap="square" rtlCol="0">
            <a:spAutoFit/>
          </a:bodyPr>
          <a:lstStyle/>
          <a:p>
            <a:pPr indent="457200" algn="just">
              <a:lnSpc>
                <a:spcPct val="150000"/>
              </a:lnSpc>
            </a:pPr>
            <a:r>
              <a:rPr lang="zh-CN" altLang="en-US" sz="2400" dirty="0"/>
              <a:t>霍兰德认为职业选择是一个人性格的延伸。个人的性格与职业之间的适配是职业稳定性、职业满意度与职业成就的基础。在职业发展的过程中，能力和相关资质固然重要，但是充分了解自己性格中的优势和劣势，明确自己在职业发展过程中的重点发展方向和发展方法也同样不容忽视。大学生应根据性格特点去引导职业发展，一方面选择更适合发挥自己性格特长的职业；另一方面在后天职业环境中培养、锻炼自己的性格，使之适应更广阔的职业领域，确保职业可持续发展。</a:t>
            </a:r>
            <a:endParaRPr lang="en-US" altLang="zh-CN" sz="2400" dirty="0"/>
          </a:p>
        </p:txBody>
      </p:sp>
      <p:sp>
        <p:nvSpPr>
          <p:cNvPr id="8" name="矩形 7"/>
          <p:cNvSpPr/>
          <p:nvPr/>
        </p:nvSpPr>
        <p:spPr>
          <a:xfrm>
            <a:off x="0" y="6195112"/>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三、性格与现实的冲突</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10" name="文本框 43"/>
          <p:cNvSpPr txBox="1"/>
          <p:nvPr/>
        </p:nvSpPr>
        <p:spPr>
          <a:xfrm>
            <a:off x="485885" y="1206938"/>
            <a:ext cx="10867914" cy="580415"/>
          </a:xfrm>
          <a:prstGeom prst="rect">
            <a:avLst/>
          </a:prstGeom>
          <a:noFill/>
        </p:spPr>
        <p:txBody>
          <a:bodyPr wrap="square" rtlCol="0">
            <a:spAutoFit/>
          </a:bodyPr>
          <a:lstStyle/>
          <a:p>
            <a:pPr indent="457200" algn="just">
              <a:lnSpc>
                <a:spcPct val="150000"/>
              </a:lnSpc>
            </a:pPr>
            <a:r>
              <a:rPr lang="zh-CN" altLang="en-US" sz="2400" dirty="0"/>
              <a:t>现实生活中，个人或社会环境因素都会对性格与职业匹配造成一定的影响。</a:t>
            </a:r>
            <a:endParaRPr lang="en-US" altLang="zh-CN" sz="2400" dirty="0"/>
          </a:p>
        </p:txBody>
      </p:sp>
      <p:grpSp>
        <p:nvGrpSpPr>
          <p:cNvPr id="9" name="组合 8"/>
          <p:cNvGrpSpPr/>
          <p:nvPr/>
        </p:nvGrpSpPr>
        <p:grpSpPr>
          <a:xfrm>
            <a:off x="485885" y="2455128"/>
            <a:ext cx="11337633" cy="3674162"/>
            <a:chOff x="-774325" y="1681222"/>
            <a:chExt cx="13830774" cy="4482108"/>
          </a:xfrm>
        </p:grpSpPr>
        <p:sp>
          <p:nvSpPr>
            <p:cNvPr id="12" name="Freeform 7"/>
            <p:cNvSpPr>
              <a:spLocks noChangeArrowheads="1"/>
            </p:cNvSpPr>
            <p:nvPr/>
          </p:nvSpPr>
          <p:spPr bwMode="auto">
            <a:xfrm>
              <a:off x="5286746" y="1882352"/>
              <a:ext cx="1384120" cy="1221599"/>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chemeClr val="accent1"/>
            </a:solidFill>
            <a:ln>
              <a:noFill/>
            </a:ln>
          </p:spPr>
          <p:txBody>
            <a:bodyPr lIns="121917" tIns="60958" rIns="121917" bIns="60958"/>
            <a:lstStyle/>
            <a:p>
              <a:endParaRPr lang="zh-CN" altLang="zh-CN" sz="1200">
                <a:solidFill>
                  <a:srgbClr val="000000"/>
                </a:solidFill>
                <a:latin typeface="Calibri" panose="020F0502020204030204" charset="0"/>
                <a:sym typeface="宋体" panose="02010600030101010101" pitchFamily="2" charset="-122"/>
              </a:endParaRPr>
            </a:p>
          </p:txBody>
        </p:sp>
        <p:sp>
          <p:nvSpPr>
            <p:cNvPr id="13" name="Freeform 8"/>
            <p:cNvSpPr>
              <a:spLocks noChangeArrowheads="1"/>
            </p:cNvSpPr>
            <p:nvPr/>
          </p:nvSpPr>
          <p:spPr bwMode="auto">
            <a:xfrm>
              <a:off x="3915324" y="3103950"/>
              <a:ext cx="1371421" cy="1321106"/>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chemeClr val="accent1"/>
            </a:solidFill>
            <a:ln>
              <a:noFill/>
            </a:ln>
          </p:spPr>
          <p:txBody>
            <a:bodyPr lIns="121917" tIns="60958" rIns="121917" bIns="60958"/>
            <a:lstStyle/>
            <a:p>
              <a:endParaRPr lang="zh-CN" altLang="zh-CN" sz="1000">
                <a:solidFill>
                  <a:srgbClr val="000000"/>
                </a:solidFill>
                <a:latin typeface="Calibri" panose="020F0502020204030204" charset="0"/>
                <a:sym typeface="宋体" panose="02010600030101010101" pitchFamily="2" charset="-122"/>
              </a:endParaRPr>
            </a:p>
          </p:txBody>
        </p:sp>
        <p:sp>
          <p:nvSpPr>
            <p:cNvPr id="14" name="Freeform 9"/>
            <p:cNvSpPr>
              <a:spLocks noChangeArrowheads="1"/>
            </p:cNvSpPr>
            <p:nvPr/>
          </p:nvSpPr>
          <p:spPr bwMode="auto">
            <a:xfrm>
              <a:off x="4702622" y="4425057"/>
              <a:ext cx="1274067" cy="1393089"/>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chemeClr val="accent1"/>
            </a:solidFill>
            <a:ln>
              <a:noFill/>
            </a:ln>
          </p:spPr>
          <p:txBody>
            <a:bodyPr lIns="121917" tIns="60958" rIns="121917" bIns="60958"/>
            <a:lstStyle/>
            <a:p>
              <a:endParaRPr lang="zh-CN" altLang="zh-CN" sz="1200">
                <a:solidFill>
                  <a:srgbClr val="000000"/>
                </a:solidFill>
                <a:latin typeface="Calibri" panose="020F0502020204030204" charset="0"/>
                <a:sym typeface="宋体" panose="02010600030101010101" pitchFamily="2" charset="-122"/>
              </a:endParaRPr>
            </a:p>
          </p:txBody>
        </p:sp>
        <p:sp>
          <p:nvSpPr>
            <p:cNvPr id="15" name="Freeform 10"/>
            <p:cNvSpPr>
              <a:spLocks noChangeArrowheads="1"/>
            </p:cNvSpPr>
            <p:nvPr/>
          </p:nvSpPr>
          <p:spPr bwMode="auto">
            <a:xfrm>
              <a:off x="5976689" y="4425057"/>
              <a:ext cx="1278300" cy="1393089"/>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chemeClr val="accent1"/>
            </a:solidFill>
            <a:ln>
              <a:noFill/>
            </a:ln>
          </p:spPr>
          <p:txBody>
            <a:bodyPr lIns="121917" tIns="60958" rIns="121917" bIns="60958"/>
            <a:lstStyle/>
            <a:p>
              <a:endParaRPr lang="zh-CN" altLang="zh-CN" sz="1200">
                <a:solidFill>
                  <a:srgbClr val="000000"/>
                </a:solidFill>
                <a:latin typeface="Calibri" panose="020F0502020204030204" charset="0"/>
                <a:sym typeface="宋体" panose="02010600030101010101" pitchFamily="2" charset="-122"/>
              </a:endParaRPr>
            </a:p>
          </p:txBody>
        </p:sp>
        <p:sp>
          <p:nvSpPr>
            <p:cNvPr id="16" name="Freeform 11"/>
            <p:cNvSpPr>
              <a:spLocks noChangeArrowheads="1"/>
            </p:cNvSpPr>
            <p:nvPr/>
          </p:nvSpPr>
          <p:spPr bwMode="auto">
            <a:xfrm>
              <a:off x="6670865" y="3103950"/>
              <a:ext cx="1371421" cy="1321106"/>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chemeClr val="accent1"/>
            </a:solidFill>
            <a:ln>
              <a:noFill/>
            </a:ln>
          </p:spPr>
          <p:txBody>
            <a:bodyPr lIns="121917" tIns="60958" rIns="121917" bIns="60958"/>
            <a:lstStyle/>
            <a:p>
              <a:endParaRPr lang="zh-CN" altLang="zh-CN" sz="1200">
                <a:solidFill>
                  <a:srgbClr val="000000"/>
                </a:solidFill>
                <a:latin typeface="Calibri" panose="020F0502020204030204" charset="0"/>
                <a:sym typeface="宋体" panose="02010600030101010101" pitchFamily="2" charset="-122"/>
              </a:endParaRPr>
            </a:p>
          </p:txBody>
        </p:sp>
        <p:sp>
          <p:nvSpPr>
            <p:cNvPr id="17" name="矩形 16"/>
            <p:cNvSpPr>
              <a:spLocks noChangeArrowheads="1"/>
            </p:cNvSpPr>
            <p:nvPr/>
          </p:nvSpPr>
          <p:spPr bwMode="auto">
            <a:xfrm>
              <a:off x="5737538" y="2441282"/>
              <a:ext cx="476187" cy="45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400">
                  <a:solidFill>
                    <a:schemeClr val="bg1"/>
                  </a:solidFill>
                  <a:latin typeface="Swiss911 UCm BT" pitchFamily="2" charset="0"/>
                  <a:sym typeface="Swiss911 UCm BT" pitchFamily="2" charset="0"/>
                </a:rPr>
                <a:t>01</a:t>
              </a:r>
              <a:endParaRPr lang="en-US" altLang="zh-CN" sz="2400">
                <a:solidFill>
                  <a:schemeClr val="bg1"/>
                </a:solidFill>
                <a:latin typeface="Swiss911 UCm BT" pitchFamily="2" charset="0"/>
                <a:sym typeface="Swiss911 UCm BT" pitchFamily="2" charset="0"/>
              </a:endParaRPr>
            </a:p>
          </p:txBody>
        </p:sp>
        <p:sp>
          <p:nvSpPr>
            <p:cNvPr id="18" name="矩形 17"/>
            <p:cNvSpPr>
              <a:spLocks noChangeArrowheads="1"/>
            </p:cNvSpPr>
            <p:nvPr/>
          </p:nvSpPr>
          <p:spPr bwMode="auto">
            <a:xfrm>
              <a:off x="7017953" y="3353775"/>
              <a:ext cx="476189" cy="45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400">
                  <a:solidFill>
                    <a:schemeClr val="bg1"/>
                  </a:solidFill>
                  <a:latin typeface="Swiss911 UCm BT" pitchFamily="2" charset="0"/>
                  <a:sym typeface="Swiss911 UCm BT" pitchFamily="2" charset="0"/>
                </a:rPr>
                <a:t>02</a:t>
              </a:r>
              <a:endParaRPr lang="en-US" altLang="zh-CN" sz="2400">
                <a:solidFill>
                  <a:schemeClr val="bg1"/>
                </a:solidFill>
                <a:latin typeface="Swiss911 UCm BT" pitchFamily="2" charset="0"/>
                <a:sym typeface="Swiss911 UCm BT" pitchFamily="2" charset="0"/>
              </a:endParaRPr>
            </a:p>
          </p:txBody>
        </p:sp>
        <p:sp>
          <p:nvSpPr>
            <p:cNvPr id="19" name="矩形 18"/>
            <p:cNvSpPr>
              <a:spLocks noChangeArrowheads="1"/>
            </p:cNvSpPr>
            <p:nvPr/>
          </p:nvSpPr>
          <p:spPr bwMode="auto">
            <a:xfrm>
              <a:off x="6539648" y="4873893"/>
              <a:ext cx="476189" cy="45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400">
                  <a:solidFill>
                    <a:schemeClr val="bg1"/>
                  </a:solidFill>
                  <a:latin typeface="Swiss911 UCm BT" pitchFamily="2" charset="0"/>
                  <a:sym typeface="Swiss911 UCm BT" pitchFamily="2" charset="0"/>
                </a:rPr>
                <a:t>03</a:t>
              </a:r>
              <a:endParaRPr lang="en-US" altLang="zh-CN" sz="2400">
                <a:solidFill>
                  <a:schemeClr val="bg1"/>
                </a:solidFill>
                <a:latin typeface="Swiss911 UCm BT" pitchFamily="2" charset="0"/>
                <a:sym typeface="Swiss911 UCm BT" pitchFamily="2" charset="0"/>
              </a:endParaRPr>
            </a:p>
          </p:txBody>
        </p:sp>
        <p:sp>
          <p:nvSpPr>
            <p:cNvPr id="20" name="矩形 19"/>
            <p:cNvSpPr>
              <a:spLocks noChangeArrowheads="1"/>
            </p:cNvSpPr>
            <p:nvPr/>
          </p:nvSpPr>
          <p:spPr bwMode="auto">
            <a:xfrm>
              <a:off x="4861352" y="4892949"/>
              <a:ext cx="476187" cy="45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400">
                  <a:solidFill>
                    <a:schemeClr val="bg1"/>
                  </a:solidFill>
                  <a:latin typeface="Swiss911 UCm BT" pitchFamily="2" charset="0"/>
                  <a:sym typeface="Swiss911 UCm BT" pitchFamily="2" charset="0"/>
                </a:rPr>
                <a:t>04</a:t>
              </a:r>
              <a:endParaRPr lang="en-US" altLang="zh-CN" sz="2400">
                <a:solidFill>
                  <a:schemeClr val="bg1"/>
                </a:solidFill>
                <a:latin typeface="Swiss911 UCm BT" pitchFamily="2" charset="0"/>
                <a:sym typeface="Swiss911 UCm BT" pitchFamily="2" charset="0"/>
              </a:endParaRPr>
            </a:p>
          </p:txBody>
        </p:sp>
        <p:sp>
          <p:nvSpPr>
            <p:cNvPr id="21" name="矩形 20"/>
            <p:cNvSpPr>
              <a:spLocks noChangeArrowheads="1"/>
            </p:cNvSpPr>
            <p:nvPr/>
          </p:nvSpPr>
          <p:spPr bwMode="auto">
            <a:xfrm>
              <a:off x="4463470" y="3366478"/>
              <a:ext cx="476187" cy="45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400">
                  <a:solidFill>
                    <a:schemeClr val="bg1"/>
                  </a:solidFill>
                  <a:latin typeface="Swiss911 UCm BT" pitchFamily="2" charset="0"/>
                  <a:sym typeface="Swiss911 UCm BT" pitchFamily="2" charset="0"/>
                </a:rPr>
                <a:t>05</a:t>
              </a:r>
              <a:endParaRPr lang="en-US" altLang="zh-CN" sz="2400">
                <a:solidFill>
                  <a:schemeClr val="bg1"/>
                </a:solidFill>
                <a:latin typeface="Swiss911 UCm BT" pitchFamily="2" charset="0"/>
                <a:sym typeface="Swiss911 UCm BT" pitchFamily="2" charset="0"/>
              </a:endParaRPr>
            </a:p>
          </p:txBody>
        </p:sp>
        <p:sp>
          <p:nvSpPr>
            <p:cNvPr id="22" name="TextBox 12"/>
            <p:cNvSpPr>
              <a:spLocks noChangeArrowheads="1"/>
            </p:cNvSpPr>
            <p:nvPr/>
          </p:nvSpPr>
          <p:spPr bwMode="auto">
            <a:xfrm>
              <a:off x="6777742" y="1681222"/>
              <a:ext cx="5939229" cy="1050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zh-CN" altLang="en-US" sz="1600" dirty="0">
                  <a:latin typeface="微软雅黑" panose="020B0503020204020204" pitchFamily="34" charset="-122"/>
                  <a:ea typeface="微软雅黑" panose="020B0503020204020204" pitchFamily="34" charset="-122"/>
                </a:rPr>
                <a:t>大学生对自己性格的类型了解不充分，没有挖掘自身的潜力，对目标职业对个人性格的需求认识模糊，从而无法选择合适的职业。</a:t>
              </a:r>
              <a:endParaRPr lang="en-US" altLang="zh-CN" sz="1600" dirty="0">
                <a:latin typeface="微软雅黑" panose="020B0503020204020204" pitchFamily="34" charset="-122"/>
                <a:ea typeface="微软雅黑" panose="020B0503020204020204" pitchFamily="34" charset="-122"/>
              </a:endParaRPr>
            </a:p>
          </p:txBody>
        </p:sp>
        <p:sp>
          <p:nvSpPr>
            <p:cNvPr id="23" name="TextBox 13"/>
            <p:cNvSpPr>
              <a:spLocks noChangeArrowheads="1"/>
            </p:cNvSpPr>
            <p:nvPr/>
          </p:nvSpPr>
          <p:spPr bwMode="auto">
            <a:xfrm>
              <a:off x="8184085" y="3559839"/>
              <a:ext cx="4872364" cy="69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zh-CN" altLang="en-US" sz="1600" dirty="0">
                  <a:latin typeface="微软雅黑" panose="020B0503020204020204" pitchFamily="34" charset="-122"/>
                  <a:ea typeface="微软雅黑" panose="020B0503020204020204" pitchFamily="34" charset="-122"/>
                </a:rPr>
                <a:t>知识、能力和学历水平的限制导致个人无法根据自己的性格选择合适的职业。</a:t>
              </a:r>
              <a:endParaRPr lang="zh-CN" altLang="en-US" sz="1600" dirty="0">
                <a:latin typeface="微软雅黑" panose="020B0503020204020204" pitchFamily="34" charset="-122"/>
                <a:ea typeface="微软雅黑" panose="020B0503020204020204" pitchFamily="34" charset="-122"/>
              </a:endParaRPr>
            </a:p>
          </p:txBody>
        </p:sp>
        <p:sp>
          <p:nvSpPr>
            <p:cNvPr id="24" name="TextBox 14"/>
            <p:cNvSpPr>
              <a:spLocks noChangeArrowheads="1"/>
            </p:cNvSpPr>
            <p:nvPr/>
          </p:nvSpPr>
          <p:spPr bwMode="auto">
            <a:xfrm>
              <a:off x="7496256" y="5472960"/>
              <a:ext cx="5100228" cy="69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zh-CN" altLang="en-US" sz="1600" dirty="0">
                  <a:latin typeface="微软雅黑" panose="020B0503020204020204" pitchFamily="34" charset="-122"/>
                  <a:ea typeface="微软雅黑" panose="020B0503020204020204" pitchFamily="34" charset="-122"/>
                </a:rPr>
                <a:t>家族职业环境、就业观念，或亲朋好友的观点、建议对于大学生的择业有重要的影响。</a:t>
              </a:r>
              <a:endParaRPr lang="zh-CN" altLang="en-US" sz="1600" dirty="0">
                <a:latin typeface="微软雅黑" panose="020B0503020204020204" pitchFamily="34" charset="-122"/>
                <a:ea typeface="微软雅黑" panose="020B0503020204020204" pitchFamily="34" charset="-122"/>
              </a:endParaRPr>
            </a:p>
          </p:txBody>
        </p:sp>
        <p:sp>
          <p:nvSpPr>
            <p:cNvPr id="25" name="TextBox 15"/>
            <p:cNvSpPr>
              <a:spLocks noChangeArrowheads="1"/>
            </p:cNvSpPr>
            <p:nvPr/>
          </p:nvSpPr>
          <p:spPr bwMode="auto">
            <a:xfrm>
              <a:off x="-774325" y="4840019"/>
              <a:ext cx="5100228" cy="1050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zh-CN" altLang="en-US" sz="1600" dirty="0">
                  <a:latin typeface="微软雅黑" panose="020B0503020204020204" pitchFamily="34" charset="-122"/>
                  <a:ea typeface="微软雅黑" panose="020B0503020204020204" pitchFamily="34" charset="-122"/>
                </a:rPr>
                <a:t>迫于生存和自身发展的需要，大学生在择业时会考虑薪酬、福利、工作环境等因素，从而忽视性格是否与职业相匹配。</a:t>
              </a:r>
              <a:endParaRPr lang="en-US" altLang="zh-CN" sz="1600" dirty="0">
                <a:latin typeface="微软雅黑" panose="020B0503020204020204" pitchFamily="34" charset="-122"/>
                <a:ea typeface="微软雅黑" panose="020B0503020204020204" pitchFamily="34" charset="-122"/>
              </a:endParaRPr>
            </a:p>
          </p:txBody>
        </p:sp>
        <p:sp>
          <p:nvSpPr>
            <p:cNvPr id="26" name="TextBox 16"/>
            <p:cNvSpPr>
              <a:spLocks noChangeArrowheads="1"/>
            </p:cNvSpPr>
            <p:nvPr/>
          </p:nvSpPr>
          <p:spPr bwMode="auto">
            <a:xfrm>
              <a:off x="-774325" y="2509030"/>
              <a:ext cx="5100228" cy="1050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zh-CN" altLang="en-US" sz="1600" dirty="0">
                  <a:latin typeface="微软雅黑" panose="020B0503020204020204" pitchFamily="34" charset="-122"/>
                  <a:ea typeface="微软雅黑" panose="020B0503020204020204" pitchFamily="34" charset="-122"/>
                </a:rPr>
                <a:t>社会舆论导向左右个人的择业观念，许多大学生不顾自身的性格与职业的匹配，一味地选择从事热门行业。</a:t>
              </a:r>
              <a:endParaRPr lang="en-US" altLang="zh-CN" sz="1600" dirty="0">
                <a:latin typeface="微软雅黑" panose="020B0503020204020204" pitchFamily="34" charset="-122"/>
                <a:ea typeface="微软雅黑" panose="020B0503020204020204" pitchFamily="34" charset="-122"/>
              </a:endParaRPr>
            </a:p>
          </p:txBody>
        </p:sp>
        <p:sp>
          <p:nvSpPr>
            <p:cNvPr id="32" name="TextBox 22"/>
            <p:cNvSpPr>
              <a:spLocks noChangeArrowheads="1"/>
            </p:cNvSpPr>
            <p:nvPr/>
          </p:nvSpPr>
          <p:spPr bwMode="auto">
            <a:xfrm>
              <a:off x="5327221" y="3665966"/>
              <a:ext cx="1321687" cy="600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3200" b="1" dirty="0">
                  <a:solidFill>
                    <a:schemeClr val="accent1"/>
                  </a:solidFill>
                  <a:latin typeface="微软雅黑" panose="020B0503020204020204" pitchFamily="34" charset="-122"/>
                  <a:ea typeface="微软雅黑" panose="020B0503020204020204" pitchFamily="34" charset="-122"/>
                </a:rPr>
                <a:t>影响</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三、性格与现实的冲突</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7" name="文本框 43"/>
          <p:cNvSpPr txBox="1"/>
          <p:nvPr/>
        </p:nvSpPr>
        <p:spPr>
          <a:xfrm>
            <a:off x="6880225" y="1870075"/>
            <a:ext cx="4236720" cy="3969385"/>
          </a:xfrm>
          <a:prstGeom prst="rect">
            <a:avLst/>
          </a:prstGeom>
          <a:noFill/>
        </p:spPr>
        <p:txBody>
          <a:bodyPr wrap="square" rtlCol="0">
            <a:spAutoFit/>
          </a:bodyPr>
          <a:lstStyle/>
          <a:p>
            <a:pPr indent="457200" algn="just">
              <a:lnSpc>
                <a:spcPct val="150000"/>
              </a:lnSpc>
            </a:pPr>
            <a:r>
              <a:rPr lang="zh-CN" altLang="en-US" sz="2400" dirty="0"/>
              <a:t>因此，大学生在现实中，关键在于发挥自己的性格优势，找准适合自己性格的职业。若某项职业不能百分之百适合自己的性格，也可以根据自己的职业方向来培养并发展相适应的职业性格。</a:t>
            </a:r>
            <a:endParaRPr lang="en-US" altLang="zh-CN" sz="2400" dirty="0"/>
          </a:p>
        </p:txBody>
      </p:sp>
      <p:sp>
        <p:nvSpPr>
          <p:cNvPr id="105" name="Freeform 705"/>
          <p:cNvSpPr/>
          <p:nvPr/>
        </p:nvSpPr>
        <p:spPr bwMode="auto">
          <a:xfrm flipH="1">
            <a:off x="5990590" y="1824355"/>
            <a:ext cx="897890" cy="4196080"/>
          </a:xfrm>
          <a:custGeom>
            <a:avLst/>
            <a:gdLst>
              <a:gd name="T0" fmla="*/ 134 w 153"/>
              <a:gd name="T1" fmla="*/ 437 h 714"/>
              <a:gd name="T2" fmla="*/ 135 w 153"/>
              <a:gd name="T3" fmla="*/ 435 h 714"/>
              <a:gd name="T4" fmla="*/ 135 w 153"/>
              <a:gd name="T5" fmla="*/ 433 h 714"/>
              <a:gd name="T6" fmla="*/ 120 w 153"/>
              <a:gd name="T7" fmla="*/ 360 h 714"/>
              <a:gd name="T8" fmla="*/ 116 w 153"/>
              <a:gd name="T9" fmla="*/ 356 h 714"/>
              <a:gd name="T10" fmla="*/ 118 w 153"/>
              <a:gd name="T11" fmla="*/ 354 h 714"/>
              <a:gd name="T12" fmla="*/ 134 w 153"/>
              <a:gd name="T13" fmla="*/ 281 h 714"/>
              <a:gd name="T14" fmla="*/ 133 w 153"/>
              <a:gd name="T15" fmla="*/ 279 h 714"/>
              <a:gd name="T16" fmla="*/ 132 w 153"/>
              <a:gd name="T17" fmla="*/ 276 h 714"/>
              <a:gd name="T18" fmla="*/ 151 w 153"/>
              <a:gd name="T19" fmla="*/ 31 h 714"/>
              <a:gd name="T20" fmla="*/ 143 w 153"/>
              <a:gd name="T21" fmla="*/ 16 h 714"/>
              <a:gd name="T22" fmla="*/ 135 w 153"/>
              <a:gd name="T23" fmla="*/ 0 h 714"/>
              <a:gd name="T24" fmla="*/ 100 w 153"/>
              <a:gd name="T25" fmla="*/ 289 h 714"/>
              <a:gd name="T26" fmla="*/ 91 w 153"/>
              <a:gd name="T27" fmla="*/ 331 h 714"/>
              <a:gd name="T28" fmla="*/ 76 w 153"/>
              <a:gd name="T29" fmla="*/ 339 h 714"/>
              <a:gd name="T30" fmla="*/ 68 w 153"/>
              <a:gd name="T31" fmla="*/ 339 h 714"/>
              <a:gd name="T32" fmla="*/ 68 w 153"/>
              <a:gd name="T33" fmla="*/ 340 h 714"/>
              <a:gd name="T34" fmla="*/ 67 w 153"/>
              <a:gd name="T35" fmla="*/ 340 h 714"/>
              <a:gd name="T36" fmla="*/ 66 w 153"/>
              <a:gd name="T37" fmla="*/ 375 h 714"/>
              <a:gd name="T38" fmla="*/ 68 w 153"/>
              <a:gd name="T39" fmla="*/ 375 h 714"/>
              <a:gd name="T40" fmla="*/ 77 w 153"/>
              <a:gd name="T41" fmla="*/ 374 h 714"/>
              <a:gd name="T42" fmla="*/ 93 w 153"/>
              <a:gd name="T43" fmla="*/ 383 h 714"/>
              <a:gd name="T44" fmla="*/ 101 w 153"/>
              <a:gd name="T45" fmla="*/ 425 h 714"/>
              <a:gd name="T46" fmla="*/ 137 w 153"/>
              <a:gd name="T47" fmla="*/ 714 h 714"/>
              <a:gd name="T48" fmla="*/ 153 w 153"/>
              <a:gd name="T49" fmla="*/ 682 h 714"/>
              <a:gd name="T50" fmla="*/ 134 w 153"/>
              <a:gd name="T51" fmla="*/ 437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3" h="714">
                <a:moveTo>
                  <a:pt x="134" y="437"/>
                </a:moveTo>
                <a:cubicBezTo>
                  <a:pt x="135" y="435"/>
                  <a:pt x="135" y="435"/>
                  <a:pt x="135" y="435"/>
                </a:cubicBezTo>
                <a:cubicBezTo>
                  <a:pt x="135" y="433"/>
                  <a:pt x="135" y="433"/>
                  <a:pt x="135" y="433"/>
                </a:cubicBezTo>
                <a:cubicBezTo>
                  <a:pt x="136" y="428"/>
                  <a:pt x="143" y="387"/>
                  <a:pt x="120" y="360"/>
                </a:cubicBezTo>
                <a:cubicBezTo>
                  <a:pt x="118" y="359"/>
                  <a:pt x="117" y="358"/>
                  <a:pt x="116" y="356"/>
                </a:cubicBezTo>
                <a:cubicBezTo>
                  <a:pt x="117" y="355"/>
                  <a:pt x="117" y="355"/>
                  <a:pt x="118" y="354"/>
                </a:cubicBezTo>
                <a:cubicBezTo>
                  <a:pt x="141" y="327"/>
                  <a:pt x="135" y="285"/>
                  <a:pt x="134" y="281"/>
                </a:cubicBezTo>
                <a:cubicBezTo>
                  <a:pt x="133" y="279"/>
                  <a:pt x="133" y="279"/>
                  <a:pt x="133" y="279"/>
                </a:cubicBezTo>
                <a:cubicBezTo>
                  <a:pt x="132" y="276"/>
                  <a:pt x="132" y="276"/>
                  <a:pt x="132" y="276"/>
                </a:cubicBezTo>
                <a:cubicBezTo>
                  <a:pt x="46" y="90"/>
                  <a:pt x="147" y="34"/>
                  <a:pt x="151" y="31"/>
                </a:cubicBezTo>
                <a:cubicBezTo>
                  <a:pt x="143" y="16"/>
                  <a:pt x="143" y="16"/>
                  <a:pt x="143" y="16"/>
                </a:cubicBezTo>
                <a:cubicBezTo>
                  <a:pt x="135" y="0"/>
                  <a:pt x="135" y="0"/>
                  <a:pt x="135" y="0"/>
                </a:cubicBezTo>
                <a:cubicBezTo>
                  <a:pt x="134" y="1"/>
                  <a:pt x="0" y="72"/>
                  <a:pt x="100" y="289"/>
                </a:cubicBezTo>
                <a:cubicBezTo>
                  <a:pt x="101" y="298"/>
                  <a:pt x="101" y="320"/>
                  <a:pt x="91" y="331"/>
                </a:cubicBezTo>
                <a:cubicBezTo>
                  <a:pt x="88" y="336"/>
                  <a:pt x="82" y="338"/>
                  <a:pt x="76" y="339"/>
                </a:cubicBezTo>
                <a:cubicBezTo>
                  <a:pt x="73" y="339"/>
                  <a:pt x="70" y="339"/>
                  <a:pt x="68" y="339"/>
                </a:cubicBezTo>
                <a:cubicBezTo>
                  <a:pt x="68" y="340"/>
                  <a:pt x="68" y="340"/>
                  <a:pt x="68" y="340"/>
                </a:cubicBezTo>
                <a:cubicBezTo>
                  <a:pt x="67" y="340"/>
                  <a:pt x="67" y="340"/>
                  <a:pt x="67" y="340"/>
                </a:cubicBezTo>
                <a:cubicBezTo>
                  <a:pt x="66" y="375"/>
                  <a:pt x="66" y="375"/>
                  <a:pt x="66" y="375"/>
                </a:cubicBezTo>
                <a:cubicBezTo>
                  <a:pt x="67" y="375"/>
                  <a:pt x="67" y="375"/>
                  <a:pt x="68" y="375"/>
                </a:cubicBezTo>
                <a:cubicBezTo>
                  <a:pt x="71" y="375"/>
                  <a:pt x="74" y="375"/>
                  <a:pt x="77" y="374"/>
                </a:cubicBezTo>
                <a:cubicBezTo>
                  <a:pt x="84" y="375"/>
                  <a:pt x="89" y="378"/>
                  <a:pt x="93" y="383"/>
                </a:cubicBezTo>
                <a:cubicBezTo>
                  <a:pt x="103" y="394"/>
                  <a:pt x="102" y="415"/>
                  <a:pt x="101" y="425"/>
                </a:cubicBezTo>
                <a:cubicBezTo>
                  <a:pt x="2" y="642"/>
                  <a:pt x="135" y="713"/>
                  <a:pt x="137" y="714"/>
                </a:cubicBezTo>
                <a:cubicBezTo>
                  <a:pt x="153" y="682"/>
                  <a:pt x="153" y="682"/>
                  <a:pt x="153" y="682"/>
                </a:cubicBezTo>
                <a:cubicBezTo>
                  <a:pt x="151" y="682"/>
                  <a:pt x="46" y="626"/>
                  <a:pt x="134" y="437"/>
                </a:cubicBezTo>
                <a:close/>
              </a:path>
            </a:pathLst>
          </a:custGeom>
          <a:solidFill>
            <a:schemeClr val="accent1">
              <a:lumMod val="60000"/>
              <a:lumOff val="40000"/>
            </a:schemeClr>
          </a:solidFill>
          <a:ln>
            <a:noFill/>
          </a:ln>
        </p:spPr>
        <p:txBody>
          <a:bodyPr vert="horz" wrap="square" lIns="91440" tIns="45720" rIns="91440" bIns="45720" numCol="1" anchor="t" anchorCtr="0" compatLnSpc="1"/>
          <a:p>
            <a:endParaRPr lang="zh-CN" altLang="en-US"/>
          </a:p>
        </p:txBody>
      </p:sp>
      <p:sp>
        <p:nvSpPr>
          <p:cNvPr id="106" name="Freeform 706"/>
          <p:cNvSpPr/>
          <p:nvPr/>
        </p:nvSpPr>
        <p:spPr bwMode="auto">
          <a:xfrm>
            <a:off x="896536" y="1805624"/>
            <a:ext cx="1056238"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F83003"/>
          </a:solidFill>
          <a:ln>
            <a:noFill/>
          </a:ln>
        </p:spPr>
        <p:txBody>
          <a:bodyPr vert="horz" wrap="square" lIns="91440" tIns="45720" rIns="91440" bIns="45720" numCol="1" anchor="t" anchorCtr="0" compatLnSpc="1"/>
          <a:p>
            <a:endParaRPr lang="zh-CN" altLang="en-US"/>
          </a:p>
        </p:txBody>
      </p:sp>
      <p:sp>
        <p:nvSpPr>
          <p:cNvPr id="107" name="Freeform 707"/>
          <p:cNvSpPr/>
          <p:nvPr/>
        </p:nvSpPr>
        <p:spPr bwMode="auto">
          <a:xfrm>
            <a:off x="896536" y="2666049"/>
            <a:ext cx="1056238" cy="582613"/>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rgbClr val="EBAC07"/>
          </a:solidFill>
          <a:ln>
            <a:noFill/>
          </a:ln>
        </p:spPr>
        <p:txBody>
          <a:bodyPr vert="horz" wrap="square" lIns="91440" tIns="45720" rIns="91440" bIns="45720" numCol="1" anchor="t" anchorCtr="0" compatLnSpc="1"/>
          <a:p>
            <a:endParaRPr lang="zh-CN" altLang="en-US"/>
          </a:p>
        </p:txBody>
      </p:sp>
      <p:sp>
        <p:nvSpPr>
          <p:cNvPr id="108" name="Freeform 708"/>
          <p:cNvSpPr/>
          <p:nvPr/>
        </p:nvSpPr>
        <p:spPr bwMode="auto">
          <a:xfrm>
            <a:off x="896536" y="3532824"/>
            <a:ext cx="1056238"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rgbClr val="A2B932"/>
          </a:solidFill>
          <a:ln>
            <a:noFill/>
          </a:ln>
        </p:spPr>
        <p:txBody>
          <a:bodyPr vert="horz" wrap="square" lIns="91440" tIns="45720" rIns="91440" bIns="45720" numCol="1" anchor="t" anchorCtr="0" compatLnSpc="1"/>
          <a:p>
            <a:endParaRPr lang="zh-CN" altLang="en-US"/>
          </a:p>
        </p:txBody>
      </p:sp>
      <p:sp>
        <p:nvSpPr>
          <p:cNvPr id="109" name="Freeform 709"/>
          <p:cNvSpPr/>
          <p:nvPr/>
        </p:nvSpPr>
        <p:spPr bwMode="auto">
          <a:xfrm>
            <a:off x="896536" y="4432936"/>
            <a:ext cx="1056238"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3 h 103"/>
              <a:gd name="T10" fmla="*/ 43 w 187"/>
              <a:gd name="T11" fmla="*/ 0 h 103"/>
              <a:gd name="T12" fmla="*/ 145 w 187"/>
              <a:gd name="T13" fmla="*/ 0 h 103"/>
              <a:gd name="T14" fmla="*/ 187 w 187"/>
              <a:gd name="T15" fmla="*/ 43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3"/>
                  <a:pt x="0" y="43"/>
                  <a:pt x="0" y="43"/>
                </a:cubicBezTo>
                <a:cubicBezTo>
                  <a:pt x="0" y="19"/>
                  <a:pt x="20" y="0"/>
                  <a:pt x="43" y="0"/>
                </a:cubicBezTo>
                <a:cubicBezTo>
                  <a:pt x="145" y="0"/>
                  <a:pt x="145" y="0"/>
                  <a:pt x="145" y="0"/>
                </a:cubicBezTo>
                <a:cubicBezTo>
                  <a:pt x="168" y="0"/>
                  <a:pt x="187" y="19"/>
                  <a:pt x="187" y="43"/>
                </a:cubicBezTo>
                <a:lnTo>
                  <a:pt x="187" y="60"/>
                </a:lnTo>
                <a:close/>
              </a:path>
            </a:pathLst>
          </a:custGeom>
          <a:solidFill>
            <a:srgbClr val="4C6062"/>
          </a:solidFill>
          <a:ln>
            <a:noFill/>
          </a:ln>
        </p:spPr>
        <p:txBody>
          <a:bodyPr vert="horz" wrap="square" lIns="91440" tIns="45720" rIns="91440" bIns="45720" numCol="1" anchor="t" anchorCtr="0" compatLnSpc="1"/>
          <a:p>
            <a:endParaRPr lang="zh-CN" altLang="en-US"/>
          </a:p>
        </p:txBody>
      </p:sp>
      <p:sp>
        <p:nvSpPr>
          <p:cNvPr id="110" name="Freeform 710"/>
          <p:cNvSpPr/>
          <p:nvPr/>
        </p:nvSpPr>
        <p:spPr bwMode="auto">
          <a:xfrm>
            <a:off x="896536" y="5355274"/>
            <a:ext cx="1056238" cy="582613"/>
          </a:xfrm>
          <a:custGeom>
            <a:avLst/>
            <a:gdLst>
              <a:gd name="T0" fmla="*/ 187 w 187"/>
              <a:gd name="T1" fmla="*/ 60 h 103"/>
              <a:gd name="T2" fmla="*/ 145 w 187"/>
              <a:gd name="T3" fmla="*/ 103 h 103"/>
              <a:gd name="T4" fmla="*/ 43 w 187"/>
              <a:gd name="T5" fmla="*/ 103 h 103"/>
              <a:gd name="T6" fmla="*/ 0 w 187"/>
              <a:gd name="T7" fmla="*/ 60 h 103"/>
              <a:gd name="T8" fmla="*/ 0 w 187"/>
              <a:gd name="T9" fmla="*/ 43 h 103"/>
              <a:gd name="T10" fmla="*/ 43 w 187"/>
              <a:gd name="T11" fmla="*/ 0 h 103"/>
              <a:gd name="T12" fmla="*/ 145 w 187"/>
              <a:gd name="T13" fmla="*/ 0 h 103"/>
              <a:gd name="T14" fmla="*/ 187 w 187"/>
              <a:gd name="T15" fmla="*/ 43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3"/>
                  <a:pt x="0" y="43"/>
                  <a:pt x="0" y="43"/>
                </a:cubicBezTo>
                <a:cubicBezTo>
                  <a:pt x="0" y="19"/>
                  <a:pt x="20" y="0"/>
                  <a:pt x="43" y="0"/>
                </a:cubicBezTo>
                <a:cubicBezTo>
                  <a:pt x="145" y="0"/>
                  <a:pt x="145" y="0"/>
                  <a:pt x="145" y="0"/>
                </a:cubicBezTo>
                <a:cubicBezTo>
                  <a:pt x="168" y="0"/>
                  <a:pt x="187" y="19"/>
                  <a:pt x="187" y="43"/>
                </a:cubicBezTo>
                <a:lnTo>
                  <a:pt x="187" y="60"/>
                </a:lnTo>
                <a:close/>
              </a:path>
            </a:pathLst>
          </a:custGeom>
          <a:solidFill>
            <a:srgbClr val="2D886E"/>
          </a:solidFill>
          <a:ln>
            <a:noFill/>
          </a:ln>
        </p:spPr>
        <p:txBody>
          <a:bodyPr vert="horz" wrap="square" lIns="91440" tIns="45720" rIns="91440" bIns="45720" numCol="1" anchor="t" anchorCtr="0" compatLnSpc="1"/>
          <a:p>
            <a:endParaRPr lang="zh-CN" altLang="en-US"/>
          </a:p>
        </p:txBody>
      </p:sp>
      <p:sp>
        <p:nvSpPr>
          <p:cNvPr id="711" name="文本框 710"/>
          <p:cNvSpPr txBox="1"/>
          <p:nvPr/>
        </p:nvSpPr>
        <p:spPr>
          <a:xfrm>
            <a:off x="2220746" y="1556542"/>
            <a:ext cx="3791563" cy="975995"/>
          </a:xfrm>
          <a:prstGeom prst="rect">
            <a:avLst/>
          </a:prstGeom>
          <a:noFill/>
        </p:spPr>
        <p:txBody>
          <a:bodyPr wrap="square" rtlCol="0">
            <a:spAutoFit/>
          </a:bodyPr>
          <a:p>
            <a:pPr>
              <a:lnSpc>
                <a:spcPct val="120000"/>
              </a:lnSpc>
            </a:pPr>
            <a:r>
              <a:rPr lang="zh-CN" altLang="en-US" sz="1600" dirty="0">
                <a:solidFill>
                  <a:srgbClr val="4C6062"/>
                </a:solidFill>
                <a:latin typeface="微软雅黑" panose="020B0503020204020204" pitchFamily="34" charset="-122"/>
                <a:ea typeface="微软雅黑" panose="020B0503020204020204" pitchFamily="34" charset="-122"/>
              </a:rPr>
              <a:t>对自己性格的类型了解不充分，没有挖掘自身的潜力，对目标职业的性格需求认识模糊，从而无法选择合适的职业。</a:t>
            </a:r>
            <a:endParaRPr lang="zh-CN" altLang="en-US" sz="1600" dirty="0">
              <a:solidFill>
                <a:srgbClr val="4C6062"/>
              </a:solidFill>
              <a:latin typeface="微软雅黑" panose="020B0503020204020204" pitchFamily="34" charset="-122"/>
              <a:ea typeface="微软雅黑" panose="020B0503020204020204" pitchFamily="34" charset="-122"/>
            </a:endParaRPr>
          </a:p>
        </p:txBody>
      </p:sp>
      <p:sp>
        <p:nvSpPr>
          <p:cNvPr id="712" name="文本框 711"/>
          <p:cNvSpPr txBox="1"/>
          <p:nvPr/>
        </p:nvSpPr>
        <p:spPr>
          <a:xfrm>
            <a:off x="2220746" y="2642709"/>
            <a:ext cx="3791563" cy="681355"/>
          </a:xfrm>
          <a:prstGeom prst="rect">
            <a:avLst/>
          </a:prstGeom>
          <a:noFill/>
        </p:spPr>
        <p:txBody>
          <a:bodyPr wrap="square" rtlCol="0">
            <a:spAutoFit/>
          </a:bodyPr>
          <a:p>
            <a:pPr>
              <a:lnSpc>
                <a:spcPct val="120000"/>
              </a:lnSpc>
            </a:pPr>
            <a:r>
              <a:rPr lang="zh-CN" altLang="en-US" sz="1600" dirty="0">
                <a:solidFill>
                  <a:srgbClr val="4C6062"/>
                </a:solidFill>
                <a:latin typeface="微软雅黑" panose="020B0503020204020204" pitchFamily="34" charset="-122"/>
                <a:ea typeface="微软雅黑" panose="020B0503020204020204" pitchFamily="34" charset="-122"/>
              </a:rPr>
              <a:t> 知识、能力和学历水平的限制导致个人无法根据自己的性格选择合适的职业。</a:t>
            </a:r>
            <a:endParaRPr lang="zh-CN" altLang="en-US" sz="1600" dirty="0">
              <a:solidFill>
                <a:srgbClr val="4C6062"/>
              </a:solidFill>
              <a:latin typeface="微软雅黑" panose="020B0503020204020204" pitchFamily="34" charset="-122"/>
              <a:ea typeface="微软雅黑" panose="020B0503020204020204" pitchFamily="34" charset="-122"/>
            </a:endParaRPr>
          </a:p>
        </p:txBody>
      </p:sp>
      <p:sp>
        <p:nvSpPr>
          <p:cNvPr id="713" name="文本框 712"/>
          <p:cNvSpPr txBox="1"/>
          <p:nvPr/>
        </p:nvSpPr>
        <p:spPr>
          <a:xfrm>
            <a:off x="2220746" y="3422172"/>
            <a:ext cx="3791563" cy="975995"/>
          </a:xfrm>
          <a:prstGeom prst="rect">
            <a:avLst/>
          </a:prstGeom>
          <a:noFill/>
        </p:spPr>
        <p:txBody>
          <a:bodyPr wrap="square" rtlCol="0">
            <a:spAutoFit/>
          </a:bodyPr>
          <a:p>
            <a:pPr>
              <a:lnSpc>
                <a:spcPct val="120000"/>
              </a:lnSpc>
            </a:pPr>
            <a:r>
              <a:rPr lang="zh-CN" altLang="en-US" sz="1600" dirty="0">
                <a:solidFill>
                  <a:srgbClr val="4C6062"/>
                </a:solidFill>
                <a:latin typeface="微软雅黑" panose="020B0503020204020204" pitchFamily="34" charset="-122"/>
                <a:ea typeface="微软雅黑" panose="020B0503020204020204" pitchFamily="34" charset="-122"/>
              </a:rPr>
              <a:t>家族职业环境、就业观念，或亲朋好友的观点、建议，对大学生的择业有重要的影响。</a:t>
            </a:r>
            <a:endParaRPr lang="zh-CN" altLang="en-US" sz="1600" dirty="0">
              <a:solidFill>
                <a:srgbClr val="4C6062"/>
              </a:solidFill>
              <a:latin typeface="微软雅黑" panose="020B0503020204020204" pitchFamily="34" charset="-122"/>
              <a:ea typeface="微软雅黑" panose="020B0503020204020204" pitchFamily="34" charset="-122"/>
            </a:endParaRPr>
          </a:p>
        </p:txBody>
      </p:sp>
      <p:sp>
        <p:nvSpPr>
          <p:cNvPr id="714" name="文本框 713"/>
          <p:cNvSpPr txBox="1"/>
          <p:nvPr/>
        </p:nvSpPr>
        <p:spPr>
          <a:xfrm>
            <a:off x="2220746" y="4417535"/>
            <a:ext cx="3791563" cy="681355"/>
          </a:xfrm>
          <a:prstGeom prst="rect">
            <a:avLst/>
          </a:prstGeom>
          <a:noFill/>
        </p:spPr>
        <p:txBody>
          <a:bodyPr wrap="square" rtlCol="0">
            <a:spAutoFit/>
          </a:bodyPr>
          <a:p>
            <a:pPr>
              <a:lnSpc>
                <a:spcPct val="120000"/>
              </a:lnSpc>
            </a:pPr>
            <a:r>
              <a:rPr lang="zh-CN" altLang="en-US" sz="1600" dirty="0">
                <a:solidFill>
                  <a:srgbClr val="4C6062"/>
                </a:solidFill>
                <a:latin typeface="微软雅黑" panose="020B0503020204020204" pitchFamily="34" charset="-122"/>
                <a:ea typeface="微软雅黑" panose="020B0503020204020204" pitchFamily="34" charset="-122"/>
              </a:rPr>
              <a:t>会考虑薪酬、福利、工作环境等因素，从而忽视性格是否与职业相匹配。</a:t>
            </a:r>
            <a:endParaRPr lang="zh-CN" altLang="en-US" sz="1600" dirty="0">
              <a:solidFill>
                <a:srgbClr val="4C6062"/>
              </a:solidFill>
              <a:latin typeface="微软雅黑" panose="020B0503020204020204" pitchFamily="34" charset="-122"/>
              <a:ea typeface="微软雅黑" panose="020B0503020204020204" pitchFamily="34" charset="-122"/>
            </a:endParaRPr>
          </a:p>
        </p:txBody>
      </p:sp>
      <p:sp>
        <p:nvSpPr>
          <p:cNvPr id="715" name="文本框 714"/>
          <p:cNvSpPr txBox="1"/>
          <p:nvPr/>
        </p:nvSpPr>
        <p:spPr>
          <a:xfrm>
            <a:off x="2220746" y="5304947"/>
            <a:ext cx="3791563" cy="975995"/>
          </a:xfrm>
          <a:prstGeom prst="rect">
            <a:avLst/>
          </a:prstGeom>
          <a:noFill/>
        </p:spPr>
        <p:txBody>
          <a:bodyPr wrap="square" rtlCol="0">
            <a:spAutoFit/>
          </a:bodyPr>
          <a:p>
            <a:pPr>
              <a:lnSpc>
                <a:spcPct val="120000"/>
              </a:lnSpc>
            </a:pPr>
            <a:r>
              <a:rPr lang="zh-CN" altLang="en-US" sz="1600" dirty="0">
                <a:solidFill>
                  <a:srgbClr val="4C6062"/>
                </a:solidFill>
                <a:latin typeface="微软雅黑" panose="020B0503020204020204" pitchFamily="34" charset="-122"/>
                <a:ea typeface="微软雅黑" panose="020B0503020204020204" pitchFamily="34" charset="-122"/>
              </a:rPr>
              <a:t>社会舆论导向影响个人的择业观念，许多大学生不顾自身性格与职业的匹配，一味地选择从事热门行业。</a:t>
            </a:r>
            <a:endParaRPr lang="zh-CN" altLang="en-US" sz="1600" dirty="0">
              <a:solidFill>
                <a:srgbClr val="4C6062"/>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160680"/>
            <a:ext cx="5459832" cy="584775"/>
          </a:xfrm>
          <a:prstGeom prst="rect">
            <a:avLst/>
          </a:prstGeom>
        </p:spPr>
        <p:txBody>
          <a:bodyPr wrap="none">
            <a:spAutoFit/>
          </a:bodyPr>
          <a:lstStyle/>
          <a:p>
            <a:r>
              <a:rPr lang="zh-CN" altLang="en-US" sz="3200" dirty="0"/>
              <a:t>第一节  认识自我</a:t>
            </a:r>
            <a:endParaRPr lang="zh-CN" altLang="en-US" sz="3200" dirty="0"/>
          </a:p>
        </p:txBody>
      </p:sp>
      <p:sp>
        <p:nvSpPr>
          <p:cNvPr id="8" name="矩形 7"/>
          <p:cNvSpPr/>
          <p:nvPr/>
        </p:nvSpPr>
        <p:spPr>
          <a:xfrm>
            <a:off x="5370093" y="2118133"/>
            <a:ext cx="3695242" cy="584775"/>
          </a:xfrm>
          <a:prstGeom prst="rect">
            <a:avLst/>
          </a:prstGeom>
        </p:spPr>
        <p:txBody>
          <a:bodyPr wrap="none">
            <a:spAutoFit/>
          </a:bodyPr>
          <a:lstStyle/>
          <a:p>
            <a:r>
              <a:rPr lang="zh-CN" altLang="en-US" sz="3200" dirty="0"/>
              <a:t>第二节  性格与职业</a:t>
            </a:r>
            <a:endParaRPr lang="zh-CN" altLang="en-US" sz="3200" dirty="0"/>
          </a:p>
        </p:txBody>
      </p:sp>
      <p:sp>
        <p:nvSpPr>
          <p:cNvPr id="10" name="矩形 9"/>
          <p:cNvSpPr/>
          <p:nvPr/>
        </p:nvSpPr>
        <p:spPr>
          <a:xfrm>
            <a:off x="5370093" y="3097176"/>
            <a:ext cx="3695242" cy="584775"/>
          </a:xfrm>
          <a:prstGeom prst="rect">
            <a:avLst/>
          </a:prstGeom>
          <a:solidFill>
            <a:schemeClr val="accent1"/>
          </a:solidFill>
        </p:spPr>
        <p:txBody>
          <a:bodyPr wrap="square">
            <a:spAutoFit/>
          </a:bodyPr>
          <a:lstStyle/>
          <a:p>
            <a:r>
              <a:rPr lang="zh-CN" altLang="en-US" sz="3200" dirty="0">
                <a:solidFill>
                  <a:schemeClr val="bg1"/>
                </a:solidFill>
              </a:rPr>
              <a:t>第三节  兴趣与职业</a:t>
            </a:r>
            <a:endParaRPr lang="zh-CN" altLang="en-US" sz="3200" dirty="0">
              <a:solidFill>
                <a:schemeClr val="bg1"/>
              </a:solidFill>
            </a:endParaRPr>
          </a:p>
        </p:txBody>
      </p:sp>
      <p:sp>
        <p:nvSpPr>
          <p:cNvPr id="13" name="double-left-arrows_45721"/>
          <p:cNvSpPr>
            <a:spLocks noChangeAspect="1"/>
          </p:cNvSpPr>
          <p:nvPr/>
        </p:nvSpPr>
        <p:spPr bwMode="auto">
          <a:xfrm flipH="1">
            <a:off x="4596663" y="3141949"/>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4033039"/>
            <a:ext cx="3695242" cy="584775"/>
          </a:xfrm>
          <a:prstGeom prst="rect">
            <a:avLst/>
          </a:prstGeom>
        </p:spPr>
        <p:txBody>
          <a:bodyPr wrap="none">
            <a:spAutoFit/>
          </a:bodyPr>
          <a:lstStyle/>
          <a:p>
            <a:r>
              <a:rPr lang="zh-CN" altLang="en-US" sz="3200" dirty="0"/>
              <a:t>第四节  能力与职业</a:t>
            </a:r>
            <a:endParaRPr lang="zh-CN" altLang="en-US" sz="3200" dirty="0"/>
          </a:p>
        </p:txBody>
      </p:sp>
      <p:sp>
        <p:nvSpPr>
          <p:cNvPr id="9" name="矩形 8"/>
          <p:cNvSpPr/>
          <p:nvPr/>
        </p:nvSpPr>
        <p:spPr>
          <a:xfrm>
            <a:off x="5370093" y="4968903"/>
            <a:ext cx="4105611" cy="584775"/>
          </a:xfrm>
          <a:prstGeom prst="rect">
            <a:avLst/>
          </a:prstGeom>
        </p:spPr>
        <p:txBody>
          <a:bodyPr wrap="none">
            <a:spAutoFit/>
          </a:bodyPr>
          <a:lstStyle/>
          <a:p>
            <a:r>
              <a:rPr lang="zh-CN" altLang="en-US" sz="3200" dirty="0"/>
              <a:t>第五节  价值观与职业</a:t>
            </a:r>
            <a:endParaRPr lang="zh-CN" altLang="en-US" sz="3200" dirty="0"/>
          </a:p>
        </p:txBody>
      </p:sp>
      <p:sp>
        <p:nvSpPr>
          <p:cNvPr id="2" name="矩形 1"/>
          <p:cNvSpPr/>
          <p:nvPr/>
        </p:nvSpPr>
        <p:spPr>
          <a:xfrm>
            <a:off x="5375808" y="5771543"/>
            <a:ext cx="3253740" cy="583565"/>
          </a:xfrm>
          <a:prstGeom prst="rect">
            <a:avLst/>
          </a:prstGeom>
        </p:spPr>
        <p:txBody>
          <a:bodyPr wrap="none">
            <a:spAutoFit/>
          </a:bodyPr>
          <a:p>
            <a:pPr algn="l"/>
            <a:r>
              <a:rPr lang="zh-CN" altLang="en-US" sz="3200" dirty="0"/>
              <a:t>第六节  课堂实践</a:t>
            </a:r>
            <a:endParaRPr lang="zh-CN" altLang="en-US" sz="3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一、兴趣与职业兴趣</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7" name="文本框 43"/>
          <p:cNvSpPr txBox="1"/>
          <p:nvPr/>
        </p:nvSpPr>
        <p:spPr>
          <a:xfrm>
            <a:off x="521981" y="995103"/>
            <a:ext cx="5388282" cy="5566396"/>
          </a:xfrm>
          <a:prstGeom prst="rect">
            <a:avLst/>
          </a:prstGeom>
          <a:noFill/>
        </p:spPr>
        <p:txBody>
          <a:bodyPr wrap="square" rtlCol="0">
            <a:spAutoFit/>
          </a:bodyPr>
          <a:lstStyle/>
          <a:p>
            <a:pPr indent="457200" algn="just">
              <a:lnSpc>
                <a:spcPct val="150000"/>
              </a:lnSpc>
            </a:pPr>
            <a:r>
              <a:rPr lang="zh-CN" altLang="en-US" sz="2400" dirty="0"/>
              <a:t>兴趣和职业兴趣存在一定的差别，兴趣是人们力求认识和掌握某种事物，并经常参与该种活动的心理倾向。职业兴趣指人们对某种职业所抱有的积极性态度，是个体的兴趣类型与目标职业对个体的能力素质要求（职业环境）相一致的状态。职业兴趣还强调责任意识，它包括承担工作结果的责任、对家庭的责任以及社会责任感，这是兴趣与职业兴趣的本质区别。</a:t>
            </a:r>
            <a:endParaRPr lang="en-US" altLang="zh-CN" sz="2400" dirty="0"/>
          </a:p>
        </p:txBody>
      </p:sp>
      <p:sp>
        <p:nvSpPr>
          <p:cNvPr id="12" name="形状 3122"/>
          <p:cNvSpPr/>
          <p:nvPr/>
        </p:nvSpPr>
        <p:spPr>
          <a:xfrm>
            <a:off x="8418513" y="1403678"/>
            <a:ext cx="3773487" cy="4654222"/>
          </a:xfrm>
          <a:prstGeom prst="rect">
            <a:avLst/>
          </a:prstGeom>
          <a:solidFill>
            <a:schemeClr val="accent2"/>
          </a:solidFill>
          <a:ln w="25400" cap="flat" cmpd="sng">
            <a:noFill/>
            <a:prstDash val="solid"/>
          </a:ln>
        </p:spPr>
        <p:txBody>
          <a:bodyPr vert="horz" wrap="square" lIns="91440" tIns="45720" rIns="91440" bIns="45720" anchor="ctr">
            <a:noAutofit/>
          </a:bodyPr>
          <a:p>
            <a:pPr marL="0" indent="0" algn="ctr" defTabSz="687070" eaLnBrk="0" fontAlgn="auto">
              <a:lnSpc>
                <a:spcPct val="100000"/>
              </a:lnSpc>
              <a:spcBef>
                <a:spcPts val="0"/>
              </a:spcBef>
              <a:spcAft>
                <a:spcPts val="0"/>
              </a:spcAft>
              <a:buFontTx/>
              <a:buNone/>
            </a:pPr>
            <a:endParaRPr lang="ko-KR" altLang="en-US" sz="1300" b="0" cap="none" dirty="0">
              <a:solidFill>
                <a:schemeClr val="bg1"/>
              </a:solidFill>
              <a:latin typeface="方正黑体简体" panose="02000000000000000000" pitchFamily="2" charset="-122"/>
              <a:ea typeface="+mn-ea"/>
              <a:cs typeface="+mn-ea"/>
              <a:sym typeface="+mn-lt"/>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281738" y="1944851"/>
            <a:ext cx="5238750" cy="357187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二、职业兴趣在职业规划中的重要性</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7" name="组合 6"/>
          <p:cNvGrpSpPr/>
          <p:nvPr/>
        </p:nvGrpSpPr>
        <p:grpSpPr>
          <a:xfrm>
            <a:off x="559744" y="2044645"/>
            <a:ext cx="11072511" cy="3849419"/>
            <a:chOff x="1101165" y="1816045"/>
            <a:chExt cx="11072511" cy="3849419"/>
          </a:xfrm>
        </p:grpSpPr>
        <p:sp>
          <p:nvSpPr>
            <p:cNvPr id="8" name="Freeform 9"/>
            <p:cNvSpPr/>
            <p:nvPr/>
          </p:nvSpPr>
          <p:spPr bwMode="auto">
            <a:xfrm>
              <a:off x="1139284" y="1891446"/>
              <a:ext cx="3320662" cy="3666067"/>
            </a:xfrm>
            <a:custGeom>
              <a:avLst/>
              <a:gdLst>
                <a:gd name="T0" fmla="*/ 136 w 1004"/>
                <a:gd name="T1" fmla="*/ 323 h 1109"/>
                <a:gd name="T2" fmla="*/ 76 w 1004"/>
                <a:gd name="T3" fmla="*/ 394 h 1109"/>
                <a:gd name="T4" fmla="*/ 6 w 1004"/>
                <a:gd name="T5" fmla="*/ 570 h 1109"/>
                <a:gd name="T6" fmla="*/ 2 w 1004"/>
                <a:gd name="T7" fmla="*/ 600 h 1109"/>
                <a:gd name="T8" fmla="*/ 2 w 1004"/>
                <a:gd name="T9" fmla="*/ 606 h 1109"/>
                <a:gd name="T10" fmla="*/ 2 w 1004"/>
                <a:gd name="T11" fmla="*/ 608 h 1109"/>
                <a:gd name="T12" fmla="*/ 0 w 1004"/>
                <a:gd name="T13" fmla="*/ 630 h 1109"/>
                <a:gd name="T14" fmla="*/ 12 w 1004"/>
                <a:gd name="T15" fmla="*/ 742 h 1109"/>
                <a:gd name="T16" fmla="*/ 100 w 1004"/>
                <a:gd name="T17" fmla="*/ 926 h 1109"/>
                <a:gd name="T18" fmla="*/ 280 w 1004"/>
                <a:gd name="T19" fmla="*/ 1066 h 1109"/>
                <a:gd name="T20" fmla="*/ 461 w 1004"/>
                <a:gd name="T21" fmla="*/ 1108 h 1109"/>
                <a:gd name="T22" fmla="*/ 475 w 1004"/>
                <a:gd name="T23" fmla="*/ 1109 h 1109"/>
                <a:gd name="T24" fmla="*/ 501 w 1004"/>
                <a:gd name="T25" fmla="*/ 1109 h 1109"/>
                <a:gd name="T26" fmla="*/ 525 w 1004"/>
                <a:gd name="T27" fmla="*/ 1107 h 1109"/>
                <a:gd name="T28" fmla="*/ 871 w 1004"/>
                <a:gd name="T29" fmla="*/ 930 h 1109"/>
                <a:gd name="T30" fmla="*/ 990 w 1004"/>
                <a:gd name="T31" fmla="*/ 694 h 1109"/>
                <a:gd name="T32" fmla="*/ 999 w 1004"/>
                <a:gd name="T33" fmla="*/ 645 h 1109"/>
                <a:gd name="T34" fmla="*/ 1002 w 1004"/>
                <a:gd name="T35" fmla="*/ 613 h 1109"/>
                <a:gd name="T36" fmla="*/ 1002 w 1004"/>
                <a:gd name="T37" fmla="*/ 608 h 1109"/>
                <a:gd name="T38" fmla="*/ 1002 w 1004"/>
                <a:gd name="T39" fmla="*/ 602 h 1109"/>
                <a:gd name="T40" fmla="*/ 1003 w 1004"/>
                <a:gd name="T41" fmla="*/ 584 h 1109"/>
                <a:gd name="T42" fmla="*/ 1004 w 1004"/>
                <a:gd name="T43" fmla="*/ 580 h 1109"/>
                <a:gd name="T44" fmla="*/ 1003 w 1004"/>
                <a:gd name="T45" fmla="*/ 566 h 1109"/>
                <a:gd name="T46" fmla="*/ 1003 w 1004"/>
                <a:gd name="T47" fmla="*/ 553 h 1109"/>
                <a:gd name="T48" fmla="*/ 1003 w 1004"/>
                <a:gd name="T49" fmla="*/ 548 h 1109"/>
                <a:gd name="T50" fmla="*/ 999 w 1004"/>
                <a:gd name="T51" fmla="*/ 501 h 1109"/>
                <a:gd name="T52" fmla="*/ 994 w 1004"/>
                <a:gd name="T53" fmla="*/ 470 h 1109"/>
                <a:gd name="T54" fmla="*/ 884 w 1004"/>
                <a:gd name="T55" fmla="*/ 227 h 1109"/>
                <a:gd name="T56" fmla="*/ 588 w 1004"/>
                <a:gd name="T57" fmla="*/ 24 h 1109"/>
                <a:gd name="T58" fmla="*/ 458 w 1004"/>
                <a:gd name="T59" fmla="*/ 1 h 1109"/>
                <a:gd name="T60" fmla="*/ 449 w 1004"/>
                <a:gd name="T61" fmla="*/ 376 h 1109"/>
                <a:gd name="T62" fmla="*/ 463 w 1004"/>
                <a:gd name="T63" fmla="*/ 374 h 1109"/>
                <a:gd name="T64" fmla="*/ 569 w 1004"/>
                <a:gd name="T65" fmla="*/ 389 h 1109"/>
                <a:gd name="T66" fmla="*/ 711 w 1004"/>
                <a:gd name="T67" fmla="*/ 525 h 1109"/>
                <a:gd name="T68" fmla="*/ 719 w 1004"/>
                <a:gd name="T69" fmla="*/ 547 h 1109"/>
                <a:gd name="T70" fmla="*/ 726 w 1004"/>
                <a:gd name="T71" fmla="*/ 569 h 1109"/>
                <a:gd name="T72" fmla="*/ 730 w 1004"/>
                <a:gd name="T73" fmla="*/ 584 h 1109"/>
                <a:gd name="T74" fmla="*/ 731 w 1004"/>
                <a:gd name="T75" fmla="*/ 588 h 1109"/>
                <a:gd name="T76" fmla="*/ 732 w 1004"/>
                <a:gd name="T77" fmla="*/ 590 h 1109"/>
                <a:gd name="T78" fmla="*/ 734 w 1004"/>
                <a:gd name="T79" fmla="*/ 609 h 1109"/>
                <a:gd name="T80" fmla="*/ 734 w 1004"/>
                <a:gd name="T81" fmla="*/ 608 h 1109"/>
                <a:gd name="T82" fmla="*/ 734 w 1004"/>
                <a:gd name="T83" fmla="*/ 610 h 1109"/>
                <a:gd name="T84" fmla="*/ 735 w 1004"/>
                <a:gd name="T85" fmla="*/ 627 h 1109"/>
                <a:gd name="T86" fmla="*/ 735 w 1004"/>
                <a:gd name="T87" fmla="*/ 653 h 1109"/>
                <a:gd name="T88" fmla="*/ 693 w 1004"/>
                <a:gd name="T89" fmla="*/ 794 h 1109"/>
                <a:gd name="T90" fmla="*/ 682 w 1004"/>
                <a:gd name="T91" fmla="*/ 810 h 1109"/>
                <a:gd name="T92" fmla="*/ 643 w 1004"/>
                <a:gd name="T93" fmla="*/ 856 h 1109"/>
                <a:gd name="T94" fmla="*/ 499 w 1004"/>
                <a:gd name="T95" fmla="*/ 937 h 1109"/>
                <a:gd name="T96" fmla="*/ 484 w 1004"/>
                <a:gd name="T97" fmla="*/ 940 h 1109"/>
                <a:gd name="T98" fmla="*/ 470 w 1004"/>
                <a:gd name="T99" fmla="*/ 943 h 1109"/>
                <a:gd name="T100" fmla="*/ 457 w 1004"/>
                <a:gd name="T101" fmla="*/ 945 h 1109"/>
                <a:gd name="T102" fmla="*/ 328 w 1004"/>
                <a:gd name="T103" fmla="*/ 937 h 1109"/>
                <a:gd name="T104" fmla="*/ 178 w 1004"/>
                <a:gd name="T105" fmla="*/ 855 h 1109"/>
                <a:gd name="T106" fmla="*/ 84 w 1004"/>
                <a:gd name="T107" fmla="*/ 720 h 1109"/>
                <a:gd name="T108" fmla="*/ 59 w 1004"/>
                <a:gd name="T109" fmla="*/ 629 h 1109"/>
                <a:gd name="T110" fmla="*/ 56 w 1004"/>
                <a:gd name="T111" fmla="*/ 607 h 1109"/>
                <a:gd name="T112" fmla="*/ 56 w 1004"/>
                <a:gd name="T113" fmla="*/ 606 h 1109"/>
                <a:gd name="T114" fmla="*/ 56 w 1004"/>
                <a:gd name="T115" fmla="*/ 601 h 1109"/>
                <a:gd name="T116" fmla="*/ 55 w 1004"/>
                <a:gd name="T117" fmla="*/ 574 h 1109"/>
                <a:gd name="T118" fmla="*/ 93 w 1004"/>
                <a:gd name="T119" fmla="*/ 404 h 1109"/>
                <a:gd name="T120" fmla="*/ 140 w 1004"/>
                <a:gd name="T121" fmla="*/ 327 h 1109"/>
                <a:gd name="T122" fmla="*/ 141 w 1004"/>
                <a:gd name="T123" fmla="*/ 31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04" h="1109">
                  <a:moveTo>
                    <a:pt x="141" y="319"/>
                  </a:moveTo>
                  <a:cubicBezTo>
                    <a:pt x="141" y="319"/>
                    <a:pt x="140" y="320"/>
                    <a:pt x="136" y="323"/>
                  </a:cubicBezTo>
                  <a:cubicBezTo>
                    <a:pt x="133" y="327"/>
                    <a:pt x="128" y="331"/>
                    <a:pt x="123" y="337"/>
                  </a:cubicBezTo>
                  <a:cubicBezTo>
                    <a:pt x="111" y="349"/>
                    <a:pt x="94" y="368"/>
                    <a:pt x="76" y="394"/>
                  </a:cubicBezTo>
                  <a:cubicBezTo>
                    <a:pt x="58" y="421"/>
                    <a:pt x="38" y="456"/>
                    <a:pt x="24" y="499"/>
                  </a:cubicBezTo>
                  <a:cubicBezTo>
                    <a:pt x="16" y="521"/>
                    <a:pt x="10" y="545"/>
                    <a:pt x="6" y="570"/>
                  </a:cubicBezTo>
                  <a:cubicBezTo>
                    <a:pt x="5" y="577"/>
                    <a:pt x="4" y="583"/>
                    <a:pt x="3" y="590"/>
                  </a:cubicBezTo>
                  <a:cubicBezTo>
                    <a:pt x="3" y="593"/>
                    <a:pt x="3" y="597"/>
                    <a:pt x="2" y="600"/>
                  </a:cubicBezTo>
                  <a:cubicBezTo>
                    <a:pt x="2" y="605"/>
                    <a:pt x="2" y="605"/>
                    <a:pt x="2" y="605"/>
                  </a:cubicBezTo>
                  <a:cubicBezTo>
                    <a:pt x="2" y="606"/>
                    <a:pt x="2" y="606"/>
                    <a:pt x="2" y="606"/>
                  </a:cubicBezTo>
                  <a:cubicBezTo>
                    <a:pt x="2" y="607"/>
                    <a:pt x="2" y="607"/>
                    <a:pt x="2" y="607"/>
                  </a:cubicBezTo>
                  <a:cubicBezTo>
                    <a:pt x="2" y="606"/>
                    <a:pt x="2" y="608"/>
                    <a:pt x="2" y="608"/>
                  </a:cubicBezTo>
                  <a:cubicBezTo>
                    <a:pt x="1" y="611"/>
                    <a:pt x="1" y="611"/>
                    <a:pt x="1" y="611"/>
                  </a:cubicBezTo>
                  <a:cubicBezTo>
                    <a:pt x="1" y="617"/>
                    <a:pt x="1" y="624"/>
                    <a:pt x="0" y="630"/>
                  </a:cubicBezTo>
                  <a:cubicBezTo>
                    <a:pt x="0" y="637"/>
                    <a:pt x="0" y="645"/>
                    <a:pt x="0" y="652"/>
                  </a:cubicBezTo>
                  <a:cubicBezTo>
                    <a:pt x="1" y="681"/>
                    <a:pt x="5" y="712"/>
                    <a:pt x="12" y="742"/>
                  </a:cubicBezTo>
                  <a:cubicBezTo>
                    <a:pt x="19" y="773"/>
                    <a:pt x="29" y="805"/>
                    <a:pt x="44" y="836"/>
                  </a:cubicBezTo>
                  <a:cubicBezTo>
                    <a:pt x="59" y="867"/>
                    <a:pt x="77" y="897"/>
                    <a:pt x="100" y="926"/>
                  </a:cubicBezTo>
                  <a:cubicBezTo>
                    <a:pt x="122" y="954"/>
                    <a:pt x="149" y="981"/>
                    <a:pt x="179" y="1005"/>
                  </a:cubicBezTo>
                  <a:cubicBezTo>
                    <a:pt x="210" y="1029"/>
                    <a:pt x="244" y="1049"/>
                    <a:pt x="280" y="1066"/>
                  </a:cubicBezTo>
                  <a:cubicBezTo>
                    <a:pt x="317" y="1082"/>
                    <a:pt x="357" y="1095"/>
                    <a:pt x="398" y="1102"/>
                  </a:cubicBezTo>
                  <a:cubicBezTo>
                    <a:pt x="419" y="1105"/>
                    <a:pt x="440" y="1108"/>
                    <a:pt x="461" y="1108"/>
                  </a:cubicBezTo>
                  <a:cubicBezTo>
                    <a:pt x="468" y="1109"/>
                    <a:pt x="468" y="1109"/>
                    <a:pt x="468" y="1109"/>
                  </a:cubicBezTo>
                  <a:cubicBezTo>
                    <a:pt x="470" y="1109"/>
                    <a:pt x="472" y="1109"/>
                    <a:pt x="475" y="1109"/>
                  </a:cubicBezTo>
                  <a:cubicBezTo>
                    <a:pt x="493" y="1109"/>
                    <a:pt x="493" y="1109"/>
                    <a:pt x="493" y="1109"/>
                  </a:cubicBezTo>
                  <a:cubicBezTo>
                    <a:pt x="495" y="1109"/>
                    <a:pt x="498" y="1109"/>
                    <a:pt x="501" y="1109"/>
                  </a:cubicBezTo>
                  <a:cubicBezTo>
                    <a:pt x="509" y="1108"/>
                    <a:pt x="509" y="1108"/>
                    <a:pt x="509" y="1108"/>
                  </a:cubicBezTo>
                  <a:cubicBezTo>
                    <a:pt x="525" y="1107"/>
                    <a:pt x="525" y="1107"/>
                    <a:pt x="525" y="1107"/>
                  </a:cubicBezTo>
                  <a:cubicBezTo>
                    <a:pt x="568" y="1103"/>
                    <a:pt x="611" y="1094"/>
                    <a:pt x="653" y="1079"/>
                  </a:cubicBezTo>
                  <a:cubicBezTo>
                    <a:pt x="736" y="1050"/>
                    <a:pt x="812" y="998"/>
                    <a:pt x="871" y="930"/>
                  </a:cubicBezTo>
                  <a:cubicBezTo>
                    <a:pt x="900" y="896"/>
                    <a:pt x="925" y="859"/>
                    <a:pt x="946" y="819"/>
                  </a:cubicBezTo>
                  <a:cubicBezTo>
                    <a:pt x="966" y="779"/>
                    <a:pt x="980" y="737"/>
                    <a:pt x="990" y="694"/>
                  </a:cubicBezTo>
                  <a:cubicBezTo>
                    <a:pt x="993" y="683"/>
                    <a:pt x="994" y="672"/>
                    <a:pt x="996" y="661"/>
                  </a:cubicBezTo>
                  <a:cubicBezTo>
                    <a:pt x="997" y="656"/>
                    <a:pt x="998" y="651"/>
                    <a:pt x="999" y="645"/>
                  </a:cubicBezTo>
                  <a:cubicBezTo>
                    <a:pt x="999" y="640"/>
                    <a:pt x="1000" y="634"/>
                    <a:pt x="1001" y="629"/>
                  </a:cubicBezTo>
                  <a:cubicBezTo>
                    <a:pt x="1001" y="624"/>
                    <a:pt x="1001" y="618"/>
                    <a:pt x="1002" y="613"/>
                  </a:cubicBezTo>
                  <a:cubicBezTo>
                    <a:pt x="1002" y="609"/>
                    <a:pt x="1002" y="609"/>
                    <a:pt x="1002" y="609"/>
                  </a:cubicBezTo>
                  <a:cubicBezTo>
                    <a:pt x="1002" y="608"/>
                    <a:pt x="1002" y="608"/>
                    <a:pt x="1002" y="608"/>
                  </a:cubicBezTo>
                  <a:cubicBezTo>
                    <a:pt x="1002" y="611"/>
                    <a:pt x="1002" y="603"/>
                    <a:pt x="1002" y="604"/>
                  </a:cubicBezTo>
                  <a:cubicBezTo>
                    <a:pt x="1002" y="602"/>
                    <a:pt x="1002" y="602"/>
                    <a:pt x="1002" y="602"/>
                  </a:cubicBezTo>
                  <a:cubicBezTo>
                    <a:pt x="1003" y="596"/>
                    <a:pt x="1003" y="596"/>
                    <a:pt x="1003" y="596"/>
                  </a:cubicBezTo>
                  <a:cubicBezTo>
                    <a:pt x="1003" y="592"/>
                    <a:pt x="1003" y="588"/>
                    <a:pt x="1003" y="584"/>
                  </a:cubicBezTo>
                  <a:cubicBezTo>
                    <a:pt x="1004" y="582"/>
                    <a:pt x="1004" y="582"/>
                    <a:pt x="1004" y="582"/>
                  </a:cubicBezTo>
                  <a:cubicBezTo>
                    <a:pt x="1004" y="580"/>
                    <a:pt x="1004" y="580"/>
                    <a:pt x="1004" y="580"/>
                  </a:cubicBezTo>
                  <a:cubicBezTo>
                    <a:pt x="1004" y="575"/>
                    <a:pt x="1004" y="575"/>
                    <a:pt x="1004" y="575"/>
                  </a:cubicBezTo>
                  <a:cubicBezTo>
                    <a:pt x="1003" y="566"/>
                    <a:pt x="1003" y="566"/>
                    <a:pt x="1003" y="566"/>
                  </a:cubicBezTo>
                  <a:cubicBezTo>
                    <a:pt x="1003" y="557"/>
                    <a:pt x="1003" y="557"/>
                    <a:pt x="1003" y="557"/>
                  </a:cubicBezTo>
                  <a:cubicBezTo>
                    <a:pt x="1003" y="553"/>
                    <a:pt x="1003" y="553"/>
                    <a:pt x="1003" y="553"/>
                  </a:cubicBezTo>
                  <a:cubicBezTo>
                    <a:pt x="1003" y="550"/>
                    <a:pt x="1003" y="550"/>
                    <a:pt x="1003" y="550"/>
                  </a:cubicBezTo>
                  <a:cubicBezTo>
                    <a:pt x="1003" y="548"/>
                    <a:pt x="1003" y="548"/>
                    <a:pt x="1003" y="548"/>
                  </a:cubicBezTo>
                  <a:cubicBezTo>
                    <a:pt x="1003" y="543"/>
                    <a:pt x="1002" y="538"/>
                    <a:pt x="1002" y="532"/>
                  </a:cubicBezTo>
                  <a:cubicBezTo>
                    <a:pt x="1001" y="522"/>
                    <a:pt x="1000" y="511"/>
                    <a:pt x="999" y="501"/>
                  </a:cubicBezTo>
                  <a:cubicBezTo>
                    <a:pt x="998" y="495"/>
                    <a:pt x="997" y="490"/>
                    <a:pt x="996" y="485"/>
                  </a:cubicBezTo>
                  <a:cubicBezTo>
                    <a:pt x="996" y="480"/>
                    <a:pt x="995" y="475"/>
                    <a:pt x="994" y="470"/>
                  </a:cubicBezTo>
                  <a:cubicBezTo>
                    <a:pt x="992" y="459"/>
                    <a:pt x="989" y="449"/>
                    <a:pt x="987" y="439"/>
                  </a:cubicBezTo>
                  <a:cubicBezTo>
                    <a:pt x="967" y="358"/>
                    <a:pt x="930" y="286"/>
                    <a:pt x="884" y="227"/>
                  </a:cubicBezTo>
                  <a:cubicBezTo>
                    <a:pt x="839" y="169"/>
                    <a:pt x="786" y="123"/>
                    <a:pt x="734" y="91"/>
                  </a:cubicBezTo>
                  <a:cubicBezTo>
                    <a:pt x="682" y="58"/>
                    <a:pt x="631" y="37"/>
                    <a:pt x="588" y="24"/>
                  </a:cubicBezTo>
                  <a:cubicBezTo>
                    <a:pt x="545" y="12"/>
                    <a:pt x="509" y="6"/>
                    <a:pt x="485" y="3"/>
                  </a:cubicBezTo>
                  <a:cubicBezTo>
                    <a:pt x="473" y="2"/>
                    <a:pt x="464" y="1"/>
                    <a:pt x="458" y="1"/>
                  </a:cubicBezTo>
                  <a:cubicBezTo>
                    <a:pt x="452" y="0"/>
                    <a:pt x="449" y="0"/>
                    <a:pt x="449" y="0"/>
                  </a:cubicBezTo>
                  <a:cubicBezTo>
                    <a:pt x="449" y="376"/>
                    <a:pt x="449" y="376"/>
                    <a:pt x="449" y="376"/>
                  </a:cubicBezTo>
                  <a:cubicBezTo>
                    <a:pt x="449" y="376"/>
                    <a:pt x="450" y="375"/>
                    <a:pt x="452" y="375"/>
                  </a:cubicBezTo>
                  <a:cubicBezTo>
                    <a:pt x="455" y="375"/>
                    <a:pt x="458" y="374"/>
                    <a:pt x="463" y="374"/>
                  </a:cubicBezTo>
                  <a:cubicBezTo>
                    <a:pt x="473" y="373"/>
                    <a:pt x="487" y="373"/>
                    <a:pt x="504" y="374"/>
                  </a:cubicBezTo>
                  <a:cubicBezTo>
                    <a:pt x="522" y="376"/>
                    <a:pt x="544" y="380"/>
                    <a:pt x="569" y="389"/>
                  </a:cubicBezTo>
                  <a:cubicBezTo>
                    <a:pt x="593" y="399"/>
                    <a:pt x="620" y="414"/>
                    <a:pt x="645" y="436"/>
                  </a:cubicBezTo>
                  <a:cubicBezTo>
                    <a:pt x="670" y="458"/>
                    <a:pt x="694" y="488"/>
                    <a:pt x="711" y="525"/>
                  </a:cubicBezTo>
                  <a:cubicBezTo>
                    <a:pt x="713" y="530"/>
                    <a:pt x="715" y="535"/>
                    <a:pt x="717" y="539"/>
                  </a:cubicBezTo>
                  <a:cubicBezTo>
                    <a:pt x="718" y="542"/>
                    <a:pt x="719" y="544"/>
                    <a:pt x="719" y="547"/>
                  </a:cubicBezTo>
                  <a:cubicBezTo>
                    <a:pt x="720" y="549"/>
                    <a:pt x="721" y="552"/>
                    <a:pt x="722" y="554"/>
                  </a:cubicBezTo>
                  <a:cubicBezTo>
                    <a:pt x="723" y="559"/>
                    <a:pt x="725" y="564"/>
                    <a:pt x="726" y="569"/>
                  </a:cubicBezTo>
                  <a:cubicBezTo>
                    <a:pt x="727" y="572"/>
                    <a:pt x="728" y="575"/>
                    <a:pt x="728" y="577"/>
                  </a:cubicBezTo>
                  <a:cubicBezTo>
                    <a:pt x="730" y="584"/>
                    <a:pt x="730" y="584"/>
                    <a:pt x="730" y="584"/>
                  </a:cubicBezTo>
                  <a:cubicBezTo>
                    <a:pt x="731" y="587"/>
                    <a:pt x="731" y="587"/>
                    <a:pt x="731" y="587"/>
                  </a:cubicBezTo>
                  <a:cubicBezTo>
                    <a:pt x="731" y="588"/>
                    <a:pt x="731" y="588"/>
                    <a:pt x="731" y="588"/>
                  </a:cubicBezTo>
                  <a:cubicBezTo>
                    <a:pt x="731" y="589"/>
                    <a:pt x="731" y="589"/>
                    <a:pt x="731" y="589"/>
                  </a:cubicBezTo>
                  <a:cubicBezTo>
                    <a:pt x="731" y="589"/>
                    <a:pt x="732" y="590"/>
                    <a:pt x="732" y="590"/>
                  </a:cubicBezTo>
                  <a:cubicBezTo>
                    <a:pt x="732" y="595"/>
                    <a:pt x="732" y="599"/>
                    <a:pt x="733" y="603"/>
                  </a:cubicBezTo>
                  <a:cubicBezTo>
                    <a:pt x="734" y="609"/>
                    <a:pt x="734" y="609"/>
                    <a:pt x="734" y="609"/>
                  </a:cubicBezTo>
                  <a:cubicBezTo>
                    <a:pt x="734" y="610"/>
                    <a:pt x="734" y="610"/>
                    <a:pt x="734" y="610"/>
                  </a:cubicBezTo>
                  <a:cubicBezTo>
                    <a:pt x="734" y="611"/>
                    <a:pt x="734" y="604"/>
                    <a:pt x="734" y="608"/>
                  </a:cubicBezTo>
                  <a:cubicBezTo>
                    <a:pt x="734" y="608"/>
                    <a:pt x="734" y="608"/>
                    <a:pt x="734" y="608"/>
                  </a:cubicBezTo>
                  <a:cubicBezTo>
                    <a:pt x="734" y="610"/>
                    <a:pt x="734" y="610"/>
                    <a:pt x="734" y="610"/>
                  </a:cubicBezTo>
                  <a:cubicBezTo>
                    <a:pt x="734" y="613"/>
                    <a:pt x="734" y="616"/>
                    <a:pt x="735" y="619"/>
                  </a:cubicBezTo>
                  <a:cubicBezTo>
                    <a:pt x="735" y="622"/>
                    <a:pt x="735" y="624"/>
                    <a:pt x="735" y="627"/>
                  </a:cubicBezTo>
                  <a:cubicBezTo>
                    <a:pt x="735" y="630"/>
                    <a:pt x="735" y="633"/>
                    <a:pt x="736" y="636"/>
                  </a:cubicBezTo>
                  <a:cubicBezTo>
                    <a:pt x="736" y="642"/>
                    <a:pt x="736" y="647"/>
                    <a:pt x="735" y="653"/>
                  </a:cubicBezTo>
                  <a:cubicBezTo>
                    <a:pt x="734" y="677"/>
                    <a:pt x="731" y="701"/>
                    <a:pt x="724" y="724"/>
                  </a:cubicBezTo>
                  <a:cubicBezTo>
                    <a:pt x="716" y="748"/>
                    <a:pt x="706" y="772"/>
                    <a:pt x="693" y="794"/>
                  </a:cubicBezTo>
                  <a:cubicBezTo>
                    <a:pt x="688" y="802"/>
                    <a:pt x="688" y="802"/>
                    <a:pt x="688" y="802"/>
                  </a:cubicBezTo>
                  <a:cubicBezTo>
                    <a:pt x="686" y="805"/>
                    <a:pt x="684" y="807"/>
                    <a:pt x="682" y="810"/>
                  </a:cubicBezTo>
                  <a:cubicBezTo>
                    <a:pt x="678" y="816"/>
                    <a:pt x="674" y="821"/>
                    <a:pt x="670" y="826"/>
                  </a:cubicBezTo>
                  <a:cubicBezTo>
                    <a:pt x="662" y="836"/>
                    <a:pt x="653" y="847"/>
                    <a:pt x="643" y="856"/>
                  </a:cubicBezTo>
                  <a:cubicBezTo>
                    <a:pt x="624" y="875"/>
                    <a:pt x="602" y="891"/>
                    <a:pt x="577" y="905"/>
                  </a:cubicBezTo>
                  <a:cubicBezTo>
                    <a:pt x="553" y="919"/>
                    <a:pt x="527" y="929"/>
                    <a:pt x="499" y="937"/>
                  </a:cubicBezTo>
                  <a:cubicBezTo>
                    <a:pt x="489" y="939"/>
                    <a:pt x="489" y="939"/>
                    <a:pt x="489" y="939"/>
                  </a:cubicBezTo>
                  <a:cubicBezTo>
                    <a:pt x="484" y="940"/>
                    <a:pt x="484" y="940"/>
                    <a:pt x="484" y="940"/>
                  </a:cubicBezTo>
                  <a:cubicBezTo>
                    <a:pt x="482" y="941"/>
                    <a:pt x="481" y="941"/>
                    <a:pt x="479" y="941"/>
                  </a:cubicBezTo>
                  <a:cubicBezTo>
                    <a:pt x="470" y="943"/>
                    <a:pt x="470" y="943"/>
                    <a:pt x="470" y="943"/>
                  </a:cubicBezTo>
                  <a:cubicBezTo>
                    <a:pt x="468" y="944"/>
                    <a:pt x="466" y="944"/>
                    <a:pt x="464" y="944"/>
                  </a:cubicBezTo>
                  <a:cubicBezTo>
                    <a:pt x="457" y="945"/>
                    <a:pt x="457" y="945"/>
                    <a:pt x="457" y="945"/>
                  </a:cubicBezTo>
                  <a:cubicBezTo>
                    <a:pt x="443" y="947"/>
                    <a:pt x="428" y="947"/>
                    <a:pt x="414" y="948"/>
                  </a:cubicBezTo>
                  <a:cubicBezTo>
                    <a:pt x="385" y="947"/>
                    <a:pt x="356" y="944"/>
                    <a:pt x="328" y="937"/>
                  </a:cubicBezTo>
                  <a:cubicBezTo>
                    <a:pt x="300" y="929"/>
                    <a:pt x="273" y="918"/>
                    <a:pt x="247" y="905"/>
                  </a:cubicBezTo>
                  <a:cubicBezTo>
                    <a:pt x="222" y="891"/>
                    <a:pt x="199" y="874"/>
                    <a:pt x="178" y="855"/>
                  </a:cubicBezTo>
                  <a:cubicBezTo>
                    <a:pt x="157" y="835"/>
                    <a:pt x="138" y="814"/>
                    <a:pt x="122" y="791"/>
                  </a:cubicBezTo>
                  <a:cubicBezTo>
                    <a:pt x="107" y="769"/>
                    <a:pt x="94" y="745"/>
                    <a:pt x="84" y="720"/>
                  </a:cubicBezTo>
                  <a:cubicBezTo>
                    <a:pt x="74" y="696"/>
                    <a:pt x="66" y="671"/>
                    <a:pt x="62" y="646"/>
                  </a:cubicBezTo>
                  <a:cubicBezTo>
                    <a:pt x="61" y="640"/>
                    <a:pt x="60" y="634"/>
                    <a:pt x="59" y="629"/>
                  </a:cubicBezTo>
                  <a:cubicBezTo>
                    <a:pt x="58" y="622"/>
                    <a:pt x="57" y="616"/>
                    <a:pt x="57" y="609"/>
                  </a:cubicBezTo>
                  <a:cubicBezTo>
                    <a:pt x="56" y="607"/>
                    <a:pt x="56" y="607"/>
                    <a:pt x="56" y="607"/>
                  </a:cubicBezTo>
                  <a:cubicBezTo>
                    <a:pt x="56" y="606"/>
                    <a:pt x="56" y="608"/>
                    <a:pt x="56" y="607"/>
                  </a:cubicBezTo>
                  <a:cubicBezTo>
                    <a:pt x="56" y="606"/>
                    <a:pt x="56" y="606"/>
                    <a:pt x="56" y="606"/>
                  </a:cubicBezTo>
                  <a:cubicBezTo>
                    <a:pt x="56" y="605"/>
                    <a:pt x="56" y="605"/>
                    <a:pt x="56" y="605"/>
                  </a:cubicBezTo>
                  <a:cubicBezTo>
                    <a:pt x="56" y="601"/>
                    <a:pt x="56" y="601"/>
                    <a:pt x="56" y="601"/>
                  </a:cubicBezTo>
                  <a:cubicBezTo>
                    <a:pt x="56" y="598"/>
                    <a:pt x="56" y="595"/>
                    <a:pt x="56" y="592"/>
                  </a:cubicBezTo>
                  <a:cubicBezTo>
                    <a:pt x="55" y="586"/>
                    <a:pt x="55" y="580"/>
                    <a:pt x="55" y="574"/>
                  </a:cubicBezTo>
                  <a:cubicBezTo>
                    <a:pt x="55" y="551"/>
                    <a:pt x="57" y="529"/>
                    <a:pt x="60" y="508"/>
                  </a:cubicBezTo>
                  <a:cubicBezTo>
                    <a:pt x="67" y="467"/>
                    <a:pt x="80" y="432"/>
                    <a:pt x="93" y="404"/>
                  </a:cubicBezTo>
                  <a:cubicBezTo>
                    <a:pt x="106" y="376"/>
                    <a:pt x="119" y="356"/>
                    <a:pt x="129" y="342"/>
                  </a:cubicBezTo>
                  <a:cubicBezTo>
                    <a:pt x="133" y="335"/>
                    <a:pt x="137" y="330"/>
                    <a:pt x="140" y="327"/>
                  </a:cubicBezTo>
                  <a:cubicBezTo>
                    <a:pt x="143" y="323"/>
                    <a:pt x="144" y="321"/>
                    <a:pt x="144" y="321"/>
                  </a:cubicBezTo>
                  <a:lnTo>
                    <a:pt x="141" y="319"/>
                  </a:lnTo>
                  <a:close/>
                </a:path>
              </a:pathLst>
            </a:custGeom>
            <a:solidFill>
              <a:schemeClr val="accent3">
                <a:lumMod val="50000"/>
              </a:schemeClr>
            </a:solidFill>
            <a:ln>
              <a:noFill/>
            </a:ln>
          </p:spPr>
          <p:txBody>
            <a:bodyPr lIns="121954" tIns="60977" rIns="121954" bIns="60977"/>
            <a:lstStyle/>
            <a:p>
              <a:endParaRPr lang="zh-CN" altLang="en-US" sz="2100"/>
            </a:p>
          </p:txBody>
        </p:sp>
        <p:sp>
          <p:nvSpPr>
            <p:cNvPr id="9" name="Freeform 10"/>
            <p:cNvSpPr/>
            <p:nvPr/>
          </p:nvSpPr>
          <p:spPr bwMode="auto">
            <a:xfrm>
              <a:off x="1124460" y="2431196"/>
              <a:ext cx="3403256" cy="3168651"/>
            </a:xfrm>
            <a:custGeom>
              <a:avLst/>
              <a:gdLst>
                <a:gd name="T0" fmla="*/ 129 w 1029"/>
                <a:gd name="T1" fmla="*/ 171 h 959"/>
                <a:gd name="T2" fmla="*/ 74 w 1029"/>
                <a:gd name="T3" fmla="*/ 237 h 959"/>
                <a:gd name="T4" fmla="*/ 58 w 1029"/>
                <a:gd name="T5" fmla="*/ 263 h 959"/>
                <a:gd name="T6" fmla="*/ 42 w 1029"/>
                <a:gd name="T7" fmla="*/ 294 h 959"/>
                <a:gd name="T8" fmla="*/ 15 w 1029"/>
                <a:gd name="T9" fmla="*/ 367 h 959"/>
                <a:gd name="T10" fmla="*/ 2 w 1029"/>
                <a:gd name="T11" fmla="*/ 437 h 959"/>
                <a:gd name="T12" fmla="*/ 1 w 1029"/>
                <a:gd name="T13" fmla="*/ 445 h 959"/>
                <a:gd name="T14" fmla="*/ 1 w 1029"/>
                <a:gd name="T15" fmla="*/ 456 h 959"/>
                <a:gd name="T16" fmla="*/ 0 w 1029"/>
                <a:gd name="T17" fmla="*/ 469 h 959"/>
                <a:gd name="T18" fmla="*/ 0 w 1029"/>
                <a:gd name="T19" fmla="*/ 495 h 959"/>
                <a:gd name="T20" fmla="*/ 97 w 1029"/>
                <a:gd name="T21" fmla="*/ 767 h 959"/>
                <a:gd name="T22" fmla="*/ 386 w 1029"/>
                <a:gd name="T23" fmla="*/ 948 h 959"/>
                <a:gd name="T24" fmla="*/ 427 w 1029"/>
                <a:gd name="T25" fmla="*/ 955 h 959"/>
                <a:gd name="T26" fmla="*/ 452 w 1029"/>
                <a:gd name="T27" fmla="*/ 957 h 959"/>
                <a:gd name="T28" fmla="*/ 457 w 1029"/>
                <a:gd name="T29" fmla="*/ 957 h 959"/>
                <a:gd name="T30" fmla="*/ 505 w 1029"/>
                <a:gd name="T31" fmla="*/ 959 h 959"/>
                <a:gd name="T32" fmla="*/ 555 w 1029"/>
                <a:gd name="T33" fmla="*/ 955 h 959"/>
                <a:gd name="T34" fmla="*/ 796 w 1029"/>
                <a:gd name="T35" fmla="*/ 861 h 959"/>
                <a:gd name="T36" fmla="*/ 1022 w 1029"/>
                <a:gd name="T37" fmla="*/ 495 h 959"/>
                <a:gd name="T38" fmla="*/ 1027 w 1029"/>
                <a:gd name="T39" fmla="*/ 440 h 959"/>
                <a:gd name="T40" fmla="*/ 1028 w 1029"/>
                <a:gd name="T41" fmla="*/ 436 h 959"/>
                <a:gd name="T42" fmla="*/ 1029 w 1029"/>
                <a:gd name="T43" fmla="*/ 418 h 959"/>
                <a:gd name="T44" fmla="*/ 1029 w 1029"/>
                <a:gd name="T45" fmla="*/ 398 h 959"/>
                <a:gd name="T46" fmla="*/ 1028 w 1029"/>
                <a:gd name="T47" fmla="*/ 372 h 959"/>
                <a:gd name="T48" fmla="*/ 1020 w 1029"/>
                <a:gd name="T49" fmla="*/ 304 h 959"/>
                <a:gd name="T50" fmla="*/ 1005 w 1029"/>
                <a:gd name="T51" fmla="*/ 242 h 959"/>
                <a:gd name="T52" fmla="*/ 941 w 1029"/>
                <a:gd name="T53" fmla="*/ 97 h 959"/>
                <a:gd name="T54" fmla="*/ 867 w 1029"/>
                <a:gd name="T55" fmla="*/ 0 h 959"/>
                <a:gd name="T56" fmla="*/ 648 w 1029"/>
                <a:gd name="T57" fmla="*/ 306 h 959"/>
                <a:gd name="T58" fmla="*/ 687 w 1029"/>
                <a:gd name="T59" fmla="*/ 358 h 959"/>
                <a:gd name="T60" fmla="*/ 700 w 1029"/>
                <a:gd name="T61" fmla="*/ 383 h 959"/>
                <a:gd name="T62" fmla="*/ 712 w 1029"/>
                <a:gd name="T63" fmla="*/ 420 h 959"/>
                <a:gd name="T64" fmla="*/ 714 w 1029"/>
                <a:gd name="T65" fmla="*/ 427 h 959"/>
                <a:gd name="T66" fmla="*/ 716 w 1029"/>
                <a:gd name="T67" fmla="*/ 444 h 959"/>
                <a:gd name="T68" fmla="*/ 717 w 1029"/>
                <a:gd name="T69" fmla="*/ 448 h 959"/>
                <a:gd name="T70" fmla="*/ 719 w 1029"/>
                <a:gd name="T71" fmla="*/ 468 h 959"/>
                <a:gd name="T72" fmla="*/ 642 w 1029"/>
                <a:gd name="T73" fmla="*/ 675 h 959"/>
                <a:gd name="T74" fmla="*/ 516 w 1029"/>
                <a:gd name="T75" fmla="*/ 756 h 959"/>
                <a:gd name="T76" fmla="*/ 486 w 1029"/>
                <a:gd name="T77" fmla="*/ 765 h 959"/>
                <a:gd name="T78" fmla="*/ 453 w 1029"/>
                <a:gd name="T79" fmla="*/ 770 h 959"/>
                <a:gd name="T80" fmla="*/ 452 w 1029"/>
                <a:gd name="T81" fmla="*/ 770 h 959"/>
                <a:gd name="T82" fmla="*/ 436 w 1029"/>
                <a:gd name="T83" fmla="*/ 772 h 959"/>
                <a:gd name="T84" fmla="*/ 409 w 1029"/>
                <a:gd name="T85" fmla="*/ 773 h 959"/>
                <a:gd name="T86" fmla="*/ 187 w 1029"/>
                <a:gd name="T87" fmla="*/ 686 h 959"/>
                <a:gd name="T88" fmla="*/ 71 w 1029"/>
                <a:gd name="T89" fmla="*/ 487 h 959"/>
                <a:gd name="T90" fmla="*/ 67 w 1029"/>
                <a:gd name="T91" fmla="*/ 467 h 959"/>
                <a:gd name="T92" fmla="*/ 66 w 1029"/>
                <a:gd name="T93" fmla="*/ 454 h 959"/>
                <a:gd name="T94" fmla="*/ 65 w 1029"/>
                <a:gd name="T95" fmla="*/ 443 h 959"/>
                <a:gd name="T96" fmla="*/ 64 w 1029"/>
                <a:gd name="T97" fmla="*/ 438 h 959"/>
                <a:gd name="T98" fmla="*/ 64 w 1029"/>
                <a:gd name="T99" fmla="*/ 375 h 959"/>
                <a:gd name="T100" fmla="*/ 75 w 1029"/>
                <a:gd name="T101" fmla="*/ 306 h 959"/>
                <a:gd name="T102" fmla="*/ 84 w 1029"/>
                <a:gd name="T103" fmla="*/ 276 h 959"/>
                <a:gd name="T104" fmla="*/ 95 w 1029"/>
                <a:gd name="T105" fmla="*/ 249 h 959"/>
                <a:gd name="T106" fmla="*/ 135 w 1029"/>
                <a:gd name="T107" fmla="*/ 176 h 959"/>
                <a:gd name="T108" fmla="*/ 145 w 1029"/>
                <a:gd name="T109" fmla="*/ 156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9" h="959">
                  <a:moveTo>
                    <a:pt x="145" y="156"/>
                  </a:moveTo>
                  <a:cubicBezTo>
                    <a:pt x="145" y="156"/>
                    <a:pt x="144" y="157"/>
                    <a:pt x="141" y="160"/>
                  </a:cubicBezTo>
                  <a:cubicBezTo>
                    <a:pt x="138" y="162"/>
                    <a:pt x="134" y="166"/>
                    <a:pt x="129" y="171"/>
                  </a:cubicBezTo>
                  <a:cubicBezTo>
                    <a:pt x="118" y="182"/>
                    <a:pt x="103" y="197"/>
                    <a:pt x="87" y="219"/>
                  </a:cubicBezTo>
                  <a:cubicBezTo>
                    <a:pt x="85" y="222"/>
                    <a:pt x="83" y="225"/>
                    <a:pt x="80" y="228"/>
                  </a:cubicBezTo>
                  <a:cubicBezTo>
                    <a:pt x="78" y="231"/>
                    <a:pt x="76" y="234"/>
                    <a:pt x="74" y="237"/>
                  </a:cubicBezTo>
                  <a:cubicBezTo>
                    <a:pt x="72" y="241"/>
                    <a:pt x="70" y="244"/>
                    <a:pt x="67" y="247"/>
                  </a:cubicBezTo>
                  <a:cubicBezTo>
                    <a:pt x="65" y="251"/>
                    <a:pt x="63" y="254"/>
                    <a:pt x="61" y="258"/>
                  </a:cubicBezTo>
                  <a:cubicBezTo>
                    <a:pt x="60" y="260"/>
                    <a:pt x="59" y="262"/>
                    <a:pt x="58" y="263"/>
                  </a:cubicBezTo>
                  <a:cubicBezTo>
                    <a:pt x="57" y="265"/>
                    <a:pt x="56" y="267"/>
                    <a:pt x="55" y="269"/>
                  </a:cubicBezTo>
                  <a:cubicBezTo>
                    <a:pt x="52" y="273"/>
                    <a:pt x="50" y="277"/>
                    <a:pt x="48" y="281"/>
                  </a:cubicBezTo>
                  <a:cubicBezTo>
                    <a:pt x="46" y="285"/>
                    <a:pt x="44" y="289"/>
                    <a:pt x="42" y="294"/>
                  </a:cubicBezTo>
                  <a:cubicBezTo>
                    <a:pt x="41" y="296"/>
                    <a:pt x="40" y="298"/>
                    <a:pt x="39" y="300"/>
                  </a:cubicBezTo>
                  <a:cubicBezTo>
                    <a:pt x="38" y="302"/>
                    <a:pt x="37" y="305"/>
                    <a:pt x="36" y="307"/>
                  </a:cubicBezTo>
                  <a:cubicBezTo>
                    <a:pt x="28" y="325"/>
                    <a:pt x="21" y="345"/>
                    <a:pt x="15" y="367"/>
                  </a:cubicBezTo>
                  <a:cubicBezTo>
                    <a:pt x="12" y="378"/>
                    <a:pt x="10" y="389"/>
                    <a:pt x="7" y="401"/>
                  </a:cubicBezTo>
                  <a:cubicBezTo>
                    <a:pt x="6" y="406"/>
                    <a:pt x="5" y="412"/>
                    <a:pt x="5" y="418"/>
                  </a:cubicBezTo>
                  <a:cubicBezTo>
                    <a:pt x="3" y="424"/>
                    <a:pt x="3" y="430"/>
                    <a:pt x="2" y="437"/>
                  </a:cubicBezTo>
                  <a:cubicBezTo>
                    <a:pt x="2" y="441"/>
                    <a:pt x="2" y="441"/>
                    <a:pt x="2" y="441"/>
                  </a:cubicBezTo>
                  <a:cubicBezTo>
                    <a:pt x="1" y="444"/>
                    <a:pt x="1" y="444"/>
                    <a:pt x="1" y="444"/>
                  </a:cubicBezTo>
                  <a:cubicBezTo>
                    <a:pt x="1" y="444"/>
                    <a:pt x="1" y="443"/>
                    <a:pt x="1" y="445"/>
                  </a:cubicBezTo>
                  <a:cubicBezTo>
                    <a:pt x="1" y="446"/>
                    <a:pt x="1" y="446"/>
                    <a:pt x="1" y="446"/>
                  </a:cubicBezTo>
                  <a:cubicBezTo>
                    <a:pt x="1" y="447"/>
                    <a:pt x="1" y="447"/>
                    <a:pt x="1" y="447"/>
                  </a:cubicBezTo>
                  <a:cubicBezTo>
                    <a:pt x="1" y="450"/>
                    <a:pt x="1" y="453"/>
                    <a:pt x="1" y="456"/>
                  </a:cubicBezTo>
                  <a:cubicBezTo>
                    <a:pt x="1" y="459"/>
                    <a:pt x="0" y="461"/>
                    <a:pt x="0" y="464"/>
                  </a:cubicBezTo>
                  <a:cubicBezTo>
                    <a:pt x="0" y="467"/>
                    <a:pt x="0" y="467"/>
                    <a:pt x="0" y="467"/>
                  </a:cubicBezTo>
                  <a:cubicBezTo>
                    <a:pt x="0" y="469"/>
                    <a:pt x="0" y="469"/>
                    <a:pt x="0" y="469"/>
                  </a:cubicBezTo>
                  <a:cubicBezTo>
                    <a:pt x="0" y="474"/>
                    <a:pt x="0" y="474"/>
                    <a:pt x="0" y="474"/>
                  </a:cubicBezTo>
                  <a:cubicBezTo>
                    <a:pt x="0" y="478"/>
                    <a:pt x="0" y="481"/>
                    <a:pt x="0" y="485"/>
                  </a:cubicBezTo>
                  <a:cubicBezTo>
                    <a:pt x="0" y="488"/>
                    <a:pt x="0" y="491"/>
                    <a:pt x="0" y="495"/>
                  </a:cubicBezTo>
                  <a:cubicBezTo>
                    <a:pt x="0" y="501"/>
                    <a:pt x="0" y="508"/>
                    <a:pt x="1" y="515"/>
                  </a:cubicBezTo>
                  <a:cubicBezTo>
                    <a:pt x="3" y="542"/>
                    <a:pt x="7" y="571"/>
                    <a:pt x="15" y="599"/>
                  </a:cubicBezTo>
                  <a:cubicBezTo>
                    <a:pt x="29" y="656"/>
                    <a:pt x="57" y="715"/>
                    <a:pt x="97" y="767"/>
                  </a:cubicBezTo>
                  <a:cubicBezTo>
                    <a:pt x="138" y="820"/>
                    <a:pt x="192" y="867"/>
                    <a:pt x="256" y="901"/>
                  </a:cubicBezTo>
                  <a:cubicBezTo>
                    <a:pt x="288" y="918"/>
                    <a:pt x="322" y="931"/>
                    <a:pt x="358" y="941"/>
                  </a:cubicBezTo>
                  <a:cubicBezTo>
                    <a:pt x="367" y="943"/>
                    <a:pt x="376" y="946"/>
                    <a:pt x="386" y="948"/>
                  </a:cubicBezTo>
                  <a:cubicBezTo>
                    <a:pt x="399" y="950"/>
                    <a:pt x="399" y="950"/>
                    <a:pt x="399" y="950"/>
                  </a:cubicBezTo>
                  <a:cubicBezTo>
                    <a:pt x="404" y="951"/>
                    <a:pt x="409" y="952"/>
                    <a:pt x="413" y="953"/>
                  </a:cubicBezTo>
                  <a:cubicBezTo>
                    <a:pt x="418" y="953"/>
                    <a:pt x="423" y="954"/>
                    <a:pt x="427" y="955"/>
                  </a:cubicBezTo>
                  <a:cubicBezTo>
                    <a:pt x="441" y="956"/>
                    <a:pt x="441" y="956"/>
                    <a:pt x="441" y="956"/>
                  </a:cubicBezTo>
                  <a:cubicBezTo>
                    <a:pt x="448" y="957"/>
                    <a:pt x="448" y="957"/>
                    <a:pt x="448" y="957"/>
                  </a:cubicBezTo>
                  <a:cubicBezTo>
                    <a:pt x="452" y="957"/>
                    <a:pt x="452" y="957"/>
                    <a:pt x="452" y="957"/>
                  </a:cubicBezTo>
                  <a:cubicBezTo>
                    <a:pt x="450" y="957"/>
                    <a:pt x="455" y="957"/>
                    <a:pt x="455" y="957"/>
                  </a:cubicBezTo>
                  <a:cubicBezTo>
                    <a:pt x="456" y="957"/>
                    <a:pt x="456" y="957"/>
                    <a:pt x="456" y="957"/>
                  </a:cubicBezTo>
                  <a:cubicBezTo>
                    <a:pt x="457" y="957"/>
                    <a:pt x="457" y="957"/>
                    <a:pt x="457" y="957"/>
                  </a:cubicBezTo>
                  <a:cubicBezTo>
                    <a:pt x="469" y="958"/>
                    <a:pt x="469" y="958"/>
                    <a:pt x="469" y="958"/>
                  </a:cubicBezTo>
                  <a:cubicBezTo>
                    <a:pt x="475" y="959"/>
                    <a:pt x="487" y="959"/>
                    <a:pt x="497" y="959"/>
                  </a:cubicBezTo>
                  <a:cubicBezTo>
                    <a:pt x="505" y="959"/>
                    <a:pt x="505" y="959"/>
                    <a:pt x="505" y="959"/>
                  </a:cubicBezTo>
                  <a:cubicBezTo>
                    <a:pt x="512" y="958"/>
                    <a:pt x="512" y="958"/>
                    <a:pt x="512" y="958"/>
                  </a:cubicBezTo>
                  <a:cubicBezTo>
                    <a:pt x="527" y="958"/>
                    <a:pt x="527" y="958"/>
                    <a:pt x="527" y="958"/>
                  </a:cubicBezTo>
                  <a:cubicBezTo>
                    <a:pt x="536" y="957"/>
                    <a:pt x="546" y="956"/>
                    <a:pt x="555" y="955"/>
                  </a:cubicBezTo>
                  <a:cubicBezTo>
                    <a:pt x="565" y="954"/>
                    <a:pt x="574" y="952"/>
                    <a:pt x="584" y="951"/>
                  </a:cubicBezTo>
                  <a:cubicBezTo>
                    <a:pt x="622" y="944"/>
                    <a:pt x="659" y="933"/>
                    <a:pt x="695" y="917"/>
                  </a:cubicBezTo>
                  <a:cubicBezTo>
                    <a:pt x="731" y="902"/>
                    <a:pt x="764" y="883"/>
                    <a:pt x="796" y="861"/>
                  </a:cubicBezTo>
                  <a:cubicBezTo>
                    <a:pt x="827" y="839"/>
                    <a:pt x="856" y="814"/>
                    <a:pt x="882" y="786"/>
                  </a:cubicBezTo>
                  <a:cubicBezTo>
                    <a:pt x="933" y="730"/>
                    <a:pt x="972" y="664"/>
                    <a:pt x="996" y="596"/>
                  </a:cubicBezTo>
                  <a:cubicBezTo>
                    <a:pt x="1008" y="563"/>
                    <a:pt x="1016" y="528"/>
                    <a:pt x="1022" y="495"/>
                  </a:cubicBezTo>
                  <a:cubicBezTo>
                    <a:pt x="1023" y="486"/>
                    <a:pt x="1024" y="478"/>
                    <a:pt x="1025" y="470"/>
                  </a:cubicBezTo>
                  <a:cubicBezTo>
                    <a:pt x="1026" y="461"/>
                    <a:pt x="1027" y="453"/>
                    <a:pt x="1027" y="445"/>
                  </a:cubicBezTo>
                  <a:cubicBezTo>
                    <a:pt x="1028" y="448"/>
                    <a:pt x="1027" y="439"/>
                    <a:pt x="1027" y="440"/>
                  </a:cubicBezTo>
                  <a:cubicBezTo>
                    <a:pt x="1028" y="439"/>
                    <a:pt x="1028" y="439"/>
                    <a:pt x="1028" y="439"/>
                  </a:cubicBezTo>
                  <a:cubicBezTo>
                    <a:pt x="1028" y="438"/>
                    <a:pt x="1028" y="438"/>
                    <a:pt x="1028" y="438"/>
                  </a:cubicBezTo>
                  <a:cubicBezTo>
                    <a:pt x="1028" y="436"/>
                    <a:pt x="1028" y="436"/>
                    <a:pt x="1028" y="436"/>
                  </a:cubicBezTo>
                  <a:cubicBezTo>
                    <a:pt x="1028" y="432"/>
                    <a:pt x="1028" y="432"/>
                    <a:pt x="1028" y="432"/>
                  </a:cubicBezTo>
                  <a:cubicBezTo>
                    <a:pt x="1028" y="429"/>
                    <a:pt x="1028" y="426"/>
                    <a:pt x="1029" y="423"/>
                  </a:cubicBezTo>
                  <a:cubicBezTo>
                    <a:pt x="1029" y="418"/>
                    <a:pt x="1029" y="418"/>
                    <a:pt x="1029" y="418"/>
                  </a:cubicBezTo>
                  <a:cubicBezTo>
                    <a:pt x="1029" y="418"/>
                    <a:pt x="1029" y="416"/>
                    <a:pt x="1029" y="415"/>
                  </a:cubicBezTo>
                  <a:cubicBezTo>
                    <a:pt x="1029" y="412"/>
                    <a:pt x="1029" y="412"/>
                    <a:pt x="1029" y="412"/>
                  </a:cubicBezTo>
                  <a:cubicBezTo>
                    <a:pt x="1029" y="407"/>
                    <a:pt x="1029" y="403"/>
                    <a:pt x="1029" y="398"/>
                  </a:cubicBezTo>
                  <a:cubicBezTo>
                    <a:pt x="1029" y="393"/>
                    <a:pt x="1029" y="389"/>
                    <a:pt x="1029" y="384"/>
                  </a:cubicBezTo>
                  <a:cubicBezTo>
                    <a:pt x="1028" y="382"/>
                    <a:pt x="1028" y="380"/>
                    <a:pt x="1028" y="378"/>
                  </a:cubicBezTo>
                  <a:cubicBezTo>
                    <a:pt x="1028" y="372"/>
                    <a:pt x="1028" y="372"/>
                    <a:pt x="1028" y="372"/>
                  </a:cubicBezTo>
                  <a:cubicBezTo>
                    <a:pt x="1027" y="365"/>
                    <a:pt x="1027" y="357"/>
                    <a:pt x="1026" y="349"/>
                  </a:cubicBezTo>
                  <a:cubicBezTo>
                    <a:pt x="1025" y="341"/>
                    <a:pt x="1024" y="334"/>
                    <a:pt x="1024" y="326"/>
                  </a:cubicBezTo>
                  <a:cubicBezTo>
                    <a:pt x="1023" y="319"/>
                    <a:pt x="1021" y="311"/>
                    <a:pt x="1020" y="304"/>
                  </a:cubicBezTo>
                  <a:cubicBezTo>
                    <a:pt x="1019" y="297"/>
                    <a:pt x="1017" y="290"/>
                    <a:pt x="1016" y="283"/>
                  </a:cubicBezTo>
                  <a:cubicBezTo>
                    <a:pt x="1014" y="276"/>
                    <a:pt x="1013" y="269"/>
                    <a:pt x="1011" y="262"/>
                  </a:cubicBezTo>
                  <a:cubicBezTo>
                    <a:pt x="1009" y="255"/>
                    <a:pt x="1007" y="248"/>
                    <a:pt x="1005" y="242"/>
                  </a:cubicBezTo>
                  <a:cubicBezTo>
                    <a:pt x="1004" y="238"/>
                    <a:pt x="1004" y="235"/>
                    <a:pt x="1003" y="232"/>
                  </a:cubicBezTo>
                  <a:cubicBezTo>
                    <a:pt x="1002" y="229"/>
                    <a:pt x="1000" y="226"/>
                    <a:pt x="999" y="222"/>
                  </a:cubicBezTo>
                  <a:cubicBezTo>
                    <a:pt x="983" y="172"/>
                    <a:pt x="961" y="130"/>
                    <a:pt x="941" y="97"/>
                  </a:cubicBezTo>
                  <a:cubicBezTo>
                    <a:pt x="921" y="64"/>
                    <a:pt x="901" y="40"/>
                    <a:pt x="888" y="24"/>
                  </a:cubicBezTo>
                  <a:cubicBezTo>
                    <a:pt x="881" y="16"/>
                    <a:pt x="876" y="10"/>
                    <a:pt x="872" y="6"/>
                  </a:cubicBezTo>
                  <a:cubicBezTo>
                    <a:pt x="869" y="2"/>
                    <a:pt x="867" y="0"/>
                    <a:pt x="867" y="0"/>
                  </a:cubicBezTo>
                  <a:cubicBezTo>
                    <a:pt x="610" y="275"/>
                    <a:pt x="610" y="275"/>
                    <a:pt x="610" y="275"/>
                  </a:cubicBezTo>
                  <a:cubicBezTo>
                    <a:pt x="610" y="275"/>
                    <a:pt x="614" y="277"/>
                    <a:pt x="621" y="282"/>
                  </a:cubicBezTo>
                  <a:cubicBezTo>
                    <a:pt x="627" y="287"/>
                    <a:pt x="637" y="294"/>
                    <a:pt x="648" y="306"/>
                  </a:cubicBezTo>
                  <a:cubicBezTo>
                    <a:pt x="659" y="317"/>
                    <a:pt x="671" y="332"/>
                    <a:pt x="683" y="351"/>
                  </a:cubicBezTo>
                  <a:cubicBezTo>
                    <a:pt x="684" y="352"/>
                    <a:pt x="685" y="353"/>
                    <a:pt x="685" y="354"/>
                  </a:cubicBezTo>
                  <a:cubicBezTo>
                    <a:pt x="686" y="356"/>
                    <a:pt x="687" y="357"/>
                    <a:pt x="687" y="358"/>
                  </a:cubicBezTo>
                  <a:cubicBezTo>
                    <a:pt x="689" y="361"/>
                    <a:pt x="690" y="363"/>
                    <a:pt x="692" y="366"/>
                  </a:cubicBezTo>
                  <a:cubicBezTo>
                    <a:pt x="693" y="369"/>
                    <a:pt x="694" y="372"/>
                    <a:pt x="696" y="374"/>
                  </a:cubicBezTo>
                  <a:cubicBezTo>
                    <a:pt x="697" y="377"/>
                    <a:pt x="698" y="380"/>
                    <a:pt x="700" y="383"/>
                  </a:cubicBezTo>
                  <a:cubicBezTo>
                    <a:pt x="701" y="386"/>
                    <a:pt x="702" y="389"/>
                    <a:pt x="703" y="392"/>
                  </a:cubicBezTo>
                  <a:cubicBezTo>
                    <a:pt x="704" y="395"/>
                    <a:pt x="705" y="399"/>
                    <a:pt x="707" y="402"/>
                  </a:cubicBezTo>
                  <a:cubicBezTo>
                    <a:pt x="708" y="408"/>
                    <a:pt x="710" y="414"/>
                    <a:pt x="712" y="420"/>
                  </a:cubicBezTo>
                  <a:cubicBezTo>
                    <a:pt x="713" y="422"/>
                    <a:pt x="713" y="423"/>
                    <a:pt x="713" y="424"/>
                  </a:cubicBezTo>
                  <a:cubicBezTo>
                    <a:pt x="714" y="425"/>
                    <a:pt x="714" y="425"/>
                    <a:pt x="714" y="425"/>
                  </a:cubicBezTo>
                  <a:cubicBezTo>
                    <a:pt x="714" y="426"/>
                    <a:pt x="714" y="426"/>
                    <a:pt x="714" y="427"/>
                  </a:cubicBezTo>
                  <a:cubicBezTo>
                    <a:pt x="715" y="431"/>
                    <a:pt x="715" y="431"/>
                    <a:pt x="715" y="431"/>
                  </a:cubicBezTo>
                  <a:cubicBezTo>
                    <a:pt x="715" y="434"/>
                    <a:pt x="715" y="437"/>
                    <a:pt x="716" y="440"/>
                  </a:cubicBezTo>
                  <a:cubicBezTo>
                    <a:pt x="716" y="444"/>
                    <a:pt x="716" y="444"/>
                    <a:pt x="716" y="444"/>
                  </a:cubicBezTo>
                  <a:cubicBezTo>
                    <a:pt x="716" y="447"/>
                    <a:pt x="716" y="447"/>
                    <a:pt x="716" y="447"/>
                  </a:cubicBezTo>
                  <a:cubicBezTo>
                    <a:pt x="717" y="448"/>
                    <a:pt x="717" y="448"/>
                    <a:pt x="717" y="448"/>
                  </a:cubicBezTo>
                  <a:cubicBezTo>
                    <a:pt x="717" y="448"/>
                    <a:pt x="717" y="448"/>
                    <a:pt x="717" y="448"/>
                  </a:cubicBezTo>
                  <a:cubicBezTo>
                    <a:pt x="717" y="449"/>
                    <a:pt x="717" y="441"/>
                    <a:pt x="717" y="445"/>
                  </a:cubicBezTo>
                  <a:cubicBezTo>
                    <a:pt x="717" y="448"/>
                    <a:pt x="718" y="452"/>
                    <a:pt x="718" y="456"/>
                  </a:cubicBezTo>
                  <a:cubicBezTo>
                    <a:pt x="719" y="460"/>
                    <a:pt x="719" y="464"/>
                    <a:pt x="719" y="468"/>
                  </a:cubicBezTo>
                  <a:cubicBezTo>
                    <a:pt x="720" y="484"/>
                    <a:pt x="719" y="501"/>
                    <a:pt x="717" y="519"/>
                  </a:cubicBezTo>
                  <a:cubicBezTo>
                    <a:pt x="713" y="553"/>
                    <a:pt x="701" y="590"/>
                    <a:pt x="680" y="625"/>
                  </a:cubicBezTo>
                  <a:cubicBezTo>
                    <a:pt x="670" y="642"/>
                    <a:pt x="657" y="659"/>
                    <a:pt x="642" y="675"/>
                  </a:cubicBezTo>
                  <a:cubicBezTo>
                    <a:pt x="628" y="691"/>
                    <a:pt x="611" y="705"/>
                    <a:pt x="592" y="718"/>
                  </a:cubicBezTo>
                  <a:cubicBezTo>
                    <a:pt x="574" y="731"/>
                    <a:pt x="554" y="742"/>
                    <a:pt x="532" y="750"/>
                  </a:cubicBezTo>
                  <a:cubicBezTo>
                    <a:pt x="527" y="752"/>
                    <a:pt x="521" y="754"/>
                    <a:pt x="516" y="756"/>
                  </a:cubicBezTo>
                  <a:cubicBezTo>
                    <a:pt x="510" y="758"/>
                    <a:pt x="504" y="760"/>
                    <a:pt x="499" y="761"/>
                  </a:cubicBezTo>
                  <a:cubicBezTo>
                    <a:pt x="490" y="763"/>
                    <a:pt x="490" y="763"/>
                    <a:pt x="490" y="763"/>
                  </a:cubicBezTo>
                  <a:cubicBezTo>
                    <a:pt x="486" y="765"/>
                    <a:pt x="486" y="765"/>
                    <a:pt x="486" y="765"/>
                  </a:cubicBezTo>
                  <a:cubicBezTo>
                    <a:pt x="482" y="765"/>
                    <a:pt x="482" y="765"/>
                    <a:pt x="482" y="765"/>
                  </a:cubicBezTo>
                  <a:cubicBezTo>
                    <a:pt x="476" y="766"/>
                    <a:pt x="473" y="768"/>
                    <a:pt x="464" y="769"/>
                  </a:cubicBezTo>
                  <a:cubicBezTo>
                    <a:pt x="453" y="770"/>
                    <a:pt x="453" y="770"/>
                    <a:pt x="453" y="770"/>
                  </a:cubicBezTo>
                  <a:cubicBezTo>
                    <a:pt x="451" y="770"/>
                    <a:pt x="451" y="770"/>
                    <a:pt x="451" y="770"/>
                  </a:cubicBezTo>
                  <a:cubicBezTo>
                    <a:pt x="450" y="770"/>
                    <a:pt x="450" y="770"/>
                    <a:pt x="450" y="770"/>
                  </a:cubicBezTo>
                  <a:cubicBezTo>
                    <a:pt x="450" y="770"/>
                    <a:pt x="454" y="770"/>
                    <a:pt x="452" y="770"/>
                  </a:cubicBezTo>
                  <a:cubicBezTo>
                    <a:pt x="450" y="771"/>
                    <a:pt x="450" y="771"/>
                    <a:pt x="450" y="771"/>
                  </a:cubicBezTo>
                  <a:cubicBezTo>
                    <a:pt x="445" y="771"/>
                    <a:pt x="445" y="771"/>
                    <a:pt x="445" y="771"/>
                  </a:cubicBezTo>
                  <a:cubicBezTo>
                    <a:pt x="436" y="772"/>
                    <a:pt x="436" y="772"/>
                    <a:pt x="436" y="772"/>
                  </a:cubicBezTo>
                  <a:cubicBezTo>
                    <a:pt x="427" y="772"/>
                    <a:pt x="427" y="772"/>
                    <a:pt x="427" y="772"/>
                  </a:cubicBezTo>
                  <a:cubicBezTo>
                    <a:pt x="424" y="772"/>
                    <a:pt x="421" y="773"/>
                    <a:pt x="418" y="773"/>
                  </a:cubicBezTo>
                  <a:cubicBezTo>
                    <a:pt x="409" y="773"/>
                    <a:pt x="409" y="773"/>
                    <a:pt x="409" y="773"/>
                  </a:cubicBezTo>
                  <a:cubicBezTo>
                    <a:pt x="403" y="773"/>
                    <a:pt x="396" y="772"/>
                    <a:pt x="390" y="772"/>
                  </a:cubicBezTo>
                  <a:cubicBezTo>
                    <a:pt x="366" y="770"/>
                    <a:pt x="341" y="766"/>
                    <a:pt x="317" y="758"/>
                  </a:cubicBezTo>
                  <a:cubicBezTo>
                    <a:pt x="270" y="744"/>
                    <a:pt x="225" y="719"/>
                    <a:pt x="187" y="686"/>
                  </a:cubicBezTo>
                  <a:cubicBezTo>
                    <a:pt x="150" y="653"/>
                    <a:pt x="120" y="612"/>
                    <a:pt x="99" y="569"/>
                  </a:cubicBezTo>
                  <a:cubicBezTo>
                    <a:pt x="89" y="548"/>
                    <a:pt x="81" y="526"/>
                    <a:pt x="75" y="503"/>
                  </a:cubicBezTo>
                  <a:cubicBezTo>
                    <a:pt x="74" y="498"/>
                    <a:pt x="73" y="492"/>
                    <a:pt x="71" y="487"/>
                  </a:cubicBezTo>
                  <a:cubicBezTo>
                    <a:pt x="71" y="484"/>
                    <a:pt x="70" y="481"/>
                    <a:pt x="70" y="479"/>
                  </a:cubicBezTo>
                  <a:cubicBezTo>
                    <a:pt x="69" y="476"/>
                    <a:pt x="69" y="474"/>
                    <a:pt x="68" y="471"/>
                  </a:cubicBezTo>
                  <a:cubicBezTo>
                    <a:pt x="67" y="467"/>
                    <a:pt x="67" y="467"/>
                    <a:pt x="67" y="467"/>
                  </a:cubicBezTo>
                  <a:cubicBezTo>
                    <a:pt x="67" y="465"/>
                    <a:pt x="67" y="465"/>
                    <a:pt x="67" y="465"/>
                  </a:cubicBezTo>
                  <a:cubicBezTo>
                    <a:pt x="67" y="463"/>
                    <a:pt x="67" y="463"/>
                    <a:pt x="67" y="463"/>
                  </a:cubicBezTo>
                  <a:cubicBezTo>
                    <a:pt x="66" y="460"/>
                    <a:pt x="66" y="457"/>
                    <a:pt x="66" y="454"/>
                  </a:cubicBezTo>
                  <a:cubicBezTo>
                    <a:pt x="65" y="451"/>
                    <a:pt x="65" y="448"/>
                    <a:pt x="65" y="445"/>
                  </a:cubicBezTo>
                  <a:cubicBezTo>
                    <a:pt x="65" y="444"/>
                    <a:pt x="65" y="444"/>
                    <a:pt x="65" y="444"/>
                  </a:cubicBezTo>
                  <a:cubicBezTo>
                    <a:pt x="65" y="443"/>
                    <a:pt x="65" y="443"/>
                    <a:pt x="65" y="443"/>
                  </a:cubicBezTo>
                  <a:cubicBezTo>
                    <a:pt x="65" y="445"/>
                    <a:pt x="65" y="444"/>
                    <a:pt x="64" y="444"/>
                  </a:cubicBezTo>
                  <a:cubicBezTo>
                    <a:pt x="64" y="442"/>
                    <a:pt x="64" y="442"/>
                    <a:pt x="64" y="442"/>
                  </a:cubicBezTo>
                  <a:cubicBezTo>
                    <a:pt x="64" y="438"/>
                    <a:pt x="64" y="438"/>
                    <a:pt x="64" y="438"/>
                  </a:cubicBezTo>
                  <a:cubicBezTo>
                    <a:pt x="64" y="432"/>
                    <a:pt x="63" y="427"/>
                    <a:pt x="63" y="422"/>
                  </a:cubicBezTo>
                  <a:cubicBezTo>
                    <a:pt x="63" y="416"/>
                    <a:pt x="63" y="411"/>
                    <a:pt x="63" y="406"/>
                  </a:cubicBezTo>
                  <a:cubicBezTo>
                    <a:pt x="63" y="395"/>
                    <a:pt x="63" y="385"/>
                    <a:pt x="64" y="375"/>
                  </a:cubicBezTo>
                  <a:cubicBezTo>
                    <a:pt x="65" y="355"/>
                    <a:pt x="68" y="336"/>
                    <a:pt x="72" y="319"/>
                  </a:cubicBezTo>
                  <a:cubicBezTo>
                    <a:pt x="73" y="317"/>
                    <a:pt x="73" y="314"/>
                    <a:pt x="74" y="312"/>
                  </a:cubicBezTo>
                  <a:cubicBezTo>
                    <a:pt x="74" y="310"/>
                    <a:pt x="75" y="308"/>
                    <a:pt x="75" y="306"/>
                  </a:cubicBezTo>
                  <a:cubicBezTo>
                    <a:pt x="76" y="302"/>
                    <a:pt x="78" y="297"/>
                    <a:pt x="79" y="293"/>
                  </a:cubicBezTo>
                  <a:cubicBezTo>
                    <a:pt x="80" y="289"/>
                    <a:pt x="81" y="285"/>
                    <a:pt x="82" y="281"/>
                  </a:cubicBezTo>
                  <a:cubicBezTo>
                    <a:pt x="83" y="279"/>
                    <a:pt x="84" y="277"/>
                    <a:pt x="84" y="276"/>
                  </a:cubicBezTo>
                  <a:cubicBezTo>
                    <a:pt x="85" y="274"/>
                    <a:pt x="86" y="272"/>
                    <a:pt x="86" y="270"/>
                  </a:cubicBezTo>
                  <a:cubicBezTo>
                    <a:pt x="88" y="266"/>
                    <a:pt x="89" y="263"/>
                    <a:pt x="90" y="259"/>
                  </a:cubicBezTo>
                  <a:cubicBezTo>
                    <a:pt x="92" y="255"/>
                    <a:pt x="93" y="252"/>
                    <a:pt x="95" y="249"/>
                  </a:cubicBezTo>
                  <a:cubicBezTo>
                    <a:pt x="96" y="245"/>
                    <a:pt x="98" y="242"/>
                    <a:pt x="99" y="239"/>
                  </a:cubicBezTo>
                  <a:cubicBezTo>
                    <a:pt x="101" y="236"/>
                    <a:pt x="102" y="233"/>
                    <a:pt x="103" y="230"/>
                  </a:cubicBezTo>
                  <a:cubicBezTo>
                    <a:pt x="115" y="206"/>
                    <a:pt x="127" y="188"/>
                    <a:pt x="135" y="176"/>
                  </a:cubicBezTo>
                  <a:cubicBezTo>
                    <a:pt x="139" y="170"/>
                    <a:pt x="142" y="166"/>
                    <a:pt x="145" y="163"/>
                  </a:cubicBezTo>
                  <a:cubicBezTo>
                    <a:pt x="147" y="160"/>
                    <a:pt x="148" y="158"/>
                    <a:pt x="148" y="158"/>
                  </a:cubicBezTo>
                  <a:lnTo>
                    <a:pt x="145" y="156"/>
                  </a:lnTo>
                  <a:close/>
                </a:path>
              </a:pathLst>
            </a:custGeom>
            <a:solidFill>
              <a:schemeClr val="accent3">
                <a:lumMod val="75000"/>
              </a:schemeClr>
            </a:solidFill>
            <a:ln>
              <a:noFill/>
            </a:ln>
          </p:spPr>
          <p:txBody>
            <a:bodyPr lIns="121954" tIns="60977" rIns="121954" bIns="60977"/>
            <a:lstStyle/>
            <a:p>
              <a:endParaRPr lang="zh-CN" altLang="en-US" sz="2100"/>
            </a:p>
          </p:txBody>
        </p:sp>
        <p:sp>
          <p:nvSpPr>
            <p:cNvPr id="10" name="Freeform 17"/>
            <p:cNvSpPr>
              <a:spLocks noEditPoints="1"/>
            </p:cNvSpPr>
            <p:nvPr/>
          </p:nvSpPr>
          <p:spPr bwMode="auto">
            <a:xfrm>
              <a:off x="2884208" y="2259523"/>
              <a:ext cx="455321" cy="472017"/>
            </a:xfrm>
            <a:custGeom>
              <a:avLst/>
              <a:gdLst>
                <a:gd name="T0" fmla="*/ 109 w 215"/>
                <a:gd name="T1" fmla="*/ 0 h 223"/>
                <a:gd name="T2" fmla="*/ 0 w 215"/>
                <a:gd name="T3" fmla="*/ 78 h 223"/>
                <a:gd name="T4" fmla="*/ 0 w 215"/>
                <a:gd name="T5" fmla="*/ 223 h 223"/>
                <a:gd name="T6" fmla="*/ 215 w 215"/>
                <a:gd name="T7" fmla="*/ 223 h 223"/>
                <a:gd name="T8" fmla="*/ 215 w 215"/>
                <a:gd name="T9" fmla="*/ 78 h 223"/>
                <a:gd name="T10" fmla="*/ 109 w 215"/>
                <a:gd name="T11" fmla="*/ 0 h 223"/>
                <a:gd name="T12" fmla="*/ 195 w 215"/>
                <a:gd name="T13" fmla="*/ 214 h 223"/>
                <a:gd name="T14" fmla="*/ 140 w 215"/>
                <a:gd name="T15" fmla="*/ 159 h 223"/>
                <a:gd name="T16" fmla="*/ 75 w 215"/>
                <a:gd name="T17" fmla="*/ 159 h 223"/>
                <a:gd name="T18" fmla="*/ 20 w 215"/>
                <a:gd name="T19" fmla="*/ 214 h 223"/>
                <a:gd name="T20" fmla="*/ 9 w 215"/>
                <a:gd name="T21" fmla="*/ 214 h 223"/>
                <a:gd name="T22" fmla="*/ 75 w 215"/>
                <a:gd name="T23" fmla="*/ 150 h 223"/>
                <a:gd name="T24" fmla="*/ 9 w 215"/>
                <a:gd name="T25" fmla="*/ 85 h 223"/>
                <a:gd name="T26" fmla="*/ 9 w 215"/>
                <a:gd name="T27" fmla="*/ 83 h 223"/>
                <a:gd name="T28" fmla="*/ 109 w 215"/>
                <a:gd name="T29" fmla="*/ 13 h 223"/>
                <a:gd name="T30" fmla="*/ 207 w 215"/>
                <a:gd name="T31" fmla="*/ 83 h 223"/>
                <a:gd name="T32" fmla="*/ 207 w 215"/>
                <a:gd name="T33" fmla="*/ 85 h 223"/>
                <a:gd name="T34" fmla="*/ 142 w 215"/>
                <a:gd name="T35" fmla="*/ 150 h 223"/>
                <a:gd name="T36" fmla="*/ 207 w 215"/>
                <a:gd name="T37" fmla="*/ 214 h 223"/>
                <a:gd name="T38" fmla="*/ 207 w 215"/>
                <a:gd name="T39" fmla="*/ 214 h 223"/>
                <a:gd name="T40" fmla="*/ 195 w 215"/>
                <a:gd name="T41" fmla="*/ 21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23">
                  <a:moveTo>
                    <a:pt x="109" y="0"/>
                  </a:moveTo>
                  <a:lnTo>
                    <a:pt x="0" y="78"/>
                  </a:lnTo>
                  <a:lnTo>
                    <a:pt x="0" y="223"/>
                  </a:lnTo>
                  <a:lnTo>
                    <a:pt x="215" y="223"/>
                  </a:lnTo>
                  <a:lnTo>
                    <a:pt x="215" y="78"/>
                  </a:lnTo>
                  <a:lnTo>
                    <a:pt x="109" y="0"/>
                  </a:lnTo>
                  <a:close/>
                  <a:moveTo>
                    <a:pt x="195" y="214"/>
                  </a:moveTo>
                  <a:lnTo>
                    <a:pt x="140" y="159"/>
                  </a:lnTo>
                  <a:lnTo>
                    <a:pt x="75" y="159"/>
                  </a:lnTo>
                  <a:lnTo>
                    <a:pt x="20" y="214"/>
                  </a:lnTo>
                  <a:lnTo>
                    <a:pt x="9" y="214"/>
                  </a:lnTo>
                  <a:lnTo>
                    <a:pt x="75" y="150"/>
                  </a:lnTo>
                  <a:lnTo>
                    <a:pt x="9" y="85"/>
                  </a:lnTo>
                  <a:lnTo>
                    <a:pt x="9" y="83"/>
                  </a:lnTo>
                  <a:lnTo>
                    <a:pt x="109" y="13"/>
                  </a:lnTo>
                  <a:lnTo>
                    <a:pt x="207" y="83"/>
                  </a:lnTo>
                  <a:lnTo>
                    <a:pt x="207" y="85"/>
                  </a:lnTo>
                  <a:lnTo>
                    <a:pt x="142" y="150"/>
                  </a:lnTo>
                  <a:lnTo>
                    <a:pt x="207" y="214"/>
                  </a:lnTo>
                  <a:lnTo>
                    <a:pt x="207" y="214"/>
                  </a:lnTo>
                  <a:lnTo>
                    <a:pt x="195" y="214"/>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11" name="Freeform 18"/>
            <p:cNvSpPr>
              <a:spLocks noEditPoints="1"/>
            </p:cNvSpPr>
            <p:nvPr/>
          </p:nvSpPr>
          <p:spPr bwMode="auto">
            <a:xfrm>
              <a:off x="3697549" y="2933036"/>
              <a:ext cx="288017" cy="518584"/>
            </a:xfrm>
            <a:custGeom>
              <a:avLst/>
              <a:gdLst>
                <a:gd name="T0" fmla="*/ 79 w 87"/>
                <a:gd name="T1" fmla="*/ 53 h 157"/>
                <a:gd name="T2" fmla="*/ 61 w 87"/>
                <a:gd name="T3" fmla="*/ 8 h 157"/>
                <a:gd name="T4" fmla="*/ 15 w 87"/>
                <a:gd name="T5" fmla="*/ 26 h 157"/>
                <a:gd name="T6" fmla="*/ 22 w 87"/>
                <a:gd name="T7" fmla="*/ 63 h 157"/>
                <a:gd name="T8" fmla="*/ 18 w 87"/>
                <a:gd name="T9" fmla="*/ 65 h 157"/>
                <a:gd name="T10" fmla="*/ 21 w 87"/>
                <a:gd name="T11" fmla="*/ 73 h 157"/>
                <a:gd name="T12" fmla="*/ 17 w 87"/>
                <a:gd name="T13" fmla="*/ 74 h 157"/>
                <a:gd name="T14" fmla="*/ 21 w 87"/>
                <a:gd name="T15" fmla="*/ 85 h 157"/>
                <a:gd name="T16" fmla="*/ 15 w 87"/>
                <a:gd name="T17" fmla="*/ 88 h 157"/>
                <a:gd name="T18" fmla="*/ 19 w 87"/>
                <a:gd name="T19" fmla="*/ 99 h 157"/>
                <a:gd name="T20" fmla="*/ 13 w 87"/>
                <a:gd name="T21" fmla="*/ 102 h 157"/>
                <a:gd name="T22" fmla="*/ 17 w 87"/>
                <a:gd name="T23" fmla="*/ 112 h 157"/>
                <a:gd name="T24" fmla="*/ 10 w 87"/>
                <a:gd name="T25" fmla="*/ 115 h 157"/>
                <a:gd name="T26" fmla="*/ 13 w 87"/>
                <a:gd name="T27" fmla="*/ 122 h 157"/>
                <a:gd name="T28" fmla="*/ 8 w 87"/>
                <a:gd name="T29" fmla="*/ 124 h 157"/>
                <a:gd name="T30" fmla="*/ 11 w 87"/>
                <a:gd name="T31" fmla="*/ 130 h 157"/>
                <a:gd name="T32" fmla="*/ 10 w 87"/>
                <a:gd name="T33" fmla="*/ 130 h 157"/>
                <a:gd name="T34" fmla="*/ 5 w 87"/>
                <a:gd name="T35" fmla="*/ 133 h 157"/>
                <a:gd name="T36" fmla="*/ 7 w 87"/>
                <a:gd name="T37" fmla="*/ 138 h 157"/>
                <a:gd name="T38" fmla="*/ 6 w 87"/>
                <a:gd name="T39" fmla="*/ 141 h 157"/>
                <a:gd name="T40" fmla="*/ 0 w 87"/>
                <a:gd name="T41" fmla="*/ 143 h 157"/>
                <a:gd name="T42" fmla="*/ 4 w 87"/>
                <a:gd name="T43" fmla="*/ 157 h 157"/>
                <a:gd name="T44" fmla="*/ 17 w 87"/>
                <a:gd name="T45" fmla="*/ 150 h 157"/>
                <a:gd name="T46" fmla="*/ 50 w 87"/>
                <a:gd name="T47" fmla="*/ 74 h 157"/>
                <a:gd name="T48" fmla="*/ 79 w 87"/>
                <a:gd name="T49" fmla="*/ 53 h 157"/>
                <a:gd name="T50" fmla="*/ 55 w 87"/>
                <a:gd name="T51" fmla="*/ 16 h 157"/>
                <a:gd name="T52" fmla="*/ 60 w 87"/>
                <a:gd name="T53" fmla="*/ 29 h 157"/>
                <a:gd name="T54" fmla="*/ 48 w 87"/>
                <a:gd name="T55" fmla="*/ 34 h 157"/>
                <a:gd name="T56" fmla="*/ 43 w 87"/>
                <a:gd name="T57" fmla="*/ 21 h 157"/>
                <a:gd name="T58" fmla="*/ 55 w 87"/>
                <a:gd name="T59" fmla="*/ 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157">
                  <a:moveTo>
                    <a:pt x="79" y="53"/>
                  </a:moveTo>
                  <a:cubicBezTo>
                    <a:pt x="87" y="36"/>
                    <a:pt x="78" y="15"/>
                    <a:pt x="61" y="8"/>
                  </a:cubicBezTo>
                  <a:cubicBezTo>
                    <a:pt x="43" y="0"/>
                    <a:pt x="23" y="8"/>
                    <a:pt x="15" y="26"/>
                  </a:cubicBezTo>
                  <a:cubicBezTo>
                    <a:pt x="10" y="39"/>
                    <a:pt x="13" y="54"/>
                    <a:pt x="22" y="63"/>
                  </a:cubicBezTo>
                  <a:cubicBezTo>
                    <a:pt x="18" y="65"/>
                    <a:pt x="18" y="65"/>
                    <a:pt x="18" y="65"/>
                  </a:cubicBezTo>
                  <a:cubicBezTo>
                    <a:pt x="21" y="73"/>
                    <a:pt x="21" y="73"/>
                    <a:pt x="21" y="73"/>
                  </a:cubicBezTo>
                  <a:cubicBezTo>
                    <a:pt x="17" y="74"/>
                    <a:pt x="17" y="74"/>
                    <a:pt x="17" y="74"/>
                  </a:cubicBezTo>
                  <a:cubicBezTo>
                    <a:pt x="21" y="85"/>
                    <a:pt x="21" y="85"/>
                    <a:pt x="21" y="85"/>
                  </a:cubicBezTo>
                  <a:cubicBezTo>
                    <a:pt x="15" y="88"/>
                    <a:pt x="15" y="88"/>
                    <a:pt x="15" y="88"/>
                  </a:cubicBezTo>
                  <a:cubicBezTo>
                    <a:pt x="19" y="99"/>
                    <a:pt x="19" y="99"/>
                    <a:pt x="19" y="99"/>
                  </a:cubicBezTo>
                  <a:cubicBezTo>
                    <a:pt x="13" y="102"/>
                    <a:pt x="13" y="102"/>
                    <a:pt x="13" y="102"/>
                  </a:cubicBezTo>
                  <a:cubicBezTo>
                    <a:pt x="17" y="112"/>
                    <a:pt x="17" y="112"/>
                    <a:pt x="17" y="112"/>
                  </a:cubicBezTo>
                  <a:cubicBezTo>
                    <a:pt x="10" y="115"/>
                    <a:pt x="10" y="115"/>
                    <a:pt x="10" y="115"/>
                  </a:cubicBezTo>
                  <a:cubicBezTo>
                    <a:pt x="13" y="122"/>
                    <a:pt x="13" y="122"/>
                    <a:pt x="13" y="122"/>
                  </a:cubicBezTo>
                  <a:cubicBezTo>
                    <a:pt x="8" y="124"/>
                    <a:pt x="8" y="124"/>
                    <a:pt x="8" y="124"/>
                  </a:cubicBezTo>
                  <a:cubicBezTo>
                    <a:pt x="11" y="130"/>
                    <a:pt x="11" y="130"/>
                    <a:pt x="11" y="130"/>
                  </a:cubicBezTo>
                  <a:cubicBezTo>
                    <a:pt x="10" y="130"/>
                    <a:pt x="10" y="130"/>
                    <a:pt x="10" y="130"/>
                  </a:cubicBezTo>
                  <a:cubicBezTo>
                    <a:pt x="5" y="133"/>
                    <a:pt x="5" y="133"/>
                    <a:pt x="5" y="133"/>
                  </a:cubicBezTo>
                  <a:cubicBezTo>
                    <a:pt x="7" y="138"/>
                    <a:pt x="7" y="138"/>
                    <a:pt x="7" y="138"/>
                  </a:cubicBezTo>
                  <a:cubicBezTo>
                    <a:pt x="6" y="141"/>
                    <a:pt x="6" y="141"/>
                    <a:pt x="6" y="141"/>
                  </a:cubicBezTo>
                  <a:cubicBezTo>
                    <a:pt x="0" y="143"/>
                    <a:pt x="0" y="143"/>
                    <a:pt x="0" y="143"/>
                  </a:cubicBezTo>
                  <a:cubicBezTo>
                    <a:pt x="4" y="157"/>
                    <a:pt x="4" y="157"/>
                    <a:pt x="4" y="157"/>
                  </a:cubicBezTo>
                  <a:cubicBezTo>
                    <a:pt x="17" y="150"/>
                    <a:pt x="17" y="150"/>
                    <a:pt x="17" y="150"/>
                  </a:cubicBezTo>
                  <a:cubicBezTo>
                    <a:pt x="50" y="74"/>
                    <a:pt x="50" y="74"/>
                    <a:pt x="50" y="74"/>
                  </a:cubicBezTo>
                  <a:cubicBezTo>
                    <a:pt x="63" y="73"/>
                    <a:pt x="74" y="66"/>
                    <a:pt x="79" y="53"/>
                  </a:cubicBezTo>
                  <a:close/>
                  <a:moveTo>
                    <a:pt x="55" y="16"/>
                  </a:moveTo>
                  <a:cubicBezTo>
                    <a:pt x="60" y="18"/>
                    <a:pt x="62" y="24"/>
                    <a:pt x="60" y="29"/>
                  </a:cubicBezTo>
                  <a:cubicBezTo>
                    <a:pt x="58" y="33"/>
                    <a:pt x="53" y="36"/>
                    <a:pt x="48" y="34"/>
                  </a:cubicBezTo>
                  <a:cubicBezTo>
                    <a:pt x="43" y="31"/>
                    <a:pt x="40" y="26"/>
                    <a:pt x="43" y="21"/>
                  </a:cubicBezTo>
                  <a:cubicBezTo>
                    <a:pt x="45" y="16"/>
                    <a:pt x="50" y="14"/>
                    <a:pt x="55" y="16"/>
                  </a:cubicBez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12" name="Rectangle 5"/>
            <p:cNvSpPr>
              <a:spLocks noChangeArrowheads="1"/>
            </p:cNvSpPr>
            <p:nvPr/>
          </p:nvSpPr>
          <p:spPr bwMode="auto">
            <a:xfrm>
              <a:off x="5886129" y="2083468"/>
              <a:ext cx="1272780" cy="594784"/>
            </a:xfrm>
            <a:prstGeom prst="rect">
              <a:avLst/>
            </a:prstGeom>
            <a:solidFill>
              <a:schemeClr val="accent3">
                <a:lumMod val="50000"/>
              </a:schemeClr>
            </a:solidFill>
            <a:ln>
              <a:noFill/>
            </a:ln>
          </p:spPr>
          <p:txBody>
            <a:bodyPr/>
            <a:lstStyle/>
            <a:p>
              <a:endParaRPr lang="zh-CN" altLang="en-US" sz="2100"/>
            </a:p>
          </p:txBody>
        </p:sp>
        <p:sp>
          <p:nvSpPr>
            <p:cNvPr id="13" name="Freeform 21"/>
            <p:cNvSpPr/>
            <p:nvPr/>
          </p:nvSpPr>
          <p:spPr bwMode="auto">
            <a:xfrm>
              <a:off x="6610406" y="2242217"/>
              <a:ext cx="144008" cy="285751"/>
            </a:xfrm>
            <a:custGeom>
              <a:avLst/>
              <a:gdLst>
                <a:gd name="T0" fmla="*/ 68 w 68"/>
                <a:gd name="T1" fmla="*/ 135 h 135"/>
                <a:gd name="T2" fmla="*/ 68 w 68"/>
                <a:gd name="T3" fmla="*/ 0 h 135"/>
                <a:gd name="T4" fmla="*/ 0 w 68"/>
                <a:gd name="T5" fmla="*/ 69 h 135"/>
                <a:gd name="T6" fmla="*/ 68 w 68"/>
                <a:gd name="T7" fmla="*/ 135 h 135"/>
              </a:gdLst>
              <a:ahLst/>
              <a:cxnLst>
                <a:cxn ang="0">
                  <a:pos x="T0" y="T1"/>
                </a:cxn>
                <a:cxn ang="0">
                  <a:pos x="T2" y="T3"/>
                </a:cxn>
                <a:cxn ang="0">
                  <a:pos x="T4" y="T5"/>
                </a:cxn>
                <a:cxn ang="0">
                  <a:pos x="T6" y="T7"/>
                </a:cxn>
              </a:cxnLst>
              <a:rect l="0" t="0" r="r" b="b"/>
              <a:pathLst>
                <a:path w="68" h="135">
                  <a:moveTo>
                    <a:pt x="68" y="135"/>
                  </a:moveTo>
                  <a:lnTo>
                    <a:pt x="68" y="0"/>
                  </a:lnTo>
                  <a:lnTo>
                    <a:pt x="0" y="69"/>
                  </a:lnTo>
                  <a:lnTo>
                    <a:pt x="68" y="135"/>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4" name="Freeform 22"/>
            <p:cNvSpPr/>
            <p:nvPr/>
          </p:nvSpPr>
          <p:spPr bwMode="auto">
            <a:xfrm>
              <a:off x="6305447" y="2398851"/>
              <a:ext cx="440496" cy="143933"/>
            </a:xfrm>
            <a:custGeom>
              <a:avLst/>
              <a:gdLst>
                <a:gd name="T0" fmla="*/ 69 w 208"/>
                <a:gd name="T1" fmla="*/ 0 h 68"/>
                <a:gd name="T2" fmla="*/ 0 w 208"/>
                <a:gd name="T3" fmla="*/ 68 h 68"/>
                <a:gd name="T4" fmla="*/ 208 w 208"/>
                <a:gd name="T5" fmla="*/ 68 h 68"/>
                <a:gd name="T6" fmla="*/ 137 w 208"/>
                <a:gd name="T7" fmla="*/ 1 h 68"/>
                <a:gd name="T8" fmla="*/ 103 w 208"/>
                <a:gd name="T9" fmla="*/ 36 h 68"/>
                <a:gd name="T10" fmla="*/ 69 w 208"/>
                <a:gd name="T11" fmla="*/ 0 h 68"/>
              </a:gdLst>
              <a:ahLst/>
              <a:cxnLst>
                <a:cxn ang="0">
                  <a:pos x="T0" y="T1"/>
                </a:cxn>
                <a:cxn ang="0">
                  <a:pos x="T2" y="T3"/>
                </a:cxn>
                <a:cxn ang="0">
                  <a:pos x="T4" y="T5"/>
                </a:cxn>
                <a:cxn ang="0">
                  <a:pos x="T6" y="T7"/>
                </a:cxn>
                <a:cxn ang="0">
                  <a:pos x="T8" y="T9"/>
                </a:cxn>
                <a:cxn ang="0">
                  <a:pos x="T10" y="T11"/>
                </a:cxn>
              </a:cxnLst>
              <a:rect l="0" t="0" r="r" b="b"/>
              <a:pathLst>
                <a:path w="208" h="68">
                  <a:moveTo>
                    <a:pt x="69" y="0"/>
                  </a:moveTo>
                  <a:lnTo>
                    <a:pt x="0" y="68"/>
                  </a:lnTo>
                  <a:lnTo>
                    <a:pt x="208" y="68"/>
                  </a:lnTo>
                  <a:lnTo>
                    <a:pt x="137" y="1"/>
                  </a:lnTo>
                  <a:lnTo>
                    <a:pt x="103" y="36"/>
                  </a:lnTo>
                  <a:lnTo>
                    <a:pt x="69"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5" name="Freeform 23"/>
            <p:cNvSpPr/>
            <p:nvPr/>
          </p:nvSpPr>
          <p:spPr bwMode="auto">
            <a:xfrm>
              <a:off x="6301212" y="2218935"/>
              <a:ext cx="446850" cy="228600"/>
            </a:xfrm>
            <a:custGeom>
              <a:avLst/>
              <a:gdLst>
                <a:gd name="T0" fmla="*/ 105 w 211"/>
                <a:gd name="T1" fmla="*/ 108 h 108"/>
                <a:gd name="T2" fmla="*/ 211 w 211"/>
                <a:gd name="T3" fmla="*/ 0 h 108"/>
                <a:gd name="T4" fmla="*/ 0 w 211"/>
                <a:gd name="T5" fmla="*/ 0 h 108"/>
                <a:gd name="T6" fmla="*/ 105 w 211"/>
                <a:gd name="T7" fmla="*/ 108 h 108"/>
              </a:gdLst>
              <a:ahLst/>
              <a:cxnLst>
                <a:cxn ang="0">
                  <a:pos x="T0" y="T1"/>
                </a:cxn>
                <a:cxn ang="0">
                  <a:pos x="T2" y="T3"/>
                </a:cxn>
                <a:cxn ang="0">
                  <a:pos x="T4" y="T5"/>
                </a:cxn>
                <a:cxn ang="0">
                  <a:pos x="T6" y="T7"/>
                </a:cxn>
              </a:cxnLst>
              <a:rect l="0" t="0" r="r" b="b"/>
              <a:pathLst>
                <a:path w="211" h="108">
                  <a:moveTo>
                    <a:pt x="105" y="108"/>
                  </a:moveTo>
                  <a:lnTo>
                    <a:pt x="211" y="0"/>
                  </a:lnTo>
                  <a:lnTo>
                    <a:pt x="0" y="0"/>
                  </a:lnTo>
                  <a:lnTo>
                    <a:pt x="105" y="10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6" name="Freeform 24"/>
            <p:cNvSpPr/>
            <p:nvPr/>
          </p:nvSpPr>
          <p:spPr bwMode="auto">
            <a:xfrm>
              <a:off x="6292741" y="2235868"/>
              <a:ext cx="141891" cy="298451"/>
            </a:xfrm>
            <a:custGeom>
              <a:avLst/>
              <a:gdLst>
                <a:gd name="T0" fmla="*/ 67 w 67"/>
                <a:gd name="T1" fmla="*/ 70 h 141"/>
                <a:gd name="T2" fmla="*/ 0 w 67"/>
                <a:gd name="T3" fmla="*/ 0 h 141"/>
                <a:gd name="T4" fmla="*/ 0 w 67"/>
                <a:gd name="T5" fmla="*/ 141 h 141"/>
                <a:gd name="T6" fmla="*/ 67 w 67"/>
                <a:gd name="T7" fmla="*/ 70 h 141"/>
              </a:gdLst>
              <a:ahLst/>
              <a:cxnLst>
                <a:cxn ang="0">
                  <a:pos x="T0" y="T1"/>
                </a:cxn>
                <a:cxn ang="0">
                  <a:pos x="T2" y="T3"/>
                </a:cxn>
                <a:cxn ang="0">
                  <a:pos x="T4" y="T5"/>
                </a:cxn>
                <a:cxn ang="0">
                  <a:pos x="T6" y="T7"/>
                </a:cxn>
              </a:cxnLst>
              <a:rect l="0" t="0" r="r" b="b"/>
              <a:pathLst>
                <a:path w="67" h="141">
                  <a:moveTo>
                    <a:pt x="67" y="70"/>
                  </a:moveTo>
                  <a:lnTo>
                    <a:pt x="0" y="0"/>
                  </a:lnTo>
                  <a:lnTo>
                    <a:pt x="0" y="141"/>
                  </a:lnTo>
                  <a:lnTo>
                    <a:pt x="67" y="7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7" name="Rectangle 6"/>
            <p:cNvSpPr>
              <a:spLocks noChangeArrowheads="1"/>
            </p:cNvSpPr>
            <p:nvPr/>
          </p:nvSpPr>
          <p:spPr bwMode="auto">
            <a:xfrm>
              <a:off x="5884012" y="3360892"/>
              <a:ext cx="1272780" cy="594784"/>
            </a:xfrm>
            <a:prstGeom prst="rect">
              <a:avLst/>
            </a:prstGeom>
            <a:solidFill>
              <a:schemeClr val="accent3">
                <a:lumMod val="75000"/>
              </a:schemeClr>
            </a:solidFill>
            <a:ln>
              <a:noFill/>
            </a:ln>
          </p:spPr>
          <p:txBody>
            <a:bodyPr/>
            <a:lstStyle/>
            <a:p>
              <a:endParaRPr lang="zh-CN" altLang="en-US" sz="2100"/>
            </a:p>
          </p:txBody>
        </p:sp>
        <p:sp>
          <p:nvSpPr>
            <p:cNvPr id="18" name="Freeform 25"/>
            <p:cNvSpPr>
              <a:spLocks noEditPoints="1"/>
            </p:cNvSpPr>
            <p:nvPr/>
          </p:nvSpPr>
          <p:spPr bwMode="auto">
            <a:xfrm>
              <a:off x="6320272" y="3411692"/>
              <a:ext cx="364256" cy="495300"/>
            </a:xfrm>
            <a:custGeom>
              <a:avLst/>
              <a:gdLst>
                <a:gd name="T0" fmla="*/ 97 w 110"/>
                <a:gd name="T1" fmla="*/ 56 h 150"/>
                <a:gd name="T2" fmla="*/ 30 w 110"/>
                <a:gd name="T3" fmla="*/ 57 h 150"/>
                <a:gd name="T4" fmla="*/ 30 w 110"/>
                <a:gd name="T5" fmla="*/ 42 h 150"/>
                <a:gd name="T6" fmla="*/ 55 w 110"/>
                <a:gd name="T7" fmla="*/ 17 h 150"/>
                <a:gd name="T8" fmla="*/ 79 w 110"/>
                <a:gd name="T9" fmla="*/ 37 h 150"/>
                <a:gd name="T10" fmla="*/ 88 w 110"/>
                <a:gd name="T11" fmla="*/ 37 h 150"/>
                <a:gd name="T12" fmla="*/ 88 w 110"/>
                <a:gd name="T13" fmla="*/ 43 h 150"/>
                <a:gd name="T14" fmla="*/ 78 w 110"/>
                <a:gd name="T15" fmla="*/ 43 h 150"/>
                <a:gd name="T16" fmla="*/ 78 w 110"/>
                <a:gd name="T17" fmla="*/ 50 h 150"/>
                <a:gd name="T18" fmla="*/ 97 w 110"/>
                <a:gd name="T19" fmla="*/ 50 h 150"/>
                <a:gd name="T20" fmla="*/ 97 w 110"/>
                <a:gd name="T21" fmla="*/ 42 h 150"/>
                <a:gd name="T22" fmla="*/ 55 w 110"/>
                <a:gd name="T23" fmla="*/ 0 h 150"/>
                <a:gd name="T24" fmla="*/ 13 w 110"/>
                <a:gd name="T25" fmla="*/ 42 h 150"/>
                <a:gd name="T26" fmla="*/ 13 w 110"/>
                <a:gd name="T27" fmla="*/ 57 h 150"/>
                <a:gd name="T28" fmla="*/ 0 w 110"/>
                <a:gd name="T29" fmla="*/ 75 h 150"/>
                <a:gd name="T30" fmla="*/ 0 w 110"/>
                <a:gd name="T31" fmla="*/ 131 h 150"/>
                <a:gd name="T32" fmla="*/ 19 w 110"/>
                <a:gd name="T33" fmla="*/ 150 h 150"/>
                <a:gd name="T34" fmla="*/ 92 w 110"/>
                <a:gd name="T35" fmla="*/ 150 h 150"/>
                <a:gd name="T36" fmla="*/ 110 w 110"/>
                <a:gd name="T37" fmla="*/ 131 h 150"/>
                <a:gd name="T38" fmla="*/ 110 w 110"/>
                <a:gd name="T39" fmla="*/ 75 h 150"/>
                <a:gd name="T40" fmla="*/ 97 w 110"/>
                <a:gd name="T41" fmla="*/ 56 h 150"/>
                <a:gd name="T42" fmla="*/ 61 w 110"/>
                <a:gd name="T43" fmla="*/ 102 h 150"/>
                <a:gd name="T44" fmla="*/ 61 w 110"/>
                <a:gd name="T45" fmla="*/ 119 h 150"/>
                <a:gd name="T46" fmla="*/ 50 w 110"/>
                <a:gd name="T47" fmla="*/ 119 h 150"/>
                <a:gd name="T48" fmla="*/ 50 w 110"/>
                <a:gd name="T49" fmla="*/ 102 h 150"/>
                <a:gd name="T50" fmla="*/ 41 w 110"/>
                <a:gd name="T51" fmla="*/ 89 h 150"/>
                <a:gd name="T52" fmla="*/ 55 w 110"/>
                <a:gd name="T53" fmla="*/ 75 h 150"/>
                <a:gd name="T54" fmla="*/ 69 w 110"/>
                <a:gd name="T55" fmla="*/ 89 h 150"/>
                <a:gd name="T56" fmla="*/ 61 w 110"/>
                <a:gd name="T57" fmla="*/ 10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0" h="150">
                  <a:moveTo>
                    <a:pt x="97" y="56"/>
                  </a:moveTo>
                  <a:cubicBezTo>
                    <a:pt x="30" y="57"/>
                    <a:pt x="30" y="57"/>
                    <a:pt x="30" y="57"/>
                  </a:cubicBezTo>
                  <a:cubicBezTo>
                    <a:pt x="30" y="42"/>
                    <a:pt x="30" y="42"/>
                    <a:pt x="30" y="42"/>
                  </a:cubicBezTo>
                  <a:cubicBezTo>
                    <a:pt x="30" y="29"/>
                    <a:pt x="41" y="17"/>
                    <a:pt x="55" y="17"/>
                  </a:cubicBezTo>
                  <a:cubicBezTo>
                    <a:pt x="67" y="17"/>
                    <a:pt x="77" y="26"/>
                    <a:pt x="79" y="37"/>
                  </a:cubicBezTo>
                  <a:cubicBezTo>
                    <a:pt x="88" y="37"/>
                    <a:pt x="88" y="37"/>
                    <a:pt x="88" y="37"/>
                  </a:cubicBezTo>
                  <a:cubicBezTo>
                    <a:pt x="88" y="43"/>
                    <a:pt x="88" y="43"/>
                    <a:pt x="88" y="43"/>
                  </a:cubicBezTo>
                  <a:cubicBezTo>
                    <a:pt x="78" y="43"/>
                    <a:pt x="78" y="43"/>
                    <a:pt x="78" y="43"/>
                  </a:cubicBezTo>
                  <a:cubicBezTo>
                    <a:pt x="78" y="50"/>
                    <a:pt x="78" y="50"/>
                    <a:pt x="78" y="50"/>
                  </a:cubicBezTo>
                  <a:cubicBezTo>
                    <a:pt x="97" y="50"/>
                    <a:pt x="97" y="50"/>
                    <a:pt x="97" y="50"/>
                  </a:cubicBezTo>
                  <a:cubicBezTo>
                    <a:pt x="97" y="42"/>
                    <a:pt x="97" y="42"/>
                    <a:pt x="97" y="42"/>
                  </a:cubicBezTo>
                  <a:cubicBezTo>
                    <a:pt x="97" y="19"/>
                    <a:pt x="78" y="0"/>
                    <a:pt x="55" y="0"/>
                  </a:cubicBezTo>
                  <a:cubicBezTo>
                    <a:pt x="32" y="0"/>
                    <a:pt x="13" y="19"/>
                    <a:pt x="13" y="42"/>
                  </a:cubicBezTo>
                  <a:cubicBezTo>
                    <a:pt x="13" y="57"/>
                    <a:pt x="13" y="57"/>
                    <a:pt x="13" y="57"/>
                  </a:cubicBezTo>
                  <a:cubicBezTo>
                    <a:pt x="6" y="60"/>
                    <a:pt x="0" y="67"/>
                    <a:pt x="0" y="75"/>
                  </a:cubicBezTo>
                  <a:cubicBezTo>
                    <a:pt x="0" y="131"/>
                    <a:pt x="0" y="131"/>
                    <a:pt x="0" y="131"/>
                  </a:cubicBezTo>
                  <a:cubicBezTo>
                    <a:pt x="0" y="141"/>
                    <a:pt x="9" y="150"/>
                    <a:pt x="19" y="150"/>
                  </a:cubicBezTo>
                  <a:cubicBezTo>
                    <a:pt x="92" y="150"/>
                    <a:pt x="92" y="150"/>
                    <a:pt x="92" y="150"/>
                  </a:cubicBezTo>
                  <a:cubicBezTo>
                    <a:pt x="102" y="150"/>
                    <a:pt x="110" y="141"/>
                    <a:pt x="110" y="131"/>
                  </a:cubicBezTo>
                  <a:cubicBezTo>
                    <a:pt x="110" y="75"/>
                    <a:pt x="110" y="75"/>
                    <a:pt x="110" y="75"/>
                  </a:cubicBezTo>
                  <a:cubicBezTo>
                    <a:pt x="110" y="67"/>
                    <a:pt x="105" y="59"/>
                    <a:pt x="97" y="56"/>
                  </a:cubicBezTo>
                  <a:close/>
                  <a:moveTo>
                    <a:pt x="61" y="102"/>
                  </a:moveTo>
                  <a:cubicBezTo>
                    <a:pt x="61" y="119"/>
                    <a:pt x="61" y="119"/>
                    <a:pt x="61" y="119"/>
                  </a:cubicBezTo>
                  <a:cubicBezTo>
                    <a:pt x="50" y="119"/>
                    <a:pt x="50" y="119"/>
                    <a:pt x="50" y="119"/>
                  </a:cubicBezTo>
                  <a:cubicBezTo>
                    <a:pt x="50" y="102"/>
                    <a:pt x="50" y="102"/>
                    <a:pt x="50" y="102"/>
                  </a:cubicBezTo>
                  <a:cubicBezTo>
                    <a:pt x="45" y="100"/>
                    <a:pt x="41" y="95"/>
                    <a:pt x="41" y="89"/>
                  </a:cubicBezTo>
                  <a:cubicBezTo>
                    <a:pt x="41" y="82"/>
                    <a:pt x="47" y="75"/>
                    <a:pt x="55" y="75"/>
                  </a:cubicBezTo>
                  <a:cubicBezTo>
                    <a:pt x="63" y="75"/>
                    <a:pt x="69" y="82"/>
                    <a:pt x="69" y="89"/>
                  </a:cubicBezTo>
                  <a:cubicBezTo>
                    <a:pt x="69" y="95"/>
                    <a:pt x="66" y="100"/>
                    <a:pt x="61" y="10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9" name="Rectangle 7"/>
            <p:cNvSpPr>
              <a:spLocks noChangeArrowheads="1"/>
            </p:cNvSpPr>
            <p:nvPr/>
          </p:nvSpPr>
          <p:spPr bwMode="auto">
            <a:xfrm>
              <a:off x="5886129" y="4729044"/>
              <a:ext cx="1272780" cy="594784"/>
            </a:xfrm>
            <a:prstGeom prst="rect">
              <a:avLst/>
            </a:prstGeom>
            <a:solidFill>
              <a:schemeClr val="accent3">
                <a:lumMod val="60000"/>
                <a:lumOff val="40000"/>
              </a:schemeClr>
            </a:solidFill>
            <a:ln>
              <a:noFill/>
            </a:ln>
          </p:spPr>
          <p:txBody>
            <a:bodyPr/>
            <a:lstStyle/>
            <a:p>
              <a:endParaRPr lang="zh-CN" altLang="en-US" sz="2100"/>
            </a:p>
          </p:txBody>
        </p:sp>
        <p:sp>
          <p:nvSpPr>
            <p:cNvPr id="20" name="Freeform 26"/>
            <p:cNvSpPr/>
            <p:nvPr/>
          </p:nvSpPr>
          <p:spPr bwMode="auto">
            <a:xfrm>
              <a:off x="6248268" y="4790387"/>
              <a:ext cx="446850" cy="461433"/>
            </a:xfrm>
            <a:custGeom>
              <a:avLst/>
              <a:gdLst>
                <a:gd name="T0" fmla="*/ 135 w 135"/>
                <a:gd name="T1" fmla="*/ 80 h 140"/>
                <a:gd name="T2" fmla="*/ 135 w 135"/>
                <a:gd name="T3" fmla="*/ 77 h 140"/>
                <a:gd name="T4" fmla="*/ 69 w 135"/>
                <a:gd name="T5" fmla="*/ 8 h 140"/>
                <a:gd name="T6" fmla="*/ 68 w 135"/>
                <a:gd name="T7" fmla="*/ 0 h 140"/>
                <a:gd name="T8" fmla="*/ 67 w 135"/>
                <a:gd name="T9" fmla="*/ 0 h 140"/>
                <a:gd name="T10" fmla="*/ 66 w 135"/>
                <a:gd name="T11" fmla="*/ 8 h 140"/>
                <a:gd name="T12" fmla="*/ 0 w 135"/>
                <a:gd name="T13" fmla="*/ 77 h 140"/>
                <a:gd name="T14" fmla="*/ 0 w 135"/>
                <a:gd name="T15" fmla="*/ 80 h 140"/>
                <a:gd name="T16" fmla="*/ 66 w 135"/>
                <a:gd name="T17" fmla="*/ 80 h 140"/>
                <a:gd name="T18" fmla="*/ 66 w 135"/>
                <a:gd name="T19" fmla="*/ 129 h 140"/>
                <a:gd name="T20" fmla="*/ 81 w 135"/>
                <a:gd name="T21" fmla="*/ 140 h 140"/>
                <a:gd name="T22" fmla="*/ 82 w 135"/>
                <a:gd name="T23" fmla="*/ 140 h 140"/>
                <a:gd name="T24" fmla="*/ 97 w 135"/>
                <a:gd name="T25" fmla="*/ 129 h 140"/>
                <a:gd name="T26" fmla="*/ 98 w 135"/>
                <a:gd name="T27" fmla="*/ 112 h 140"/>
                <a:gd name="T28" fmla="*/ 95 w 135"/>
                <a:gd name="T29" fmla="*/ 110 h 140"/>
                <a:gd name="T30" fmla="*/ 92 w 135"/>
                <a:gd name="T31" fmla="*/ 112 h 140"/>
                <a:gd name="T32" fmla="*/ 92 w 135"/>
                <a:gd name="T33" fmla="*/ 128 h 140"/>
                <a:gd name="T34" fmla="*/ 82 w 135"/>
                <a:gd name="T35" fmla="*/ 134 h 140"/>
                <a:gd name="T36" fmla="*/ 72 w 135"/>
                <a:gd name="T37" fmla="*/ 128 h 140"/>
                <a:gd name="T38" fmla="*/ 72 w 135"/>
                <a:gd name="T39" fmla="*/ 80 h 140"/>
                <a:gd name="T40" fmla="*/ 135 w 135"/>
                <a:gd name="T41" fmla="*/ 8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 h="140">
                  <a:moveTo>
                    <a:pt x="135" y="80"/>
                  </a:moveTo>
                  <a:cubicBezTo>
                    <a:pt x="135" y="78"/>
                    <a:pt x="135" y="78"/>
                    <a:pt x="135" y="77"/>
                  </a:cubicBezTo>
                  <a:cubicBezTo>
                    <a:pt x="135" y="40"/>
                    <a:pt x="106" y="9"/>
                    <a:pt x="69" y="8"/>
                  </a:cubicBezTo>
                  <a:cubicBezTo>
                    <a:pt x="68" y="0"/>
                    <a:pt x="68" y="0"/>
                    <a:pt x="68" y="0"/>
                  </a:cubicBezTo>
                  <a:cubicBezTo>
                    <a:pt x="67" y="0"/>
                    <a:pt x="67" y="0"/>
                    <a:pt x="67" y="0"/>
                  </a:cubicBezTo>
                  <a:cubicBezTo>
                    <a:pt x="66" y="8"/>
                    <a:pt x="66" y="8"/>
                    <a:pt x="66" y="8"/>
                  </a:cubicBezTo>
                  <a:cubicBezTo>
                    <a:pt x="29" y="9"/>
                    <a:pt x="0" y="40"/>
                    <a:pt x="0" y="77"/>
                  </a:cubicBezTo>
                  <a:cubicBezTo>
                    <a:pt x="0" y="78"/>
                    <a:pt x="0" y="79"/>
                    <a:pt x="0" y="80"/>
                  </a:cubicBezTo>
                  <a:cubicBezTo>
                    <a:pt x="66" y="80"/>
                    <a:pt x="66" y="80"/>
                    <a:pt x="66" y="80"/>
                  </a:cubicBezTo>
                  <a:cubicBezTo>
                    <a:pt x="66" y="129"/>
                    <a:pt x="66" y="129"/>
                    <a:pt x="66" y="129"/>
                  </a:cubicBezTo>
                  <a:cubicBezTo>
                    <a:pt x="67" y="135"/>
                    <a:pt x="73" y="139"/>
                    <a:pt x="81" y="140"/>
                  </a:cubicBezTo>
                  <a:cubicBezTo>
                    <a:pt x="82" y="140"/>
                    <a:pt x="82" y="140"/>
                    <a:pt x="82" y="140"/>
                  </a:cubicBezTo>
                  <a:cubicBezTo>
                    <a:pt x="90" y="139"/>
                    <a:pt x="97" y="135"/>
                    <a:pt x="97" y="129"/>
                  </a:cubicBezTo>
                  <a:cubicBezTo>
                    <a:pt x="98" y="112"/>
                    <a:pt x="98" y="112"/>
                    <a:pt x="98" y="112"/>
                  </a:cubicBezTo>
                  <a:cubicBezTo>
                    <a:pt x="98" y="111"/>
                    <a:pt x="96" y="110"/>
                    <a:pt x="95" y="110"/>
                  </a:cubicBezTo>
                  <a:cubicBezTo>
                    <a:pt x="93" y="110"/>
                    <a:pt x="92" y="111"/>
                    <a:pt x="92" y="112"/>
                  </a:cubicBezTo>
                  <a:cubicBezTo>
                    <a:pt x="92" y="112"/>
                    <a:pt x="92" y="128"/>
                    <a:pt x="92" y="128"/>
                  </a:cubicBezTo>
                  <a:cubicBezTo>
                    <a:pt x="92" y="131"/>
                    <a:pt x="87" y="134"/>
                    <a:pt x="82" y="134"/>
                  </a:cubicBezTo>
                  <a:cubicBezTo>
                    <a:pt x="76" y="134"/>
                    <a:pt x="72" y="131"/>
                    <a:pt x="72" y="128"/>
                  </a:cubicBezTo>
                  <a:cubicBezTo>
                    <a:pt x="72" y="80"/>
                    <a:pt x="72" y="80"/>
                    <a:pt x="72" y="80"/>
                  </a:cubicBezTo>
                  <a:lnTo>
                    <a:pt x="135" y="8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1" name="任意多边形 135"/>
            <p:cNvSpPr/>
            <p:nvPr/>
          </p:nvSpPr>
          <p:spPr>
            <a:xfrm>
              <a:off x="3323848" y="1816045"/>
              <a:ext cx="2555059" cy="543697"/>
            </a:xfrm>
            <a:custGeom>
              <a:avLst/>
              <a:gdLst>
                <a:gd name="connsiteX0" fmla="*/ 0 w 1915297"/>
                <a:gd name="connsiteY0" fmla="*/ 185351 h 407773"/>
                <a:gd name="connsiteX1" fmla="*/ 0 w 1915297"/>
                <a:gd name="connsiteY1" fmla="*/ 0 h 407773"/>
                <a:gd name="connsiteX2" fmla="*/ 1161535 w 1915297"/>
                <a:gd name="connsiteY2" fmla="*/ 0 h 407773"/>
                <a:gd name="connsiteX3" fmla="*/ 1161535 w 1915297"/>
                <a:gd name="connsiteY3" fmla="*/ 407773 h 407773"/>
                <a:gd name="connsiteX4" fmla="*/ 1915297 w 1915297"/>
                <a:gd name="connsiteY4" fmla="*/ 407773 h 407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5297" h="407773">
                  <a:moveTo>
                    <a:pt x="0" y="185351"/>
                  </a:moveTo>
                  <a:lnTo>
                    <a:pt x="0" y="0"/>
                  </a:lnTo>
                  <a:lnTo>
                    <a:pt x="1161535" y="0"/>
                  </a:lnTo>
                  <a:lnTo>
                    <a:pt x="1161535" y="407773"/>
                  </a:lnTo>
                  <a:lnTo>
                    <a:pt x="1915297" y="407773"/>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zh-CN" altLang="en-US"/>
            </a:p>
          </p:txBody>
        </p:sp>
        <p:sp>
          <p:nvSpPr>
            <p:cNvPr id="22" name="任意多边形 136"/>
            <p:cNvSpPr/>
            <p:nvPr/>
          </p:nvSpPr>
          <p:spPr>
            <a:xfrm>
              <a:off x="4461261" y="3639011"/>
              <a:ext cx="1401163" cy="0"/>
            </a:xfrm>
            <a:custGeom>
              <a:avLst/>
              <a:gdLst>
                <a:gd name="connsiteX0" fmla="*/ 0 w 1050325"/>
                <a:gd name="connsiteY0" fmla="*/ 0 h 0"/>
                <a:gd name="connsiteX1" fmla="*/ 1050325 w 1050325"/>
                <a:gd name="connsiteY1" fmla="*/ 0 h 0"/>
              </a:gdLst>
              <a:ahLst/>
              <a:cxnLst>
                <a:cxn ang="0">
                  <a:pos x="connsiteX0" y="connsiteY0"/>
                </a:cxn>
                <a:cxn ang="0">
                  <a:pos x="connsiteX1" y="connsiteY1"/>
                </a:cxn>
              </a:cxnLst>
              <a:rect l="l" t="t" r="r" b="b"/>
              <a:pathLst>
                <a:path w="1050325">
                  <a:moveTo>
                    <a:pt x="0" y="0"/>
                  </a:moveTo>
                  <a:lnTo>
                    <a:pt x="1050325" y="0"/>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zh-CN" altLang="en-US"/>
            </a:p>
          </p:txBody>
        </p:sp>
        <p:sp>
          <p:nvSpPr>
            <p:cNvPr id="23" name="任意多边形 137"/>
            <p:cNvSpPr/>
            <p:nvPr/>
          </p:nvSpPr>
          <p:spPr>
            <a:xfrm>
              <a:off x="3544353" y="5006121"/>
              <a:ext cx="2341776" cy="493370"/>
            </a:xfrm>
            <a:custGeom>
              <a:avLst/>
              <a:gdLst>
                <a:gd name="connsiteX0" fmla="*/ 0 w 1210962"/>
                <a:gd name="connsiteY0" fmla="*/ 481913 h 481913"/>
                <a:gd name="connsiteX1" fmla="*/ 729049 w 1210962"/>
                <a:gd name="connsiteY1" fmla="*/ 481913 h 481913"/>
                <a:gd name="connsiteX2" fmla="*/ 729049 w 1210962"/>
                <a:gd name="connsiteY2" fmla="*/ 0 h 481913"/>
                <a:gd name="connsiteX3" fmla="*/ 1210962 w 1210962"/>
                <a:gd name="connsiteY3" fmla="*/ 0 h 481913"/>
                <a:gd name="connsiteX0-1" fmla="*/ 0 w 1210962"/>
                <a:gd name="connsiteY0-2" fmla="*/ 481913 h 481913"/>
                <a:gd name="connsiteX1-3" fmla="*/ 729049 w 1210962"/>
                <a:gd name="connsiteY1-4" fmla="*/ 481913 h 481913"/>
                <a:gd name="connsiteX2-5" fmla="*/ 469969 w 1210962"/>
                <a:gd name="connsiteY2-6" fmla="*/ 7620 h 481913"/>
                <a:gd name="connsiteX3-7" fmla="*/ 1210962 w 1210962"/>
                <a:gd name="connsiteY3-8" fmla="*/ 0 h 481913"/>
                <a:gd name="connsiteX0-9" fmla="*/ 0 w 1210962"/>
                <a:gd name="connsiteY0-10" fmla="*/ 481913 h 489533"/>
                <a:gd name="connsiteX1-11" fmla="*/ 477589 w 1210962"/>
                <a:gd name="connsiteY1-12" fmla="*/ 489533 h 489533"/>
                <a:gd name="connsiteX2-13" fmla="*/ 469969 w 1210962"/>
                <a:gd name="connsiteY2-14" fmla="*/ 7620 h 489533"/>
                <a:gd name="connsiteX3-15" fmla="*/ 1210962 w 1210962"/>
                <a:gd name="connsiteY3-16" fmla="*/ 0 h 489533"/>
                <a:gd name="connsiteX0-17" fmla="*/ 0 w 1210962"/>
                <a:gd name="connsiteY0-18" fmla="*/ 481913 h 481913"/>
                <a:gd name="connsiteX1-19" fmla="*/ 468064 w 1210962"/>
                <a:gd name="connsiteY1-20" fmla="*/ 475245 h 481913"/>
                <a:gd name="connsiteX2-21" fmla="*/ 469969 w 1210962"/>
                <a:gd name="connsiteY2-22" fmla="*/ 7620 h 481913"/>
                <a:gd name="connsiteX3-23" fmla="*/ 1210962 w 1210962"/>
                <a:gd name="connsiteY3-24" fmla="*/ 0 h 481913"/>
                <a:gd name="connsiteX0-25" fmla="*/ 0 w 1210962"/>
                <a:gd name="connsiteY0-26" fmla="*/ 486199 h 486199"/>
                <a:gd name="connsiteX1-27" fmla="*/ 468064 w 1210962"/>
                <a:gd name="connsiteY1-28" fmla="*/ 479531 h 486199"/>
                <a:gd name="connsiteX2-29" fmla="*/ 469969 w 1210962"/>
                <a:gd name="connsiteY2-30" fmla="*/ 0 h 486199"/>
                <a:gd name="connsiteX3-31" fmla="*/ 1210962 w 1210962"/>
                <a:gd name="connsiteY3-32" fmla="*/ 4286 h 486199"/>
                <a:gd name="connsiteX0-33" fmla="*/ 0 w 1210962"/>
                <a:gd name="connsiteY0-34" fmla="*/ 481913 h 481913"/>
                <a:gd name="connsiteX1-35" fmla="*/ 468064 w 1210962"/>
                <a:gd name="connsiteY1-36" fmla="*/ 475245 h 481913"/>
                <a:gd name="connsiteX2-37" fmla="*/ 467587 w 1210962"/>
                <a:gd name="connsiteY2-38" fmla="*/ 2858 h 481913"/>
                <a:gd name="connsiteX3-39" fmla="*/ 1210962 w 1210962"/>
                <a:gd name="connsiteY3-40" fmla="*/ 0 h 481913"/>
                <a:gd name="connsiteX0-41" fmla="*/ 0 w 1210962"/>
                <a:gd name="connsiteY0-42" fmla="*/ 483817 h 483817"/>
                <a:gd name="connsiteX1-43" fmla="*/ 468064 w 1210962"/>
                <a:gd name="connsiteY1-44" fmla="*/ 477149 h 483817"/>
                <a:gd name="connsiteX2-45" fmla="*/ 474730 w 1210962"/>
                <a:gd name="connsiteY2-46" fmla="*/ 0 h 483817"/>
                <a:gd name="connsiteX3-47" fmla="*/ 1210962 w 1210962"/>
                <a:gd name="connsiteY3-48" fmla="*/ 1904 h 483817"/>
                <a:gd name="connsiteX0-49" fmla="*/ 0 w 1210962"/>
                <a:gd name="connsiteY0-50" fmla="*/ 481913 h 481913"/>
                <a:gd name="connsiteX1-51" fmla="*/ 468064 w 1210962"/>
                <a:gd name="connsiteY1-52" fmla="*/ 475245 h 481913"/>
                <a:gd name="connsiteX2-53" fmla="*/ 472349 w 1210962"/>
                <a:gd name="connsiteY2-54" fmla="*/ 5240 h 481913"/>
                <a:gd name="connsiteX3-55" fmla="*/ 1210962 w 1210962"/>
                <a:gd name="connsiteY3-56" fmla="*/ 0 h 481913"/>
                <a:gd name="connsiteX0-57" fmla="*/ 0 w 1210962"/>
                <a:gd name="connsiteY0-58" fmla="*/ 486198 h 486198"/>
                <a:gd name="connsiteX1-59" fmla="*/ 468064 w 1210962"/>
                <a:gd name="connsiteY1-60" fmla="*/ 479530 h 486198"/>
                <a:gd name="connsiteX2-61" fmla="*/ 467587 w 1210962"/>
                <a:gd name="connsiteY2-62" fmla="*/ 0 h 486198"/>
                <a:gd name="connsiteX3-63" fmla="*/ 1210962 w 1210962"/>
                <a:gd name="connsiteY3-64" fmla="*/ 4285 h 486198"/>
                <a:gd name="connsiteX0-65" fmla="*/ 0 w 1210962"/>
                <a:gd name="connsiteY0-66" fmla="*/ 481913 h 481913"/>
                <a:gd name="connsiteX1-67" fmla="*/ 468064 w 1210962"/>
                <a:gd name="connsiteY1-68" fmla="*/ 475245 h 481913"/>
                <a:gd name="connsiteX2-69" fmla="*/ 467587 w 1210962"/>
                <a:gd name="connsiteY2-70" fmla="*/ 2859 h 481913"/>
                <a:gd name="connsiteX3-71" fmla="*/ 1210962 w 1210962"/>
                <a:gd name="connsiteY3-72" fmla="*/ 0 h 481913"/>
                <a:gd name="connsiteX0-73" fmla="*/ 0 w 1210962"/>
                <a:gd name="connsiteY0-74" fmla="*/ 481913 h 481913"/>
                <a:gd name="connsiteX1-75" fmla="*/ 465683 w 1210962"/>
                <a:gd name="connsiteY1-76" fmla="*/ 480007 h 481913"/>
                <a:gd name="connsiteX2-77" fmla="*/ 467587 w 1210962"/>
                <a:gd name="connsiteY2-78" fmla="*/ 2859 h 481913"/>
                <a:gd name="connsiteX3-79" fmla="*/ 1210962 w 1210962"/>
                <a:gd name="connsiteY3-80" fmla="*/ 0 h 481913"/>
                <a:gd name="connsiteX0-81" fmla="*/ 0 w 1210962"/>
                <a:gd name="connsiteY0-82" fmla="*/ 488579 h 488579"/>
                <a:gd name="connsiteX1-83" fmla="*/ 465683 w 1210962"/>
                <a:gd name="connsiteY1-84" fmla="*/ 486673 h 488579"/>
                <a:gd name="connsiteX2-85" fmla="*/ 469968 w 1210962"/>
                <a:gd name="connsiteY2-86" fmla="*/ 0 h 488579"/>
                <a:gd name="connsiteX3-87" fmla="*/ 1210962 w 1210962"/>
                <a:gd name="connsiteY3-88" fmla="*/ 6666 h 488579"/>
                <a:gd name="connsiteX0-89" fmla="*/ 0 w 1210962"/>
                <a:gd name="connsiteY0-90" fmla="*/ 483816 h 483816"/>
                <a:gd name="connsiteX1-91" fmla="*/ 465683 w 1210962"/>
                <a:gd name="connsiteY1-92" fmla="*/ 481910 h 483816"/>
                <a:gd name="connsiteX2-93" fmla="*/ 469968 w 1210962"/>
                <a:gd name="connsiteY2-94" fmla="*/ 0 h 483816"/>
                <a:gd name="connsiteX3-95" fmla="*/ 1210962 w 1210962"/>
                <a:gd name="connsiteY3-96" fmla="*/ 1903 h 483816"/>
                <a:gd name="connsiteX0-97" fmla="*/ 0 w 1210962"/>
                <a:gd name="connsiteY0-98" fmla="*/ 490960 h 490960"/>
                <a:gd name="connsiteX1-99" fmla="*/ 465683 w 1210962"/>
                <a:gd name="connsiteY1-100" fmla="*/ 489054 h 490960"/>
                <a:gd name="connsiteX2-101" fmla="*/ 469968 w 1210962"/>
                <a:gd name="connsiteY2-102" fmla="*/ 0 h 490960"/>
                <a:gd name="connsiteX3-103" fmla="*/ 1210962 w 1210962"/>
                <a:gd name="connsiteY3-104" fmla="*/ 9047 h 490960"/>
                <a:gd name="connsiteX0-105" fmla="*/ 0 w 1210962"/>
                <a:gd name="connsiteY0-106" fmla="*/ 483816 h 483816"/>
                <a:gd name="connsiteX1-107" fmla="*/ 465683 w 1210962"/>
                <a:gd name="connsiteY1-108" fmla="*/ 481910 h 483816"/>
                <a:gd name="connsiteX2-109" fmla="*/ 467587 w 1210962"/>
                <a:gd name="connsiteY2-110" fmla="*/ 0 h 483816"/>
                <a:gd name="connsiteX3-111" fmla="*/ 1210962 w 1210962"/>
                <a:gd name="connsiteY3-112" fmla="*/ 1903 h 483816"/>
                <a:gd name="connsiteX0-113" fmla="*/ 0 w 1210962"/>
                <a:gd name="connsiteY0-114" fmla="*/ 481913 h 481913"/>
                <a:gd name="connsiteX1-115" fmla="*/ 465683 w 1210962"/>
                <a:gd name="connsiteY1-116" fmla="*/ 480007 h 481913"/>
                <a:gd name="connsiteX2-117" fmla="*/ 465206 w 1210962"/>
                <a:gd name="connsiteY2-118" fmla="*/ 2859 h 481913"/>
                <a:gd name="connsiteX3-119" fmla="*/ 1210962 w 1210962"/>
                <a:gd name="connsiteY3-120" fmla="*/ 0 h 481913"/>
                <a:gd name="connsiteX0-121" fmla="*/ 0 w 1210962"/>
                <a:gd name="connsiteY0-122" fmla="*/ 483816 h 483816"/>
                <a:gd name="connsiteX1-123" fmla="*/ 465683 w 1210962"/>
                <a:gd name="connsiteY1-124" fmla="*/ 481910 h 483816"/>
                <a:gd name="connsiteX2-125" fmla="*/ 465206 w 1210962"/>
                <a:gd name="connsiteY2-126" fmla="*/ 0 h 483816"/>
                <a:gd name="connsiteX3-127" fmla="*/ 1210962 w 1210962"/>
                <a:gd name="connsiteY3-128" fmla="*/ 1903 h 483816"/>
              </a:gdLst>
              <a:ahLst/>
              <a:cxnLst>
                <a:cxn ang="0">
                  <a:pos x="connsiteX0-1" y="connsiteY0-2"/>
                </a:cxn>
                <a:cxn ang="0">
                  <a:pos x="connsiteX1-3" y="connsiteY1-4"/>
                </a:cxn>
                <a:cxn ang="0">
                  <a:pos x="connsiteX2-5" y="connsiteY2-6"/>
                </a:cxn>
                <a:cxn ang="0">
                  <a:pos x="connsiteX3-7" y="connsiteY3-8"/>
                </a:cxn>
              </a:cxnLst>
              <a:rect l="l" t="t" r="r" b="b"/>
              <a:pathLst>
                <a:path w="1210962" h="483816">
                  <a:moveTo>
                    <a:pt x="0" y="483816"/>
                  </a:moveTo>
                  <a:lnTo>
                    <a:pt x="465683" y="481910"/>
                  </a:lnTo>
                  <a:cubicBezTo>
                    <a:pt x="467111" y="325242"/>
                    <a:pt x="463778" y="156668"/>
                    <a:pt x="465206" y="0"/>
                  </a:cubicBezTo>
                  <a:lnTo>
                    <a:pt x="1210962" y="1903"/>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zh-CN" altLang="en-US"/>
            </a:p>
          </p:txBody>
        </p:sp>
        <p:sp>
          <p:nvSpPr>
            <p:cNvPr id="24" name="文本框 52"/>
            <p:cNvSpPr txBox="1"/>
            <p:nvPr/>
          </p:nvSpPr>
          <p:spPr>
            <a:xfrm>
              <a:off x="1192358" y="3529805"/>
              <a:ext cx="2376264" cy="706755"/>
            </a:xfrm>
            <a:prstGeom prst="rect">
              <a:avLst/>
            </a:prstGeom>
            <a:noFill/>
          </p:spPr>
          <p:txBody>
            <a:bodyPr wrap="square" rtlCol="0">
              <a:spAutoFit/>
            </a:bodyPr>
            <a:lstStyle/>
            <a:p>
              <a:pPr algn="ctr"/>
              <a:r>
                <a:rPr lang="zh-CN" altLang="en-US" sz="4000" b="1" dirty="0">
                  <a:ln>
                    <a:solidFill>
                      <a:schemeClr val="bg1"/>
                    </a:solidFill>
                  </a:ln>
                  <a:solidFill>
                    <a:schemeClr val="tx1">
                      <a:lumMod val="65000"/>
                      <a:lumOff val="35000"/>
                    </a:schemeClr>
                  </a:solidFill>
                  <a:ea typeface="微软雅黑" panose="020B0503020204020204" pitchFamily="34" charset="-122"/>
                </a:rPr>
                <a:t>重要性</a:t>
              </a:r>
              <a:endParaRPr lang="zh-CN" altLang="en-US" sz="4000" b="1" dirty="0">
                <a:ln>
                  <a:solidFill>
                    <a:schemeClr val="bg1"/>
                  </a:solidFill>
                </a:ln>
                <a:solidFill>
                  <a:schemeClr val="tx1">
                    <a:lumMod val="65000"/>
                    <a:lumOff val="35000"/>
                  </a:schemeClr>
                </a:solidFill>
                <a:ea typeface="微软雅黑" panose="020B0503020204020204" pitchFamily="34" charset="-122"/>
              </a:endParaRPr>
            </a:p>
          </p:txBody>
        </p:sp>
        <p:sp>
          <p:nvSpPr>
            <p:cNvPr id="25" name="Freeform 11"/>
            <p:cNvSpPr/>
            <p:nvPr/>
          </p:nvSpPr>
          <p:spPr bwMode="auto">
            <a:xfrm>
              <a:off x="1101165" y="2945547"/>
              <a:ext cx="3530322" cy="2719917"/>
            </a:xfrm>
            <a:custGeom>
              <a:avLst/>
              <a:gdLst>
                <a:gd name="T0" fmla="*/ 138 w 1067"/>
                <a:gd name="T1" fmla="*/ 12 h 823"/>
                <a:gd name="T2" fmla="*/ 102 w 1067"/>
                <a:gd name="T3" fmla="*/ 51 h 823"/>
                <a:gd name="T4" fmla="*/ 14 w 1067"/>
                <a:gd name="T5" fmla="*/ 223 h 823"/>
                <a:gd name="T6" fmla="*/ 1 w 1067"/>
                <a:gd name="T7" fmla="*/ 304 h 823"/>
                <a:gd name="T8" fmla="*/ 0 w 1067"/>
                <a:gd name="T9" fmla="*/ 321 h 823"/>
                <a:gd name="T10" fmla="*/ 0 w 1067"/>
                <a:gd name="T11" fmla="*/ 339 h 823"/>
                <a:gd name="T12" fmla="*/ 33 w 1067"/>
                <a:gd name="T13" fmla="*/ 509 h 823"/>
                <a:gd name="T14" fmla="*/ 270 w 1067"/>
                <a:gd name="T15" fmla="*/ 766 h 823"/>
                <a:gd name="T16" fmla="*/ 458 w 1067"/>
                <a:gd name="T17" fmla="*/ 820 h 823"/>
                <a:gd name="T18" fmla="*/ 463 w 1067"/>
                <a:gd name="T19" fmla="*/ 821 h 823"/>
                <a:gd name="T20" fmla="*/ 466 w 1067"/>
                <a:gd name="T21" fmla="*/ 821 h 823"/>
                <a:gd name="T22" fmla="*/ 480 w 1067"/>
                <a:gd name="T23" fmla="*/ 822 h 823"/>
                <a:gd name="T24" fmla="*/ 485 w 1067"/>
                <a:gd name="T25" fmla="*/ 822 h 823"/>
                <a:gd name="T26" fmla="*/ 512 w 1067"/>
                <a:gd name="T27" fmla="*/ 823 h 823"/>
                <a:gd name="T28" fmla="*/ 524 w 1067"/>
                <a:gd name="T29" fmla="*/ 822 h 823"/>
                <a:gd name="T30" fmla="*/ 572 w 1067"/>
                <a:gd name="T31" fmla="*/ 819 h 823"/>
                <a:gd name="T32" fmla="*/ 619 w 1067"/>
                <a:gd name="T33" fmla="*/ 811 h 823"/>
                <a:gd name="T34" fmla="*/ 809 w 1067"/>
                <a:gd name="T35" fmla="*/ 731 h 823"/>
                <a:gd name="T36" fmla="*/ 940 w 1067"/>
                <a:gd name="T37" fmla="*/ 611 h 823"/>
                <a:gd name="T38" fmla="*/ 958 w 1067"/>
                <a:gd name="T39" fmla="*/ 588 h 823"/>
                <a:gd name="T40" fmla="*/ 988 w 1067"/>
                <a:gd name="T41" fmla="*/ 542 h 823"/>
                <a:gd name="T42" fmla="*/ 1012 w 1067"/>
                <a:gd name="T43" fmla="*/ 496 h 823"/>
                <a:gd name="T44" fmla="*/ 1056 w 1067"/>
                <a:gd name="T45" fmla="*/ 366 h 823"/>
                <a:gd name="T46" fmla="*/ 1064 w 1067"/>
                <a:gd name="T47" fmla="*/ 315 h 823"/>
                <a:gd name="T48" fmla="*/ 691 w 1067"/>
                <a:gd name="T49" fmla="*/ 288 h 823"/>
                <a:gd name="T50" fmla="*/ 695 w 1067"/>
                <a:gd name="T51" fmla="*/ 311 h 823"/>
                <a:gd name="T52" fmla="*/ 696 w 1067"/>
                <a:gd name="T53" fmla="*/ 328 h 823"/>
                <a:gd name="T54" fmla="*/ 690 w 1067"/>
                <a:gd name="T55" fmla="*/ 390 h 823"/>
                <a:gd name="T56" fmla="*/ 686 w 1067"/>
                <a:gd name="T57" fmla="*/ 405 h 823"/>
                <a:gd name="T58" fmla="*/ 677 w 1067"/>
                <a:gd name="T59" fmla="*/ 429 h 823"/>
                <a:gd name="T60" fmla="*/ 673 w 1067"/>
                <a:gd name="T61" fmla="*/ 437 h 823"/>
                <a:gd name="T62" fmla="*/ 629 w 1067"/>
                <a:gd name="T63" fmla="*/ 504 h 823"/>
                <a:gd name="T64" fmla="*/ 509 w 1067"/>
                <a:gd name="T65" fmla="*/ 583 h 823"/>
                <a:gd name="T66" fmla="*/ 493 w 1067"/>
                <a:gd name="T67" fmla="*/ 588 h 823"/>
                <a:gd name="T68" fmla="*/ 484 w 1067"/>
                <a:gd name="T69" fmla="*/ 590 h 823"/>
                <a:gd name="T70" fmla="*/ 477 w 1067"/>
                <a:gd name="T71" fmla="*/ 592 h 823"/>
                <a:gd name="T72" fmla="*/ 470 w 1067"/>
                <a:gd name="T73" fmla="*/ 593 h 823"/>
                <a:gd name="T74" fmla="*/ 458 w 1067"/>
                <a:gd name="T75" fmla="*/ 595 h 823"/>
                <a:gd name="T76" fmla="*/ 459 w 1067"/>
                <a:gd name="T77" fmla="*/ 595 h 823"/>
                <a:gd name="T78" fmla="*/ 455 w 1067"/>
                <a:gd name="T79" fmla="*/ 595 h 823"/>
                <a:gd name="T80" fmla="*/ 229 w 1067"/>
                <a:gd name="T81" fmla="*/ 541 h 823"/>
                <a:gd name="T82" fmla="*/ 89 w 1067"/>
                <a:gd name="T83" fmla="*/ 344 h 823"/>
                <a:gd name="T84" fmla="*/ 84 w 1067"/>
                <a:gd name="T85" fmla="*/ 323 h 823"/>
                <a:gd name="T86" fmla="*/ 81 w 1067"/>
                <a:gd name="T87" fmla="*/ 310 h 823"/>
                <a:gd name="T88" fmla="*/ 79 w 1067"/>
                <a:gd name="T89" fmla="*/ 294 h 823"/>
                <a:gd name="T90" fmla="*/ 78 w 1067"/>
                <a:gd name="T91" fmla="*/ 288 h 823"/>
                <a:gd name="T92" fmla="*/ 78 w 1067"/>
                <a:gd name="T93" fmla="*/ 288 h 823"/>
                <a:gd name="T94" fmla="*/ 75 w 1067"/>
                <a:gd name="T95" fmla="*/ 232 h 823"/>
                <a:gd name="T96" fmla="*/ 118 w 1067"/>
                <a:gd name="T97" fmla="*/ 62 h 823"/>
                <a:gd name="T98" fmla="*/ 144 w 1067"/>
                <a:gd name="T99" fmla="*/ 17 h 823"/>
                <a:gd name="T100" fmla="*/ 152 w 1067"/>
                <a:gd name="T101" fmla="*/ 0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67" h="823">
                  <a:moveTo>
                    <a:pt x="152" y="0"/>
                  </a:moveTo>
                  <a:cubicBezTo>
                    <a:pt x="152" y="0"/>
                    <a:pt x="147" y="4"/>
                    <a:pt x="138" y="12"/>
                  </a:cubicBezTo>
                  <a:cubicBezTo>
                    <a:pt x="134" y="16"/>
                    <a:pt x="129" y="22"/>
                    <a:pt x="122" y="28"/>
                  </a:cubicBezTo>
                  <a:cubicBezTo>
                    <a:pt x="116" y="34"/>
                    <a:pt x="109" y="42"/>
                    <a:pt x="102" y="51"/>
                  </a:cubicBezTo>
                  <a:cubicBezTo>
                    <a:pt x="87" y="68"/>
                    <a:pt x="70" y="91"/>
                    <a:pt x="55" y="120"/>
                  </a:cubicBezTo>
                  <a:cubicBezTo>
                    <a:pt x="39" y="148"/>
                    <a:pt x="24" y="183"/>
                    <a:pt x="14" y="223"/>
                  </a:cubicBezTo>
                  <a:cubicBezTo>
                    <a:pt x="9" y="243"/>
                    <a:pt x="5" y="265"/>
                    <a:pt x="2" y="287"/>
                  </a:cubicBezTo>
                  <a:cubicBezTo>
                    <a:pt x="2" y="293"/>
                    <a:pt x="1" y="298"/>
                    <a:pt x="1" y="304"/>
                  </a:cubicBezTo>
                  <a:cubicBezTo>
                    <a:pt x="1" y="306"/>
                    <a:pt x="0" y="309"/>
                    <a:pt x="0" y="312"/>
                  </a:cubicBezTo>
                  <a:cubicBezTo>
                    <a:pt x="0" y="315"/>
                    <a:pt x="0" y="318"/>
                    <a:pt x="0" y="321"/>
                  </a:cubicBezTo>
                  <a:cubicBezTo>
                    <a:pt x="0" y="324"/>
                    <a:pt x="0" y="327"/>
                    <a:pt x="0" y="330"/>
                  </a:cubicBezTo>
                  <a:cubicBezTo>
                    <a:pt x="0" y="333"/>
                    <a:pt x="0" y="336"/>
                    <a:pt x="0" y="339"/>
                  </a:cubicBezTo>
                  <a:cubicBezTo>
                    <a:pt x="0" y="345"/>
                    <a:pt x="0" y="351"/>
                    <a:pt x="0" y="357"/>
                  </a:cubicBezTo>
                  <a:cubicBezTo>
                    <a:pt x="3" y="406"/>
                    <a:pt x="13" y="458"/>
                    <a:pt x="33" y="509"/>
                  </a:cubicBezTo>
                  <a:cubicBezTo>
                    <a:pt x="54" y="561"/>
                    <a:pt x="84" y="611"/>
                    <a:pt x="124" y="655"/>
                  </a:cubicBezTo>
                  <a:cubicBezTo>
                    <a:pt x="164" y="700"/>
                    <a:pt x="214" y="738"/>
                    <a:pt x="270" y="766"/>
                  </a:cubicBezTo>
                  <a:cubicBezTo>
                    <a:pt x="326" y="795"/>
                    <a:pt x="389" y="814"/>
                    <a:pt x="452" y="820"/>
                  </a:cubicBezTo>
                  <a:cubicBezTo>
                    <a:pt x="458" y="820"/>
                    <a:pt x="458" y="820"/>
                    <a:pt x="458" y="820"/>
                  </a:cubicBezTo>
                  <a:cubicBezTo>
                    <a:pt x="459" y="821"/>
                    <a:pt x="459" y="821"/>
                    <a:pt x="459" y="821"/>
                  </a:cubicBezTo>
                  <a:cubicBezTo>
                    <a:pt x="457" y="821"/>
                    <a:pt x="463" y="821"/>
                    <a:pt x="463" y="821"/>
                  </a:cubicBezTo>
                  <a:cubicBezTo>
                    <a:pt x="464" y="821"/>
                    <a:pt x="464" y="821"/>
                    <a:pt x="464" y="821"/>
                  </a:cubicBezTo>
                  <a:cubicBezTo>
                    <a:pt x="466" y="821"/>
                    <a:pt x="466" y="821"/>
                    <a:pt x="466" y="821"/>
                  </a:cubicBezTo>
                  <a:cubicBezTo>
                    <a:pt x="476" y="822"/>
                    <a:pt x="476" y="822"/>
                    <a:pt x="476" y="822"/>
                  </a:cubicBezTo>
                  <a:cubicBezTo>
                    <a:pt x="480" y="822"/>
                    <a:pt x="480" y="822"/>
                    <a:pt x="480" y="822"/>
                  </a:cubicBezTo>
                  <a:cubicBezTo>
                    <a:pt x="483" y="822"/>
                    <a:pt x="483" y="822"/>
                    <a:pt x="483" y="822"/>
                  </a:cubicBezTo>
                  <a:cubicBezTo>
                    <a:pt x="483" y="822"/>
                    <a:pt x="484" y="822"/>
                    <a:pt x="485" y="822"/>
                  </a:cubicBezTo>
                  <a:cubicBezTo>
                    <a:pt x="499" y="823"/>
                    <a:pt x="499" y="823"/>
                    <a:pt x="499" y="823"/>
                  </a:cubicBezTo>
                  <a:cubicBezTo>
                    <a:pt x="512" y="823"/>
                    <a:pt x="512" y="823"/>
                    <a:pt x="512" y="823"/>
                  </a:cubicBezTo>
                  <a:cubicBezTo>
                    <a:pt x="514" y="823"/>
                    <a:pt x="516" y="823"/>
                    <a:pt x="518" y="823"/>
                  </a:cubicBezTo>
                  <a:cubicBezTo>
                    <a:pt x="524" y="822"/>
                    <a:pt x="524" y="822"/>
                    <a:pt x="524" y="822"/>
                  </a:cubicBezTo>
                  <a:cubicBezTo>
                    <a:pt x="532" y="822"/>
                    <a:pt x="540" y="822"/>
                    <a:pt x="548" y="821"/>
                  </a:cubicBezTo>
                  <a:cubicBezTo>
                    <a:pt x="556" y="820"/>
                    <a:pt x="564" y="820"/>
                    <a:pt x="572" y="819"/>
                  </a:cubicBezTo>
                  <a:cubicBezTo>
                    <a:pt x="579" y="818"/>
                    <a:pt x="587" y="817"/>
                    <a:pt x="595" y="816"/>
                  </a:cubicBezTo>
                  <a:cubicBezTo>
                    <a:pt x="603" y="814"/>
                    <a:pt x="611" y="813"/>
                    <a:pt x="619" y="811"/>
                  </a:cubicBezTo>
                  <a:cubicBezTo>
                    <a:pt x="626" y="810"/>
                    <a:pt x="634" y="808"/>
                    <a:pt x="642" y="806"/>
                  </a:cubicBezTo>
                  <a:cubicBezTo>
                    <a:pt x="702" y="790"/>
                    <a:pt x="760" y="764"/>
                    <a:pt x="809" y="731"/>
                  </a:cubicBezTo>
                  <a:cubicBezTo>
                    <a:pt x="858" y="699"/>
                    <a:pt x="900" y="660"/>
                    <a:pt x="934" y="619"/>
                  </a:cubicBezTo>
                  <a:cubicBezTo>
                    <a:pt x="936" y="616"/>
                    <a:pt x="938" y="614"/>
                    <a:pt x="940" y="611"/>
                  </a:cubicBezTo>
                  <a:cubicBezTo>
                    <a:pt x="942" y="609"/>
                    <a:pt x="944" y="606"/>
                    <a:pt x="946" y="604"/>
                  </a:cubicBezTo>
                  <a:cubicBezTo>
                    <a:pt x="950" y="598"/>
                    <a:pt x="954" y="593"/>
                    <a:pt x="958" y="588"/>
                  </a:cubicBezTo>
                  <a:cubicBezTo>
                    <a:pt x="965" y="578"/>
                    <a:pt x="972" y="568"/>
                    <a:pt x="979" y="557"/>
                  </a:cubicBezTo>
                  <a:cubicBezTo>
                    <a:pt x="982" y="552"/>
                    <a:pt x="985" y="547"/>
                    <a:pt x="988" y="542"/>
                  </a:cubicBezTo>
                  <a:cubicBezTo>
                    <a:pt x="991" y="536"/>
                    <a:pt x="994" y="531"/>
                    <a:pt x="997" y="526"/>
                  </a:cubicBezTo>
                  <a:cubicBezTo>
                    <a:pt x="1002" y="516"/>
                    <a:pt x="1007" y="506"/>
                    <a:pt x="1012" y="496"/>
                  </a:cubicBezTo>
                  <a:cubicBezTo>
                    <a:pt x="1031" y="456"/>
                    <a:pt x="1043" y="419"/>
                    <a:pt x="1050" y="388"/>
                  </a:cubicBezTo>
                  <a:cubicBezTo>
                    <a:pt x="1053" y="380"/>
                    <a:pt x="1054" y="373"/>
                    <a:pt x="1056" y="366"/>
                  </a:cubicBezTo>
                  <a:cubicBezTo>
                    <a:pt x="1057" y="359"/>
                    <a:pt x="1059" y="352"/>
                    <a:pt x="1059" y="346"/>
                  </a:cubicBezTo>
                  <a:cubicBezTo>
                    <a:pt x="1061" y="334"/>
                    <a:pt x="1063" y="323"/>
                    <a:pt x="1064" y="315"/>
                  </a:cubicBezTo>
                  <a:cubicBezTo>
                    <a:pt x="1066" y="297"/>
                    <a:pt x="1067" y="288"/>
                    <a:pt x="1067" y="288"/>
                  </a:cubicBezTo>
                  <a:cubicBezTo>
                    <a:pt x="691" y="288"/>
                    <a:pt x="691" y="288"/>
                    <a:pt x="691" y="288"/>
                  </a:cubicBezTo>
                  <a:cubicBezTo>
                    <a:pt x="691" y="288"/>
                    <a:pt x="692" y="292"/>
                    <a:pt x="693" y="299"/>
                  </a:cubicBezTo>
                  <a:cubicBezTo>
                    <a:pt x="694" y="302"/>
                    <a:pt x="694" y="306"/>
                    <a:pt x="695" y="311"/>
                  </a:cubicBezTo>
                  <a:cubicBezTo>
                    <a:pt x="695" y="314"/>
                    <a:pt x="695" y="316"/>
                    <a:pt x="695" y="319"/>
                  </a:cubicBezTo>
                  <a:cubicBezTo>
                    <a:pt x="696" y="322"/>
                    <a:pt x="696" y="325"/>
                    <a:pt x="696" y="328"/>
                  </a:cubicBezTo>
                  <a:cubicBezTo>
                    <a:pt x="696" y="341"/>
                    <a:pt x="696" y="357"/>
                    <a:pt x="693" y="376"/>
                  </a:cubicBezTo>
                  <a:cubicBezTo>
                    <a:pt x="692" y="380"/>
                    <a:pt x="691" y="385"/>
                    <a:pt x="690" y="390"/>
                  </a:cubicBezTo>
                  <a:cubicBezTo>
                    <a:pt x="689" y="392"/>
                    <a:pt x="688" y="395"/>
                    <a:pt x="688" y="398"/>
                  </a:cubicBezTo>
                  <a:cubicBezTo>
                    <a:pt x="687" y="400"/>
                    <a:pt x="686" y="403"/>
                    <a:pt x="686" y="405"/>
                  </a:cubicBezTo>
                  <a:cubicBezTo>
                    <a:pt x="684" y="410"/>
                    <a:pt x="682" y="415"/>
                    <a:pt x="680" y="421"/>
                  </a:cubicBezTo>
                  <a:cubicBezTo>
                    <a:pt x="679" y="424"/>
                    <a:pt x="678" y="426"/>
                    <a:pt x="677" y="429"/>
                  </a:cubicBezTo>
                  <a:cubicBezTo>
                    <a:pt x="677" y="430"/>
                    <a:pt x="676" y="432"/>
                    <a:pt x="675" y="433"/>
                  </a:cubicBezTo>
                  <a:cubicBezTo>
                    <a:pt x="675" y="434"/>
                    <a:pt x="674" y="436"/>
                    <a:pt x="673" y="437"/>
                  </a:cubicBezTo>
                  <a:cubicBezTo>
                    <a:pt x="669" y="448"/>
                    <a:pt x="662" y="459"/>
                    <a:pt x="655" y="471"/>
                  </a:cubicBezTo>
                  <a:cubicBezTo>
                    <a:pt x="648" y="482"/>
                    <a:pt x="639" y="493"/>
                    <a:pt x="629" y="504"/>
                  </a:cubicBezTo>
                  <a:cubicBezTo>
                    <a:pt x="610" y="526"/>
                    <a:pt x="585" y="546"/>
                    <a:pt x="556" y="562"/>
                  </a:cubicBezTo>
                  <a:cubicBezTo>
                    <a:pt x="541" y="571"/>
                    <a:pt x="525" y="578"/>
                    <a:pt x="509" y="583"/>
                  </a:cubicBezTo>
                  <a:cubicBezTo>
                    <a:pt x="504" y="585"/>
                    <a:pt x="500" y="586"/>
                    <a:pt x="496" y="587"/>
                  </a:cubicBezTo>
                  <a:cubicBezTo>
                    <a:pt x="493" y="588"/>
                    <a:pt x="493" y="588"/>
                    <a:pt x="493" y="588"/>
                  </a:cubicBezTo>
                  <a:cubicBezTo>
                    <a:pt x="491" y="588"/>
                    <a:pt x="490" y="589"/>
                    <a:pt x="489" y="589"/>
                  </a:cubicBezTo>
                  <a:cubicBezTo>
                    <a:pt x="484" y="590"/>
                    <a:pt x="484" y="590"/>
                    <a:pt x="484" y="590"/>
                  </a:cubicBezTo>
                  <a:cubicBezTo>
                    <a:pt x="479" y="592"/>
                    <a:pt x="479" y="592"/>
                    <a:pt x="479" y="592"/>
                  </a:cubicBezTo>
                  <a:cubicBezTo>
                    <a:pt x="478" y="592"/>
                    <a:pt x="478" y="592"/>
                    <a:pt x="477" y="592"/>
                  </a:cubicBezTo>
                  <a:cubicBezTo>
                    <a:pt x="474" y="593"/>
                    <a:pt x="474" y="593"/>
                    <a:pt x="474" y="593"/>
                  </a:cubicBezTo>
                  <a:cubicBezTo>
                    <a:pt x="470" y="593"/>
                    <a:pt x="470" y="593"/>
                    <a:pt x="470" y="593"/>
                  </a:cubicBezTo>
                  <a:cubicBezTo>
                    <a:pt x="460" y="594"/>
                    <a:pt x="460" y="594"/>
                    <a:pt x="460" y="594"/>
                  </a:cubicBezTo>
                  <a:cubicBezTo>
                    <a:pt x="458" y="595"/>
                    <a:pt x="458" y="595"/>
                    <a:pt x="458" y="595"/>
                  </a:cubicBezTo>
                  <a:cubicBezTo>
                    <a:pt x="457" y="595"/>
                    <a:pt x="457" y="595"/>
                    <a:pt x="457" y="595"/>
                  </a:cubicBezTo>
                  <a:cubicBezTo>
                    <a:pt x="456" y="595"/>
                    <a:pt x="462" y="595"/>
                    <a:pt x="459" y="595"/>
                  </a:cubicBezTo>
                  <a:cubicBezTo>
                    <a:pt x="459" y="595"/>
                    <a:pt x="459" y="595"/>
                    <a:pt x="459" y="595"/>
                  </a:cubicBezTo>
                  <a:cubicBezTo>
                    <a:pt x="455" y="595"/>
                    <a:pt x="455" y="595"/>
                    <a:pt x="455" y="595"/>
                  </a:cubicBezTo>
                  <a:cubicBezTo>
                    <a:pt x="418" y="601"/>
                    <a:pt x="379" y="599"/>
                    <a:pt x="340" y="590"/>
                  </a:cubicBezTo>
                  <a:cubicBezTo>
                    <a:pt x="301" y="581"/>
                    <a:pt x="263" y="564"/>
                    <a:pt x="229" y="541"/>
                  </a:cubicBezTo>
                  <a:cubicBezTo>
                    <a:pt x="195" y="517"/>
                    <a:pt x="165" y="487"/>
                    <a:pt x="141" y="454"/>
                  </a:cubicBezTo>
                  <a:cubicBezTo>
                    <a:pt x="117" y="420"/>
                    <a:pt x="100" y="382"/>
                    <a:pt x="89" y="344"/>
                  </a:cubicBezTo>
                  <a:cubicBezTo>
                    <a:pt x="88" y="339"/>
                    <a:pt x="87" y="335"/>
                    <a:pt x="85" y="330"/>
                  </a:cubicBezTo>
                  <a:cubicBezTo>
                    <a:pt x="85" y="327"/>
                    <a:pt x="84" y="325"/>
                    <a:pt x="84" y="323"/>
                  </a:cubicBezTo>
                  <a:cubicBezTo>
                    <a:pt x="83" y="321"/>
                    <a:pt x="83" y="318"/>
                    <a:pt x="82" y="316"/>
                  </a:cubicBezTo>
                  <a:cubicBezTo>
                    <a:pt x="82" y="314"/>
                    <a:pt x="81" y="312"/>
                    <a:pt x="81" y="310"/>
                  </a:cubicBezTo>
                  <a:cubicBezTo>
                    <a:pt x="80" y="307"/>
                    <a:pt x="80" y="304"/>
                    <a:pt x="80" y="302"/>
                  </a:cubicBezTo>
                  <a:cubicBezTo>
                    <a:pt x="79" y="299"/>
                    <a:pt x="79" y="297"/>
                    <a:pt x="79" y="294"/>
                  </a:cubicBezTo>
                  <a:cubicBezTo>
                    <a:pt x="78" y="290"/>
                    <a:pt x="78" y="290"/>
                    <a:pt x="78" y="290"/>
                  </a:cubicBezTo>
                  <a:cubicBezTo>
                    <a:pt x="78" y="288"/>
                    <a:pt x="78" y="288"/>
                    <a:pt x="78" y="288"/>
                  </a:cubicBezTo>
                  <a:cubicBezTo>
                    <a:pt x="78" y="288"/>
                    <a:pt x="78" y="288"/>
                    <a:pt x="78" y="288"/>
                  </a:cubicBezTo>
                  <a:cubicBezTo>
                    <a:pt x="78" y="287"/>
                    <a:pt x="78" y="288"/>
                    <a:pt x="78" y="288"/>
                  </a:cubicBezTo>
                  <a:cubicBezTo>
                    <a:pt x="78" y="287"/>
                    <a:pt x="78" y="287"/>
                    <a:pt x="78" y="287"/>
                  </a:cubicBezTo>
                  <a:cubicBezTo>
                    <a:pt x="75" y="268"/>
                    <a:pt x="75" y="250"/>
                    <a:pt x="75" y="232"/>
                  </a:cubicBezTo>
                  <a:cubicBezTo>
                    <a:pt x="76" y="196"/>
                    <a:pt x="81" y="163"/>
                    <a:pt x="90" y="134"/>
                  </a:cubicBezTo>
                  <a:cubicBezTo>
                    <a:pt x="98" y="106"/>
                    <a:pt x="108" y="81"/>
                    <a:pt x="118" y="62"/>
                  </a:cubicBezTo>
                  <a:cubicBezTo>
                    <a:pt x="123" y="52"/>
                    <a:pt x="128" y="43"/>
                    <a:pt x="133" y="36"/>
                  </a:cubicBezTo>
                  <a:cubicBezTo>
                    <a:pt x="137" y="29"/>
                    <a:pt x="141" y="22"/>
                    <a:pt x="144" y="17"/>
                  </a:cubicBezTo>
                  <a:cubicBezTo>
                    <a:pt x="151" y="8"/>
                    <a:pt x="155" y="2"/>
                    <a:pt x="155" y="2"/>
                  </a:cubicBezTo>
                  <a:lnTo>
                    <a:pt x="152" y="0"/>
                  </a:lnTo>
                  <a:close/>
                </a:path>
              </a:pathLst>
            </a:custGeom>
            <a:solidFill>
              <a:schemeClr val="accent3"/>
            </a:solidFill>
            <a:ln>
              <a:noFill/>
            </a:ln>
          </p:spPr>
          <p:txBody>
            <a:bodyPr lIns="121954" tIns="60977" rIns="121954" bIns="60977"/>
            <a:lstStyle/>
            <a:p>
              <a:endParaRPr lang="zh-CN" altLang="en-US" sz="2100"/>
            </a:p>
          </p:txBody>
        </p:sp>
        <p:grpSp>
          <p:nvGrpSpPr>
            <p:cNvPr id="26" name="组合 25"/>
            <p:cNvGrpSpPr/>
            <p:nvPr/>
          </p:nvGrpSpPr>
          <p:grpSpPr>
            <a:xfrm>
              <a:off x="3672060" y="4171700"/>
              <a:ext cx="459557" cy="499533"/>
              <a:chOff x="4290602" y="3616987"/>
              <a:chExt cx="459557" cy="499533"/>
            </a:xfrm>
          </p:grpSpPr>
          <p:sp>
            <p:nvSpPr>
              <p:cNvPr id="33" name="Freeform 31"/>
              <p:cNvSpPr/>
              <p:nvPr/>
            </p:nvSpPr>
            <p:spPr bwMode="auto">
              <a:xfrm>
                <a:off x="4290602" y="3693187"/>
                <a:ext cx="271074" cy="423333"/>
              </a:xfrm>
              <a:custGeom>
                <a:avLst/>
                <a:gdLst>
                  <a:gd name="T0" fmla="*/ 0 w 128"/>
                  <a:gd name="T1" fmla="*/ 189 h 200"/>
                  <a:gd name="T2" fmla="*/ 121 w 128"/>
                  <a:gd name="T3" fmla="*/ 0 h 200"/>
                  <a:gd name="T4" fmla="*/ 128 w 128"/>
                  <a:gd name="T5" fmla="*/ 5 h 200"/>
                  <a:gd name="T6" fmla="*/ 19 w 128"/>
                  <a:gd name="T7" fmla="*/ 200 h 200"/>
                  <a:gd name="T8" fmla="*/ 0 w 128"/>
                  <a:gd name="T9" fmla="*/ 189 h 200"/>
                </a:gdLst>
                <a:ahLst/>
                <a:cxnLst>
                  <a:cxn ang="0">
                    <a:pos x="T0" y="T1"/>
                  </a:cxn>
                  <a:cxn ang="0">
                    <a:pos x="T2" y="T3"/>
                  </a:cxn>
                  <a:cxn ang="0">
                    <a:pos x="T4" y="T5"/>
                  </a:cxn>
                  <a:cxn ang="0">
                    <a:pos x="T6" y="T7"/>
                  </a:cxn>
                  <a:cxn ang="0">
                    <a:pos x="T8" y="T9"/>
                  </a:cxn>
                </a:cxnLst>
                <a:rect l="0" t="0" r="r" b="b"/>
                <a:pathLst>
                  <a:path w="128" h="200">
                    <a:moveTo>
                      <a:pt x="0" y="189"/>
                    </a:moveTo>
                    <a:lnTo>
                      <a:pt x="121" y="0"/>
                    </a:lnTo>
                    <a:lnTo>
                      <a:pt x="128" y="5"/>
                    </a:lnTo>
                    <a:lnTo>
                      <a:pt x="19" y="200"/>
                    </a:lnTo>
                    <a:lnTo>
                      <a:pt x="0" y="189"/>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34" name="Freeform 32"/>
              <p:cNvSpPr/>
              <p:nvPr/>
            </p:nvSpPr>
            <p:spPr bwMode="auto">
              <a:xfrm>
                <a:off x="4546852" y="3646620"/>
                <a:ext cx="42355" cy="57151"/>
              </a:xfrm>
              <a:custGeom>
                <a:avLst/>
                <a:gdLst>
                  <a:gd name="T0" fmla="*/ 7 w 20"/>
                  <a:gd name="T1" fmla="*/ 27 h 27"/>
                  <a:gd name="T2" fmla="*/ 0 w 20"/>
                  <a:gd name="T3" fmla="*/ 22 h 27"/>
                  <a:gd name="T4" fmla="*/ 10 w 20"/>
                  <a:gd name="T5" fmla="*/ 0 h 27"/>
                  <a:gd name="T6" fmla="*/ 20 w 20"/>
                  <a:gd name="T7" fmla="*/ 5 h 27"/>
                  <a:gd name="T8" fmla="*/ 7 w 20"/>
                  <a:gd name="T9" fmla="*/ 27 h 27"/>
                </a:gdLst>
                <a:ahLst/>
                <a:cxnLst>
                  <a:cxn ang="0">
                    <a:pos x="T0" y="T1"/>
                  </a:cxn>
                  <a:cxn ang="0">
                    <a:pos x="T2" y="T3"/>
                  </a:cxn>
                  <a:cxn ang="0">
                    <a:pos x="T4" y="T5"/>
                  </a:cxn>
                  <a:cxn ang="0">
                    <a:pos x="T6" y="T7"/>
                  </a:cxn>
                  <a:cxn ang="0">
                    <a:pos x="T8" y="T9"/>
                  </a:cxn>
                </a:cxnLst>
                <a:rect l="0" t="0" r="r" b="b"/>
                <a:pathLst>
                  <a:path w="20" h="27">
                    <a:moveTo>
                      <a:pt x="7" y="27"/>
                    </a:moveTo>
                    <a:lnTo>
                      <a:pt x="0" y="22"/>
                    </a:lnTo>
                    <a:lnTo>
                      <a:pt x="10" y="0"/>
                    </a:lnTo>
                    <a:lnTo>
                      <a:pt x="20" y="5"/>
                    </a:lnTo>
                    <a:lnTo>
                      <a:pt x="7" y="27"/>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35" name="Freeform 33"/>
              <p:cNvSpPr/>
              <p:nvPr/>
            </p:nvSpPr>
            <p:spPr bwMode="auto">
              <a:xfrm>
                <a:off x="4650622" y="3911203"/>
                <a:ext cx="69887" cy="69851"/>
              </a:xfrm>
              <a:custGeom>
                <a:avLst/>
                <a:gdLst>
                  <a:gd name="T0" fmla="*/ 19 w 33"/>
                  <a:gd name="T1" fmla="*/ 33 h 33"/>
                  <a:gd name="T2" fmla="*/ 13 w 33"/>
                  <a:gd name="T3" fmla="*/ 24 h 33"/>
                  <a:gd name="T4" fmla="*/ 0 w 33"/>
                  <a:gd name="T5" fmla="*/ 25 h 33"/>
                  <a:gd name="T6" fmla="*/ 7 w 33"/>
                  <a:gd name="T7" fmla="*/ 16 h 33"/>
                  <a:gd name="T8" fmla="*/ 2 w 33"/>
                  <a:gd name="T9" fmla="*/ 5 h 33"/>
                  <a:gd name="T10" fmla="*/ 13 w 33"/>
                  <a:gd name="T11" fmla="*/ 8 h 33"/>
                  <a:gd name="T12" fmla="*/ 22 w 33"/>
                  <a:gd name="T13" fmla="*/ 0 h 33"/>
                  <a:gd name="T14" fmla="*/ 24 w 33"/>
                  <a:gd name="T15" fmla="*/ 11 h 33"/>
                  <a:gd name="T16" fmla="*/ 33 w 33"/>
                  <a:gd name="T17" fmla="*/ 17 h 33"/>
                  <a:gd name="T18" fmla="*/ 22 w 33"/>
                  <a:gd name="T19" fmla="*/ 22 h 33"/>
                  <a:gd name="T20" fmla="*/ 19 w 33"/>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9" y="33"/>
                    </a:moveTo>
                    <a:lnTo>
                      <a:pt x="13" y="24"/>
                    </a:lnTo>
                    <a:lnTo>
                      <a:pt x="0" y="25"/>
                    </a:lnTo>
                    <a:lnTo>
                      <a:pt x="7" y="16"/>
                    </a:lnTo>
                    <a:lnTo>
                      <a:pt x="2" y="5"/>
                    </a:lnTo>
                    <a:lnTo>
                      <a:pt x="13" y="8"/>
                    </a:lnTo>
                    <a:lnTo>
                      <a:pt x="22" y="0"/>
                    </a:lnTo>
                    <a:lnTo>
                      <a:pt x="24" y="11"/>
                    </a:lnTo>
                    <a:lnTo>
                      <a:pt x="33" y="17"/>
                    </a:lnTo>
                    <a:lnTo>
                      <a:pt x="22" y="22"/>
                    </a:lnTo>
                    <a:lnTo>
                      <a:pt x="19" y="33"/>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36" name="Freeform 34"/>
              <p:cNvSpPr/>
              <p:nvPr/>
            </p:nvSpPr>
            <p:spPr bwMode="auto">
              <a:xfrm>
                <a:off x="4561676" y="3767269"/>
                <a:ext cx="74123" cy="76200"/>
              </a:xfrm>
              <a:custGeom>
                <a:avLst/>
                <a:gdLst>
                  <a:gd name="T0" fmla="*/ 25 w 35"/>
                  <a:gd name="T1" fmla="*/ 36 h 36"/>
                  <a:gd name="T2" fmla="*/ 16 w 35"/>
                  <a:gd name="T3" fmla="*/ 28 h 36"/>
                  <a:gd name="T4" fmla="*/ 5 w 35"/>
                  <a:gd name="T5" fmla="*/ 32 h 36"/>
                  <a:gd name="T6" fmla="*/ 8 w 35"/>
                  <a:gd name="T7" fmla="*/ 20 h 36"/>
                  <a:gd name="T8" fmla="*/ 0 w 35"/>
                  <a:gd name="T9" fmla="*/ 11 h 36"/>
                  <a:gd name="T10" fmla="*/ 13 w 35"/>
                  <a:gd name="T11" fmla="*/ 11 h 36"/>
                  <a:gd name="T12" fmla="*/ 19 w 35"/>
                  <a:gd name="T13" fmla="*/ 0 h 36"/>
                  <a:gd name="T14" fmla="*/ 24 w 35"/>
                  <a:gd name="T15" fmla="*/ 12 h 36"/>
                  <a:gd name="T16" fmla="*/ 35 w 35"/>
                  <a:gd name="T17" fmla="*/ 15 h 36"/>
                  <a:gd name="T18" fmla="*/ 25 w 35"/>
                  <a:gd name="T19" fmla="*/ 23 h 36"/>
                  <a:gd name="T20" fmla="*/ 25 w 35"/>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6">
                    <a:moveTo>
                      <a:pt x="25" y="36"/>
                    </a:moveTo>
                    <a:lnTo>
                      <a:pt x="16" y="28"/>
                    </a:lnTo>
                    <a:lnTo>
                      <a:pt x="5" y="32"/>
                    </a:lnTo>
                    <a:lnTo>
                      <a:pt x="8" y="20"/>
                    </a:lnTo>
                    <a:lnTo>
                      <a:pt x="0" y="11"/>
                    </a:lnTo>
                    <a:lnTo>
                      <a:pt x="13" y="11"/>
                    </a:lnTo>
                    <a:lnTo>
                      <a:pt x="19" y="0"/>
                    </a:lnTo>
                    <a:lnTo>
                      <a:pt x="24" y="12"/>
                    </a:lnTo>
                    <a:lnTo>
                      <a:pt x="35" y="15"/>
                    </a:lnTo>
                    <a:lnTo>
                      <a:pt x="25" y="23"/>
                    </a:lnTo>
                    <a:lnTo>
                      <a:pt x="25" y="36"/>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37" name="Freeform 35"/>
              <p:cNvSpPr/>
              <p:nvPr/>
            </p:nvSpPr>
            <p:spPr bwMode="auto">
              <a:xfrm>
                <a:off x="4631563" y="3644503"/>
                <a:ext cx="59298" cy="59267"/>
              </a:xfrm>
              <a:custGeom>
                <a:avLst/>
                <a:gdLst>
                  <a:gd name="T0" fmla="*/ 20 w 28"/>
                  <a:gd name="T1" fmla="*/ 28 h 28"/>
                  <a:gd name="T2" fmla="*/ 13 w 28"/>
                  <a:gd name="T3" fmla="*/ 22 h 28"/>
                  <a:gd name="T4" fmla="*/ 3 w 28"/>
                  <a:gd name="T5" fmla="*/ 25 h 28"/>
                  <a:gd name="T6" fmla="*/ 6 w 28"/>
                  <a:gd name="T7" fmla="*/ 17 h 28"/>
                  <a:gd name="T8" fmla="*/ 0 w 28"/>
                  <a:gd name="T9" fmla="*/ 9 h 28"/>
                  <a:gd name="T10" fmla="*/ 11 w 28"/>
                  <a:gd name="T11" fmla="*/ 9 h 28"/>
                  <a:gd name="T12" fmla="*/ 16 w 28"/>
                  <a:gd name="T13" fmla="*/ 0 h 28"/>
                  <a:gd name="T14" fmla="*/ 19 w 28"/>
                  <a:gd name="T15" fmla="*/ 9 h 28"/>
                  <a:gd name="T16" fmla="*/ 28 w 28"/>
                  <a:gd name="T17" fmla="*/ 12 h 28"/>
                  <a:gd name="T18" fmla="*/ 20 w 28"/>
                  <a:gd name="T19" fmla="*/ 19 h 28"/>
                  <a:gd name="T20" fmla="*/ 20 w 28"/>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20" y="28"/>
                    </a:moveTo>
                    <a:lnTo>
                      <a:pt x="13" y="22"/>
                    </a:lnTo>
                    <a:lnTo>
                      <a:pt x="3" y="25"/>
                    </a:lnTo>
                    <a:lnTo>
                      <a:pt x="6" y="17"/>
                    </a:lnTo>
                    <a:lnTo>
                      <a:pt x="0" y="9"/>
                    </a:lnTo>
                    <a:lnTo>
                      <a:pt x="11" y="9"/>
                    </a:lnTo>
                    <a:lnTo>
                      <a:pt x="16" y="0"/>
                    </a:lnTo>
                    <a:lnTo>
                      <a:pt x="19" y="9"/>
                    </a:lnTo>
                    <a:lnTo>
                      <a:pt x="28" y="12"/>
                    </a:lnTo>
                    <a:lnTo>
                      <a:pt x="20" y="19"/>
                    </a:lnTo>
                    <a:lnTo>
                      <a:pt x="20" y="28"/>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38" name="Freeform 36"/>
              <p:cNvSpPr/>
              <p:nvPr/>
            </p:nvSpPr>
            <p:spPr bwMode="auto">
              <a:xfrm>
                <a:off x="4701450" y="3763037"/>
                <a:ext cx="48709" cy="46567"/>
              </a:xfrm>
              <a:custGeom>
                <a:avLst/>
                <a:gdLst>
                  <a:gd name="T0" fmla="*/ 23 w 23"/>
                  <a:gd name="T1" fmla="*/ 14 h 22"/>
                  <a:gd name="T2" fmla="*/ 16 w 23"/>
                  <a:gd name="T3" fmla="*/ 16 h 22"/>
                  <a:gd name="T4" fmla="*/ 11 w 23"/>
                  <a:gd name="T5" fmla="*/ 22 h 22"/>
                  <a:gd name="T6" fmla="*/ 8 w 23"/>
                  <a:gd name="T7" fmla="*/ 14 h 22"/>
                  <a:gd name="T8" fmla="*/ 0 w 23"/>
                  <a:gd name="T9" fmla="*/ 13 h 22"/>
                  <a:gd name="T10" fmla="*/ 6 w 23"/>
                  <a:gd name="T11" fmla="*/ 8 h 22"/>
                  <a:gd name="T12" fmla="*/ 6 w 23"/>
                  <a:gd name="T13" fmla="*/ 0 h 22"/>
                  <a:gd name="T14" fmla="*/ 12 w 23"/>
                  <a:gd name="T15" fmla="*/ 5 h 22"/>
                  <a:gd name="T16" fmla="*/ 20 w 23"/>
                  <a:gd name="T17" fmla="*/ 2 h 22"/>
                  <a:gd name="T18" fmla="*/ 19 w 23"/>
                  <a:gd name="T19" fmla="*/ 9 h 22"/>
                  <a:gd name="T20" fmla="*/ 23 w 23"/>
                  <a:gd name="T21"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2">
                    <a:moveTo>
                      <a:pt x="23" y="14"/>
                    </a:moveTo>
                    <a:lnTo>
                      <a:pt x="16" y="16"/>
                    </a:lnTo>
                    <a:lnTo>
                      <a:pt x="11" y="22"/>
                    </a:lnTo>
                    <a:lnTo>
                      <a:pt x="8" y="14"/>
                    </a:lnTo>
                    <a:lnTo>
                      <a:pt x="0" y="13"/>
                    </a:lnTo>
                    <a:lnTo>
                      <a:pt x="6" y="8"/>
                    </a:lnTo>
                    <a:lnTo>
                      <a:pt x="6" y="0"/>
                    </a:lnTo>
                    <a:lnTo>
                      <a:pt x="12" y="5"/>
                    </a:lnTo>
                    <a:lnTo>
                      <a:pt x="20" y="2"/>
                    </a:lnTo>
                    <a:lnTo>
                      <a:pt x="19" y="9"/>
                    </a:lnTo>
                    <a:lnTo>
                      <a:pt x="23" y="14"/>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39" name="Freeform 37"/>
              <p:cNvSpPr/>
              <p:nvPr/>
            </p:nvSpPr>
            <p:spPr bwMode="auto">
              <a:xfrm>
                <a:off x="4496026" y="3945070"/>
                <a:ext cx="50826" cy="48684"/>
              </a:xfrm>
              <a:custGeom>
                <a:avLst/>
                <a:gdLst>
                  <a:gd name="T0" fmla="*/ 17 w 24"/>
                  <a:gd name="T1" fmla="*/ 23 h 23"/>
                  <a:gd name="T2" fmla="*/ 11 w 24"/>
                  <a:gd name="T3" fmla="*/ 19 h 23"/>
                  <a:gd name="T4" fmla="*/ 3 w 24"/>
                  <a:gd name="T5" fmla="*/ 22 h 23"/>
                  <a:gd name="T6" fmla="*/ 5 w 24"/>
                  <a:gd name="T7" fmla="*/ 14 h 23"/>
                  <a:gd name="T8" fmla="*/ 0 w 24"/>
                  <a:gd name="T9" fmla="*/ 8 h 23"/>
                  <a:gd name="T10" fmla="*/ 8 w 24"/>
                  <a:gd name="T11" fmla="*/ 8 h 23"/>
                  <a:gd name="T12" fmla="*/ 11 w 24"/>
                  <a:gd name="T13" fmla="*/ 0 h 23"/>
                  <a:gd name="T14" fmla="*/ 16 w 24"/>
                  <a:gd name="T15" fmla="*/ 8 h 23"/>
                  <a:gd name="T16" fmla="*/ 24 w 24"/>
                  <a:gd name="T17" fmla="*/ 9 h 23"/>
                  <a:gd name="T18" fmla="*/ 17 w 24"/>
                  <a:gd name="T19" fmla="*/ 14 h 23"/>
                  <a:gd name="T20" fmla="*/ 17 w 24"/>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3">
                    <a:moveTo>
                      <a:pt x="17" y="23"/>
                    </a:moveTo>
                    <a:lnTo>
                      <a:pt x="11" y="19"/>
                    </a:lnTo>
                    <a:lnTo>
                      <a:pt x="3" y="22"/>
                    </a:lnTo>
                    <a:lnTo>
                      <a:pt x="5" y="14"/>
                    </a:lnTo>
                    <a:lnTo>
                      <a:pt x="0" y="8"/>
                    </a:lnTo>
                    <a:lnTo>
                      <a:pt x="8" y="8"/>
                    </a:lnTo>
                    <a:lnTo>
                      <a:pt x="11" y="0"/>
                    </a:lnTo>
                    <a:lnTo>
                      <a:pt x="16" y="8"/>
                    </a:lnTo>
                    <a:lnTo>
                      <a:pt x="24" y="9"/>
                    </a:lnTo>
                    <a:lnTo>
                      <a:pt x="17" y="14"/>
                    </a:lnTo>
                    <a:lnTo>
                      <a:pt x="17" y="23"/>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40" name="Freeform 38"/>
              <p:cNvSpPr/>
              <p:nvPr/>
            </p:nvSpPr>
            <p:spPr bwMode="auto">
              <a:xfrm>
                <a:off x="4347782" y="3786321"/>
                <a:ext cx="42355" cy="40217"/>
              </a:xfrm>
              <a:custGeom>
                <a:avLst/>
                <a:gdLst>
                  <a:gd name="T0" fmla="*/ 20 w 20"/>
                  <a:gd name="T1" fmla="*/ 11 h 19"/>
                  <a:gd name="T2" fmla="*/ 14 w 20"/>
                  <a:gd name="T3" fmla="*/ 12 h 19"/>
                  <a:gd name="T4" fmla="*/ 11 w 20"/>
                  <a:gd name="T5" fmla="*/ 19 h 19"/>
                  <a:gd name="T6" fmla="*/ 8 w 20"/>
                  <a:gd name="T7" fmla="*/ 12 h 19"/>
                  <a:gd name="T8" fmla="*/ 0 w 20"/>
                  <a:gd name="T9" fmla="*/ 12 h 19"/>
                  <a:gd name="T10" fmla="*/ 4 w 20"/>
                  <a:gd name="T11" fmla="*/ 8 h 19"/>
                  <a:gd name="T12" fmla="*/ 3 w 20"/>
                  <a:gd name="T13" fmla="*/ 0 h 19"/>
                  <a:gd name="T14" fmla="*/ 9 w 20"/>
                  <a:gd name="T15" fmla="*/ 3 h 19"/>
                  <a:gd name="T16" fmla="*/ 15 w 20"/>
                  <a:gd name="T17" fmla="*/ 0 h 19"/>
                  <a:gd name="T18" fmla="*/ 15 w 20"/>
                  <a:gd name="T19" fmla="*/ 6 h 19"/>
                  <a:gd name="T20" fmla="*/ 20 w 20"/>
                  <a:gd name="T21"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9">
                    <a:moveTo>
                      <a:pt x="20" y="11"/>
                    </a:moveTo>
                    <a:lnTo>
                      <a:pt x="14" y="12"/>
                    </a:lnTo>
                    <a:lnTo>
                      <a:pt x="11" y="19"/>
                    </a:lnTo>
                    <a:lnTo>
                      <a:pt x="8" y="12"/>
                    </a:lnTo>
                    <a:lnTo>
                      <a:pt x="0" y="12"/>
                    </a:lnTo>
                    <a:lnTo>
                      <a:pt x="4" y="8"/>
                    </a:lnTo>
                    <a:lnTo>
                      <a:pt x="3" y="0"/>
                    </a:lnTo>
                    <a:lnTo>
                      <a:pt x="9" y="3"/>
                    </a:lnTo>
                    <a:lnTo>
                      <a:pt x="15" y="0"/>
                    </a:lnTo>
                    <a:lnTo>
                      <a:pt x="15" y="6"/>
                    </a:lnTo>
                    <a:lnTo>
                      <a:pt x="20" y="11"/>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sp>
            <p:nvSpPr>
              <p:cNvPr id="41" name="Freeform 39"/>
              <p:cNvSpPr/>
              <p:nvPr/>
            </p:nvSpPr>
            <p:spPr bwMode="auto">
              <a:xfrm>
                <a:off x="4394374" y="3616987"/>
                <a:ext cx="72004" cy="76200"/>
              </a:xfrm>
              <a:custGeom>
                <a:avLst/>
                <a:gdLst>
                  <a:gd name="T0" fmla="*/ 20 w 34"/>
                  <a:gd name="T1" fmla="*/ 36 h 36"/>
                  <a:gd name="T2" fmla="*/ 12 w 34"/>
                  <a:gd name="T3" fmla="*/ 27 h 36"/>
                  <a:gd name="T4" fmla="*/ 0 w 34"/>
                  <a:gd name="T5" fmla="*/ 28 h 36"/>
                  <a:gd name="T6" fmla="*/ 6 w 34"/>
                  <a:gd name="T7" fmla="*/ 18 h 36"/>
                  <a:gd name="T8" fmla="*/ 0 w 34"/>
                  <a:gd name="T9" fmla="*/ 7 h 36"/>
                  <a:gd name="T10" fmla="*/ 12 w 34"/>
                  <a:gd name="T11" fmla="*/ 10 h 36"/>
                  <a:gd name="T12" fmla="*/ 22 w 34"/>
                  <a:gd name="T13" fmla="*/ 0 h 36"/>
                  <a:gd name="T14" fmla="*/ 23 w 34"/>
                  <a:gd name="T15" fmla="*/ 13 h 36"/>
                  <a:gd name="T16" fmla="*/ 34 w 34"/>
                  <a:gd name="T17" fmla="*/ 19 h 36"/>
                  <a:gd name="T18" fmla="*/ 22 w 34"/>
                  <a:gd name="T19" fmla="*/ 24 h 36"/>
                  <a:gd name="T20" fmla="*/ 20 w 34"/>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6">
                    <a:moveTo>
                      <a:pt x="20" y="36"/>
                    </a:moveTo>
                    <a:lnTo>
                      <a:pt x="12" y="27"/>
                    </a:lnTo>
                    <a:lnTo>
                      <a:pt x="0" y="28"/>
                    </a:lnTo>
                    <a:lnTo>
                      <a:pt x="6" y="18"/>
                    </a:lnTo>
                    <a:lnTo>
                      <a:pt x="0" y="7"/>
                    </a:lnTo>
                    <a:lnTo>
                      <a:pt x="12" y="10"/>
                    </a:lnTo>
                    <a:lnTo>
                      <a:pt x="22" y="0"/>
                    </a:lnTo>
                    <a:lnTo>
                      <a:pt x="23" y="13"/>
                    </a:lnTo>
                    <a:lnTo>
                      <a:pt x="34" y="19"/>
                    </a:lnTo>
                    <a:lnTo>
                      <a:pt x="22" y="24"/>
                    </a:lnTo>
                    <a:lnTo>
                      <a:pt x="20" y="36"/>
                    </a:lnTo>
                    <a:close/>
                  </a:path>
                </a:pathLst>
              </a:custGeom>
              <a:solidFill>
                <a:schemeClr val="bg1"/>
              </a:solidFill>
              <a:ln>
                <a:noFill/>
              </a:ln>
            </p:spPr>
            <p:txBody>
              <a:bodyPr vert="horz" wrap="square" lIns="121954" tIns="60977" rIns="121954" bIns="60977" numCol="1" anchor="t" anchorCtr="0" compatLnSpc="1"/>
              <a:lstStyle/>
              <a:p>
                <a:endParaRPr lang="zh-CN" altLang="en-US"/>
              </a:p>
            </p:txBody>
          </p:sp>
        </p:grpSp>
        <p:sp>
          <p:nvSpPr>
            <p:cNvPr id="30" name="TextBox 6"/>
            <p:cNvSpPr txBox="1"/>
            <p:nvPr/>
          </p:nvSpPr>
          <p:spPr>
            <a:xfrm>
              <a:off x="7299968" y="2218192"/>
              <a:ext cx="4392111" cy="369332"/>
            </a:xfrm>
            <a:prstGeom prst="rect">
              <a:avLst/>
            </a:prstGeom>
            <a:noFill/>
          </p:spPr>
          <p:txBody>
            <a:bodyPr vert="horz" wrap="square" lIns="0" tIns="0" rIns="0" bIns="0" rtlCol="0" anchor="ctr">
              <a:spAutoFit/>
            </a:bodyPr>
            <a:lstStyle/>
            <a:p>
              <a:r>
                <a:rPr lang="zh-CN" altLang="en-US" sz="2400" b="1" dirty="0">
                  <a:solidFill>
                    <a:schemeClr val="tx1">
                      <a:lumMod val="95000"/>
                      <a:lumOff val="5000"/>
                    </a:schemeClr>
                  </a:solidFill>
                  <a:latin typeface="Impact" panose="020B0806030902050204" pitchFamily="34" charset="0"/>
                  <a:ea typeface="微软雅黑" panose="020B0503020204020204" pitchFamily="34" charset="-122"/>
                </a:rPr>
                <a:t>职业兴趣影响个人的职业选择</a:t>
              </a:r>
              <a:endParaRPr lang="zh-CN" altLang="en-US" sz="2400" b="1"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31" name="TextBox 10"/>
            <p:cNvSpPr txBox="1"/>
            <p:nvPr/>
          </p:nvSpPr>
          <p:spPr>
            <a:xfrm>
              <a:off x="7292179" y="3523628"/>
              <a:ext cx="4881497" cy="369332"/>
            </a:xfrm>
            <a:prstGeom prst="rect">
              <a:avLst/>
            </a:prstGeom>
            <a:noFill/>
          </p:spPr>
          <p:txBody>
            <a:bodyPr vert="horz" wrap="square" lIns="0" tIns="0" rIns="0" bIns="0" rtlCol="0" anchor="ctr">
              <a:spAutoFit/>
            </a:bodyPr>
            <a:lstStyle/>
            <a:p>
              <a:r>
                <a:rPr lang="zh-CN" altLang="en-US" sz="2400" b="1" dirty="0">
                  <a:solidFill>
                    <a:schemeClr val="tx1">
                      <a:lumMod val="95000"/>
                      <a:lumOff val="5000"/>
                    </a:schemeClr>
                  </a:solidFill>
                  <a:latin typeface="Impact" panose="020B0806030902050204" pitchFamily="34" charset="0"/>
                  <a:ea typeface="微软雅黑" panose="020B0503020204020204" pitchFamily="34" charset="-122"/>
                </a:rPr>
                <a:t>职业兴趣可以激发个人的职业潜能</a:t>
              </a:r>
              <a:endParaRPr lang="zh-CN" altLang="en-US" sz="2400" b="1"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32" name="TextBox 11"/>
            <p:cNvSpPr txBox="1"/>
            <p:nvPr/>
          </p:nvSpPr>
          <p:spPr>
            <a:xfrm>
              <a:off x="7299969" y="4635106"/>
              <a:ext cx="4683484" cy="738664"/>
            </a:xfrm>
            <a:prstGeom prst="rect">
              <a:avLst/>
            </a:prstGeom>
            <a:noFill/>
          </p:spPr>
          <p:txBody>
            <a:bodyPr vert="horz" wrap="square" lIns="0" tIns="0" rIns="0" bIns="0" rtlCol="0" anchor="ctr">
              <a:spAutoFit/>
            </a:bodyPr>
            <a:lstStyle/>
            <a:p>
              <a:r>
                <a:rPr lang="zh-CN" altLang="en-US" sz="2400" b="1" dirty="0">
                  <a:solidFill>
                    <a:schemeClr val="tx1">
                      <a:lumMod val="95000"/>
                      <a:lumOff val="5000"/>
                    </a:schemeClr>
                  </a:solidFill>
                  <a:latin typeface="Impact" panose="020B0806030902050204" pitchFamily="34" charset="0"/>
                  <a:ea typeface="微软雅黑" panose="020B0503020204020204" pitchFamily="34" charset="-122"/>
                </a:rPr>
                <a:t>职业兴趣是保证职业稳定、职场成功的重要因素</a:t>
              </a:r>
              <a:endParaRPr lang="zh-CN" altLang="en-US" sz="2400" b="1" dirty="0">
                <a:solidFill>
                  <a:schemeClr val="tx1">
                    <a:lumMod val="95000"/>
                    <a:lumOff val="5000"/>
                  </a:schemeClr>
                </a:solidFill>
                <a:latin typeface="Impact" panose="020B0806030902050204" pitchFamily="34" charset="0"/>
                <a:ea typeface="微软雅黑" panose="020B0503020204020204" pitchFamily="34" charset="-122"/>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160680"/>
            <a:ext cx="5459832" cy="584775"/>
          </a:xfrm>
          <a:prstGeom prst="rect">
            <a:avLst/>
          </a:prstGeom>
          <a:solidFill>
            <a:schemeClr val="accent1"/>
          </a:solidFill>
        </p:spPr>
        <p:txBody>
          <a:bodyPr wrap="square">
            <a:spAutoFit/>
          </a:bodyPr>
          <a:lstStyle/>
          <a:p>
            <a:r>
              <a:rPr lang="zh-CN" altLang="en-US" sz="3200" dirty="0">
                <a:solidFill>
                  <a:schemeClr val="bg1"/>
                </a:solidFill>
              </a:rPr>
              <a:t>第一节  认识自我</a:t>
            </a:r>
            <a:endParaRPr lang="zh-CN" altLang="en-US" sz="3200" dirty="0">
              <a:solidFill>
                <a:schemeClr val="bg1"/>
              </a:solidFill>
            </a:endParaRPr>
          </a:p>
        </p:txBody>
      </p:sp>
      <p:sp>
        <p:nvSpPr>
          <p:cNvPr id="8" name="矩形 7"/>
          <p:cNvSpPr/>
          <p:nvPr/>
        </p:nvSpPr>
        <p:spPr>
          <a:xfrm>
            <a:off x="5370093" y="2161313"/>
            <a:ext cx="3695242" cy="584775"/>
          </a:xfrm>
          <a:prstGeom prst="rect">
            <a:avLst/>
          </a:prstGeom>
          <a:solidFill>
            <a:schemeClr val="bg1"/>
          </a:solidFill>
        </p:spPr>
        <p:txBody>
          <a:bodyPr wrap="none">
            <a:spAutoFit/>
          </a:bodyPr>
          <a:lstStyle/>
          <a:p>
            <a:r>
              <a:rPr lang="zh-CN" altLang="en-US" sz="3200" dirty="0"/>
              <a:t>第二节  性格与职业</a:t>
            </a:r>
            <a:endParaRPr lang="zh-CN" altLang="en-US" sz="3200" dirty="0"/>
          </a:p>
        </p:txBody>
      </p:sp>
      <p:sp>
        <p:nvSpPr>
          <p:cNvPr id="10" name="矩形 9"/>
          <p:cNvSpPr/>
          <p:nvPr/>
        </p:nvSpPr>
        <p:spPr>
          <a:xfrm>
            <a:off x="5370093" y="3053996"/>
            <a:ext cx="3695242" cy="584775"/>
          </a:xfrm>
          <a:prstGeom prst="rect">
            <a:avLst/>
          </a:prstGeom>
        </p:spPr>
        <p:txBody>
          <a:bodyPr wrap="none">
            <a:spAutoFit/>
          </a:bodyPr>
          <a:lstStyle/>
          <a:p>
            <a:r>
              <a:rPr lang="zh-CN" altLang="en-US" sz="3200" dirty="0"/>
              <a:t>第三节  兴趣与职业</a:t>
            </a:r>
            <a:endParaRPr lang="zh-CN" altLang="en-US" sz="3200" dirty="0"/>
          </a:p>
        </p:txBody>
      </p:sp>
      <p:sp>
        <p:nvSpPr>
          <p:cNvPr id="13" name="double-left-arrows_45721"/>
          <p:cNvSpPr>
            <a:spLocks noChangeAspect="1"/>
          </p:cNvSpPr>
          <p:nvPr/>
        </p:nvSpPr>
        <p:spPr bwMode="auto">
          <a:xfrm flipH="1">
            <a:off x="4596663" y="1250227"/>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3946679"/>
            <a:ext cx="3695242" cy="584775"/>
          </a:xfrm>
          <a:prstGeom prst="rect">
            <a:avLst/>
          </a:prstGeom>
        </p:spPr>
        <p:txBody>
          <a:bodyPr wrap="none">
            <a:spAutoFit/>
          </a:bodyPr>
          <a:lstStyle/>
          <a:p>
            <a:r>
              <a:rPr lang="zh-CN" altLang="en-US" sz="3200" dirty="0"/>
              <a:t>第四节  能力与职业</a:t>
            </a:r>
            <a:endParaRPr lang="zh-CN" altLang="en-US" sz="3200" dirty="0"/>
          </a:p>
        </p:txBody>
      </p:sp>
      <p:sp>
        <p:nvSpPr>
          <p:cNvPr id="9" name="矩形 8"/>
          <p:cNvSpPr/>
          <p:nvPr/>
        </p:nvSpPr>
        <p:spPr>
          <a:xfrm>
            <a:off x="5370093" y="4925723"/>
            <a:ext cx="4105611" cy="584775"/>
          </a:xfrm>
          <a:prstGeom prst="rect">
            <a:avLst/>
          </a:prstGeom>
        </p:spPr>
        <p:txBody>
          <a:bodyPr wrap="none">
            <a:spAutoFit/>
          </a:bodyPr>
          <a:lstStyle/>
          <a:p>
            <a:r>
              <a:rPr lang="zh-CN" altLang="en-US" sz="3200" dirty="0"/>
              <a:t>第五节  价值观与职业</a:t>
            </a:r>
            <a:endParaRPr lang="zh-CN" altLang="en-US" sz="3200" dirty="0"/>
          </a:p>
        </p:txBody>
      </p:sp>
      <p:sp>
        <p:nvSpPr>
          <p:cNvPr id="2" name="矩形 1"/>
          <p:cNvSpPr/>
          <p:nvPr/>
        </p:nvSpPr>
        <p:spPr>
          <a:xfrm>
            <a:off x="5375808" y="5805833"/>
            <a:ext cx="3253740" cy="583565"/>
          </a:xfrm>
          <a:prstGeom prst="rect">
            <a:avLst/>
          </a:prstGeom>
        </p:spPr>
        <p:txBody>
          <a:bodyPr wrap="none">
            <a:spAutoFit/>
          </a:bodyPr>
          <a:p>
            <a:pPr algn="l"/>
            <a:r>
              <a:rPr lang="zh-CN" altLang="en-US" sz="3200" dirty="0"/>
              <a:t>第六节  课堂实践</a:t>
            </a:r>
            <a:endParaRPr lang="zh-CN" altLang="en-US"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三、职业兴趣与职业的匹配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11" name="矩形 10"/>
          <p:cNvSpPr/>
          <p:nvPr/>
        </p:nvSpPr>
        <p:spPr>
          <a:xfrm>
            <a:off x="0" y="2452739"/>
            <a:ext cx="12192000" cy="355101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43"/>
          <p:cNvSpPr txBox="1"/>
          <p:nvPr/>
        </p:nvSpPr>
        <p:spPr>
          <a:xfrm>
            <a:off x="485885" y="2524931"/>
            <a:ext cx="10867914" cy="3350404"/>
          </a:xfrm>
          <a:prstGeom prst="rect">
            <a:avLst/>
          </a:prstGeom>
          <a:noFill/>
        </p:spPr>
        <p:txBody>
          <a:bodyPr wrap="square" rtlCol="0">
            <a:spAutoFit/>
          </a:bodyPr>
          <a:lstStyle/>
          <a:p>
            <a:pPr indent="457200" algn="just">
              <a:lnSpc>
                <a:spcPct val="150000"/>
              </a:lnSpc>
            </a:pPr>
            <a:r>
              <a:rPr lang="zh-CN" altLang="en-US" sz="2400" dirty="0"/>
              <a:t>霍兰德在职业兴趣六边形的基本假设中提到，人和职业环境都可以大致分成</a:t>
            </a:r>
            <a:r>
              <a:rPr lang="en-US" altLang="zh-CN" sz="2400" dirty="0"/>
              <a:t>6</a:t>
            </a:r>
            <a:r>
              <a:rPr lang="zh-CN" altLang="en-US" sz="2400" dirty="0"/>
              <a:t>种类型。但是每个类型的人和每种职业环境都比较复杂，所以在霍兰德的理论中，人的职业兴趣和职业环境特点一般用</a:t>
            </a:r>
            <a:r>
              <a:rPr lang="en-US" altLang="zh-CN" sz="2400" dirty="0"/>
              <a:t>3</a:t>
            </a:r>
            <a:r>
              <a:rPr lang="zh-CN" altLang="en-US" sz="2400" dirty="0"/>
              <a:t>个类型的字母来表示，第一个字母为主类型，这</a:t>
            </a:r>
            <a:r>
              <a:rPr lang="en-US" altLang="zh-CN" sz="2400" dirty="0"/>
              <a:t>3</a:t>
            </a:r>
            <a:r>
              <a:rPr lang="zh-CN" altLang="en-US" sz="2400" dirty="0"/>
              <a:t>个字母的组合就是他的职业类型，如你的职业兴趣编码是</a:t>
            </a:r>
            <a:r>
              <a:rPr lang="en-US" altLang="zh-CN" sz="2400" dirty="0"/>
              <a:t>RIA</a:t>
            </a:r>
            <a:r>
              <a:rPr lang="zh-CN" altLang="en-US" sz="2400" dirty="0"/>
              <a:t>，那么牙科医生、陶工等职业就符合你的职业兴趣，另外，你还可以寻找与</a:t>
            </a:r>
            <a:r>
              <a:rPr lang="en-US" altLang="zh-CN" sz="2400" dirty="0"/>
              <a:t>R</a:t>
            </a:r>
            <a:r>
              <a:rPr lang="zh-CN" altLang="en-US" sz="2400" dirty="0"/>
              <a:t>、</a:t>
            </a:r>
            <a:r>
              <a:rPr lang="en-US" altLang="zh-CN" sz="2400" dirty="0"/>
              <a:t>I</a:t>
            </a:r>
            <a:r>
              <a:rPr lang="zh-CN" altLang="en-US" sz="2400" dirty="0"/>
              <a:t>、</a:t>
            </a:r>
            <a:r>
              <a:rPr lang="en-US" altLang="zh-CN" sz="2400" dirty="0"/>
              <a:t>A</a:t>
            </a:r>
            <a:r>
              <a:rPr lang="zh-CN" altLang="en-US" sz="2400" dirty="0"/>
              <a:t>编码所对应的职业，如</a:t>
            </a:r>
            <a:r>
              <a:rPr lang="en-US" altLang="zh-CN" sz="2400" dirty="0"/>
              <a:t>IAR</a:t>
            </a:r>
            <a:r>
              <a:rPr lang="zh-CN" altLang="en-US" sz="2400" dirty="0"/>
              <a:t>编码对应的职业也较符合你的兴趣。</a:t>
            </a:r>
            <a:endParaRPr lang="en-US" altLang="zh-CN" sz="2400" dirty="0"/>
          </a:p>
        </p:txBody>
      </p:sp>
      <p:sp>
        <p:nvSpPr>
          <p:cNvPr id="15" name="矩形 14"/>
          <p:cNvSpPr/>
          <p:nvPr/>
        </p:nvSpPr>
        <p:spPr>
          <a:xfrm>
            <a:off x="0" y="6195112"/>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36607" y="1424845"/>
            <a:ext cx="6128957"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    1</a:t>
            </a:r>
            <a:r>
              <a:rPr lang="zh-CN" altLang="en-US" sz="2800" b="1" dirty="0">
                <a:solidFill>
                  <a:schemeClr val="bg1"/>
                </a:solidFill>
              </a:rPr>
              <a:t>．通过霍兰德代码分析职业兴趣</a:t>
            </a:r>
            <a:endParaRPr lang="zh-CN" altLang="en-US" sz="2800" b="1"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三、职业兴趣与职业的匹配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7" y="1187355"/>
            <a:ext cx="6128957"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    1</a:t>
            </a:r>
            <a:r>
              <a:rPr lang="zh-CN" altLang="en-US" sz="2800" b="1" dirty="0">
                <a:solidFill>
                  <a:schemeClr val="bg1"/>
                </a:solidFill>
              </a:rPr>
              <a:t>．通过霍兰德代码分析职业兴趣</a:t>
            </a:r>
            <a:endParaRPr lang="zh-CN" altLang="en-US" sz="2800" b="1" dirty="0">
              <a:solidFill>
                <a:schemeClr val="bg1"/>
              </a:solidFill>
            </a:endParaRPr>
          </a:p>
        </p:txBody>
      </p:sp>
      <p:sp>
        <p:nvSpPr>
          <p:cNvPr id="13" name="文本框 43"/>
          <p:cNvSpPr txBox="1"/>
          <p:nvPr/>
        </p:nvSpPr>
        <p:spPr>
          <a:xfrm>
            <a:off x="2302042" y="2090764"/>
            <a:ext cx="6974305" cy="645160"/>
          </a:xfrm>
          <a:prstGeom prst="rect">
            <a:avLst/>
          </a:prstGeom>
          <a:noFill/>
        </p:spPr>
        <p:txBody>
          <a:bodyPr wrap="square" rtlCol="0">
            <a:spAutoFit/>
          </a:bodyPr>
          <a:lstStyle/>
          <a:p>
            <a:pPr indent="457200" algn="ctr">
              <a:lnSpc>
                <a:spcPct val="150000"/>
              </a:lnSpc>
            </a:pPr>
            <a:r>
              <a:rPr lang="zh-CN" altLang="en-US" sz="2400" dirty="0"/>
              <a:t>霍兰德职业兴趣理论对照表</a:t>
            </a:r>
            <a:endParaRPr lang="zh-CN" altLang="en-US" sz="2400" dirty="0"/>
          </a:p>
        </p:txBody>
      </p:sp>
      <p:graphicFrame>
        <p:nvGraphicFramePr>
          <p:cNvPr id="4" name="表格 3"/>
          <p:cNvGraphicFramePr>
            <a:graphicFrameLocks noGrp="1"/>
          </p:cNvGraphicFramePr>
          <p:nvPr>
            <p:custDataLst>
              <p:tags r:id="rId1"/>
            </p:custDataLst>
          </p:nvPr>
        </p:nvGraphicFramePr>
        <p:xfrm>
          <a:off x="1019175" y="2763508"/>
          <a:ext cx="10266446" cy="3841835"/>
        </p:xfrm>
        <a:graphic>
          <a:graphicData uri="http://schemas.openxmlformats.org/drawingml/2006/table">
            <a:tbl>
              <a:tblPr firstRow="1">
                <a:tableStyleId>{F5AB1C69-6EDB-4FF4-983F-18BD219EF322}</a:tableStyleId>
              </a:tblPr>
              <a:tblGrid>
                <a:gridCol w="1481787"/>
                <a:gridCol w="5026005"/>
                <a:gridCol w="2010464"/>
                <a:gridCol w="1748190"/>
              </a:tblGrid>
              <a:tr h="405844">
                <a:tc>
                  <a:txBody>
                    <a:bodyPr/>
                    <a:lstStyle/>
                    <a:p>
                      <a:pPr algn="ctr">
                        <a:lnSpc>
                          <a:spcPct val="107000"/>
                        </a:lnSpc>
                        <a:spcBef>
                          <a:spcPts val="140"/>
                        </a:spcBef>
                        <a:spcAft>
                          <a:spcPts val="140"/>
                        </a:spcAft>
                      </a:pPr>
                      <a:r>
                        <a:rPr lang="zh-CN" sz="1600" kern="100" dirty="0">
                          <a:effectLst/>
                        </a:rPr>
                        <a:t>类型</a:t>
                      </a:r>
                      <a:endParaRPr lang="zh-CN" sz="1600" kern="100" dirty="0">
                        <a:effectLst/>
                      </a:endParaRPr>
                    </a:p>
                  </a:txBody>
                  <a:tcPr marL="68580" marR="68580" marT="0" marB="0" anchor="ctr"/>
                </a:tc>
                <a:tc>
                  <a:txBody>
                    <a:bodyPr/>
                    <a:lstStyle/>
                    <a:p>
                      <a:pPr algn="ctr">
                        <a:lnSpc>
                          <a:spcPct val="107000"/>
                        </a:lnSpc>
                        <a:spcBef>
                          <a:spcPts val="140"/>
                        </a:spcBef>
                        <a:spcAft>
                          <a:spcPts val="140"/>
                        </a:spcAft>
                      </a:pPr>
                      <a:r>
                        <a:rPr lang="zh-CN" sz="1600" kern="100" dirty="0">
                          <a:effectLst/>
                        </a:rPr>
                        <a:t>个性特点</a:t>
                      </a:r>
                      <a:endParaRPr lang="zh-CN" sz="1600" kern="100" dirty="0">
                        <a:effectLst/>
                      </a:endParaRPr>
                    </a:p>
                  </a:txBody>
                  <a:tcPr marL="68580" marR="68580" marT="0" marB="0" anchor="ctr"/>
                </a:tc>
                <a:tc>
                  <a:txBody>
                    <a:bodyPr/>
                    <a:lstStyle/>
                    <a:p>
                      <a:pPr algn="ctr">
                        <a:lnSpc>
                          <a:spcPct val="107000"/>
                        </a:lnSpc>
                        <a:spcBef>
                          <a:spcPts val="140"/>
                        </a:spcBef>
                        <a:spcAft>
                          <a:spcPts val="140"/>
                        </a:spcAft>
                      </a:pPr>
                      <a:r>
                        <a:rPr lang="zh-CN" sz="1600" kern="100" dirty="0">
                          <a:effectLst/>
                        </a:rPr>
                        <a:t>职业环境</a:t>
                      </a:r>
                      <a:endParaRPr lang="zh-CN" sz="1600" kern="100" dirty="0">
                        <a:effectLst/>
                      </a:endParaRPr>
                    </a:p>
                  </a:txBody>
                  <a:tcPr marL="68580" marR="68580" marT="0" marB="0" anchor="ctr"/>
                </a:tc>
                <a:tc>
                  <a:txBody>
                    <a:bodyPr/>
                    <a:lstStyle/>
                    <a:p>
                      <a:pPr algn="ctr">
                        <a:lnSpc>
                          <a:spcPct val="107000"/>
                        </a:lnSpc>
                        <a:spcBef>
                          <a:spcPts val="140"/>
                        </a:spcBef>
                        <a:spcAft>
                          <a:spcPts val="140"/>
                        </a:spcAft>
                      </a:pPr>
                      <a:r>
                        <a:rPr lang="zh-CN" sz="1600" kern="100" dirty="0">
                          <a:effectLst/>
                        </a:rPr>
                        <a:t>典型职业</a:t>
                      </a:r>
                      <a:endParaRPr lang="zh-CN" sz="1600" kern="100" dirty="0">
                        <a:effectLst/>
                      </a:endParaRPr>
                    </a:p>
                  </a:txBody>
                  <a:tcPr marL="68580" marR="68580" marT="0" marB="0" anchor="ctr"/>
                </a:tc>
              </a:tr>
              <a:tr h="958058">
                <a:tc rowSpan="2">
                  <a:txBody>
                    <a:bodyPr/>
                    <a:lstStyle/>
                    <a:p>
                      <a:pPr algn="ctr">
                        <a:lnSpc>
                          <a:spcPct val="107000"/>
                        </a:lnSpc>
                        <a:spcBef>
                          <a:spcPts val="100"/>
                        </a:spcBef>
                        <a:spcAft>
                          <a:spcPts val="100"/>
                        </a:spcAft>
                      </a:pPr>
                      <a:r>
                        <a:rPr lang="zh-CN" sz="1800" kern="100" dirty="0">
                          <a:effectLst/>
                        </a:rPr>
                        <a:t>实际型</a:t>
                      </a:r>
                      <a:endParaRPr lang="zh-CN" sz="1800" kern="100" dirty="0">
                        <a:effectLst/>
                      </a:endParaRPr>
                    </a:p>
                    <a:p>
                      <a:pPr algn="ctr">
                        <a:lnSpc>
                          <a:spcPct val="107000"/>
                        </a:lnSpc>
                        <a:spcBef>
                          <a:spcPts val="100"/>
                        </a:spcBef>
                        <a:spcAft>
                          <a:spcPts val="100"/>
                        </a:spcAft>
                      </a:pPr>
                      <a:r>
                        <a:rPr lang="zh-CN" sz="1800" kern="100" dirty="0">
                          <a:effectLst/>
                        </a:rPr>
                        <a:t>（</a:t>
                      </a:r>
                      <a:r>
                        <a:rPr lang="en-US" sz="1800" kern="100" dirty="0">
                          <a:effectLst/>
                        </a:rPr>
                        <a:t>R</a:t>
                      </a:r>
                      <a:r>
                        <a:rPr lang="zh-CN" sz="1800" kern="100" dirty="0">
                          <a:effectLst/>
                        </a:rPr>
                        <a:t>）</a:t>
                      </a:r>
                      <a:endParaRPr lang="zh-CN" sz="1800" kern="100" dirty="0">
                        <a:effectLst/>
                      </a:endParaRPr>
                    </a:p>
                  </a:txBody>
                  <a:tcPr marL="68580" marR="68580" marT="0" marB="0" anchor="ctr"/>
                </a:tc>
                <a:tc>
                  <a:txBody>
                    <a:bodyPr/>
                    <a:lstStyle/>
                    <a:p>
                      <a:pPr algn="just">
                        <a:lnSpc>
                          <a:spcPct val="107000"/>
                        </a:lnSpc>
                        <a:spcBef>
                          <a:spcPts val="100"/>
                        </a:spcBef>
                        <a:spcAft>
                          <a:spcPts val="100"/>
                        </a:spcAft>
                      </a:pPr>
                      <a:r>
                        <a:rPr lang="zh-CN" sz="1200" kern="100" dirty="0">
                          <a:effectLst/>
                        </a:rPr>
                        <a:t>此类型的人通常具有较好的身体机能。他们可能在自我表达和向他人表达方面感到困难，不善于与人打交道。他们喜欢在户外活动，喜欢使用和操作工具，尤其是操作大型机械。他们愿意从事操作性工作，偏好于具体任务，动手能力强，做事手脚灵活，动作协调。</a:t>
                      </a:r>
                      <a:endParaRPr lang="zh-CN" sz="1200" kern="100" dirty="0">
                        <a:effectLst/>
                      </a:endParaRPr>
                    </a:p>
                  </a:txBody>
                  <a:tcPr marL="68580" marR="68580" marT="0" marB="0" anchor="ctr"/>
                </a:tc>
                <a:tc rowSpan="2">
                  <a:txBody>
                    <a:bodyPr/>
                    <a:lstStyle/>
                    <a:p>
                      <a:pPr algn="just">
                        <a:lnSpc>
                          <a:spcPct val="107000"/>
                        </a:lnSpc>
                        <a:spcBef>
                          <a:spcPts val="100"/>
                        </a:spcBef>
                        <a:spcAft>
                          <a:spcPts val="100"/>
                        </a:spcAft>
                      </a:pPr>
                      <a:r>
                        <a:rPr lang="zh-CN" sz="1200" kern="100">
                          <a:effectLst/>
                        </a:rPr>
                        <a:t>喜欢使用工具、机器，需要基本操作技能的工作，倾向于需要技能、体力和合作等方面的职业。</a:t>
                      </a:r>
                      <a:endParaRPr lang="zh-CN" sz="1200" kern="100">
                        <a:effectLst/>
                      </a:endParaRPr>
                    </a:p>
                  </a:txBody>
                  <a:tcPr marL="68580" marR="68580" marT="0" marB="0" anchor="ctr"/>
                </a:tc>
                <a:tc rowSpan="2">
                  <a:txBody>
                    <a:bodyPr/>
                    <a:lstStyle/>
                    <a:p>
                      <a:pPr algn="just">
                        <a:lnSpc>
                          <a:spcPct val="107000"/>
                        </a:lnSpc>
                        <a:spcBef>
                          <a:spcPts val="100"/>
                        </a:spcBef>
                        <a:spcAft>
                          <a:spcPts val="100"/>
                        </a:spcAft>
                      </a:pPr>
                      <a:r>
                        <a:rPr lang="zh-CN" sz="1200" kern="100">
                          <a:effectLst/>
                        </a:rPr>
                        <a:t>计算机硬件人员、飞机检修工、汽车驾驶员、工地检查员、钳工、建筑工、制图员、机械装配工、木匠、厨师、技工、修理工等。</a:t>
                      </a:r>
                      <a:endParaRPr lang="zh-CN" sz="1200" kern="100">
                        <a:effectLst/>
                      </a:endParaRPr>
                    </a:p>
                  </a:txBody>
                  <a:tcPr marL="68580" marR="68580" marT="0" marB="0" anchor="ctr"/>
                </a:tc>
              </a:tr>
              <a:tr h="535525">
                <a:tc vMerge="1">
                  <a:tcPr/>
                </a:tc>
                <a:tc>
                  <a:txBody>
                    <a:bodyPr/>
                    <a:lstStyle/>
                    <a:p>
                      <a:pPr algn="just">
                        <a:lnSpc>
                          <a:spcPct val="107000"/>
                        </a:lnSpc>
                        <a:spcBef>
                          <a:spcPts val="100"/>
                        </a:spcBef>
                        <a:spcAft>
                          <a:spcPts val="100"/>
                        </a:spcAft>
                      </a:pPr>
                      <a:r>
                        <a:rPr lang="zh-CN" sz="1200" kern="100" dirty="0">
                          <a:effectLst/>
                        </a:rPr>
                        <a:t>他们遵守规则，对新观点和新变化兴趣不大。这种类型的人不善言辞，喜欢独立做事。</a:t>
                      </a:r>
                      <a:endParaRPr lang="zh-CN" sz="1200" kern="100" dirty="0">
                        <a:effectLst/>
                      </a:endParaRPr>
                    </a:p>
                  </a:txBody>
                  <a:tcPr marL="68580" marR="68580" marT="0" marB="0" anchor="ctr"/>
                </a:tc>
                <a:tc vMerge="1">
                  <a:tcPr/>
                </a:tc>
                <a:tc vMerge="1">
                  <a:tcPr/>
                </a:tc>
              </a:tr>
              <a:tr h="806041">
                <a:tc rowSpan="2">
                  <a:txBody>
                    <a:bodyPr/>
                    <a:lstStyle/>
                    <a:p>
                      <a:pPr algn="ctr">
                        <a:lnSpc>
                          <a:spcPct val="107000"/>
                        </a:lnSpc>
                        <a:spcBef>
                          <a:spcPts val="100"/>
                        </a:spcBef>
                        <a:spcAft>
                          <a:spcPts val="100"/>
                        </a:spcAft>
                      </a:pPr>
                      <a:r>
                        <a:rPr lang="zh-CN" sz="1800" kern="100" dirty="0">
                          <a:effectLst/>
                        </a:rPr>
                        <a:t>社会型</a:t>
                      </a:r>
                      <a:endParaRPr lang="zh-CN" sz="1800" kern="100" dirty="0">
                        <a:effectLst/>
                      </a:endParaRPr>
                    </a:p>
                    <a:p>
                      <a:pPr algn="ctr">
                        <a:lnSpc>
                          <a:spcPct val="107000"/>
                        </a:lnSpc>
                        <a:spcBef>
                          <a:spcPts val="100"/>
                        </a:spcBef>
                        <a:spcAft>
                          <a:spcPts val="100"/>
                        </a:spcAft>
                      </a:pPr>
                      <a:r>
                        <a:rPr lang="zh-CN" sz="1800" kern="100" dirty="0">
                          <a:effectLst/>
                        </a:rPr>
                        <a:t>（</a:t>
                      </a:r>
                      <a:r>
                        <a:rPr lang="en-US" sz="1800" kern="100" dirty="0">
                          <a:effectLst/>
                        </a:rPr>
                        <a:t>S</a:t>
                      </a:r>
                      <a:r>
                        <a:rPr lang="zh-CN" sz="1800" kern="100" dirty="0">
                          <a:effectLst/>
                        </a:rPr>
                        <a:t>）</a:t>
                      </a:r>
                      <a:endParaRPr lang="zh-CN" sz="1800" kern="100" dirty="0">
                        <a:effectLst/>
                      </a:endParaRPr>
                    </a:p>
                  </a:txBody>
                  <a:tcPr marL="68580" marR="68580" marT="0" marB="0" anchor="ctr"/>
                </a:tc>
                <a:tc>
                  <a:txBody>
                    <a:bodyPr/>
                    <a:lstStyle/>
                    <a:p>
                      <a:pPr algn="just">
                        <a:lnSpc>
                          <a:spcPct val="107000"/>
                        </a:lnSpc>
                        <a:spcBef>
                          <a:spcPts val="100"/>
                        </a:spcBef>
                        <a:spcAft>
                          <a:spcPts val="100"/>
                        </a:spcAft>
                      </a:pPr>
                      <a:r>
                        <a:rPr lang="zh-CN" sz="1200" kern="100" dirty="0">
                          <a:effectLst/>
                        </a:rPr>
                        <a:t>此类型的人关心社会的公正和正义，比较看重社会义务和社会道德，责任感强，关心社会问题、渴望发挥自己的社会作用，具有较强的人道主义倾向，社会适应能力强。</a:t>
                      </a:r>
                      <a:endParaRPr lang="zh-CN" sz="1200" kern="100" dirty="0">
                        <a:effectLst/>
                      </a:endParaRPr>
                    </a:p>
                  </a:txBody>
                  <a:tcPr marL="68580" marR="68580" marT="0" marB="0" anchor="ctr"/>
                </a:tc>
                <a:tc rowSpan="2">
                  <a:txBody>
                    <a:bodyPr/>
                    <a:lstStyle/>
                    <a:p>
                      <a:pPr algn="just">
                        <a:lnSpc>
                          <a:spcPct val="107000"/>
                        </a:lnSpc>
                        <a:spcBef>
                          <a:spcPts val="100"/>
                        </a:spcBef>
                        <a:spcAft>
                          <a:spcPts val="100"/>
                        </a:spcAft>
                      </a:pPr>
                      <a:r>
                        <a:rPr lang="zh-CN" sz="1200" kern="100">
                          <a:effectLst/>
                        </a:rPr>
                        <a:t>喜欢参加提供信息、启迪、帮助、咨询、培训、开发、治疗、教学和各种理解、帮助他人的活动，倾向于需要人际交往技能方面的、与人打交道的工作。</a:t>
                      </a:r>
                      <a:endParaRPr lang="zh-CN" sz="1200" kern="100">
                        <a:effectLst/>
                      </a:endParaRPr>
                    </a:p>
                  </a:txBody>
                  <a:tcPr marL="68580" marR="68580" marT="0" marB="0" anchor="ctr"/>
                </a:tc>
                <a:tc rowSpan="2">
                  <a:txBody>
                    <a:bodyPr/>
                    <a:lstStyle/>
                    <a:p>
                      <a:pPr algn="just">
                        <a:lnSpc>
                          <a:spcPct val="107000"/>
                        </a:lnSpc>
                        <a:spcBef>
                          <a:spcPts val="100"/>
                        </a:spcBef>
                        <a:spcAft>
                          <a:spcPts val="100"/>
                        </a:spcAft>
                      </a:pPr>
                      <a:r>
                        <a:rPr lang="zh-CN" sz="1200" kern="100" dirty="0">
                          <a:effectLst/>
                        </a:rPr>
                        <a:t>教师、学校校长、临床医师、导游、营业员、教育行政人员、咨询人员、公关人员、临床心理学家、就业指导顾问、护士和律师等。</a:t>
                      </a:r>
                      <a:endParaRPr lang="zh-CN" sz="1200" kern="100" dirty="0">
                        <a:effectLst/>
                      </a:endParaRPr>
                    </a:p>
                  </a:txBody>
                  <a:tcPr marL="68580" marR="68580" marT="0" marB="0" anchor="ctr"/>
                </a:tc>
              </a:tr>
              <a:tr h="1136367">
                <a:tc vMerge="1">
                  <a:tcPr/>
                </a:tc>
                <a:tc>
                  <a:txBody>
                    <a:bodyPr/>
                    <a:lstStyle/>
                    <a:p>
                      <a:pPr algn="just">
                        <a:lnSpc>
                          <a:spcPct val="107000"/>
                        </a:lnSpc>
                        <a:spcBef>
                          <a:spcPts val="100"/>
                        </a:spcBef>
                        <a:spcAft>
                          <a:spcPts val="100"/>
                        </a:spcAft>
                      </a:pPr>
                      <a:r>
                        <a:rPr lang="zh-CN" sz="1200" kern="100" dirty="0">
                          <a:effectLst/>
                        </a:rPr>
                        <a:t>他们善于表达，善于与周围的人相处，追求广泛的人际关系网，喜欢处于集体的中心地位，喜欢通过与他人交流讨论来解决存在的难题。他们不喜欢需要剧烈身体运动的工作，不喜欢与机器打交道，具有与他人相处共事的能力。</a:t>
                      </a:r>
                      <a:endParaRPr lang="zh-CN" sz="1200" kern="100" dirty="0">
                        <a:effectLst/>
                      </a:endParaRPr>
                    </a:p>
                  </a:txBody>
                  <a:tcPr marL="68580" marR="68580" marT="0" marB="0" anchor="ctr"/>
                </a:tc>
                <a:tc vMerge="1">
                  <a:tcPr/>
                </a:tc>
                <a:tc vMerge="1">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三、职业兴趣与职业的匹配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13" name="文本框 43"/>
          <p:cNvSpPr txBox="1"/>
          <p:nvPr/>
        </p:nvSpPr>
        <p:spPr>
          <a:xfrm>
            <a:off x="4166269" y="2004458"/>
            <a:ext cx="6974305" cy="499111"/>
          </a:xfrm>
          <a:prstGeom prst="rect">
            <a:avLst/>
          </a:prstGeom>
          <a:noFill/>
        </p:spPr>
        <p:txBody>
          <a:bodyPr wrap="square" rtlCol="0">
            <a:spAutoFit/>
          </a:bodyPr>
          <a:lstStyle/>
          <a:p>
            <a:pPr indent="457200" algn="r">
              <a:lnSpc>
                <a:spcPct val="150000"/>
              </a:lnSpc>
            </a:pPr>
            <a:r>
              <a:rPr lang="zh-CN" altLang="en-US" sz="2000" dirty="0"/>
              <a:t>续表</a:t>
            </a:r>
            <a:endParaRPr lang="en-US" altLang="zh-CN" sz="2000" dirty="0"/>
          </a:p>
        </p:txBody>
      </p:sp>
      <p:graphicFrame>
        <p:nvGraphicFramePr>
          <p:cNvPr id="10" name="表格 9"/>
          <p:cNvGraphicFramePr>
            <a:graphicFrameLocks noGrp="1"/>
          </p:cNvGraphicFramePr>
          <p:nvPr>
            <p:custDataLst>
              <p:tags r:id="rId1"/>
            </p:custDataLst>
          </p:nvPr>
        </p:nvGraphicFramePr>
        <p:xfrm>
          <a:off x="1019175" y="2529439"/>
          <a:ext cx="10266446" cy="3852564"/>
        </p:xfrm>
        <a:graphic>
          <a:graphicData uri="http://schemas.openxmlformats.org/drawingml/2006/table">
            <a:tbl>
              <a:tblPr firstRow="1">
                <a:tableStyleId>{F5AB1C69-6EDB-4FF4-983F-18BD219EF322}</a:tableStyleId>
              </a:tblPr>
              <a:tblGrid>
                <a:gridCol w="1481787"/>
                <a:gridCol w="5026005"/>
                <a:gridCol w="2010464"/>
                <a:gridCol w="1748190"/>
              </a:tblGrid>
              <a:tr h="510373">
                <a:tc>
                  <a:txBody>
                    <a:bodyPr/>
                    <a:lstStyle/>
                    <a:p>
                      <a:pPr algn="ctr">
                        <a:lnSpc>
                          <a:spcPct val="107000"/>
                        </a:lnSpc>
                        <a:spcBef>
                          <a:spcPts val="140"/>
                        </a:spcBef>
                        <a:spcAft>
                          <a:spcPts val="140"/>
                        </a:spcAft>
                      </a:pPr>
                      <a:r>
                        <a:rPr lang="zh-CN" sz="1600" kern="100" dirty="0">
                          <a:effectLst/>
                        </a:rPr>
                        <a:t>类型</a:t>
                      </a:r>
                      <a:endParaRPr lang="zh-CN" sz="12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lnSpc>
                          <a:spcPct val="107000"/>
                        </a:lnSpc>
                        <a:spcBef>
                          <a:spcPts val="140"/>
                        </a:spcBef>
                        <a:spcAft>
                          <a:spcPts val="140"/>
                        </a:spcAft>
                      </a:pPr>
                      <a:r>
                        <a:rPr lang="zh-CN" sz="1600" kern="100" dirty="0">
                          <a:effectLst/>
                        </a:rPr>
                        <a:t>个性特点</a:t>
                      </a:r>
                      <a:endParaRPr lang="zh-CN" sz="12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lnSpc>
                          <a:spcPct val="107000"/>
                        </a:lnSpc>
                        <a:spcBef>
                          <a:spcPts val="140"/>
                        </a:spcBef>
                        <a:spcAft>
                          <a:spcPts val="140"/>
                        </a:spcAft>
                      </a:pPr>
                      <a:r>
                        <a:rPr lang="zh-CN" sz="1600" kern="100" dirty="0">
                          <a:effectLst/>
                        </a:rPr>
                        <a:t>职业环境</a:t>
                      </a:r>
                      <a:endParaRPr lang="zh-CN" sz="12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lnSpc>
                          <a:spcPct val="107000"/>
                        </a:lnSpc>
                        <a:spcBef>
                          <a:spcPts val="140"/>
                        </a:spcBef>
                        <a:spcAft>
                          <a:spcPts val="140"/>
                        </a:spcAft>
                      </a:pPr>
                      <a:r>
                        <a:rPr lang="zh-CN" sz="1600" kern="100" dirty="0">
                          <a:effectLst/>
                        </a:rPr>
                        <a:t>典型职业</a:t>
                      </a:r>
                      <a:endParaRPr lang="zh-CN" sz="12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716848">
                <a:tc rowSpan="2">
                  <a:txBody>
                    <a:bodyPr/>
                    <a:lstStyle/>
                    <a:p>
                      <a:pPr algn="ctr">
                        <a:lnSpc>
                          <a:spcPct val="107000"/>
                        </a:lnSpc>
                        <a:spcBef>
                          <a:spcPts val="100"/>
                        </a:spcBef>
                        <a:spcAft>
                          <a:spcPts val="100"/>
                        </a:spcAft>
                      </a:pPr>
                      <a:r>
                        <a:rPr lang="zh-CN" altLang="en-US" sz="1800" kern="100" dirty="0">
                          <a:effectLst/>
                          <a:latin typeface="+mn-lt"/>
                          <a:ea typeface="+mn-ea"/>
                          <a:cs typeface="+mn-cs"/>
                        </a:rPr>
                        <a:t>企业型</a:t>
                      </a:r>
                      <a:endParaRPr lang="zh-CN" altLang="en-US" sz="1800" kern="100" dirty="0">
                        <a:effectLst/>
                        <a:latin typeface="+mn-lt"/>
                        <a:ea typeface="+mn-ea"/>
                        <a:cs typeface="+mn-cs"/>
                      </a:endParaRPr>
                    </a:p>
                    <a:p>
                      <a:pPr algn="ctr">
                        <a:lnSpc>
                          <a:spcPct val="107000"/>
                        </a:lnSpc>
                        <a:spcBef>
                          <a:spcPts val="100"/>
                        </a:spcBef>
                        <a:spcAft>
                          <a:spcPts val="100"/>
                        </a:spcAft>
                      </a:pPr>
                      <a:r>
                        <a:rPr lang="zh-CN" altLang="en-US" sz="1800" kern="100" dirty="0">
                          <a:effectLst/>
                          <a:latin typeface="+mn-lt"/>
                          <a:ea typeface="+mn-ea"/>
                          <a:cs typeface="+mn-cs"/>
                        </a:rPr>
                        <a:t>（E）</a:t>
                      </a:r>
                      <a:endParaRPr lang="zh-CN" altLang="en-US" sz="1800" kern="100" dirty="0">
                        <a:effectLst/>
                        <a:latin typeface="+mn-lt"/>
                        <a:ea typeface="+mn-ea"/>
                        <a:cs typeface="+mn-cs"/>
                      </a:endParaRPr>
                    </a:p>
                  </a:txBody>
                  <a:tcPr marL="68580" marR="68580" marT="0" marB="0" anchor="ctr"/>
                </a:tc>
                <a:tc>
                  <a:txBody>
                    <a:bodyPr/>
                    <a:lstStyle/>
                    <a:p>
                      <a:pPr algn="just">
                        <a:lnSpc>
                          <a:spcPct val="107000"/>
                        </a:lnSpc>
                        <a:spcBef>
                          <a:spcPts val="100"/>
                        </a:spcBef>
                        <a:spcAft>
                          <a:spcPts val="100"/>
                        </a:spcAft>
                      </a:pPr>
                      <a:r>
                        <a:rPr lang="zh-CN" sz="1200" kern="100" dirty="0">
                          <a:effectLst/>
                          <a:latin typeface="+mn-ea"/>
                          <a:ea typeface="+mn-ea"/>
                          <a:cs typeface="宋体" panose="02010600030101010101" pitchFamily="2" charset="-122"/>
                        </a:rPr>
                        <a:t>此类型的人通常精力充沛、热情洋溢，做事有较强的目的性、喜欢竞争、富有冒险精神、自信、支配欲强、有抱负。</a:t>
                      </a:r>
                      <a:endParaRPr lang="zh-CN" sz="1200" kern="100" dirty="0">
                        <a:effectLst/>
                        <a:latin typeface="+mn-ea"/>
                        <a:ea typeface="+mn-ea"/>
                        <a:cs typeface="Times New Roman" panose="02020603050405020304" pitchFamily="18" charset="0"/>
                      </a:endParaRPr>
                    </a:p>
                  </a:txBody>
                  <a:tcPr marL="68580" marR="68580" marT="0" marB="0" anchor="ctr"/>
                </a:tc>
                <a:tc rowSpan="2">
                  <a:txBody>
                    <a:bodyPr/>
                    <a:lstStyle/>
                    <a:p>
                      <a:pPr algn="just">
                        <a:lnSpc>
                          <a:spcPct val="107000"/>
                        </a:lnSpc>
                        <a:spcBef>
                          <a:spcPts val="100"/>
                        </a:spcBef>
                        <a:spcAft>
                          <a:spcPts val="100"/>
                        </a:spcAft>
                      </a:pPr>
                      <a:r>
                        <a:rPr lang="zh-CN" sz="1200" kern="100">
                          <a:effectLst/>
                          <a:latin typeface="+mn-ea"/>
                          <a:ea typeface="+mn-ea"/>
                          <a:cs typeface="宋体" panose="02010600030101010101" pitchFamily="2" charset="-122"/>
                        </a:rPr>
                        <a:t>善于辞令，爱好商业或与管理有关的职业，倾向于要求具备经营、管理、监督和领导才能的工作，适合做推销工作和领导工作。</a:t>
                      </a:r>
                      <a:endParaRPr lang="zh-CN" sz="1200" kern="100">
                        <a:effectLst/>
                        <a:latin typeface="+mn-ea"/>
                        <a:ea typeface="+mn-ea"/>
                        <a:cs typeface="Times New Roman" panose="02020603050405020304" pitchFamily="18" charset="0"/>
                      </a:endParaRPr>
                    </a:p>
                  </a:txBody>
                  <a:tcPr marL="68580" marR="68580" marT="0" marB="0" anchor="ctr"/>
                </a:tc>
                <a:tc rowSpan="2">
                  <a:txBody>
                    <a:bodyPr/>
                    <a:lstStyle/>
                    <a:p>
                      <a:pPr algn="just">
                        <a:lnSpc>
                          <a:spcPct val="107000"/>
                        </a:lnSpc>
                        <a:spcBef>
                          <a:spcPts val="100"/>
                        </a:spcBef>
                        <a:spcAft>
                          <a:spcPts val="100"/>
                        </a:spcAft>
                      </a:pPr>
                      <a:r>
                        <a:rPr lang="zh-CN" sz="1200" kern="100">
                          <a:effectLst/>
                          <a:latin typeface="+mn-ea"/>
                          <a:ea typeface="+mn-ea"/>
                          <a:cs typeface="宋体" panose="02010600030101010101" pitchFamily="2" charset="-122"/>
                        </a:rPr>
                        <a:t>经理、推销员、主持人、宣传人员、营销管理人员、企业领导、法官、律师和社会活动家等。</a:t>
                      </a:r>
                      <a:endParaRPr lang="zh-CN" sz="1200" kern="100">
                        <a:effectLst/>
                        <a:latin typeface="+mn-ea"/>
                        <a:ea typeface="+mn-ea"/>
                        <a:cs typeface="Times New Roman" panose="02020603050405020304" pitchFamily="18" charset="0"/>
                      </a:endParaRPr>
                    </a:p>
                  </a:txBody>
                  <a:tcPr marL="68580" marR="68580" marT="0" marB="0" anchor="ctr"/>
                </a:tc>
              </a:tr>
              <a:tr h="682935">
                <a:tc vMerge="1">
                  <a:tcPr/>
                </a:tc>
                <a:tc>
                  <a:txBody>
                    <a:bodyPr/>
                    <a:lstStyle/>
                    <a:p>
                      <a:pPr algn="just">
                        <a:lnSpc>
                          <a:spcPct val="107000"/>
                        </a:lnSpc>
                        <a:spcBef>
                          <a:spcPts val="100"/>
                        </a:spcBef>
                        <a:spcAft>
                          <a:spcPts val="100"/>
                        </a:spcAft>
                      </a:pPr>
                      <a:r>
                        <a:rPr lang="zh-CN" sz="1200" kern="100" dirty="0">
                          <a:effectLst/>
                          <a:latin typeface="+mn-ea"/>
                          <a:ea typeface="+mn-ea"/>
                          <a:cs typeface="宋体" panose="02010600030101010101" pitchFamily="2" charset="-122"/>
                        </a:rPr>
                        <a:t>他们喜欢争辩，总是力求使别人接受自己的观点，通常追求权力、财富、地位，有领导才能，为人务实，习惯以利益得失，如权利、地位、金钱等来衡量做事的价值。</a:t>
                      </a:r>
                      <a:endParaRPr lang="zh-CN" sz="1200" kern="100" dirty="0">
                        <a:effectLst/>
                        <a:latin typeface="+mn-ea"/>
                        <a:ea typeface="+mn-ea"/>
                        <a:cs typeface="Times New Roman" panose="02020603050405020304" pitchFamily="18" charset="0"/>
                      </a:endParaRPr>
                    </a:p>
                  </a:txBody>
                  <a:tcPr marL="68580" marR="68580" marT="0" marB="0" anchor="ctr"/>
                </a:tc>
                <a:tc vMerge="1">
                  <a:tcPr/>
                </a:tc>
                <a:tc vMerge="1">
                  <a:tcPr/>
                </a:tc>
              </a:tr>
              <a:tr h="806041">
                <a:tc rowSpan="2">
                  <a:txBody>
                    <a:bodyPr/>
                    <a:lstStyle/>
                    <a:p>
                      <a:pPr algn="ctr">
                        <a:lnSpc>
                          <a:spcPct val="107000"/>
                        </a:lnSpc>
                        <a:spcBef>
                          <a:spcPts val="100"/>
                        </a:spcBef>
                        <a:spcAft>
                          <a:spcPts val="100"/>
                        </a:spcAft>
                      </a:pPr>
                      <a:r>
                        <a:rPr lang="zh-CN" altLang="en-US" sz="1800" kern="100" dirty="0">
                          <a:effectLst/>
                        </a:rPr>
                        <a:t>传统</a:t>
                      </a:r>
                      <a:r>
                        <a:rPr lang="zh-CN" sz="1800" kern="100" dirty="0">
                          <a:effectLst/>
                        </a:rPr>
                        <a:t>型</a:t>
                      </a:r>
                      <a:endParaRPr lang="zh-CN" sz="1800" kern="100" dirty="0">
                        <a:effectLst/>
                      </a:endParaRPr>
                    </a:p>
                    <a:p>
                      <a:pPr algn="ctr">
                        <a:lnSpc>
                          <a:spcPct val="107000"/>
                        </a:lnSpc>
                        <a:spcBef>
                          <a:spcPts val="100"/>
                        </a:spcBef>
                        <a:spcAft>
                          <a:spcPts val="100"/>
                        </a:spcAft>
                      </a:pPr>
                      <a:r>
                        <a:rPr lang="zh-CN" sz="1800" kern="100" dirty="0">
                          <a:effectLst/>
                        </a:rPr>
                        <a:t>（</a:t>
                      </a:r>
                      <a:r>
                        <a:rPr lang="en-US" sz="1800" kern="100" dirty="0">
                          <a:effectLst/>
                        </a:rPr>
                        <a:t>C</a:t>
                      </a:r>
                      <a:r>
                        <a:rPr lang="zh-CN" sz="1800" kern="100" dirty="0">
                          <a:effectLst/>
                        </a:rPr>
                        <a:t>）</a:t>
                      </a:r>
                      <a:endParaRPr lang="zh-CN" sz="1800" kern="100" dirty="0">
                        <a:effectLst/>
                        <a:latin typeface="方正博雅刊宋简体" panose="02000000000000000000" charset="-122"/>
                        <a:ea typeface="等线" panose="02010600030101010101" charset="-122"/>
                        <a:cs typeface="Times New Roman" panose="02020603050405020304" pitchFamily="18" charset="0"/>
                      </a:endParaRPr>
                    </a:p>
                  </a:txBody>
                  <a:tcPr marL="68580" marR="68580" marT="0" marB="0" anchor="ctr"/>
                </a:tc>
                <a:tc>
                  <a:txBody>
                    <a:bodyPr/>
                    <a:lstStyle/>
                    <a:p>
                      <a:pPr algn="just">
                        <a:lnSpc>
                          <a:spcPct val="107000"/>
                        </a:lnSpc>
                        <a:spcBef>
                          <a:spcPts val="100"/>
                        </a:spcBef>
                        <a:spcAft>
                          <a:spcPts val="100"/>
                        </a:spcAft>
                      </a:pPr>
                      <a:r>
                        <a:rPr lang="zh-CN" altLang="en-US" sz="1200" kern="100" dirty="0">
                          <a:solidFill>
                            <a:schemeClr val="dk1"/>
                          </a:solidFill>
                          <a:effectLst/>
                          <a:latin typeface="+mn-ea"/>
                          <a:ea typeface="+mn-ea"/>
                          <a:cs typeface="宋体" panose="02010600030101010101" pitchFamily="2" charset="-122"/>
                        </a:rPr>
                        <a:t>此类型的人通常谨慎保守、忠诚、尽职尽责，忠实可靠、自我控制能力强，尊重权威和规章制度，喜欢按计划办事，细心、有条理，习惯接受他人的指挥和领导，不喜欢冒险和竞争，缺乏创造性，富有自我牺牲精神。</a:t>
                      </a:r>
                      <a:endParaRPr lang="zh-CN" altLang="en-US" sz="1200" kern="100" dirty="0">
                        <a:solidFill>
                          <a:schemeClr val="dk1"/>
                        </a:solidFill>
                        <a:effectLst/>
                        <a:latin typeface="+mn-ea"/>
                        <a:ea typeface="+mn-ea"/>
                        <a:cs typeface="Times New Roman" panose="02020603050405020304" pitchFamily="18" charset="0"/>
                      </a:endParaRPr>
                    </a:p>
                  </a:txBody>
                  <a:tcPr marL="68580" marR="68580" marT="0" marB="0" anchor="ctr"/>
                </a:tc>
                <a:tc rowSpan="2">
                  <a:txBody>
                    <a:bodyPr/>
                    <a:lstStyle/>
                    <a:p>
                      <a:pPr algn="just">
                        <a:lnSpc>
                          <a:spcPct val="107000"/>
                        </a:lnSpc>
                        <a:spcBef>
                          <a:spcPts val="100"/>
                        </a:spcBef>
                        <a:spcAft>
                          <a:spcPts val="100"/>
                        </a:spcAft>
                      </a:pPr>
                      <a:r>
                        <a:rPr lang="zh-CN" altLang="en-US" sz="1200" kern="100" dirty="0">
                          <a:solidFill>
                            <a:schemeClr val="tx1"/>
                          </a:solidFill>
                          <a:effectLst/>
                          <a:latin typeface="+mn-ea"/>
                          <a:ea typeface="+mn-ea"/>
                          <a:cs typeface="宋体" panose="02010600030101010101" pitchFamily="2" charset="-122"/>
                        </a:rPr>
                        <a:t>倾向于规则较多、高度有序的工作，包括语言方面和数量方面等规范性较强的工作，倾向于要求注意细节、精确度、有系统、有条理的职业。</a:t>
                      </a:r>
                      <a:endParaRPr lang="zh-CN" altLang="en-US" sz="1200" kern="100" dirty="0">
                        <a:solidFill>
                          <a:schemeClr val="tx1"/>
                        </a:solidFill>
                        <a:effectLst/>
                        <a:latin typeface="+mn-ea"/>
                        <a:ea typeface="+mn-ea"/>
                        <a:cs typeface="宋体" panose="02010600030101010101" pitchFamily="2" charset="-122"/>
                      </a:endParaRPr>
                    </a:p>
                  </a:txBody>
                  <a:tcPr marL="68580" marR="68580" marT="0" marB="0" anchor="ctr"/>
                </a:tc>
                <a:tc rowSpan="2">
                  <a:txBody>
                    <a:bodyPr/>
                    <a:lstStyle/>
                    <a:p>
                      <a:pPr algn="just">
                        <a:lnSpc>
                          <a:spcPct val="107000"/>
                        </a:lnSpc>
                        <a:spcBef>
                          <a:spcPts val="100"/>
                        </a:spcBef>
                        <a:spcAft>
                          <a:spcPts val="100"/>
                        </a:spcAft>
                      </a:pPr>
                      <a:r>
                        <a:rPr lang="zh-CN" altLang="en-US" sz="1200" kern="100">
                          <a:solidFill>
                            <a:schemeClr val="tx1"/>
                          </a:solidFill>
                          <a:effectLst/>
                          <a:latin typeface="+mn-ea"/>
                          <a:ea typeface="+mn-ea"/>
                          <a:cs typeface="宋体" panose="02010600030101010101" pitchFamily="2" charset="-122"/>
                        </a:rPr>
                        <a:t>秘书、计算机操作员、办公室人员、统计员、打字员、记事员、会计、行政助理、出纳员、投资分析员、审计员、图书管理员、税务员和交通管理员等。</a:t>
                      </a:r>
                      <a:endParaRPr lang="zh-CN" altLang="en-US" sz="1200" kern="100">
                        <a:solidFill>
                          <a:schemeClr val="tx1"/>
                        </a:solidFill>
                        <a:effectLst/>
                        <a:latin typeface="+mn-ea"/>
                        <a:ea typeface="+mn-ea"/>
                        <a:cs typeface="宋体" panose="02010600030101010101" pitchFamily="2" charset="-122"/>
                      </a:endParaRPr>
                    </a:p>
                  </a:txBody>
                  <a:tcPr marL="68580" marR="68580" marT="0" marB="0" anchor="ctr"/>
                </a:tc>
              </a:tr>
              <a:tr h="1136367">
                <a:tc vMerge="1">
                  <a:tcPr/>
                </a:tc>
                <a:tc>
                  <a:txBody>
                    <a:bodyPr/>
                    <a:lstStyle/>
                    <a:p>
                      <a:pPr algn="just">
                        <a:lnSpc>
                          <a:spcPct val="107000"/>
                        </a:lnSpc>
                        <a:spcBef>
                          <a:spcPts val="100"/>
                        </a:spcBef>
                        <a:spcAft>
                          <a:spcPts val="100"/>
                        </a:spcAft>
                      </a:pPr>
                      <a:r>
                        <a:rPr lang="zh-CN" altLang="en-US" sz="1200" kern="100" dirty="0">
                          <a:solidFill>
                            <a:schemeClr val="tx1"/>
                          </a:solidFill>
                          <a:effectLst/>
                          <a:latin typeface="+mn-ea"/>
                          <a:ea typeface="+mn-ea"/>
                          <a:cs typeface="宋体" panose="02010600030101010101" pitchFamily="2" charset="-122"/>
                        </a:rPr>
                        <a:t>他们既不喜欢从事笨重的体力劳动，也不喜欢在工作中与别人形成过于紧密的联系，对于明确规定的任务可以很好地完成，喜欢关注实际和细节情况，不喜欢模棱两可的指示，希望能精确地了解自己所要做的事情。</a:t>
                      </a:r>
                      <a:endParaRPr lang="zh-CN" altLang="en-US" sz="1200" kern="100" dirty="0">
                        <a:solidFill>
                          <a:schemeClr val="tx1"/>
                        </a:solidFill>
                        <a:effectLst/>
                        <a:latin typeface="+mn-ea"/>
                        <a:ea typeface="+mn-ea"/>
                        <a:cs typeface="宋体" panose="02010600030101010101" pitchFamily="2" charset="-122"/>
                      </a:endParaRPr>
                    </a:p>
                  </a:txBody>
                  <a:tcPr marL="68580" marR="68580" marT="0" marB="0" anchor="ctr"/>
                </a:tc>
                <a:tc vMerge="1">
                  <a:tcPr/>
                </a:tc>
                <a:tc vMerge="1">
                  <a:tcPr/>
                </a:tc>
              </a:tr>
            </a:tbl>
          </a:graphicData>
        </a:graphic>
      </p:graphicFrame>
      <p:sp>
        <p:nvSpPr>
          <p:cNvPr id="4" name="文本框 43"/>
          <p:cNvSpPr txBox="1"/>
          <p:nvPr/>
        </p:nvSpPr>
        <p:spPr>
          <a:xfrm>
            <a:off x="2258862" y="1443064"/>
            <a:ext cx="6974305" cy="645160"/>
          </a:xfrm>
          <a:prstGeom prst="rect">
            <a:avLst/>
          </a:prstGeom>
          <a:noFill/>
        </p:spPr>
        <p:txBody>
          <a:bodyPr wrap="square" rtlCol="0">
            <a:spAutoFit/>
          </a:bodyPr>
          <a:p>
            <a:pPr indent="457200" algn="ctr">
              <a:lnSpc>
                <a:spcPct val="150000"/>
              </a:lnSpc>
            </a:pPr>
            <a:r>
              <a:rPr lang="zh-CN" altLang="en-US" sz="2400" dirty="0"/>
              <a:t>霍兰德职业兴趣理论对照表</a:t>
            </a:r>
            <a:endParaRPr lang="zh-CN" altLang="en-US"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三、职业兴趣与职业的匹配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13" name="文本框 43"/>
          <p:cNvSpPr txBox="1"/>
          <p:nvPr/>
        </p:nvSpPr>
        <p:spPr>
          <a:xfrm>
            <a:off x="4015139" y="1874918"/>
            <a:ext cx="6974305" cy="499111"/>
          </a:xfrm>
          <a:prstGeom prst="rect">
            <a:avLst/>
          </a:prstGeom>
          <a:noFill/>
        </p:spPr>
        <p:txBody>
          <a:bodyPr wrap="square" rtlCol="0">
            <a:spAutoFit/>
          </a:bodyPr>
          <a:lstStyle/>
          <a:p>
            <a:pPr indent="457200" algn="r">
              <a:lnSpc>
                <a:spcPct val="150000"/>
              </a:lnSpc>
            </a:pPr>
            <a:r>
              <a:rPr lang="zh-CN" altLang="en-US" sz="2000" dirty="0"/>
              <a:t>续表</a:t>
            </a:r>
            <a:endParaRPr lang="en-US" altLang="zh-CN" sz="2000" dirty="0"/>
          </a:p>
        </p:txBody>
      </p:sp>
      <p:graphicFrame>
        <p:nvGraphicFramePr>
          <p:cNvPr id="10" name="表格 9"/>
          <p:cNvGraphicFramePr>
            <a:graphicFrameLocks noGrp="1"/>
          </p:cNvGraphicFramePr>
          <p:nvPr>
            <p:custDataLst>
              <p:tags r:id="rId1"/>
            </p:custDataLst>
          </p:nvPr>
        </p:nvGraphicFramePr>
        <p:xfrm>
          <a:off x="742447" y="2507849"/>
          <a:ext cx="10470983" cy="3852731"/>
        </p:xfrm>
        <a:graphic>
          <a:graphicData uri="http://schemas.openxmlformats.org/drawingml/2006/table">
            <a:tbl>
              <a:tblPr firstRow="1">
                <a:tableStyleId>{F5AB1C69-6EDB-4FF4-983F-18BD219EF322}</a:tableStyleId>
              </a:tblPr>
              <a:tblGrid>
                <a:gridCol w="1481787"/>
                <a:gridCol w="5026005"/>
                <a:gridCol w="2010464"/>
                <a:gridCol w="1952727"/>
              </a:tblGrid>
              <a:tr h="510540">
                <a:tc>
                  <a:txBody>
                    <a:bodyPr/>
                    <a:lstStyle/>
                    <a:p>
                      <a:pPr algn="ctr">
                        <a:lnSpc>
                          <a:spcPct val="107000"/>
                        </a:lnSpc>
                        <a:spcBef>
                          <a:spcPts val="140"/>
                        </a:spcBef>
                        <a:spcAft>
                          <a:spcPts val="140"/>
                        </a:spcAft>
                      </a:pPr>
                      <a:r>
                        <a:rPr lang="zh-CN" sz="1600" kern="100" dirty="0">
                          <a:effectLst/>
                        </a:rPr>
                        <a:t>类型</a:t>
                      </a:r>
                      <a:endParaRPr lang="zh-CN" sz="12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lnSpc>
                          <a:spcPct val="107000"/>
                        </a:lnSpc>
                        <a:spcBef>
                          <a:spcPts val="140"/>
                        </a:spcBef>
                        <a:spcAft>
                          <a:spcPts val="140"/>
                        </a:spcAft>
                      </a:pPr>
                      <a:r>
                        <a:rPr lang="zh-CN" sz="1600" kern="100" dirty="0">
                          <a:effectLst/>
                        </a:rPr>
                        <a:t>个性特点</a:t>
                      </a:r>
                      <a:endParaRPr lang="zh-CN" sz="12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lnSpc>
                          <a:spcPct val="107000"/>
                        </a:lnSpc>
                        <a:spcBef>
                          <a:spcPts val="140"/>
                        </a:spcBef>
                        <a:spcAft>
                          <a:spcPts val="140"/>
                        </a:spcAft>
                      </a:pPr>
                      <a:r>
                        <a:rPr lang="zh-CN" sz="1600" kern="100" dirty="0">
                          <a:effectLst/>
                        </a:rPr>
                        <a:t>职业环境</a:t>
                      </a:r>
                      <a:endParaRPr lang="zh-CN" sz="12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lnSpc>
                          <a:spcPct val="107000"/>
                        </a:lnSpc>
                        <a:spcBef>
                          <a:spcPts val="140"/>
                        </a:spcBef>
                        <a:spcAft>
                          <a:spcPts val="140"/>
                        </a:spcAft>
                      </a:pPr>
                      <a:r>
                        <a:rPr lang="zh-CN" sz="1600" kern="100" dirty="0">
                          <a:effectLst/>
                        </a:rPr>
                        <a:t>典型职业</a:t>
                      </a:r>
                      <a:endParaRPr lang="zh-CN" sz="12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716848">
                <a:tc rowSpan="2">
                  <a:txBody>
                    <a:bodyPr/>
                    <a:lstStyle/>
                    <a:p>
                      <a:pPr algn="ctr">
                        <a:lnSpc>
                          <a:spcPct val="107000"/>
                        </a:lnSpc>
                        <a:spcBef>
                          <a:spcPts val="100"/>
                        </a:spcBef>
                        <a:spcAft>
                          <a:spcPts val="100"/>
                        </a:spcAft>
                      </a:pPr>
                      <a:r>
                        <a:rPr lang="zh-CN" altLang="en-US" sz="1800" kern="100" dirty="0">
                          <a:effectLst/>
                          <a:latin typeface="+mn-lt"/>
                          <a:ea typeface="+mn-ea"/>
                          <a:cs typeface="+mn-cs"/>
                        </a:rPr>
                        <a:t>研究型</a:t>
                      </a:r>
                      <a:endParaRPr lang="zh-CN" altLang="en-US" sz="1800" kern="100" dirty="0">
                        <a:effectLst/>
                        <a:latin typeface="+mn-lt"/>
                        <a:ea typeface="+mn-ea"/>
                        <a:cs typeface="+mn-cs"/>
                      </a:endParaRPr>
                    </a:p>
                    <a:p>
                      <a:pPr algn="ctr">
                        <a:lnSpc>
                          <a:spcPct val="107000"/>
                        </a:lnSpc>
                        <a:spcBef>
                          <a:spcPts val="100"/>
                        </a:spcBef>
                        <a:spcAft>
                          <a:spcPts val="100"/>
                        </a:spcAft>
                      </a:pPr>
                      <a:r>
                        <a:rPr lang="zh-CN" altLang="en-US" sz="1800" kern="100" dirty="0">
                          <a:effectLst/>
                          <a:latin typeface="+mn-lt"/>
                          <a:ea typeface="+mn-ea"/>
                          <a:cs typeface="+mn-cs"/>
                        </a:rPr>
                        <a:t>（I）</a:t>
                      </a:r>
                      <a:endParaRPr lang="zh-CN" altLang="en-US" sz="1800" kern="100" dirty="0">
                        <a:effectLst/>
                        <a:latin typeface="+mn-lt"/>
                        <a:ea typeface="+mn-ea"/>
                        <a:cs typeface="+mn-cs"/>
                      </a:endParaRPr>
                    </a:p>
                  </a:txBody>
                  <a:tcPr marL="68580" marR="68580" marT="0" marB="0" anchor="ctr"/>
                </a:tc>
                <a:tc>
                  <a:txBody>
                    <a:bodyPr/>
                    <a:lstStyle/>
                    <a:p>
                      <a:pPr algn="just">
                        <a:lnSpc>
                          <a:spcPct val="107000"/>
                        </a:lnSpc>
                        <a:spcBef>
                          <a:spcPts val="100"/>
                        </a:spcBef>
                        <a:spcAft>
                          <a:spcPts val="100"/>
                        </a:spcAft>
                      </a:pPr>
                      <a:r>
                        <a:rPr lang="zh-CN" sz="1200" kern="100">
                          <a:effectLst/>
                          <a:latin typeface="+mj-ea"/>
                          <a:ea typeface="+mj-ea"/>
                          <a:cs typeface="宋体" panose="02010600030101010101" pitchFamily="2" charset="-122"/>
                        </a:rPr>
                        <a:t>此类型的人抽象思维能力强，求知欲强，善于思考，对科学研究和科学探索有热情，并表现出对工作的极大热情，对周围的人并不感兴趣。他们习惯于通过思考来解决所面临的难题，而并不一定实现具体的操作。</a:t>
                      </a:r>
                      <a:endParaRPr lang="zh-CN" sz="1200" kern="100">
                        <a:effectLst/>
                        <a:latin typeface="+mj-ea"/>
                        <a:ea typeface="+mj-ea"/>
                        <a:cs typeface="Times New Roman" panose="02020603050405020304" pitchFamily="18" charset="0"/>
                      </a:endParaRPr>
                    </a:p>
                  </a:txBody>
                  <a:tcPr marL="68580" marR="68580" marT="0" marB="0" anchor="ctr"/>
                </a:tc>
                <a:tc rowSpan="2">
                  <a:txBody>
                    <a:bodyPr/>
                    <a:lstStyle/>
                    <a:p>
                      <a:pPr algn="just">
                        <a:lnSpc>
                          <a:spcPct val="107000"/>
                        </a:lnSpc>
                        <a:spcBef>
                          <a:spcPts val="100"/>
                        </a:spcBef>
                        <a:spcAft>
                          <a:spcPts val="100"/>
                        </a:spcAft>
                      </a:pPr>
                      <a:r>
                        <a:rPr lang="zh-CN" sz="1200" kern="100">
                          <a:effectLst/>
                          <a:latin typeface="+mj-ea"/>
                          <a:ea typeface="+mj-ea"/>
                          <a:cs typeface="宋体" panose="02010600030101010101" pitchFamily="2" charset="-122"/>
                        </a:rPr>
                        <a:t>喜欢各种与生物、物理科学有关的活动，不喜欢那些必须遵循许多固定程式的任务，倾向于需要认知能力、独立和富有创造性的工作。</a:t>
                      </a:r>
                      <a:endParaRPr lang="zh-CN" sz="1200" kern="100">
                        <a:effectLst/>
                        <a:latin typeface="+mj-ea"/>
                        <a:ea typeface="+mj-ea"/>
                        <a:cs typeface="Times New Roman" panose="02020603050405020304" pitchFamily="18" charset="0"/>
                      </a:endParaRPr>
                    </a:p>
                  </a:txBody>
                  <a:tcPr marL="68580" marR="68580" marT="0" marB="0" anchor="ctr"/>
                </a:tc>
                <a:tc rowSpan="2">
                  <a:txBody>
                    <a:bodyPr/>
                    <a:lstStyle/>
                    <a:p>
                      <a:pPr algn="just">
                        <a:lnSpc>
                          <a:spcPct val="107000"/>
                        </a:lnSpc>
                        <a:spcBef>
                          <a:spcPts val="100"/>
                        </a:spcBef>
                        <a:spcAft>
                          <a:spcPts val="100"/>
                        </a:spcAft>
                      </a:pPr>
                      <a:r>
                        <a:rPr lang="zh-CN" sz="1200" kern="100">
                          <a:effectLst/>
                          <a:latin typeface="+mj-ea"/>
                          <a:ea typeface="+mj-ea"/>
                          <a:cs typeface="宋体" panose="02010600030101010101" pitchFamily="2" charset="-122"/>
                        </a:rPr>
                        <a:t>科学研究人员、工程师、计算机编程人员、医生、系统分析员、工程设计、生物学研究人员、社会科学研究人员、实验研究工作者、物理学研究人员、气象学者等。</a:t>
                      </a:r>
                      <a:endParaRPr lang="zh-CN" sz="1200" kern="100">
                        <a:effectLst/>
                        <a:latin typeface="+mj-ea"/>
                        <a:ea typeface="+mj-ea"/>
                        <a:cs typeface="Times New Roman" panose="02020603050405020304" pitchFamily="18" charset="0"/>
                      </a:endParaRPr>
                    </a:p>
                  </a:txBody>
                  <a:tcPr marL="68580" marR="68580" marT="0" marB="0" anchor="ctr"/>
                </a:tc>
              </a:tr>
              <a:tr h="682935">
                <a:tc vMerge="1">
                  <a:tcPr/>
                </a:tc>
                <a:tc>
                  <a:txBody>
                    <a:bodyPr/>
                    <a:lstStyle/>
                    <a:p>
                      <a:pPr algn="just">
                        <a:lnSpc>
                          <a:spcPct val="107000"/>
                        </a:lnSpc>
                        <a:spcBef>
                          <a:spcPts val="100"/>
                        </a:spcBef>
                        <a:spcAft>
                          <a:spcPts val="100"/>
                        </a:spcAft>
                      </a:pPr>
                      <a:r>
                        <a:rPr lang="zh-CN" sz="1200" kern="100" dirty="0">
                          <a:effectLst/>
                          <a:latin typeface="+mj-ea"/>
                          <a:ea typeface="+mj-ea"/>
                          <a:cs typeface="宋体" panose="02010600030101010101" pitchFamily="2" charset="-122"/>
                        </a:rPr>
                        <a:t>他们常常具有非传统的观念，倾向于创新和怀疑。此类型的人知识渊博，不善于领导他人，考虑问题理性，做事喜欢精确，喜欢逻辑分析和推理，并不断探索未知的领域。</a:t>
                      </a:r>
                      <a:endParaRPr lang="zh-CN" sz="1200" kern="100" dirty="0">
                        <a:effectLst/>
                        <a:latin typeface="+mj-ea"/>
                        <a:ea typeface="+mj-ea"/>
                        <a:cs typeface="Times New Roman" panose="02020603050405020304" pitchFamily="18" charset="0"/>
                      </a:endParaRPr>
                    </a:p>
                  </a:txBody>
                  <a:tcPr marL="68580" marR="68580" marT="0" marB="0" anchor="ctr"/>
                </a:tc>
                <a:tc vMerge="1">
                  <a:tcPr/>
                </a:tc>
                <a:tc vMerge="1">
                  <a:tcPr/>
                </a:tc>
              </a:tr>
              <a:tr h="806041">
                <a:tc rowSpan="2">
                  <a:txBody>
                    <a:bodyPr/>
                    <a:lstStyle/>
                    <a:p>
                      <a:pPr algn="ctr">
                        <a:lnSpc>
                          <a:spcPct val="107000"/>
                        </a:lnSpc>
                        <a:spcBef>
                          <a:spcPts val="100"/>
                        </a:spcBef>
                        <a:spcAft>
                          <a:spcPts val="100"/>
                        </a:spcAft>
                      </a:pPr>
                      <a:r>
                        <a:rPr lang="zh-CN" altLang="en-US" sz="1800" kern="100" dirty="0">
                          <a:effectLst/>
                        </a:rPr>
                        <a:t>艺术型</a:t>
                      </a:r>
                      <a:endParaRPr lang="zh-CN" altLang="en-US" sz="1800" kern="100" dirty="0">
                        <a:effectLst/>
                      </a:endParaRPr>
                    </a:p>
                    <a:p>
                      <a:pPr algn="ctr">
                        <a:lnSpc>
                          <a:spcPct val="107000"/>
                        </a:lnSpc>
                        <a:spcBef>
                          <a:spcPts val="100"/>
                        </a:spcBef>
                        <a:spcAft>
                          <a:spcPts val="100"/>
                        </a:spcAft>
                      </a:pPr>
                      <a:r>
                        <a:rPr lang="zh-CN" altLang="en-US" sz="1800" kern="100" dirty="0">
                          <a:effectLst/>
                        </a:rPr>
                        <a:t>（</a:t>
                      </a:r>
                      <a:r>
                        <a:rPr lang="en-US" altLang="zh-CN" sz="1800" kern="100" dirty="0">
                          <a:effectLst/>
                        </a:rPr>
                        <a:t>A</a:t>
                      </a:r>
                      <a:r>
                        <a:rPr lang="zh-CN" altLang="en-US" sz="1800" kern="100" dirty="0">
                          <a:effectLst/>
                        </a:rPr>
                        <a:t>）</a:t>
                      </a:r>
                      <a:endParaRPr lang="zh-CN" altLang="en-US" sz="1800" kern="100" dirty="0">
                        <a:effectLst/>
                      </a:endParaRPr>
                    </a:p>
                  </a:txBody>
                  <a:tcPr marL="68580" marR="68580" marT="0" marB="0" anchor="ctr"/>
                </a:tc>
                <a:tc>
                  <a:txBody>
                    <a:bodyPr/>
                    <a:lstStyle/>
                    <a:p>
                      <a:pPr algn="just">
                        <a:lnSpc>
                          <a:spcPct val="107000"/>
                        </a:lnSpc>
                        <a:spcBef>
                          <a:spcPts val="100"/>
                        </a:spcBef>
                        <a:spcAft>
                          <a:spcPts val="100"/>
                        </a:spcAft>
                      </a:pPr>
                      <a:r>
                        <a:rPr lang="zh-CN" sz="1200" kern="100" dirty="0">
                          <a:effectLst/>
                          <a:latin typeface="+mj-ea"/>
                          <a:ea typeface="+mj-ea"/>
                          <a:cs typeface="宋体" panose="02010600030101010101" pitchFamily="2" charset="-122"/>
                        </a:rPr>
                        <a:t>此类型的人天资聪慧，喜欢具有较多自我表现机会的艺术环境，不喜欢从事粗重的体力活动和高度规范化和程式化的任务，喜欢单独活动，有强烈的自我表现欲望，往往过于自信。</a:t>
                      </a:r>
                      <a:endParaRPr lang="zh-CN" sz="1200" kern="100" dirty="0">
                        <a:effectLst/>
                        <a:latin typeface="+mj-ea"/>
                        <a:ea typeface="+mj-ea"/>
                        <a:cs typeface="Times New Roman" panose="02020603050405020304" pitchFamily="18" charset="0"/>
                      </a:endParaRPr>
                    </a:p>
                  </a:txBody>
                  <a:tcPr marL="68580" marR="68580" marT="0" marB="0" anchor="ctr"/>
                </a:tc>
                <a:tc rowSpan="2">
                  <a:txBody>
                    <a:bodyPr/>
                    <a:lstStyle/>
                    <a:p>
                      <a:pPr algn="just">
                        <a:lnSpc>
                          <a:spcPct val="107000"/>
                        </a:lnSpc>
                        <a:spcBef>
                          <a:spcPts val="100"/>
                        </a:spcBef>
                        <a:spcAft>
                          <a:spcPts val="100"/>
                        </a:spcAft>
                      </a:pPr>
                      <a:r>
                        <a:rPr lang="zh-CN" sz="1200" kern="100" dirty="0">
                          <a:effectLst/>
                          <a:latin typeface="+mj-ea"/>
                          <a:ea typeface="+mj-ea"/>
                          <a:cs typeface="宋体" panose="02010600030101010101" pitchFamily="2" charset="-122"/>
                        </a:rPr>
                        <a:t>具有语言、美术、音乐、戏剧或写作等方面的技能，爱好能发挥创造才能的职业，倾向于需要艺术修养、创造力、表达能力和直觉性的工作，不善于事务性工作。</a:t>
                      </a:r>
                      <a:endParaRPr lang="zh-CN" sz="1200" kern="100" dirty="0">
                        <a:effectLst/>
                        <a:latin typeface="+mj-ea"/>
                        <a:ea typeface="+mj-ea"/>
                        <a:cs typeface="Times New Roman" panose="02020603050405020304" pitchFamily="18" charset="0"/>
                      </a:endParaRPr>
                    </a:p>
                  </a:txBody>
                  <a:tcPr marL="68580" marR="68580" marT="0" marB="0" anchor="ctr"/>
                </a:tc>
                <a:tc rowSpan="2">
                  <a:txBody>
                    <a:bodyPr/>
                    <a:lstStyle/>
                    <a:p>
                      <a:pPr algn="just">
                        <a:lnSpc>
                          <a:spcPct val="107000"/>
                        </a:lnSpc>
                        <a:spcBef>
                          <a:spcPts val="100"/>
                        </a:spcBef>
                        <a:spcAft>
                          <a:spcPts val="100"/>
                        </a:spcAft>
                      </a:pPr>
                      <a:r>
                        <a:rPr lang="zh-CN" sz="1200" kern="100">
                          <a:effectLst/>
                          <a:latin typeface="+mj-ea"/>
                          <a:ea typeface="+mj-ea"/>
                          <a:cs typeface="宋体" panose="02010600030101010101" pitchFamily="2" charset="-122"/>
                        </a:rPr>
                        <a:t>艺术家、艺术设计师、雕刻家、建筑师、摄影家、广告制作人、画家、作家、作曲家、歌唱家、戏剧导演、诗人、记者、演员、音乐演奏家、剧作家等。</a:t>
                      </a:r>
                      <a:endParaRPr lang="zh-CN" sz="1200" kern="100">
                        <a:effectLst/>
                        <a:latin typeface="+mj-ea"/>
                        <a:ea typeface="+mj-ea"/>
                        <a:cs typeface="Times New Roman" panose="02020603050405020304" pitchFamily="18" charset="0"/>
                      </a:endParaRPr>
                    </a:p>
                  </a:txBody>
                  <a:tcPr marL="68580" marR="68580" marT="0" marB="0" anchor="ctr"/>
                </a:tc>
              </a:tr>
              <a:tr h="1136367">
                <a:tc vMerge="1">
                  <a:tcPr/>
                </a:tc>
                <a:tc>
                  <a:txBody>
                    <a:bodyPr/>
                    <a:lstStyle/>
                    <a:p>
                      <a:pPr algn="just">
                        <a:lnSpc>
                          <a:spcPct val="107000"/>
                        </a:lnSpc>
                        <a:spcBef>
                          <a:spcPts val="100"/>
                        </a:spcBef>
                        <a:spcAft>
                          <a:spcPts val="100"/>
                        </a:spcAft>
                      </a:pPr>
                      <a:r>
                        <a:rPr lang="zh-CN" sz="1200" kern="100" dirty="0">
                          <a:effectLst/>
                          <a:latin typeface="+mj-ea"/>
                          <a:ea typeface="+mj-ea"/>
                          <a:cs typeface="宋体" panose="02010600030101010101" pitchFamily="2" charset="-122"/>
                        </a:rPr>
                        <a:t>他们的独立性、自主性、自发性、非传统性和创造性都较强，好表现，不拘小节，自由放任，不受常规约束，情绪变化大，比较敏感。</a:t>
                      </a:r>
                      <a:endParaRPr lang="zh-CN" sz="1200" kern="100" dirty="0">
                        <a:effectLst/>
                        <a:latin typeface="+mj-ea"/>
                        <a:ea typeface="+mj-ea"/>
                        <a:cs typeface="Times New Roman" panose="02020603050405020304" pitchFamily="18" charset="0"/>
                      </a:endParaRPr>
                    </a:p>
                  </a:txBody>
                  <a:tcPr marL="68580" marR="68580" marT="0" marB="0" anchor="ctr"/>
                </a:tc>
                <a:tc vMerge="1">
                  <a:tcPr/>
                </a:tc>
                <a:tc vMerge="1">
                  <a:tcPr/>
                </a:tc>
              </a:tr>
            </a:tbl>
          </a:graphicData>
        </a:graphic>
      </p:graphicFrame>
      <p:sp>
        <p:nvSpPr>
          <p:cNvPr id="4" name="文本框 43"/>
          <p:cNvSpPr txBox="1"/>
          <p:nvPr/>
        </p:nvSpPr>
        <p:spPr>
          <a:xfrm>
            <a:off x="2258862" y="1443064"/>
            <a:ext cx="6974305" cy="645160"/>
          </a:xfrm>
          <a:prstGeom prst="rect">
            <a:avLst/>
          </a:prstGeom>
          <a:noFill/>
        </p:spPr>
        <p:txBody>
          <a:bodyPr wrap="square" rtlCol="0">
            <a:spAutoFit/>
          </a:bodyPr>
          <a:p>
            <a:pPr indent="457200" algn="ctr">
              <a:lnSpc>
                <a:spcPct val="150000"/>
              </a:lnSpc>
            </a:pPr>
            <a:r>
              <a:rPr lang="zh-CN" altLang="en-US" sz="2400" dirty="0"/>
              <a:t>霍兰德职业兴趣理论对照表</a:t>
            </a:r>
            <a:endParaRPr lang="zh-CN" alt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三、职业兴趣与职业的匹配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7" y="1187355"/>
            <a:ext cx="6128957"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．了解自己的职业兴趣</a:t>
            </a:r>
            <a:endParaRPr lang="zh-CN" altLang="en-US" sz="2800" b="1" dirty="0">
              <a:solidFill>
                <a:schemeClr val="bg1"/>
              </a:solidFill>
            </a:endParaRPr>
          </a:p>
        </p:txBody>
      </p:sp>
      <p:sp>
        <p:nvSpPr>
          <p:cNvPr id="18" name="文本框 43"/>
          <p:cNvSpPr txBox="1"/>
          <p:nvPr/>
        </p:nvSpPr>
        <p:spPr>
          <a:xfrm>
            <a:off x="1244366" y="2206335"/>
            <a:ext cx="10137508" cy="4384675"/>
          </a:xfrm>
          <a:prstGeom prst="rect">
            <a:avLst/>
          </a:prstGeom>
          <a:noFill/>
        </p:spPr>
        <p:txBody>
          <a:bodyPr wrap="square" rtlCol="0">
            <a:spAutoFit/>
          </a:bodyPr>
          <a:lstStyle/>
          <a:p>
            <a:pPr algn="just">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测试说明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sz="2400" dirty="0">
                <a:latin typeface="微软雅黑" panose="020B0503020204020204" pitchFamily="34" charset="-122"/>
                <a:ea typeface="微软雅黑" panose="020B0503020204020204" pitchFamily="34" charset="-122"/>
                <a:cs typeface="微软雅黑" panose="020B0503020204020204" pitchFamily="34" charset="-122"/>
              </a:rPr>
              <a:t>假设你有7天假期，打算前往马尔代夫附近一个新开发的岛屿度假。旅行社经理向你介绍这个景区：“这是我们和当地合作开发的新路线，一共有6个不同风情的岛屿，它们各具特色。</a:t>
            </a:r>
            <a:endParaRPr sz="24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a:lnSpc>
                <a:spcPct val="150000"/>
              </a:lnSpc>
              <a:buFont typeface="Arial" panose="020B0604020202020204" pitchFamily="34" charset="0"/>
              <a:buChar char="•"/>
            </a:pPr>
            <a:r>
              <a:rPr dirty="0"/>
              <a:t>第一个岛屿的代号是A，岛上遍布小型的美术馆与音乐馆，当地居民传承了传统的舞蹈、音乐与绘画文化。许多从事文艺工作的游客都喜欢来这里寻找灵感。</a:t>
            </a:r>
            <a:endParaRPr dirty="0"/>
          </a:p>
          <a:p>
            <a:pPr marL="285750" indent="-285750" algn="just">
              <a:lnSpc>
                <a:spcPct val="150000"/>
              </a:lnSpc>
              <a:buFont typeface="Arial" panose="020B0604020202020204" pitchFamily="34" charset="0"/>
              <a:buChar char="•"/>
            </a:pPr>
            <a:r>
              <a:rPr dirty="0"/>
              <a:t>第二个岛屿的代号是S，岛上发展出了一套独具特色的教育方式，形成了一个服务网络，网络中的各个机构互助合作。岛民个性温和，十分友善且乐于助人。</a:t>
            </a:r>
            <a:endParaRPr dirty="0"/>
          </a:p>
          <a:p>
            <a:pPr marL="285750" indent="-285750" algn="just">
              <a:lnSpc>
                <a:spcPct val="150000"/>
              </a:lnSpc>
              <a:buFont typeface="Arial" panose="020B0604020202020204" pitchFamily="34" charset="0"/>
              <a:buChar char="•"/>
            </a:pPr>
            <a:endParaRPr dirty="0"/>
          </a:p>
        </p:txBody>
      </p:sp>
      <p:grpSp>
        <p:nvGrpSpPr>
          <p:cNvPr id="12" name="组合 11"/>
          <p:cNvGrpSpPr/>
          <p:nvPr/>
        </p:nvGrpSpPr>
        <p:grpSpPr>
          <a:xfrm>
            <a:off x="587041" y="2095282"/>
            <a:ext cx="792457" cy="812984"/>
            <a:chOff x="7673976" y="2593975"/>
            <a:chExt cx="1716088" cy="1760538"/>
          </a:xfrm>
        </p:grpSpPr>
        <p:sp>
          <p:nvSpPr>
            <p:cNvPr id="14"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三、职业兴趣与职业的匹配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7" y="1187355"/>
            <a:ext cx="6128957"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．了解自己的职业兴趣</a:t>
            </a:r>
            <a:endParaRPr lang="zh-CN" altLang="en-US" sz="2800" b="1" dirty="0">
              <a:solidFill>
                <a:schemeClr val="bg1"/>
              </a:solidFill>
            </a:endParaRPr>
          </a:p>
        </p:txBody>
      </p:sp>
      <p:sp>
        <p:nvSpPr>
          <p:cNvPr id="18" name="文本框 43"/>
          <p:cNvSpPr txBox="1"/>
          <p:nvPr/>
        </p:nvSpPr>
        <p:spPr>
          <a:xfrm>
            <a:off x="1244366" y="2155535"/>
            <a:ext cx="10137508" cy="4384675"/>
          </a:xfrm>
          <a:prstGeom prst="rect">
            <a:avLst/>
          </a:prstGeom>
          <a:noFill/>
        </p:spPr>
        <p:txBody>
          <a:bodyPr wrap="square" rtlCol="0">
            <a:spAutoFit/>
          </a:bodyPr>
          <a:lstStyle/>
          <a:p>
            <a:pPr marL="285750" indent="-285750" algn="just">
              <a:lnSpc>
                <a:spcPct val="150000"/>
              </a:lnSpc>
              <a:buClrTx/>
              <a:buSzTx/>
              <a:buFont typeface="Arial" panose="020B0604020202020204" pitchFamily="34" charset="0"/>
              <a:buChar char="•"/>
            </a:pPr>
            <a:r>
              <a:rPr sz="1800" dirty="0"/>
              <a:t>第三个岛屿的代号是E，岛民豪爽热情，善于做岛际贸易。这里到处是高级旅馆、乡村俱乐部、高尔夫球场，十分热闹。来这里的人以企业家、政治家、律师居多。</a:t>
            </a:r>
            <a:endParaRPr sz="1800" dirty="0"/>
          </a:p>
          <a:p>
            <a:pPr marL="285750" indent="-285750" algn="just">
              <a:lnSpc>
                <a:spcPct val="150000"/>
              </a:lnSpc>
              <a:buClrTx/>
              <a:buSzTx/>
              <a:buFont typeface="Arial" panose="020B0604020202020204" pitchFamily="34" charset="0"/>
              <a:buChar char="•"/>
            </a:pPr>
            <a:r>
              <a:rPr sz="1800" dirty="0"/>
              <a:t>第四个岛屿的代号是C，岛上十分现代化，已有都市形态，以完善的户政管理、地政管理、金融管理见长。岛民的个性冷静、保守，处事有条不紊。</a:t>
            </a:r>
            <a:endParaRPr sz="1800" dirty="0"/>
          </a:p>
          <a:p>
            <a:pPr marL="285750" indent="-285750" algn="just">
              <a:lnSpc>
                <a:spcPct val="150000"/>
              </a:lnSpc>
              <a:buClrTx/>
              <a:buSzTx/>
              <a:buFont typeface="Arial" panose="020B0604020202020204" pitchFamily="34" charset="0"/>
              <a:buChar char="•"/>
            </a:pPr>
            <a:r>
              <a:rPr sz="1800" dirty="0"/>
              <a:t>第五个岛屿的代号是R，岛上保留了热带的原始森林，也有相当规模的动物园、植物园、水族馆。岛民以手工见长，可自己种植蔬菜、修缮屋舍、制造器械。</a:t>
            </a:r>
            <a:endParaRPr sz="1800" dirty="0"/>
          </a:p>
          <a:p>
            <a:pPr marL="285750" indent="-285750" algn="just">
              <a:lnSpc>
                <a:spcPct val="150000"/>
              </a:lnSpc>
              <a:buClrTx/>
              <a:buSzTx/>
              <a:buFont typeface="Arial" panose="020B0604020202020204" pitchFamily="34" charset="0"/>
              <a:buChar char="•"/>
            </a:pPr>
            <a:r>
              <a:rPr sz="1800" dirty="0"/>
              <a:t>第六个岛屿的代号是I，该岛屿与其他岛屿距离较远，由于地理位置的关系，可以夜观星象。整座岛屿遍布天文馆、科技馆以及与科学有关的图书馆。岛民喜好沉思，很喜欢与来自各地的哲学家、科学家、心理学家等交流心得。</a:t>
            </a:r>
            <a:endParaRPr sz="1800" dirty="0"/>
          </a:p>
          <a:p>
            <a:pPr algn="just">
              <a:lnSpc>
                <a:spcPct val="150000"/>
              </a:lnSpc>
            </a:pPr>
            <a:endParaRPr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三、职业兴趣与职业的匹配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7" y="1187355"/>
            <a:ext cx="6128957"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a:t>
            </a:r>
            <a:r>
              <a:rPr lang="zh-CN" altLang="en-US" sz="2800" b="1" dirty="0">
                <a:solidFill>
                  <a:schemeClr val="bg1"/>
                </a:solidFill>
              </a:rPr>
              <a:t>．了解自己的职业兴趣</a:t>
            </a:r>
            <a:endParaRPr lang="zh-CN" altLang="en-US" sz="2800" b="1" dirty="0">
              <a:solidFill>
                <a:schemeClr val="bg1"/>
              </a:solidFill>
            </a:endParaRPr>
          </a:p>
        </p:txBody>
      </p:sp>
      <p:sp>
        <p:nvSpPr>
          <p:cNvPr id="18" name="文本框 43"/>
          <p:cNvSpPr txBox="1"/>
          <p:nvPr/>
        </p:nvSpPr>
        <p:spPr>
          <a:xfrm>
            <a:off x="1244366" y="2155535"/>
            <a:ext cx="10137508" cy="1753235"/>
          </a:xfrm>
          <a:prstGeom prst="rect">
            <a:avLst/>
          </a:prstGeom>
          <a:noFill/>
        </p:spPr>
        <p:txBody>
          <a:bodyPr wrap="square" rtlCol="0">
            <a:spAutoFit/>
          </a:bodyPr>
          <a:lstStyle/>
          <a:p>
            <a:pPr algn="just">
              <a:lnSpc>
                <a:spcPct val="150000"/>
              </a:lnSpc>
            </a:pPr>
            <a:r>
              <a:rPr sz="2400" dirty="0"/>
              <a:t>了解了不同岛屿的特质后，你觉得在哪3个岛屿上度假最自在？扣除来回飞行共1天的时间，你会选择在3个岛屿上各停留几天？</a:t>
            </a:r>
            <a:endParaRPr sz="2400" dirty="0"/>
          </a:p>
          <a:p>
            <a:pPr algn="just">
              <a:lnSpc>
                <a:spcPct val="150000"/>
              </a:lnSpc>
            </a:pPr>
            <a:r>
              <a:rPr sz="2400" dirty="0"/>
              <a:t>我最想去</a:t>
            </a:r>
            <a:r>
              <a:rPr sz="2400" u="sng" dirty="0"/>
              <a:t> </a:t>
            </a:r>
            <a:r>
              <a:rPr lang="en-US" sz="2400" u="sng" dirty="0"/>
              <a:t>     </a:t>
            </a:r>
            <a:r>
              <a:rPr sz="2400" dirty="0"/>
              <a:t>岛</a:t>
            </a:r>
            <a:r>
              <a:rPr sz="2400" u="sng" dirty="0">
                <a:sym typeface="+mn-ea"/>
              </a:rPr>
              <a:t> </a:t>
            </a:r>
            <a:r>
              <a:rPr lang="en-US" sz="2400" u="sng" dirty="0">
                <a:sym typeface="+mn-ea"/>
              </a:rPr>
              <a:t>     </a:t>
            </a:r>
            <a:r>
              <a:rPr sz="2400" dirty="0"/>
              <a:t>天，其次是</a:t>
            </a:r>
            <a:r>
              <a:rPr lang="en-US" sz="2400" dirty="0"/>
              <a:t> </a:t>
            </a:r>
            <a:r>
              <a:rPr sz="2400" u="sng" dirty="0">
                <a:sym typeface="+mn-ea"/>
              </a:rPr>
              <a:t> </a:t>
            </a:r>
            <a:r>
              <a:rPr lang="en-US" sz="2400" u="sng" dirty="0">
                <a:sym typeface="+mn-ea"/>
              </a:rPr>
              <a:t>     </a:t>
            </a:r>
            <a:r>
              <a:rPr sz="2400" dirty="0"/>
              <a:t>岛 </a:t>
            </a:r>
            <a:r>
              <a:rPr sz="2400" u="sng" dirty="0">
                <a:sym typeface="+mn-ea"/>
              </a:rPr>
              <a:t> </a:t>
            </a:r>
            <a:r>
              <a:rPr lang="en-US" sz="2400" u="sng" dirty="0">
                <a:sym typeface="+mn-ea"/>
              </a:rPr>
              <a:t>     </a:t>
            </a:r>
            <a:r>
              <a:rPr sz="2400" dirty="0"/>
              <a:t>天，最后是</a:t>
            </a:r>
            <a:r>
              <a:rPr sz="2400" u="sng" dirty="0">
                <a:sym typeface="+mn-ea"/>
              </a:rPr>
              <a:t> </a:t>
            </a:r>
            <a:r>
              <a:rPr lang="en-US" sz="2400" u="sng" dirty="0">
                <a:sym typeface="+mn-ea"/>
              </a:rPr>
              <a:t>     </a:t>
            </a:r>
            <a:r>
              <a:rPr sz="2400" dirty="0"/>
              <a:t>岛</a:t>
            </a:r>
            <a:r>
              <a:rPr sz="2400" u="sng" dirty="0">
                <a:sym typeface="+mn-ea"/>
              </a:rPr>
              <a:t> </a:t>
            </a:r>
            <a:r>
              <a:rPr lang="en-US" sz="2400" u="sng" dirty="0">
                <a:sym typeface="+mn-ea"/>
              </a:rPr>
              <a:t>     </a:t>
            </a:r>
            <a:r>
              <a:rPr sz="2400" dirty="0"/>
              <a:t>天。</a:t>
            </a:r>
            <a:endParaRPr sz="2400" dirty="0"/>
          </a:p>
        </p:txBody>
      </p:sp>
      <p:grpSp>
        <p:nvGrpSpPr>
          <p:cNvPr id="5" name="组合 4"/>
          <p:cNvGrpSpPr/>
          <p:nvPr/>
        </p:nvGrpSpPr>
        <p:grpSpPr>
          <a:xfrm>
            <a:off x="586740" y="4077335"/>
            <a:ext cx="10822940" cy="2306955"/>
            <a:chOff x="924" y="6421"/>
            <a:chExt cx="17044" cy="3633"/>
          </a:xfrm>
        </p:grpSpPr>
        <p:grpSp>
          <p:nvGrpSpPr>
            <p:cNvPr id="12" name="组合 11"/>
            <p:cNvGrpSpPr/>
            <p:nvPr/>
          </p:nvGrpSpPr>
          <p:grpSpPr>
            <a:xfrm>
              <a:off x="924" y="6512"/>
              <a:ext cx="1248" cy="1280"/>
              <a:chOff x="7673976" y="2593975"/>
              <a:chExt cx="1716088" cy="1760538"/>
            </a:xfrm>
          </p:grpSpPr>
          <p:sp>
            <p:nvSpPr>
              <p:cNvPr id="14"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4" name="文本框 43"/>
            <p:cNvSpPr txBox="1"/>
            <p:nvPr/>
          </p:nvSpPr>
          <p:spPr>
            <a:xfrm>
              <a:off x="2003" y="6421"/>
              <a:ext cx="15965" cy="3633"/>
            </a:xfrm>
            <a:prstGeom prst="rect">
              <a:avLst/>
            </a:prstGeom>
            <a:noFill/>
          </p:spPr>
          <p:txBody>
            <a:bodyPr wrap="square" rtlCol="0">
              <a:spAutoFit/>
            </a:bodyPr>
            <a:p>
              <a:pPr algn="just">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测试分析</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sz="2400" dirty="0"/>
                <a:t>这6个岛屿实际上代表着霍兰德提出的6种职业兴趣类型。大学生可根据自己的选择并对照前文所学内容，积极思考，初步判断自己的兴趣类型，树立职业兴趣探索的意识。</a:t>
              </a:r>
              <a:endParaRPr sz="24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四、兴趣与现实的冲突</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11" name="文本框 43"/>
          <p:cNvSpPr txBox="1"/>
          <p:nvPr/>
        </p:nvSpPr>
        <p:spPr>
          <a:xfrm>
            <a:off x="521981" y="1224589"/>
            <a:ext cx="5388282" cy="5012398"/>
          </a:xfrm>
          <a:prstGeom prst="rect">
            <a:avLst/>
          </a:prstGeom>
          <a:noFill/>
        </p:spPr>
        <p:txBody>
          <a:bodyPr wrap="square" rtlCol="0">
            <a:spAutoFit/>
          </a:bodyPr>
          <a:lstStyle/>
          <a:p>
            <a:pPr indent="457200" algn="just">
              <a:lnSpc>
                <a:spcPct val="150000"/>
              </a:lnSpc>
            </a:pPr>
            <a:r>
              <a:rPr lang="zh-CN" altLang="en-US" sz="2400" dirty="0"/>
              <a:t>兴趣的重要性毋庸置疑的，但也不能片面地强调兴趣的意义，不能将兴趣作为“跳糟”的借口，更不能将“没有兴趣”的心态带到已经从事的工作中去。大学生在进行职业目标选择时还需要考虑各种现实可能性，比如自己有无胜任该工作的能力、行业的整体情况等，同时还需要明白职业兴趣是可以在工作中逐渐培养的。</a:t>
            </a:r>
            <a:endParaRPr lang="en-US" altLang="zh-CN" sz="2400" dirty="0"/>
          </a:p>
        </p:txBody>
      </p:sp>
      <p:pic>
        <p:nvPicPr>
          <p:cNvPr id="4" name="图片 3"/>
          <p:cNvPicPr>
            <a:picLocks noChangeAspect="1"/>
          </p:cNvPicPr>
          <p:nvPr/>
        </p:nvPicPr>
        <p:blipFill>
          <a:blip r:embed="rId1"/>
          <a:stretch>
            <a:fillRect/>
          </a:stretch>
        </p:blipFill>
        <p:spPr>
          <a:xfrm>
            <a:off x="6249035" y="1566545"/>
            <a:ext cx="5412740" cy="398462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160680"/>
            <a:ext cx="5459832" cy="584775"/>
          </a:xfrm>
          <a:prstGeom prst="rect">
            <a:avLst/>
          </a:prstGeom>
        </p:spPr>
        <p:txBody>
          <a:bodyPr wrap="none">
            <a:spAutoFit/>
          </a:bodyPr>
          <a:lstStyle/>
          <a:p>
            <a:r>
              <a:rPr lang="zh-CN" altLang="en-US" sz="3200" dirty="0"/>
              <a:t>第一节  认识自我</a:t>
            </a:r>
            <a:endParaRPr lang="zh-CN" altLang="en-US" sz="3200" dirty="0"/>
          </a:p>
        </p:txBody>
      </p:sp>
      <p:sp>
        <p:nvSpPr>
          <p:cNvPr id="8" name="矩形 7"/>
          <p:cNvSpPr/>
          <p:nvPr/>
        </p:nvSpPr>
        <p:spPr>
          <a:xfrm>
            <a:off x="5370093" y="2096543"/>
            <a:ext cx="3695242" cy="584775"/>
          </a:xfrm>
          <a:prstGeom prst="rect">
            <a:avLst/>
          </a:prstGeom>
        </p:spPr>
        <p:txBody>
          <a:bodyPr wrap="none">
            <a:spAutoFit/>
          </a:bodyPr>
          <a:lstStyle/>
          <a:p>
            <a:r>
              <a:rPr lang="zh-CN" altLang="en-US" sz="3200" dirty="0"/>
              <a:t>第二节  性格与职业</a:t>
            </a:r>
            <a:endParaRPr lang="zh-CN" altLang="en-US" sz="3200" dirty="0"/>
          </a:p>
        </p:txBody>
      </p:sp>
      <p:sp>
        <p:nvSpPr>
          <p:cNvPr id="10" name="矩形 9"/>
          <p:cNvSpPr/>
          <p:nvPr/>
        </p:nvSpPr>
        <p:spPr>
          <a:xfrm>
            <a:off x="5370093" y="3010816"/>
            <a:ext cx="3695242" cy="584775"/>
          </a:xfrm>
          <a:prstGeom prst="rect">
            <a:avLst/>
          </a:prstGeom>
        </p:spPr>
        <p:txBody>
          <a:bodyPr wrap="none">
            <a:spAutoFit/>
          </a:bodyPr>
          <a:lstStyle/>
          <a:p>
            <a:r>
              <a:rPr lang="zh-CN" altLang="en-US" sz="3200" dirty="0"/>
              <a:t>第三节  兴趣与职业</a:t>
            </a:r>
            <a:endParaRPr lang="zh-CN" altLang="en-US" sz="3200" dirty="0"/>
          </a:p>
        </p:txBody>
      </p:sp>
      <p:sp>
        <p:nvSpPr>
          <p:cNvPr id="13" name="double-left-arrows_45721"/>
          <p:cNvSpPr>
            <a:spLocks noChangeAspect="1"/>
          </p:cNvSpPr>
          <p:nvPr/>
        </p:nvSpPr>
        <p:spPr bwMode="auto">
          <a:xfrm flipH="1">
            <a:off x="4596663" y="4034632"/>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3989859"/>
            <a:ext cx="3695242" cy="584775"/>
          </a:xfrm>
          <a:prstGeom prst="rect">
            <a:avLst/>
          </a:prstGeom>
          <a:solidFill>
            <a:schemeClr val="accent1"/>
          </a:solidFill>
        </p:spPr>
        <p:txBody>
          <a:bodyPr wrap="square">
            <a:spAutoFit/>
          </a:bodyPr>
          <a:lstStyle/>
          <a:p>
            <a:r>
              <a:rPr lang="zh-CN" altLang="en-US" sz="3200" dirty="0">
                <a:solidFill>
                  <a:schemeClr val="bg1"/>
                </a:solidFill>
              </a:rPr>
              <a:t>第四节  能力与职业</a:t>
            </a:r>
            <a:endParaRPr lang="zh-CN" altLang="en-US" sz="3200" dirty="0">
              <a:solidFill>
                <a:schemeClr val="bg1"/>
              </a:solidFill>
            </a:endParaRPr>
          </a:p>
        </p:txBody>
      </p:sp>
      <p:sp>
        <p:nvSpPr>
          <p:cNvPr id="9" name="矩形 8"/>
          <p:cNvSpPr/>
          <p:nvPr/>
        </p:nvSpPr>
        <p:spPr>
          <a:xfrm>
            <a:off x="5370093" y="4968903"/>
            <a:ext cx="4105611" cy="584775"/>
          </a:xfrm>
          <a:prstGeom prst="rect">
            <a:avLst/>
          </a:prstGeom>
        </p:spPr>
        <p:txBody>
          <a:bodyPr wrap="none">
            <a:spAutoFit/>
          </a:bodyPr>
          <a:lstStyle/>
          <a:p>
            <a:r>
              <a:rPr lang="zh-CN" altLang="en-US" sz="3200" dirty="0"/>
              <a:t>第五节  价值观与职业</a:t>
            </a:r>
            <a:endParaRPr lang="zh-CN" altLang="en-US" sz="3200" dirty="0"/>
          </a:p>
        </p:txBody>
      </p:sp>
      <p:sp>
        <p:nvSpPr>
          <p:cNvPr id="2" name="矩形 1"/>
          <p:cNvSpPr/>
          <p:nvPr/>
        </p:nvSpPr>
        <p:spPr>
          <a:xfrm>
            <a:off x="5375808" y="5805833"/>
            <a:ext cx="3253740" cy="583565"/>
          </a:xfrm>
          <a:prstGeom prst="rect">
            <a:avLst/>
          </a:prstGeom>
        </p:spPr>
        <p:txBody>
          <a:bodyPr wrap="none">
            <a:spAutoFit/>
          </a:bodyPr>
          <a:p>
            <a:pPr algn="l"/>
            <a:r>
              <a:rPr lang="zh-CN" altLang="en-US" sz="3200" dirty="0"/>
              <a:t>第六节  课堂实践</a:t>
            </a:r>
            <a:endParaRPr lang="zh-CN" altLang="en-US" sz="32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一、能力的含义与分类</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5522218"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．按倾向性划分</a:t>
            </a:r>
            <a:endParaRPr lang="zh-CN" altLang="en-US" sz="2800" b="1" dirty="0">
              <a:solidFill>
                <a:schemeClr val="bg1"/>
              </a:solidFill>
            </a:endParaRPr>
          </a:p>
        </p:txBody>
      </p:sp>
      <p:grpSp>
        <p:nvGrpSpPr>
          <p:cNvPr id="11" name="组合 10"/>
          <p:cNvGrpSpPr/>
          <p:nvPr/>
        </p:nvGrpSpPr>
        <p:grpSpPr>
          <a:xfrm>
            <a:off x="321094" y="2098467"/>
            <a:ext cx="11730786" cy="4383727"/>
            <a:chOff x="300791" y="1642483"/>
            <a:chExt cx="12090398" cy="4518112"/>
          </a:xfrm>
        </p:grpSpPr>
        <p:sp>
          <p:nvSpPr>
            <p:cNvPr id="12" name="iS1ide-Arc 12"/>
            <p:cNvSpPr/>
            <p:nvPr/>
          </p:nvSpPr>
          <p:spPr>
            <a:xfrm flipH="1" flipV="1">
              <a:off x="4031807" y="1919902"/>
              <a:ext cx="4240694" cy="4240693"/>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 name="iS1ide-Oval 8"/>
            <p:cNvSpPr/>
            <p:nvPr/>
          </p:nvSpPr>
          <p:spPr>
            <a:xfrm>
              <a:off x="4591674" y="2202352"/>
              <a:ext cx="3120960" cy="3120955"/>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chorCtr="1">
              <a:normAutofit/>
            </a:bodyPr>
            <a:lstStyle/>
            <a:p>
              <a:pPr algn="ctr">
                <a:lnSpc>
                  <a:spcPct val="120000"/>
                </a:lnSpc>
                <a:defRPr/>
              </a:pP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iS1ide-Oval 9"/>
            <p:cNvSpPr/>
            <p:nvPr/>
          </p:nvSpPr>
          <p:spPr>
            <a:xfrm>
              <a:off x="3357195" y="2952812"/>
              <a:ext cx="1620039" cy="1620036"/>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 name="iS1ide-Oval 10"/>
            <p:cNvSpPr/>
            <p:nvPr/>
          </p:nvSpPr>
          <p:spPr>
            <a:xfrm>
              <a:off x="7327073" y="2952812"/>
              <a:ext cx="1620039" cy="1620036"/>
            </a:xfrm>
            <a:prstGeom prst="ellipse">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iS1ide-Arc 11"/>
            <p:cNvSpPr/>
            <p:nvPr/>
          </p:nvSpPr>
          <p:spPr>
            <a:xfrm>
              <a:off x="4031807" y="1642483"/>
              <a:ext cx="4240694" cy="4240693"/>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iS1ide-Freeform: Shape 15"/>
            <p:cNvSpPr/>
            <p:nvPr/>
          </p:nvSpPr>
          <p:spPr bwMode="auto">
            <a:xfrm>
              <a:off x="3848546" y="3497459"/>
              <a:ext cx="637337" cy="530742"/>
            </a:xfrm>
            <a:custGeom>
              <a:avLst/>
              <a:gdLst>
                <a:gd name="T0" fmla="*/ 1028 w 1149"/>
                <a:gd name="T1" fmla="*/ 541 h 955"/>
                <a:gd name="T2" fmla="*/ 1044 w 1149"/>
                <a:gd name="T3" fmla="*/ 661 h 955"/>
                <a:gd name="T4" fmla="*/ 1005 w 1149"/>
                <a:gd name="T5" fmla="*/ 753 h 955"/>
                <a:gd name="T6" fmla="*/ 915 w 1149"/>
                <a:gd name="T7" fmla="*/ 813 h 955"/>
                <a:gd name="T8" fmla="*/ 862 w 1149"/>
                <a:gd name="T9" fmla="*/ 882 h 955"/>
                <a:gd name="T10" fmla="*/ 786 w 1149"/>
                <a:gd name="T11" fmla="*/ 926 h 955"/>
                <a:gd name="T12" fmla="*/ 670 w 1149"/>
                <a:gd name="T13" fmla="*/ 944 h 955"/>
                <a:gd name="T14" fmla="*/ 702 w 1149"/>
                <a:gd name="T15" fmla="*/ 895 h 955"/>
                <a:gd name="T16" fmla="*/ 752 w 1149"/>
                <a:gd name="T17" fmla="*/ 876 h 955"/>
                <a:gd name="T18" fmla="*/ 670 w 1149"/>
                <a:gd name="T19" fmla="*/ 761 h 955"/>
                <a:gd name="T20" fmla="*/ 793 w 1149"/>
                <a:gd name="T21" fmla="*/ 816 h 955"/>
                <a:gd name="T22" fmla="*/ 854 w 1149"/>
                <a:gd name="T23" fmla="*/ 819 h 955"/>
                <a:gd name="T24" fmla="*/ 754 w 1149"/>
                <a:gd name="T25" fmla="*/ 707 h 955"/>
                <a:gd name="T26" fmla="*/ 767 w 1149"/>
                <a:gd name="T27" fmla="*/ 662 h 955"/>
                <a:gd name="T28" fmla="*/ 909 w 1149"/>
                <a:gd name="T29" fmla="*/ 755 h 955"/>
                <a:gd name="T30" fmla="*/ 948 w 1149"/>
                <a:gd name="T31" fmla="*/ 714 h 955"/>
                <a:gd name="T32" fmla="*/ 813 w 1149"/>
                <a:gd name="T33" fmla="*/ 581 h 955"/>
                <a:gd name="T34" fmla="*/ 858 w 1149"/>
                <a:gd name="T35" fmla="*/ 566 h 955"/>
                <a:gd name="T36" fmla="*/ 998 w 1149"/>
                <a:gd name="T37" fmla="*/ 628 h 955"/>
                <a:gd name="T38" fmla="*/ 683 w 1149"/>
                <a:gd name="T39" fmla="*/ 301 h 955"/>
                <a:gd name="T40" fmla="*/ 730 w 1149"/>
                <a:gd name="T41" fmla="*/ 285 h 955"/>
                <a:gd name="T42" fmla="*/ 97 w 1149"/>
                <a:gd name="T43" fmla="*/ 439 h 955"/>
                <a:gd name="T44" fmla="*/ 0 w 1149"/>
                <a:gd name="T45" fmla="*/ 254 h 955"/>
                <a:gd name="T46" fmla="*/ 174 w 1149"/>
                <a:gd name="T47" fmla="*/ 32 h 955"/>
                <a:gd name="T48" fmla="*/ 260 w 1149"/>
                <a:gd name="T49" fmla="*/ 2 h 955"/>
                <a:gd name="T50" fmla="*/ 362 w 1149"/>
                <a:gd name="T51" fmla="*/ 59 h 955"/>
                <a:gd name="T52" fmla="*/ 525 w 1149"/>
                <a:gd name="T53" fmla="*/ 40 h 955"/>
                <a:gd name="T54" fmla="*/ 338 w 1149"/>
                <a:gd name="T55" fmla="*/ 112 h 955"/>
                <a:gd name="T56" fmla="*/ 233 w 1149"/>
                <a:gd name="T57" fmla="*/ 59 h 955"/>
                <a:gd name="T58" fmla="*/ 60 w 1149"/>
                <a:gd name="T59" fmla="*/ 267 h 955"/>
                <a:gd name="T60" fmla="*/ 143 w 1149"/>
                <a:gd name="T61" fmla="*/ 367 h 955"/>
                <a:gd name="T62" fmla="*/ 149 w 1149"/>
                <a:gd name="T63" fmla="*/ 500 h 955"/>
                <a:gd name="T64" fmla="*/ 538 w 1149"/>
                <a:gd name="T65" fmla="*/ 788 h 955"/>
                <a:gd name="T66" fmla="*/ 512 w 1149"/>
                <a:gd name="T67" fmla="*/ 773 h 955"/>
                <a:gd name="T68" fmla="*/ 456 w 1149"/>
                <a:gd name="T69" fmla="*/ 707 h 955"/>
                <a:gd name="T70" fmla="*/ 394 w 1149"/>
                <a:gd name="T71" fmla="*/ 710 h 955"/>
                <a:gd name="T72" fmla="*/ 370 w 1149"/>
                <a:gd name="T73" fmla="*/ 642 h 955"/>
                <a:gd name="T74" fmla="*/ 295 w 1149"/>
                <a:gd name="T75" fmla="*/ 627 h 955"/>
                <a:gd name="T76" fmla="*/ 283 w 1149"/>
                <a:gd name="T77" fmla="*/ 546 h 955"/>
                <a:gd name="T78" fmla="*/ 195 w 1149"/>
                <a:gd name="T79" fmla="*/ 527 h 955"/>
                <a:gd name="T80" fmla="*/ 135 w 1149"/>
                <a:gd name="T81" fmla="*/ 607 h 955"/>
                <a:gd name="T82" fmla="*/ 174 w 1149"/>
                <a:gd name="T83" fmla="*/ 681 h 955"/>
                <a:gd name="T84" fmla="*/ 230 w 1149"/>
                <a:gd name="T85" fmla="*/ 692 h 955"/>
                <a:gd name="T86" fmla="*/ 239 w 1149"/>
                <a:gd name="T87" fmla="*/ 794 h 955"/>
                <a:gd name="T88" fmla="*/ 341 w 1149"/>
                <a:gd name="T89" fmla="*/ 789 h 955"/>
                <a:gd name="T90" fmla="*/ 358 w 1149"/>
                <a:gd name="T91" fmla="*/ 843 h 955"/>
                <a:gd name="T92" fmla="*/ 458 w 1149"/>
                <a:gd name="T93" fmla="*/ 862 h 955"/>
                <a:gd name="T94" fmla="*/ 478 w 1149"/>
                <a:gd name="T95" fmla="*/ 883 h 955"/>
                <a:gd name="T96" fmla="*/ 540 w 1149"/>
                <a:gd name="T97" fmla="*/ 937 h 955"/>
                <a:gd name="T98" fmla="*/ 618 w 1149"/>
                <a:gd name="T99" fmla="*/ 894 h 955"/>
                <a:gd name="T100" fmla="*/ 602 w 1149"/>
                <a:gd name="T101" fmla="*/ 804 h 955"/>
                <a:gd name="T102" fmla="*/ 1035 w 1149"/>
                <a:gd name="T103" fmla="*/ 442 h 955"/>
                <a:gd name="T104" fmla="*/ 1090 w 1149"/>
                <a:gd name="T105" fmla="*/ 313 h 955"/>
                <a:gd name="T106" fmla="*/ 1130 w 1149"/>
                <a:gd name="T107" fmla="*/ 172 h 955"/>
                <a:gd name="T108" fmla="*/ 864 w 1149"/>
                <a:gd name="T109" fmla="*/ 42 h 955"/>
                <a:gd name="T110" fmla="*/ 685 w 1149"/>
                <a:gd name="T111" fmla="*/ 43 h 955"/>
                <a:gd name="T112" fmla="*/ 333 w 1149"/>
                <a:gd name="T113" fmla="*/ 247 h 955"/>
                <a:gd name="T114" fmla="*/ 358 w 1149"/>
                <a:gd name="T115" fmla="*/ 338 h 955"/>
                <a:gd name="T116" fmla="*/ 609 w 1149"/>
                <a:gd name="T117" fmla="*/ 222 h 955"/>
                <a:gd name="T118" fmla="*/ 713 w 1149"/>
                <a:gd name="T119" fmla="*/ 240 h 955"/>
                <a:gd name="T120" fmla="*/ 797 w 1149"/>
                <a:gd name="T121" fmla="*/ 256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9" h="955">
                  <a:moveTo>
                    <a:pt x="748" y="284"/>
                  </a:moveTo>
                  <a:lnTo>
                    <a:pt x="748" y="284"/>
                  </a:lnTo>
                  <a:lnTo>
                    <a:pt x="852" y="378"/>
                  </a:lnTo>
                  <a:lnTo>
                    <a:pt x="903" y="424"/>
                  </a:lnTo>
                  <a:lnTo>
                    <a:pt x="954" y="473"/>
                  </a:lnTo>
                  <a:lnTo>
                    <a:pt x="954" y="473"/>
                  </a:lnTo>
                  <a:lnTo>
                    <a:pt x="961" y="478"/>
                  </a:lnTo>
                  <a:lnTo>
                    <a:pt x="968" y="484"/>
                  </a:lnTo>
                  <a:lnTo>
                    <a:pt x="1006" y="518"/>
                  </a:lnTo>
                  <a:lnTo>
                    <a:pt x="1028" y="541"/>
                  </a:lnTo>
                  <a:lnTo>
                    <a:pt x="1028" y="541"/>
                  </a:lnTo>
                  <a:lnTo>
                    <a:pt x="1037" y="552"/>
                  </a:lnTo>
                  <a:lnTo>
                    <a:pt x="1044" y="562"/>
                  </a:lnTo>
                  <a:lnTo>
                    <a:pt x="1050" y="573"/>
                  </a:lnTo>
                  <a:lnTo>
                    <a:pt x="1054" y="585"/>
                  </a:lnTo>
                  <a:lnTo>
                    <a:pt x="1057" y="596"/>
                  </a:lnTo>
                  <a:lnTo>
                    <a:pt x="1057" y="607"/>
                  </a:lnTo>
                  <a:lnTo>
                    <a:pt x="1057" y="618"/>
                  </a:lnTo>
                  <a:lnTo>
                    <a:pt x="1056" y="630"/>
                  </a:lnTo>
                  <a:lnTo>
                    <a:pt x="1054" y="641"/>
                  </a:lnTo>
                  <a:lnTo>
                    <a:pt x="1049" y="651"/>
                  </a:lnTo>
                  <a:lnTo>
                    <a:pt x="1044" y="661"/>
                  </a:lnTo>
                  <a:lnTo>
                    <a:pt x="1038" y="671"/>
                  </a:lnTo>
                  <a:lnTo>
                    <a:pt x="1030" y="679"/>
                  </a:lnTo>
                  <a:lnTo>
                    <a:pt x="1022" y="686"/>
                  </a:lnTo>
                  <a:lnTo>
                    <a:pt x="1013" y="692"/>
                  </a:lnTo>
                  <a:lnTo>
                    <a:pt x="1003" y="697"/>
                  </a:lnTo>
                  <a:lnTo>
                    <a:pt x="1003" y="697"/>
                  </a:lnTo>
                  <a:lnTo>
                    <a:pt x="1006" y="709"/>
                  </a:lnTo>
                  <a:lnTo>
                    <a:pt x="1009" y="720"/>
                  </a:lnTo>
                  <a:lnTo>
                    <a:pt x="1009" y="731"/>
                  </a:lnTo>
                  <a:lnTo>
                    <a:pt x="1008" y="742"/>
                  </a:lnTo>
                  <a:lnTo>
                    <a:pt x="1005" y="753"/>
                  </a:lnTo>
                  <a:lnTo>
                    <a:pt x="1002" y="762"/>
                  </a:lnTo>
                  <a:lnTo>
                    <a:pt x="997" y="772"/>
                  </a:lnTo>
                  <a:lnTo>
                    <a:pt x="991" y="780"/>
                  </a:lnTo>
                  <a:lnTo>
                    <a:pt x="984" y="787"/>
                  </a:lnTo>
                  <a:lnTo>
                    <a:pt x="977" y="794"/>
                  </a:lnTo>
                  <a:lnTo>
                    <a:pt x="967" y="800"/>
                  </a:lnTo>
                  <a:lnTo>
                    <a:pt x="958" y="806"/>
                  </a:lnTo>
                  <a:lnTo>
                    <a:pt x="948" y="810"/>
                  </a:lnTo>
                  <a:lnTo>
                    <a:pt x="937" y="812"/>
                  </a:lnTo>
                  <a:lnTo>
                    <a:pt x="927" y="813"/>
                  </a:lnTo>
                  <a:lnTo>
                    <a:pt x="915" y="813"/>
                  </a:lnTo>
                  <a:lnTo>
                    <a:pt x="915" y="813"/>
                  </a:lnTo>
                  <a:lnTo>
                    <a:pt x="914" y="823"/>
                  </a:lnTo>
                  <a:lnTo>
                    <a:pt x="911" y="832"/>
                  </a:lnTo>
                  <a:lnTo>
                    <a:pt x="908" y="841"/>
                  </a:lnTo>
                  <a:lnTo>
                    <a:pt x="903" y="849"/>
                  </a:lnTo>
                  <a:lnTo>
                    <a:pt x="898" y="856"/>
                  </a:lnTo>
                  <a:lnTo>
                    <a:pt x="892" y="862"/>
                  </a:lnTo>
                  <a:lnTo>
                    <a:pt x="885" y="869"/>
                  </a:lnTo>
                  <a:lnTo>
                    <a:pt x="878" y="874"/>
                  </a:lnTo>
                  <a:lnTo>
                    <a:pt x="871" y="879"/>
                  </a:lnTo>
                  <a:lnTo>
                    <a:pt x="862" y="882"/>
                  </a:lnTo>
                  <a:lnTo>
                    <a:pt x="854" y="886"/>
                  </a:lnTo>
                  <a:lnTo>
                    <a:pt x="846" y="888"/>
                  </a:lnTo>
                  <a:lnTo>
                    <a:pt x="836" y="889"/>
                  </a:lnTo>
                  <a:lnTo>
                    <a:pt x="827" y="889"/>
                  </a:lnTo>
                  <a:lnTo>
                    <a:pt x="817" y="888"/>
                  </a:lnTo>
                  <a:lnTo>
                    <a:pt x="808" y="887"/>
                  </a:lnTo>
                  <a:lnTo>
                    <a:pt x="808" y="887"/>
                  </a:lnTo>
                  <a:lnTo>
                    <a:pt x="804" y="898"/>
                  </a:lnTo>
                  <a:lnTo>
                    <a:pt x="799" y="908"/>
                  </a:lnTo>
                  <a:lnTo>
                    <a:pt x="793" y="918"/>
                  </a:lnTo>
                  <a:lnTo>
                    <a:pt x="786" y="926"/>
                  </a:lnTo>
                  <a:lnTo>
                    <a:pt x="778" y="934"/>
                  </a:lnTo>
                  <a:lnTo>
                    <a:pt x="770" y="940"/>
                  </a:lnTo>
                  <a:lnTo>
                    <a:pt x="760" y="945"/>
                  </a:lnTo>
                  <a:lnTo>
                    <a:pt x="750" y="950"/>
                  </a:lnTo>
                  <a:lnTo>
                    <a:pt x="739" y="952"/>
                  </a:lnTo>
                  <a:lnTo>
                    <a:pt x="728" y="955"/>
                  </a:lnTo>
                  <a:lnTo>
                    <a:pt x="716" y="955"/>
                  </a:lnTo>
                  <a:lnTo>
                    <a:pt x="704" y="953"/>
                  </a:lnTo>
                  <a:lnTo>
                    <a:pt x="692" y="952"/>
                  </a:lnTo>
                  <a:lnTo>
                    <a:pt x="681" y="949"/>
                  </a:lnTo>
                  <a:lnTo>
                    <a:pt x="670" y="944"/>
                  </a:lnTo>
                  <a:lnTo>
                    <a:pt x="658" y="938"/>
                  </a:lnTo>
                  <a:lnTo>
                    <a:pt x="650" y="932"/>
                  </a:lnTo>
                  <a:lnTo>
                    <a:pt x="650" y="932"/>
                  </a:lnTo>
                  <a:lnTo>
                    <a:pt x="658" y="920"/>
                  </a:lnTo>
                  <a:lnTo>
                    <a:pt x="664" y="907"/>
                  </a:lnTo>
                  <a:lnTo>
                    <a:pt x="669" y="894"/>
                  </a:lnTo>
                  <a:lnTo>
                    <a:pt x="672" y="880"/>
                  </a:lnTo>
                  <a:lnTo>
                    <a:pt x="672" y="880"/>
                  </a:lnTo>
                  <a:lnTo>
                    <a:pt x="684" y="887"/>
                  </a:lnTo>
                  <a:lnTo>
                    <a:pt x="696" y="893"/>
                  </a:lnTo>
                  <a:lnTo>
                    <a:pt x="702" y="895"/>
                  </a:lnTo>
                  <a:lnTo>
                    <a:pt x="708" y="896"/>
                  </a:lnTo>
                  <a:lnTo>
                    <a:pt x="714" y="898"/>
                  </a:lnTo>
                  <a:lnTo>
                    <a:pt x="721" y="898"/>
                  </a:lnTo>
                  <a:lnTo>
                    <a:pt x="721" y="898"/>
                  </a:lnTo>
                  <a:lnTo>
                    <a:pt x="732" y="895"/>
                  </a:lnTo>
                  <a:lnTo>
                    <a:pt x="740" y="892"/>
                  </a:lnTo>
                  <a:lnTo>
                    <a:pt x="744" y="888"/>
                  </a:lnTo>
                  <a:lnTo>
                    <a:pt x="747" y="885"/>
                  </a:lnTo>
                  <a:lnTo>
                    <a:pt x="750" y="881"/>
                  </a:lnTo>
                  <a:lnTo>
                    <a:pt x="752" y="876"/>
                  </a:lnTo>
                  <a:lnTo>
                    <a:pt x="752" y="876"/>
                  </a:lnTo>
                  <a:lnTo>
                    <a:pt x="753" y="867"/>
                  </a:lnTo>
                  <a:lnTo>
                    <a:pt x="751" y="855"/>
                  </a:lnTo>
                  <a:lnTo>
                    <a:pt x="677" y="795"/>
                  </a:lnTo>
                  <a:lnTo>
                    <a:pt x="677" y="795"/>
                  </a:lnTo>
                  <a:lnTo>
                    <a:pt x="673" y="792"/>
                  </a:lnTo>
                  <a:lnTo>
                    <a:pt x="670" y="787"/>
                  </a:lnTo>
                  <a:lnTo>
                    <a:pt x="667" y="782"/>
                  </a:lnTo>
                  <a:lnTo>
                    <a:pt x="666" y="776"/>
                  </a:lnTo>
                  <a:lnTo>
                    <a:pt x="666" y="772"/>
                  </a:lnTo>
                  <a:lnTo>
                    <a:pt x="667" y="766"/>
                  </a:lnTo>
                  <a:lnTo>
                    <a:pt x="670" y="761"/>
                  </a:lnTo>
                  <a:lnTo>
                    <a:pt x="672" y="756"/>
                  </a:lnTo>
                  <a:lnTo>
                    <a:pt x="672" y="756"/>
                  </a:lnTo>
                  <a:lnTo>
                    <a:pt x="677" y="751"/>
                  </a:lnTo>
                  <a:lnTo>
                    <a:pt x="682" y="749"/>
                  </a:lnTo>
                  <a:lnTo>
                    <a:pt x="686" y="747"/>
                  </a:lnTo>
                  <a:lnTo>
                    <a:pt x="691" y="745"/>
                  </a:lnTo>
                  <a:lnTo>
                    <a:pt x="697" y="745"/>
                  </a:lnTo>
                  <a:lnTo>
                    <a:pt x="702" y="747"/>
                  </a:lnTo>
                  <a:lnTo>
                    <a:pt x="708" y="748"/>
                  </a:lnTo>
                  <a:lnTo>
                    <a:pt x="713" y="751"/>
                  </a:lnTo>
                  <a:lnTo>
                    <a:pt x="793" y="816"/>
                  </a:lnTo>
                  <a:lnTo>
                    <a:pt x="793" y="816"/>
                  </a:lnTo>
                  <a:lnTo>
                    <a:pt x="801" y="821"/>
                  </a:lnTo>
                  <a:lnTo>
                    <a:pt x="808" y="826"/>
                  </a:lnTo>
                  <a:lnTo>
                    <a:pt x="816" y="830"/>
                  </a:lnTo>
                  <a:lnTo>
                    <a:pt x="823" y="831"/>
                  </a:lnTo>
                  <a:lnTo>
                    <a:pt x="829" y="832"/>
                  </a:lnTo>
                  <a:lnTo>
                    <a:pt x="836" y="831"/>
                  </a:lnTo>
                  <a:lnTo>
                    <a:pt x="843" y="829"/>
                  </a:lnTo>
                  <a:lnTo>
                    <a:pt x="849" y="825"/>
                  </a:lnTo>
                  <a:lnTo>
                    <a:pt x="849" y="825"/>
                  </a:lnTo>
                  <a:lnTo>
                    <a:pt x="854" y="819"/>
                  </a:lnTo>
                  <a:lnTo>
                    <a:pt x="858" y="813"/>
                  </a:lnTo>
                  <a:lnTo>
                    <a:pt x="858" y="813"/>
                  </a:lnTo>
                  <a:lnTo>
                    <a:pt x="859" y="806"/>
                  </a:lnTo>
                  <a:lnTo>
                    <a:pt x="860" y="799"/>
                  </a:lnTo>
                  <a:lnTo>
                    <a:pt x="860" y="795"/>
                  </a:lnTo>
                  <a:lnTo>
                    <a:pt x="859" y="792"/>
                  </a:lnTo>
                  <a:lnTo>
                    <a:pt x="857" y="789"/>
                  </a:lnTo>
                  <a:lnTo>
                    <a:pt x="854" y="786"/>
                  </a:lnTo>
                  <a:lnTo>
                    <a:pt x="758" y="711"/>
                  </a:lnTo>
                  <a:lnTo>
                    <a:pt x="758" y="711"/>
                  </a:lnTo>
                  <a:lnTo>
                    <a:pt x="754" y="707"/>
                  </a:lnTo>
                  <a:lnTo>
                    <a:pt x="751" y="703"/>
                  </a:lnTo>
                  <a:lnTo>
                    <a:pt x="748" y="698"/>
                  </a:lnTo>
                  <a:lnTo>
                    <a:pt x="747" y="692"/>
                  </a:lnTo>
                  <a:lnTo>
                    <a:pt x="747" y="687"/>
                  </a:lnTo>
                  <a:lnTo>
                    <a:pt x="748" y="681"/>
                  </a:lnTo>
                  <a:lnTo>
                    <a:pt x="751" y="676"/>
                  </a:lnTo>
                  <a:lnTo>
                    <a:pt x="753" y="672"/>
                  </a:lnTo>
                  <a:lnTo>
                    <a:pt x="753" y="672"/>
                  </a:lnTo>
                  <a:lnTo>
                    <a:pt x="758" y="667"/>
                  </a:lnTo>
                  <a:lnTo>
                    <a:pt x="763" y="665"/>
                  </a:lnTo>
                  <a:lnTo>
                    <a:pt x="767" y="662"/>
                  </a:lnTo>
                  <a:lnTo>
                    <a:pt x="772" y="661"/>
                  </a:lnTo>
                  <a:lnTo>
                    <a:pt x="778" y="661"/>
                  </a:lnTo>
                  <a:lnTo>
                    <a:pt x="783" y="661"/>
                  </a:lnTo>
                  <a:lnTo>
                    <a:pt x="789" y="663"/>
                  </a:lnTo>
                  <a:lnTo>
                    <a:pt x="793" y="667"/>
                  </a:lnTo>
                  <a:lnTo>
                    <a:pt x="893" y="745"/>
                  </a:lnTo>
                  <a:lnTo>
                    <a:pt x="893" y="745"/>
                  </a:lnTo>
                  <a:lnTo>
                    <a:pt x="896" y="747"/>
                  </a:lnTo>
                  <a:lnTo>
                    <a:pt x="896" y="747"/>
                  </a:lnTo>
                  <a:lnTo>
                    <a:pt x="902" y="751"/>
                  </a:lnTo>
                  <a:lnTo>
                    <a:pt x="909" y="755"/>
                  </a:lnTo>
                  <a:lnTo>
                    <a:pt x="916" y="756"/>
                  </a:lnTo>
                  <a:lnTo>
                    <a:pt x="922" y="757"/>
                  </a:lnTo>
                  <a:lnTo>
                    <a:pt x="929" y="756"/>
                  </a:lnTo>
                  <a:lnTo>
                    <a:pt x="935" y="754"/>
                  </a:lnTo>
                  <a:lnTo>
                    <a:pt x="940" y="750"/>
                  </a:lnTo>
                  <a:lnTo>
                    <a:pt x="944" y="747"/>
                  </a:lnTo>
                  <a:lnTo>
                    <a:pt x="948" y="741"/>
                  </a:lnTo>
                  <a:lnTo>
                    <a:pt x="950" y="735"/>
                  </a:lnTo>
                  <a:lnTo>
                    <a:pt x="952" y="729"/>
                  </a:lnTo>
                  <a:lnTo>
                    <a:pt x="950" y="722"/>
                  </a:lnTo>
                  <a:lnTo>
                    <a:pt x="948" y="714"/>
                  </a:lnTo>
                  <a:lnTo>
                    <a:pt x="944" y="706"/>
                  </a:lnTo>
                  <a:lnTo>
                    <a:pt x="937" y="699"/>
                  </a:lnTo>
                  <a:lnTo>
                    <a:pt x="929" y="691"/>
                  </a:lnTo>
                  <a:lnTo>
                    <a:pt x="823" y="611"/>
                  </a:lnTo>
                  <a:lnTo>
                    <a:pt x="823" y="611"/>
                  </a:lnTo>
                  <a:lnTo>
                    <a:pt x="818" y="607"/>
                  </a:lnTo>
                  <a:lnTo>
                    <a:pt x="816" y="603"/>
                  </a:lnTo>
                  <a:lnTo>
                    <a:pt x="814" y="598"/>
                  </a:lnTo>
                  <a:lnTo>
                    <a:pt x="813" y="592"/>
                  </a:lnTo>
                  <a:lnTo>
                    <a:pt x="813" y="587"/>
                  </a:lnTo>
                  <a:lnTo>
                    <a:pt x="813" y="581"/>
                  </a:lnTo>
                  <a:lnTo>
                    <a:pt x="815" y="577"/>
                  </a:lnTo>
                  <a:lnTo>
                    <a:pt x="817" y="572"/>
                  </a:lnTo>
                  <a:lnTo>
                    <a:pt x="817" y="572"/>
                  </a:lnTo>
                  <a:lnTo>
                    <a:pt x="822" y="567"/>
                  </a:lnTo>
                  <a:lnTo>
                    <a:pt x="826" y="564"/>
                  </a:lnTo>
                  <a:lnTo>
                    <a:pt x="832" y="561"/>
                  </a:lnTo>
                  <a:lnTo>
                    <a:pt x="836" y="560"/>
                  </a:lnTo>
                  <a:lnTo>
                    <a:pt x="842" y="560"/>
                  </a:lnTo>
                  <a:lnTo>
                    <a:pt x="847" y="561"/>
                  </a:lnTo>
                  <a:lnTo>
                    <a:pt x="853" y="562"/>
                  </a:lnTo>
                  <a:lnTo>
                    <a:pt x="858" y="566"/>
                  </a:lnTo>
                  <a:lnTo>
                    <a:pt x="962" y="644"/>
                  </a:lnTo>
                  <a:lnTo>
                    <a:pt x="962" y="644"/>
                  </a:lnTo>
                  <a:lnTo>
                    <a:pt x="967" y="647"/>
                  </a:lnTo>
                  <a:lnTo>
                    <a:pt x="971" y="647"/>
                  </a:lnTo>
                  <a:lnTo>
                    <a:pt x="975" y="647"/>
                  </a:lnTo>
                  <a:lnTo>
                    <a:pt x="979" y="646"/>
                  </a:lnTo>
                  <a:lnTo>
                    <a:pt x="984" y="643"/>
                  </a:lnTo>
                  <a:lnTo>
                    <a:pt x="987" y="641"/>
                  </a:lnTo>
                  <a:lnTo>
                    <a:pt x="994" y="634"/>
                  </a:lnTo>
                  <a:lnTo>
                    <a:pt x="994" y="634"/>
                  </a:lnTo>
                  <a:lnTo>
                    <a:pt x="998" y="628"/>
                  </a:lnTo>
                  <a:lnTo>
                    <a:pt x="1000" y="621"/>
                  </a:lnTo>
                  <a:lnTo>
                    <a:pt x="1002" y="615"/>
                  </a:lnTo>
                  <a:lnTo>
                    <a:pt x="1002" y="607"/>
                  </a:lnTo>
                  <a:lnTo>
                    <a:pt x="999" y="600"/>
                  </a:lnTo>
                  <a:lnTo>
                    <a:pt x="997" y="593"/>
                  </a:lnTo>
                  <a:lnTo>
                    <a:pt x="993" y="587"/>
                  </a:lnTo>
                  <a:lnTo>
                    <a:pt x="987" y="581"/>
                  </a:lnTo>
                  <a:lnTo>
                    <a:pt x="966" y="559"/>
                  </a:lnTo>
                  <a:lnTo>
                    <a:pt x="685" y="303"/>
                  </a:lnTo>
                  <a:lnTo>
                    <a:pt x="685" y="303"/>
                  </a:lnTo>
                  <a:lnTo>
                    <a:pt x="683" y="301"/>
                  </a:lnTo>
                  <a:lnTo>
                    <a:pt x="683" y="298"/>
                  </a:lnTo>
                  <a:lnTo>
                    <a:pt x="682" y="296"/>
                  </a:lnTo>
                  <a:lnTo>
                    <a:pt x="683" y="292"/>
                  </a:lnTo>
                  <a:lnTo>
                    <a:pt x="684" y="290"/>
                  </a:lnTo>
                  <a:lnTo>
                    <a:pt x="686" y="289"/>
                  </a:lnTo>
                  <a:lnTo>
                    <a:pt x="689" y="288"/>
                  </a:lnTo>
                  <a:lnTo>
                    <a:pt x="692" y="288"/>
                  </a:lnTo>
                  <a:lnTo>
                    <a:pt x="692" y="288"/>
                  </a:lnTo>
                  <a:lnTo>
                    <a:pt x="706" y="288"/>
                  </a:lnTo>
                  <a:lnTo>
                    <a:pt x="719" y="286"/>
                  </a:lnTo>
                  <a:lnTo>
                    <a:pt x="730" y="285"/>
                  </a:lnTo>
                  <a:lnTo>
                    <a:pt x="744" y="284"/>
                  </a:lnTo>
                  <a:lnTo>
                    <a:pt x="744" y="284"/>
                  </a:lnTo>
                  <a:lnTo>
                    <a:pt x="748" y="284"/>
                  </a:lnTo>
                  <a:lnTo>
                    <a:pt x="748" y="284"/>
                  </a:lnTo>
                  <a:close/>
                  <a:moveTo>
                    <a:pt x="129" y="522"/>
                  </a:moveTo>
                  <a:lnTo>
                    <a:pt x="129" y="522"/>
                  </a:lnTo>
                  <a:lnTo>
                    <a:pt x="119" y="506"/>
                  </a:lnTo>
                  <a:lnTo>
                    <a:pt x="112" y="491"/>
                  </a:lnTo>
                  <a:lnTo>
                    <a:pt x="106" y="474"/>
                  </a:lnTo>
                  <a:lnTo>
                    <a:pt x="102" y="457"/>
                  </a:lnTo>
                  <a:lnTo>
                    <a:pt x="97" y="439"/>
                  </a:lnTo>
                  <a:lnTo>
                    <a:pt x="94" y="421"/>
                  </a:lnTo>
                  <a:lnTo>
                    <a:pt x="90" y="383"/>
                  </a:lnTo>
                  <a:lnTo>
                    <a:pt x="54" y="350"/>
                  </a:lnTo>
                  <a:lnTo>
                    <a:pt x="54" y="350"/>
                  </a:lnTo>
                  <a:lnTo>
                    <a:pt x="34" y="328"/>
                  </a:lnTo>
                  <a:lnTo>
                    <a:pt x="24" y="317"/>
                  </a:lnTo>
                  <a:lnTo>
                    <a:pt x="17" y="307"/>
                  </a:lnTo>
                  <a:lnTo>
                    <a:pt x="10" y="296"/>
                  </a:lnTo>
                  <a:lnTo>
                    <a:pt x="5" y="283"/>
                  </a:lnTo>
                  <a:lnTo>
                    <a:pt x="2" y="270"/>
                  </a:lnTo>
                  <a:lnTo>
                    <a:pt x="0" y="254"/>
                  </a:lnTo>
                  <a:lnTo>
                    <a:pt x="0" y="254"/>
                  </a:lnTo>
                  <a:lnTo>
                    <a:pt x="2" y="246"/>
                  </a:lnTo>
                  <a:lnTo>
                    <a:pt x="3" y="238"/>
                  </a:lnTo>
                  <a:lnTo>
                    <a:pt x="4" y="229"/>
                  </a:lnTo>
                  <a:lnTo>
                    <a:pt x="8" y="222"/>
                  </a:lnTo>
                  <a:lnTo>
                    <a:pt x="11" y="214"/>
                  </a:lnTo>
                  <a:lnTo>
                    <a:pt x="15" y="207"/>
                  </a:lnTo>
                  <a:lnTo>
                    <a:pt x="19" y="200"/>
                  </a:lnTo>
                  <a:lnTo>
                    <a:pt x="25" y="193"/>
                  </a:lnTo>
                  <a:lnTo>
                    <a:pt x="174" y="32"/>
                  </a:lnTo>
                  <a:lnTo>
                    <a:pt x="174" y="32"/>
                  </a:lnTo>
                  <a:lnTo>
                    <a:pt x="180" y="25"/>
                  </a:lnTo>
                  <a:lnTo>
                    <a:pt x="187" y="20"/>
                  </a:lnTo>
                  <a:lnTo>
                    <a:pt x="194" y="15"/>
                  </a:lnTo>
                  <a:lnTo>
                    <a:pt x="203" y="11"/>
                  </a:lnTo>
                  <a:lnTo>
                    <a:pt x="210" y="7"/>
                  </a:lnTo>
                  <a:lnTo>
                    <a:pt x="218" y="5"/>
                  </a:lnTo>
                  <a:lnTo>
                    <a:pt x="226" y="2"/>
                  </a:lnTo>
                  <a:lnTo>
                    <a:pt x="235" y="1"/>
                  </a:lnTo>
                  <a:lnTo>
                    <a:pt x="243" y="1"/>
                  </a:lnTo>
                  <a:lnTo>
                    <a:pt x="251" y="1"/>
                  </a:lnTo>
                  <a:lnTo>
                    <a:pt x="260" y="2"/>
                  </a:lnTo>
                  <a:lnTo>
                    <a:pt x="268" y="5"/>
                  </a:lnTo>
                  <a:lnTo>
                    <a:pt x="276" y="7"/>
                  </a:lnTo>
                  <a:lnTo>
                    <a:pt x="285" y="11"/>
                  </a:lnTo>
                  <a:lnTo>
                    <a:pt x="292" y="15"/>
                  </a:lnTo>
                  <a:lnTo>
                    <a:pt x="299" y="20"/>
                  </a:lnTo>
                  <a:lnTo>
                    <a:pt x="299" y="20"/>
                  </a:lnTo>
                  <a:lnTo>
                    <a:pt x="314" y="32"/>
                  </a:lnTo>
                  <a:lnTo>
                    <a:pt x="329" y="42"/>
                  </a:lnTo>
                  <a:lnTo>
                    <a:pt x="343" y="51"/>
                  </a:lnTo>
                  <a:lnTo>
                    <a:pt x="362" y="59"/>
                  </a:lnTo>
                  <a:lnTo>
                    <a:pt x="362" y="59"/>
                  </a:lnTo>
                  <a:lnTo>
                    <a:pt x="375" y="64"/>
                  </a:lnTo>
                  <a:lnTo>
                    <a:pt x="382" y="65"/>
                  </a:lnTo>
                  <a:lnTo>
                    <a:pt x="382" y="65"/>
                  </a:lnTo>
                  <a:lnTo>
                    <a:pt x="399" y="62"/>
                  </a:lnTo>
                  <a:lnTo>
                    <a:pt x="415" y="58"/>
                  </a:lnTo>
                  <a:lnTo>
                    <a:pt x="451" y="50"/>
                  </a:lnTo>
                  <a:lnTo>
                    <a:pt x="469" y="46"/>
                  </a:lnTo>
                  <a:lnTo>
                    <a:pt x="488" y="43"/>
                  </a:lnTo>
                  <a:lnTo>
                    <a:pt x="506" y="40"/>
                  </a:lnTo>
                  <a:lnTo>
                    <a:pt x="525" y="40"/>
                  </a:lnTo>
                  <a:lnTo>
                    <a:pt x="525" y="40"/>
                  </a:lnTo>
                  <a:lnTo>
                    <a:pt x="501" y="57"/>
                  </a:lnTo>
                  <a:lnTo>
                    <a:pt x="469" y="82"/>
                  </a:lnTo>
                  <a:lnTo>
                    <a:pt x="426" y="114"/>
                  </a:lnTo>
                  <a:lnTo>
                    <a:pt x="426" y="114"/>
                  </a:lnTo>
                  <a:lnTo>
                    <a:pt x="407" y="119"/>
                  </a:lnTo>
                  <a:lnTo>
                    <a:pt x="389" y="121"/>
                  </a:lnTo>
                  <a:lnTo>
                    <a:pt x="389" y="121"/>
                  </a:lnTo>
                  <a:lnTo>
                    <a:pt x="379" y="121"/>
                  </a:lnTo>
                  <a:lnTo>
                    <a:pt x="365" y="120"/>
                  </a:lnTo>
                  <a:lnTo>
                    <a:pt x="352" y="116"/>
                  </a:lnTo>
                  <a:lnTo>
                    <a:pt x="338" y="112"/>
                  </a:lnTo>
                  <a:lnTo>
                    <a:pt x="325" y="106"/>
                  </a:lnTo>
                  <a:lnTo>
                    <a:pt x="313" y="100"/>
                  </a:lnTo>
                  <a:lnTo>
                    <a:pt x="302" y="93"/>
                  </a:lnTo>
                  <a:lnTo>
                    <a:pt x="293" y="88"/>
                  </a:lnTo>
                  <a:lnTo>
                    <a:pt x="264" y="65"/>
                  </a:lnTo>
                  <a:lnTo>
                    <a:pt x="264" y="65"/>
                  </a:lnTo>
                  <a:lnTo>
                    <a:pt x="258" y="62"/>
                  </a:lnTo>
                  <a:lnTo>
                    <a:pt x="253" y="59"/>
                  </a:lnTo>
                  <a:lnTo>
                    <a:pt x="247" y="58"/>
                  </a:lnTo>
                  <a:lnTo>
                    <a:pt x="239" y="58"/>
                  </a:lnTo>
                  <a:lnTo>
                    <a:pt x="233" y="59"/>
                  </a:lnTo>
                  <a:lnTo>
                    <a:pt x="228" y="62"/>
                  </a:lnTo>
                  <a:lnTo>
                    <a:pt x="222" y="65"/>
                  </a:lnTo>
                  <a:lnTo>
                    <a:pt x="216" y="70"/>
                  </a:lnTo>
                  <a:lnTo>
                    <a:pt x="67" y="231"/>
                  </a:lnTo>
                  <a:lnTo>
                    <a:pt x="67" y="231"/>
                  </a:lnTo>
                  <a:lnTo>
                    <a:pt x="63" y="237"/>
                  </a:lnTo>
                  <a:lnTo>
                    <a:pt x="60" y="243"/>
                  </a:lnTo>
                  <a:lnTo>
                    <a:pt x="59" y="248"/>
                  </a:lnTo>
                  <a:lnTo>
                    <a:pt x="58" y="256"/>
                  </a:lnTo>
                  <a:lnTo>
                    <a:pt x="59" y="262"/>
                  </a:lnTo>
                  <a:lnTo>
                    <a:pt x="60" y="267"/>
                  </a:lnTo>
                  <a:lnTo>
                    <a:pt x="63" y="273"/>
                  </a:lnTo>
                  <a:lnTo>
                    <a:pt x="67" y="279"/>
                  </a:lnTo>
                  <a:lnTo>
                    <a:pt x="67" y="279"/>
                  </a:lnTo>
                  <a:lnTo>
                    <a:pt x="85" y="300"/>
                  </a:lnTo>
                  <a:lnTo>
                    <a:pt x="105" y="320"/>
                  </a:lnTo>
                  <a:lnTo>
                    <a:pt x="105" y="320"/>
                  </a:lnTo>
                  <a:lnTo>
                    <a:pt x="117" y="332"/>
                  </a:lnTo>
                  <a:lnTo>
                    <a:pt x="130" y="346"/>
                  </a:lnTo>
                  <a:lnTo>
                    <a:pt x="136" y="353"/>
                  </a:lnTo>
                  <a:lnTo>
                    <a:pt x="140" y="360"/>
                  </a:lnTo>
                  <a:lnTo>
                    <a:pt x="143" y="367"/>
                  </a:lnTo>
                  <a:lnTo>
                    <a:pt x="146" y="374"/>
                  </a:lnTo>
                  <a:lnTo>
                    <a:pt x="146" y="374"/>
                  </a:lnTo>
                  <a:lnTo>
                    <a:pt x="149" y="403"/>
                  </a:lnTo>
                  <a:lnTo>
                    <a:pt x="154" y="433"/>
                  </a:lnTo>
                  <a:lnTo>
                    <a:pt x="157" y="448"/>
                  </a:lnTo>
                  <a:lnTo>
                    <a:pt x="161" y="461"/>
                  </a:lnTo>
                  <a:lnTo>
                    <a:pt x="167" y="474"/>
                  </a:lnTo>
                  <a:lnTo>
                    <a:pt x="173" y="485"/>
                  </a:lnTo>
                  <a:lnTo>
                    <a:pt x="173" y="485"/>
                  </a:lnTo>
                  <a:lnTo>
                    <a:pt x="160" y="492"/>
                  </a:lnTo>
                  <a:lnTo>
                    <a:pt x="149" y="500"/>
                  </a:lnTo>
                  <a:lnTo>
                    <a:pt x="140" y="510"/>
                  </a:lnTo>
                  <a:lnTo>
                    <a:pt x="129" y="522"/>
                  </a:lnTo>
                  <a:lnTo>
                    <a:pt x="129" y="522"/>
                  </a:lnTo>
                  <a:close/>
                  <a:moveTo>
                    <a:pt x="602" y="804"/>
                  </a:moveTo>
                  <a:lnTo>
                    <a:pt x="602" y="804"/>
                  </a:lnTo>
                  <a:lnTo>
                    <a:pt x="593" y="797"/>
                  </a:lnTo>
                  <a:lnTo>
                    <a:pt x="582" y="792"/>
                  </a:lnTo>
                  <a:lnTo>
                    <a:pt x="571" y="788"/>
                  </a:lnTo>
                  <a:lnTo>
                    <a:pt x="560" y="786"/>
                  </a:lnTo>
                  <a:lnTo>
                    <a:pt x="549" y="786"/>
                  </a:lnTo>
                  <a:lnTo>
                    <a:pt x="538" y="788"/>
                  </a:lnTo>
                  <a:lnTo>
                    <a:pt x="527" y="791"/>
                  </a:lnTo>
                  <a:lnTo>
                    <a:pt x="518" y="797"/>
                  </a:lnTo>
                  <a:lnTo>
                    <a:pt x="518" y="797"/>
                  </a:lnTo>
                  <a:lnTo>
                    <a:pt x="514" y="797"/>
                  </a:lnTo>
                  <a:lnTo>
                    <a:pt x="512" y="795"/>
                  </a:lnTo>
                  <a:lnTo>
                    <a:pt x="512" y="795"/>
                  </a:lnTo>
                  <a:lnTo>
                    <a:pt x="511" y="794"/>
                  </a:lnTo>
                  <a:lnTo>
                    <a:pt x="511" y="791"/>
                  </a:lnTo>
                  <a:lnTo>
                    <a:pt x="511" y="791"/>
                  </a:lnTo>
                  <a:lnTo>
                    <a:pt x="512" y="782"/>
                  </a:lnTo>
                  <a:lnTo>
                    <a:pt x="512" y="773"/>
                  </a:lnTo>
                  <a:lnTo>
                    <a:pt x="509" y="763"/>
                  </a:lnTo>
                  <a:lnTo>
                    <a:pt x="507" y="754"/>
                  </a:lnTo>
                  <a:lnTo>
                    <a:pt x="503" y="745"/>
                  </a:lnTo>
                  <a:lnTo>
                    <a:pt x="499" y="737"/>
                  </a:lnTo>
                  <a:lnTo>
                    <a:pt x="493" y="729"/>
                  </a:lnTo>
                  <a:lnTo>
                    <a:pt x="487" y="723"/>
                  </a:lnTo>
                  <a:lnTo>
                    <a:pt x="487" y="723"/>
                  </a:lnTo>
                  <a:lnTo>
                    <a:pt x="487" y="723"/>
                  </a:lnTo>
                  <a:lnTo>
                    <a:pt x="477" y="716"/>
                  </a:lnTo>
                  <a:lnTo>
                    <a:pt x="467" y="710"/>
                  </a:lnTo>
                  <a:lnTo>
                    <a:pt x="456" y="707"/>
                  </a:lnTo>
                  <a:lnTo>
                    <a:pt x="444" y="705"/>
                  </a:lnTo>
                  <a:lnTo>
                    <a:pt x="433" y="705"/>
                  </a:lnTo>
                  <a:lnTo>
                    <a:pt x="423" y="706"/>
                  </a:lnTo>
                  <a:lnTo>
                    <a:pt x="412" y="710"/>
                  </a:lnTo>
                  <a:lnTo>
                    <a:pt x="401" y="716"/>
                  </a:lnTo>
                  <a:lnTo>
                    <a:pt x="401" y="716"/>
                  </a:lnTo>
                  <a:lnTo>
                    <a:pt x="399" y="716"/>
                  </a:lnTo>
                  <a:lnTo>
                    <a:pt x="396" y="714"/>
                  </a:lnTo>
                  <a:lnTo>
                    <a:pt x="396" y="714"/>
                  </a:lnTo>
                  <a:lnTo>
                    <a:pt x="394" y="713"/>
                  </a:lnTo>
                  <a:lnTo>
                    <a:pt x="394" y="710"/>
                  </a:lnTo>
                  <a:lnTo>
                    <a:pt x="394" y="710"/>
                  </a:lnTo>
                  <a:lnTo>
                    <a:pt x="395" y="700"/>
                  </a:lnTo>
                  <a:lnTo>
                    <a:pt x="395" y="692"/>
                  </a:lnTo>
                  <a:lnTo>
                    <a:pt x="394" y="682"/>
                  </a:lnTo>
                  <a:lnTo>
                    <a:pt x="392" y="673"/>
                  </a:lnTo>
                  <a:lnTo>
                    <a:pt x="388" y="665"/>
                  </a:lnTo>
                  <a:lnTo>
                    <a:pt x="383" y="656"/>
                  </a:lnTo>
                  <a:lnTo>
                    <a:pt x="377" y="648"/>
                  </a:lnTo>
                  <a:lnTo>
                    <a:pt x="370" y="642"/>
                  </a:lnTo>
                  <a:lnTo>
                    <a:pt x="370" y="642"/>
                  </a:lnTo>
                  <a:lnTo>
                    <a:pt x="370" y="642"/>
                  </a:lnTo>
                  <a:lnTo>
                    <a:pt x="363" y="636"/>
                  </a:lnTo>
                  <a:lnTo>
                    <a:pt x="355" y="631"/>
                  </a:lnTo>
                  <a:lnTo>
                    <a:pt x="345" y="628"/>
                  </a:lnTo>
                  <a:lnTo>
                    <a:pt x="337" y="625"/>
                  </a:lnTo>
                  <a:lnTo>
                    <a:pt x="327" y="624"/>
                  </a:lnTo>
                  <a:lnTo>
                    <a:pt x="318" y="624"/>
                  </a:lnTo>
                  <a:lnTo>
                    <a:pt x="308" y="625"/>
                  </a:lnTo>
                  <a:lnTo>
                    <a:pt x="300" y="628"/>
                  </a:lnTo>
                  <a:lnTo>
                    <a:pt x="300" y="628"/>
                  </a:lnTo>
                  <a:lnTo>
                    <a:pt x="298" y="628"/>
                  </a:lnTo>
                  <a:lnTo>
                    <a:pt x="295" y="627"/>
                  </a:lnTo>
                  <a:lnTo>
                    <a:pt x="295" y="627"/>
                  </a:lnTo>
                  <a:lnTo>
                    <a:pt x="294" y="624"/>
                  </a:lnTo>
                  <a:lnTo>
                    <a:pt x="294" y="622"/>
                  </a:lnTo>
                  <a:lnTo>
                    <a:pt x="294" y="622"/>
                  </a:lnTo>
                  <a:lnTo>
                    <a:pt x="298" y="610"/>
                  </a:lnTo>
                  <a:lnTo>
                    <a:pt x="300" y="599"/>
                  </a:lnTo>
                  <a:lnTo>
                    <a:pt x="300" y="587"/>
                  </a:lnTo>
                  <a:lnTo>
                    <a:pt x="299" y="577"/>
                  </a:lnTo>
                  <a:lnTo>
                    <a:pt x="295" y="566"/>
                  </a:lnTo>
                  <a:lnTo>
                    <a:pt x="291" y="555"/>
                  </a:lnTo>
                  <a:lnTo>
                    <a:pt x="283" y="546"/>
                  </a:lnTo>
                  <a:lnTo>
                    <a:pt x="275" y="537"/>
                  </a:lnTo>
                  <a:lnTo>
                    <a:pt x="275" y="537"/>
                  </a:lnTo>
                  <a:lnTo>
                    <a:pt x="275" y="537"/>
                  </a:lnTo>
                  <a:lnTo>
                    <a:pt x="269" y="533"/>
                  </a:lnTo>
                  <a:lnTo>
                    <a:pt x="263" y="529"/>
                  </a:lnTo>
                  <a:lnTo>
                    <a:pt x="256" y="525"/>
                  </a:lnTo>
                  <a:lnTo>
                    <a:pt x="250" y="523"/>
                  </a:lnTo>
                  <a:lnTo>
                    <a:pt x="236" y="520"/>
                  </a:lnTo>
                  <a:lnTo>
                    <a:pt x="222" y="520"/>
                  </a:lnTo>
                  <a:lnTo>
                    <a:pt x="209" y="522"/>
                  </a:lnTo>
                  <a:lnTo>
                    <a:pt x="195" y="527"/>
                  </a:lnTo>
                  <a:lnTo>
                    <a:pt x="190" y="530"/>
                  </a:lnTo>
                  <a:lnTo>
                    <a:pt x="184" y="535"/>
                  </a:lnTo>
                  <a:lnTo>
                    <a:pt x="178" y="540"/>
                  </a:lnTo>
                  <a:lnTo>
                    <a:pt x="173" y="544"/>
                  </a:lnTo>
                  <a:lnTo>
                    <a:pt x="151" y="568"/>
                  </a:lnTo>
                  <a:lnTo>
                    <a:pt x="151" y="568"/>
                  </a:lnTo>
                  <a:lnTo>
                    <a:pt x="147" y="574"/>
                  </a:lnTo>
                  <a:lnTo>
                    <a:pt x="143" y="581"/>
                  </a:lnTo>
                  <a:lnTo>
                    <a:pt x="140" y="587"/>
                  </a:lnTo>
                  <a:lnTo>
                    <a:pt x="137" y="594"/>
                  </a:lnTo>
                  <a:lnTo>
                    <a:pt x="135" y="607"/>
                  </a:lnTo>
                  <a:lnTo>
                    <a:pt x="134" y="622"/>
                  </a:lnTo>
                  <a:lnTo>
                    <a:pt x="136" y="635"/>
                  </a:lnTo>
                  <a:lnTo>
                    <a:pt x="142" y="648"/>
                  </a:lnTo>
                  <a:lnTo>
                    <a:pt x="146" y="655"/>
                  </a:lnTo>
                  <a:lnTo>
                    <a:pt x="149" y="661"/>
                  </a:lnTo>
                  <a:lnTo>
                    <a:pt x="154" y="666"/>
                  </a:lnTo>
                  <a:lnTo>
                    <a:pt x="159" y="672"/>
                  </a:lnTo>
                  <a:lnTo>
                    <a:pt x="159" y="672"/>
                  </a:lnTo>
                  <a:lnTo>
                    <a:pt x="159" y="672"/>
                  </a:lnTo>
                  <a:lnTo>
                    <a:pt x="166" y="676"/>
                  </a:lnTo>
                  <a:lnTo>
                    <a:pt x="174" y="681"/>
                  </a:lnTo>
                  <a:lnTo>
                    <a:pt x="182" y="685"/>
                  </a:lnTo>
                  <a:lnTo>
                    <a:pt x="191" y="687"/>
                  </a:lnTo>
                  <a:lnTo>
                    <a:pt x="199" y="688"/>
                  </a:lnTo>
                  <a:lnTo>
                    <a:pt x="207" y="688"/>
                  </a:lnTo>
                  <a:lnTo>
                    <a:pt x="216" y="688"/>
                  </a:lnTo>
                  <a:lnTo>
                    <a:pt x="224" y="687"/>
                  </a:lnTo>
                  <a:lnTo>
                    <a:pt x="224" y="687"/>
                  </a:lnTo>
                  <a:lnTo>
                    <a:pt x="228" y="687"/>
                  </a:lnTo>
                  <a:lnTo>
                    <a:pt x="230" y="688"/>
                  </a:lnTo>
                  <a:lnTo>
                    <a:pt x="230" y="688"/>
                  </a:lnTo>
                  <a:lnTo>
                    <a:pt x="230" y="692"/>
                  </a:lnTo>
                  <a:lnTo>
                    <a:pt x="229" y="694"/>
                  </a:lnTo>
                  <a:lnTo>
                    <a:pt x="229" y="694"/>
                  </a:lnTo>
                  <a:lnTo>
                    <a:pt x="222" y="706"/>
                  </a:lnTo>
                  <a:lnTo>
                    <a:pt x="217" y="719"/>
                  </a:lnTo>
                  <a:lnTo>
                    <a:pt x="214" y="732"/>
                  </a:lnTo>
                  <a:lnTo>
                    <a:pt x="214" y="745"/>
                  </a:lnTo>
                  <a:lnTo>
                    <a:pt x="217" y="758"/>
                  </a:lnTo>
                  <a:lnTo>
                    <a:pt x="222" y="772"/>
                  </a:lnTo>
                  <a:lnTo>
                    <a:pt x="229" y="783"/>
                  </a:lnTo>
                  <a:lnTo>
                    <a:pt x="239" y="794"/>
                  </a:lnTo>
                  <a:lnTo>
                    <a:pt x="239" y="794"/>
                  </a:lnTo>
                  <a:lnTo>
                    <a:pt x="239" y="794"/>
                  </a:lnTo>
                  <a:lnTo>
                    <a:pt x="250" y="801"/>
                  </a:lnTo>
                  <a:lnTo>
                    <a:pt x="263" y="807"/>
                  </a:lnTo>
                  <a:lnTo>
                    <a:pt x="276" y="811"/>
                  </a:lnTo>
                  <a:lnTo>
                    <a:pt x="289" y="811"/>
                  </a:lnTo>
                  <a:lnTo>
                    <a:pt x="302" y="810"/>
                  </a:lnTo>
                  <a:lnTo>
                    <a:pt x="316" y="805"/>
                  </a:lnTo>
                  <a:lnTo>
                    <a:pt x="327" y="799"/>
                  </a:lnTo>
                  <a:lnTo>
                    <a:pt x="338" y="791"/>
                  </a:lnTo>
                  <a:lnTo>
                    <a:pt x="338" y="791"/>
                  </a:lnTo>
                  <a:lnTo>
                    <a:pt x="341" y="789"/>
                  </a:lnTo>
                  <a:lnTo>
                    <a:pt x="343" y="789"/>
                  </a:lnTo>
                  <a:lnTo>
                    <a:pt x="343" y="789"/>
                  </a:lnTo>
                  <a:lnTo>
                    <a:pt x="345" y="792"/>
                  </a:lnTo>
                  <a:lnTo>
                    <a:pt x="345" y="794"/>
                  </a:lnTo>
                  <a:lnTo>
                    <a:pt x="345" y="794"/>
                  </a:lnTo>
                  <a:lnTo>
                    <a:pt x="345" y="802"/>
                  </a:lnTo>
                  <a:lnTo>
                    <a:pt x="346" y="811"/>
                  </a:lnTo>
                  <a:lnTo>
                    <a:pt x="348" y="820"/>
                  </a:lnTo>
                  <a:lnTo>
                    <a:pt x="350" y="827"/>
                  </a:lnTo>
                  <a:lnTo>
                    <a:pt x="354" y="836"/>
                  </a:lnTo>
                  <a:lnTo>
                    <a:pt x="358" y="843"/>
                  </a:lnTo>
                  <a:lnTo>
                    <a:pt x="364" y="850"/>
                  </a:lnTo>
                  <a:lnTo>
                    <a:pt x="370" y="857"/>
                  </a:lnTo>
                  <a:lnTo>
                    <a:pt x="370" y="857"/>
                  </a:lnTo>
                  <a:lnTo>
                    <a:pt x="370" y="857"/>
                  </a:lnTo>
                  <a:lnTo>
                    <a:pt x="382" y="864"/>
                  </a:lnTo>
                  <a:lnTo>
                    <a:pt x="394" y="870"/>
                  </a:lnTo>
                  <a:lnTo>
                    <a:pt x="407" y="874"/>
                  </a:lnTo>
                  <a:lnTo>
                    <a:pt x="420" y="874"/>
                  </a:lnTo>
                  <a:lnTo>
                    <a:pt x="433" y="873"/>
                  </a:lnTo>
                  <a:lnTo>
                    <a:pt x="446" y="868"/>
                  </a:lnTo>
                  <a:lnTo>
                    <a:pt x="458" y="862"/>
                  </a:lnTo>
                  <a:lnTo>
                    <a:pt x="469" y="854"/>
                  </a:lnTo>
                  <a:lnTo>
                    <a:pt x="469" y="854"/>
                  </a:lnTo>
                  <a:lnTo>
                    <a:pt x="471" y="852"/>
                  </a:lnTo>
                  <a:lnTo>
                    <a:pt x="474" y="852"/>
                  </a:lnTo>
                  <a:lnTo>
                    <a:pt x="474" y="852"/>
                  </a:lnTo>
                  <a:lnTo>
                    <a:pt x="476" y="855"/>
                  </a:lnTo>
                  <a:lnTo>
                    <a:pt x="477" y="857"/>
                  </a:lnTo>
                  <a:lnTo>
                    <a:pt x="477" y="857"/>
                  </a:lnTo>
                  <a:lnTo>
                    <a:pt x="476" y="865"/>
                  </a:lnTo>
                  <a:lnTo>
                    <a:pt x="477" y="874"/>
                  </a:lnTo>
                  <a:lnTo>
                    <a:pt x="478" y="883"/>
                  </a:lnTo>
                  <a:lnTo>
                    <a:pt x="482" y="890"/>
                  </a:lnTo>
                  <a:lnTo>
                    <a:pt x="486" y="899"/>
                  </a:lnTo>
                  <a:lnTo>
                    <a:pt x="489" y="906"/>
                  </a:lnTo>
                  <a:lnTo>
                    <a:pt x="495" y="913"/>
                  </a:lnTo>
                  <a:lnTo>
                    <a:pt x="502" y="920"/>
                  </a:lnTo>
                  <a:lnTo>
                    <a:pt x="502" y="920"/>
                  </a:lnTo>
                  <a:lnTo>
                    <a:pt x="507" y="924"/>
                  </a:lnTo>
                  <a:lnTo>
                    <a:pt x="514" y="928"/>
                  </a:lnTo>
                  <a:lnTo>
                    <a:pt x="520" y="931"/>
                  </a:lnTo>
                  <a:lnTo>
                    <a:pt x="527" y="933"/>
                  </a:lnTo>
                  <a:lnTo>
                    <a:pt x="540" y="937"/>
                  </a:lnTo>
                  <a:lnTo>
                    <a:pt x="555" y="937"/>
                  </a:lnTo>
                  <a:lnTo>
                    <a:pt x="569" y="934"/>
                  </a:lnTo>
                  <a:lnTo>
                    <a:pt x="582" y="930"/>
                  </a:lnTo>
                  <a:lnTo>
                    <a:pt x="588" y="926"/>
                  </a:lnTo>
                  <a:lnTo>
                    <a:pt x="594" y="923"/>
                  </a:lnTo>
                  <a:lnTo>
                    <a:pt x="599" y="918"/>
                  </a:lnTo>
                  <a:lnTo>
                    <a:pt x="604" y="912"/>
                  </a:lnTo>
                  <a:lnTo>
                    <a:pt x="609" y="906"/>
                  </a:lnTo>
                  <a:lnTo>
                    <a:pt x="609" y="906"/>
                  </a:lnTo>
                  <a:lnTo>
                    <a:pt x="614" y="900"/>
                  </a:lnTo>
                  <a:lnTo>
                    <a:pt x="618" y="894"/>
                  </a:lnTo>
                  <a:lnTo>
                    <a:pt x="621" y="887"/>
                  </a:lnTo>
                  <a:lnTo>
                    <a:pt x="623" y="881"/>
                  </a:lnTo>
                  <a:lnTo>
                    <a:pt x="627" y="867"/>
                  </a:lnTo>
                  <a:lnTo>
                    <a:pt x="627" y="854"/>
                  </a:lnTo>
                  <a:lnTo>
                    <a:pt x="625" y="839"/>
                  </a:lnTo>
                  <a:lnTo>
                    <a:pt x="620" y="826"/>
                  </a:lnTo>
                  <a:lnTo>
                    <a:pt x="616" y="820"/>
                  </a:lnTo>
                  <a:lnTo>
                    <a:pt x="612" y="814"/>
                  </a:lnTo>
                  <a:lnTo>
                    <a:pt x="607" y="808"/>
                  </a:lnTo>
                  <a:lnTo>
                    <a:pt x="602" y="804"/>
                  </a:lnTo>
                  <a:lnTo>
                    <a:pt x="602" y="804"/>
                  </a:lnTo>
                  <a:close/>
                  <a:moveTo>
                    <a:pt x="797" y="256"/>
                  </a:moveTo>
                  <a:lnTo>
                    <a:pt x="797" y="256"/>
                  </a:lnTo>
                  <a:lnTo>
                    <a:pt x="987" y="439"/>
                  </a:lnTo>
                  <a:lnTo>
                    <a:pt x="987" y="439"/>
                  </a:lnTo>
                  <a:lnTo>
                    <a:pt x="994" y="443"/>
                  </a:lnTo>
                  <a:lnTo>
                    <a:pt x="1002" y="447"/>
                  </a:lnTo>
                  <a:lnTo>
                    <a:pt x="1010" y="449"/>
                  </a:lnTo>
                  <a:lnTo>
                    <a:pt x="1019" y="448"/>
                  </a:lnTo>
                  <a:lnTo>
                    <a:pt x="1019" y="448"/>
                  </a:lnTo>
                  <a:lnTo>
                    <a:pt x="1028" y="446"/>
                  </a:lnTo>
                  <a:lnTo>
                    <a:pt x="1035" y="442"/>
                  </a:lnTo>
                  <a:lnTo>
                    <a:pt x="1042" y="436"/>
                  </a:lnTo>
                  <a:lnTo>
                    <a:pt x="1047" y="429"/>
                  </a:lnTo>
                  <a:lnTo>
                    <a:pt x="1047" y="429"/>
                  </a:lnTo>
                  <a:lnTo>
                    <a:pt x="1057" y="409"/>
                  </a:lnTo>
                  <a:lnTo>
                    <a:pt x="1066" y="388"/>
                  </a:lnTo>
                  <a:lnTo>
                    <a:pt x="1072" y="365"/>
                  </a:lnTo>
                  <a:lnTo>
                    <a:pt x="1078" y="341"/>
                  </a:lnTo>
                  <a:lnTo>
                    <a:pt x="1078" y="341"/>
                  </a:lnTo>
                  <a:lnTo>
                    <a:pt x="1080" y="330"/>
                  </a:lnTo>
                  <a:lnTo>
                    <a:pt x="1084" y="321"/>
                  </a:lnTo>
                  <a:lnTo>
                    <a:pt x="1090" y="313"/>
                  </a:lnTo>
                  <a:lnTo>
                    <a:pt x="1095" y="304"/>
                  </a:lnTo>
                  <a:lnTo>
                    <a:pt x="1129" y="269"/>
                  </a:lnTo>
                  <a:lnTo>
                    <a:pt x="1129" y="269"/>
                  </a:lnTo>
                  <a:lnTo>
                    <a:pt x="1138" y="258"/>
                  </a:lnTo>
                  <a:lnTo>
                    <a:pt x="1144" y="246"/>
                  </a:lnTo>
                  <a:lnTo>
                    <a:pt x="1148" y="233"/>
                  </a:lnTo>
                  <a:lnTo>
                    <a:pt x="1149" y="220"/>
                  </a:lnTo>
                  <a:lnTo>
                    <a:pt x="1148" y="208"/>
                  </a:lnTo>
                  <a:lnTo>
                    <a:pt x="1144" y="195"/>
                  </a:lnTo>
                  <a:lnTo>
                    <a:pt x="1138" y="183"/>
                  </a:lnTo>
                  <a:lnTo>
                    <a:pt x="1130" y="172"/>
                  </a:lnTo>
                  <a:lnTo>
                    <a:pt x="993" y="23"/>
                  </a:lnTo>
                  <a:lnTo>
                    <a:pt x="993" y="23"/>
                  </a:lnTo>
                  <a:lnTo>
                    <a:pt x="983" y="13"/>
                  </a:lnTo>
                  <a:lnTo>
                    <a:pt x="972" y="7"/>
                  </a:lnTo>
                  <a:lnTo>
                    <a:pt x="959" y="2"/>
                  </a:lnTo>
                  <a:lnTo>
                    <a:pt x="946" y="0"/>
                  </a:lnTo>
                  <a:lnTo>
                    <a:pt x="933" y="0"/>
                  </a:lnTo>
                  <a:lnTo>
                    <a:pt x="920" y="2"/>
                  </a:lnTo>
                  <a:lnTo>
                    <a:pt x="908" y="7"/>
                  </a:lnTo>
                  <a:lnTo>
                    <a:pt x="896" y="15"/>
                  </a:lnTo>
                  <a:lnTo>
                    <a:pt x="864" y="42"/>
                  </a:lnTo>
                  <a:lnTo>
                    <a:pt x="864" y="42"/>
                  </a:lnTo>
                  <a:lnTo>
                    <a:pt x="852" y="49"/>
                  </a:lnTo>
                  <a:lnTo>
                    <a:pt x="845" y="52"/>
                  </a:lnTo>
                  <a:lnTo>
                    <a:pt x="839" y="55"/>
                  </a:lnTo>
                  <a:lnTo>
                    <a:pt x="832" y="56"/>
                  </a:lnTo>
                  <a:lnTo>
                    <a:pt x="824" y="57"/>
                  </a:lnTo>
                  <a:lnTo>
                    <a:pt x="810" y="57"/>
                  </a:lnTo>
                  <a:lnTo>
                    <a:pt x="810" y="57"/>
                  </a:lnTo>
                  <a:lnTo>
                    <a:pt x="708" y="44"/>
                  </a:lnTo>
                  <a:lnTo>
                    <a:pt x="708" y="44"/>
                  </a:lnTo>
                  <a:lnTo>
                    <a:pt x="685" y="43"/>
                  </a:lnTo>
                  <a:lnTo>
                    <a:pt x="662" y="43"/>
                  </a:lnTo>
                  <a:lnTo>
                    <a:pt x="639" y="45"/>
                  </a:lnTo>
                  <a:lnTo>
                    <a:pt x="618" y="50"/>
                  </a:lnTo>
                  <a:lnTo>
                    <a:pt x="596" y="57"/>
                  </a:lnTo>
                  <a:lnTo>
                    <a:pt x="575" y="67"/>
                  </a:lnTo>
                  <a:lnTo>
                    <a:pt x="555" y="77"/>
                  </a:lnTo>
                  <a:lnTo>
                    <a:pt x="535" y="92"/>
                  </a:lnTo>
                  <a:lnTo>
                    <a:pt x="535" y="92"/>
                  </a:lnTo>
                  <a:lnTo>
                    <a:pt x="434" y="169"/>
                  </a:lnTo>
                  <a:lnTo>
                    <a:pt x="333" y="247"/>
                  </a:lnTo>
                  <a:lnTo>
                    <a:pt x="333" y="247"/>
                  </a:lnTo>
                  <a:lnTo>
                    <a:pt x="323" y="257"/>
                  </a:lnTo>
                  <a:lnTo>
                    <a:pt x="316" y="267"/>
                  </a:lnTo>
                  <a:lnTo>
                    <a:pt x="311" y="278"/>
                  </a:lnTo>
                  <a:lnTo>
                    <a:pt x="310" y="288"/>
                  </a:lnTo>
                  <a:lnTo>
                    <a:pt x="311" y="298"/>
                  </a:lnTo>
                  <a:lnTo>
                    <a:pt x="314" y="308"/>
                  </a:lnTo>
                  <a:lnTo>
                    <a:pt x="320" y="316"/>
                  </a:lnTo>
                  <a:lnTo>
                    <a:pt x="327" y="323"/>
                  </a:lnTo>
                  <a:lnTo>
                    <a:pt x="336" y="329"/>
                  </a:lnTo>
                  <a:lnTo>
                    <a:pt x="346" y="335"/>
                  </a:lnTo>
                  <a:lnTo>
                    <a:pt x="358" y="338"/>
                  </a:lnTo>
                  <a:lnTo>
                    <a:pt x="371" y="340"/>
                  </a:lnTo>
                  <a:lnTo>
                    <a:pt x="386" y="339"/>
                  </a:lnTo>
                  <a:lnTo>
                    <a:pt x="400" y="336"/>
                  </a:lnTo>
                  <a:lnTo>
                    <a:pt x="414" y="332"/>
                  </a:lnTo>
                  <a:lnTo>
                    <a:pt x="430" y="323"/>
                  </a:lnTo>
                  <a:lnTo>
                    <a:pt x="576" y="233"/>
                  </a:lnTo>
                  <a:lnTo>
                    <a:pt x="576" y="233"/>
                  </a:lnTo>
                  <a:lnTo>
                    <a:pt x="584" y="228"/>
                  </a:lnTo>
                  <a:lnTo>
                    <a:pt x="593" y="225"/>
                  </a:lnTo>
                  <a:lnTo>
                    <a:pt x="601" y="223"/>
                  </a:lnTo>
                  <a:lnTo>
                    <a:pt x="609" y="222"/>
                  </a:lnTo>
                  <a:lnTo>
                    <a:pt x="618" y="222"/>
                  </a:lnTo>
                  <a:lnTo>
                    <a:pt x="626" y="222"/>
                  </a:lnTo>
                  <a:lnTo>
                    <a:pt x="634" y="225"/>
                  </a:lnTo>
                  <a:lnTo>
                    <a:pt x="643" y="228"/>
                  </a:lnTo>
                  <a:lnTo>
                    <a:pt x="643" y="228"/>
                  </a:lnTo>
                  <a:lnTo>
                    <a:pt x="653" y="232"/>
                  </a:lnTo>
                  <a:lnTo>
                    <a:pt x="665" y="235"/>
                  </a:lnTo>
                  <a:lnTo>
                    <a:pt x="677" y="238"/>
                  </a:lnTo>
                  <a:lnTo>
                    <a:pt x="689" y="239"/>
                  </a:lnTo>
                  <a:lnTo>
                    <a:pt x="701" y="240"/>
                  </a:lnTo>
                  <a:lnTo>
                    <a:pt x="713" y="240"/>
                  </a:lnTo>
                  <a:lnTo>
                    <a:pt x="725" y="239"/>
                  </a:lnTo>
                  <a:lnTo>
                    <a:pt x="735" y="238"/>
                  </a:lnTo>
                  <a:lnTo>
                    <a:pt x="735" y="238"/>
                  </a:lnTo>
                  <a:lnTo>
                    <a:pt x="744" y="237"/>
                  </a:lnTo>
                  <a:lnTo>
                    <a:pt x="752" y="237"/>
                  </a:lnTo>
                  <a:lnTo>
                    <a:pt x="760" y="237"/>
                  </a:lnTo>
                  <a:lnTo>
                    <a:pt x="769" y="239"/>
                  </a:lnTo>
                  <a:lnTo>
                    <a:pt x="776" y="241"/>
                  </a:lnTo>
                  <a:lnTo>
                    <a:pt x="783" y="246"/>
                  </a:lnTo>
                  <a:lnTo>
                    <a:pt x="790" y="251"/>
                  </a:lnTo>
                  <a:lnTo>
                    <a:pt x="797" y="256"/>
                  </a:lnTo>
                  <a:lnTo>
                    <a:pt x="797" y="256"/>
                  </a:lnTo>
                  <a:close/>
                </a:path>
              </a:pathLst>
            </a:custGeom>
            <a:solidFill>
              <a:schemeClr val="bg1">
                <a:lumMod val="10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iS1ide-Freeform: Shape 16"/>
            <p:cNvSpPr/>
            <p:nvPr/>
          </p:nvSpPr>
          <p:spPr bwMode="auto">
            <a:xfrm>
              <a:off x="7882823" y="3424730"/>
              <a:ext cx="508539" cy="676199"/>
            </a:xfrm>
            <a:custGeom>
              <a:avLst/>
              <a:gdLst>
                <a:gd name="T0" fmla="*/ 560 w 915"/>
                <a:gd name="T1" fmla="*/ 881 h 1218"/>
                <a:gd name="T2" fmla="*/ 900 w 915"/>
                <a:gd name="T3" fmla="*/ 652 h 1218"/>
                <a:gd name="T4" fmla="*/ 887 w 915"/>
                <a:gd name="T5" fmla="*/ 898 h 1218"/>
                <a:gd name="T6" fmla="*/ 379 w 915"/>
                <a:gd name="T7" fmla="*/ 67 h 1218"/>
                <a:gd name="T8" fmla="*/ 380 w 915"/>
                <a:gd name="T9" fmla="*/ 54 h 1218"/>
                <a:gd name="T10" fmla="*/ 391 w 915"/>
                <a:gd name="T11" fmla="*/ 30 h 1218"/>
                <a:gd name="T12" fmla="*/ 409 w 915"/>
                <a:gd name="T13" fmla="*/ 12 h 1218"/>
                <a:gd name="T14" fmla="*/ 433 w 915"/>
                <a:gd name="T15" fmla="*/ 1 h 1218"/>
                <a:gd name="T16" fmla="*/ 446 w 915"/>
                <a:gd name="T17" fmla="*/ 0 h 1218"/>
                <a:gd name="T18" fmla="*/ 472 w 915"/>
                <a:gd name="T19" fmla="*/ 5 h 1218"/>
                <a:gd name="T20" fmla="*/ 493 w 915"/>
                <a:gd name="T21" fmla="*/ 19 h 1218"/>
                <a:gd name="T22" fmla="*/ 508 w 915"/>
                <a:gd name="T23" fmla="*/ 41 h 1218"/>
                <a:gd name="T24" fmla="*/ 512 w 915"/>
                <a:gd name="T25" fmla="*/ 67 h 1218"/>
                <a:gd name="T26" fmla="*/ 379 w 915"/>
                <a:gd name="T27" fmla="*/ 161 h 1218"/>
                <a:gd name="T28" fmla="*/ 379 w 915"/>
                <a:gd name="T29" fmla="*/ 67 h 1218"/>
                <a:gd name="T30" fmla="*/ 512 w 915"/>
                <a:gd name="T31" fmla="*/ 1103 h 1218"/>
                <a:gd name="T32" fmla="*/ 514 w 915"/>
                <a:gd name="T33" fmla="*/ 1107 h 1218"/>
                <a:gd name="T34" fmla="*/ 518 w 915"/>
                <a:gd name="T35" fmla="*/ 1116 h 1218"/>
                <a:gd name="T36" fmla="*/ 528 w 915"/>
                <a:gd name="T37" fmla="*/ 1122 h 1218"/>
                <a:gd name="T38" fmla="*/ 568 w 915"/>
                <a:gd name="T39" fmla="*/ 1122 h 1218"/>
                <a:gd name="T40" fmla="*/ 579 w 915"/>
                <a:gd name="T41" fmla="*/ 1124 h 1218"/>
                <a:gd name="T42" fmla="*/ 598 w 915"/>
                <a:gd name="T43" fmla="*/ 1132 h 1218"/>
                <a:gd name="T44" fmla="*/ 613 w 915"/>
                <a:gd name="T45" fmla="*/ 1146 h 1218"/>
                <a:gd name="T46" fmla="*/ 621 w 915"/>
                <a:gd name="T47" fmla="*/ 1165 h 1218"/>
                <a:gd name="T48" fmla="*/ 622 w 915"/>
                <a:gd name="T49" fmla="*/ 1218 h 1218"/>
                <a:gd name="T50" fmla="*/ 270 w 915"/>
                <a:gd name="T51" fmla="*/ 1176 h 1218"/>
                <a:gd name="T52" fmla="*/ 271 w 915"/>
                <a:gd name="T53" fmla="*/ 1165 h 1218"/>
                <a:gd name="T54" fmla="*/ 279 w 915"/>
                <a:gd name="T55" fmla="*/ 1146 h 1218"/>
                <a:gd name="T56" fmla="*/ 294 w 915"/>
                <a:gd name="T57" fmla="*/ 1132 h 1218"/>
                <a:gd name="T58" fmla="*/ 313 w 915"/>
                <a:gd name="T59" fmla="*/ 1124 h 1218"/>
                <a:gd name="T60" fmla="*/ 360 w 915"/>
                <a:gd name="T61" fmla="*/ 1122 h 1218"/>
                <a:gd name="T62" fmla="*/ 364 w 915"/>
                <a:gd name="T63" fmla="*/ 1122 h 1218"/>
                <a:gd name="T64" fmla="*/ 375 w 915"/>
                <a:gd name="T65" fmla="*/ 1116 h 1218"/>
                <a:gd name="T66" fmla="*/ 379 w 915"/>
                <a:gd name="T67" fmla="*/ 1107 h 1218"/>
                <a:gd name="T68" fmla="*/ 379 w 915"/>
                <a:gd name="T69" fmla="*/ 504 h 1218"/>
                <a:gd name="T70" fmla="*/ 512 w 915"/>
                <a:gd name="T71" fmla="*/ 497 h 1218"/>
                <a:gd name="T72" fmla="*/ 89 w 915"/>
                <a:gd name="T73" fmla="*/ 856 h 1218"/>
                <a:gd name="T74" fmla="*/ 102 w 915"/>
                <a:gd name="T75" fmla="*/ 610 h 1218"/>
                <a:gd name="T76" fmla="*/ 332 w 915"/>
                <a:gd name="T77" fmla="*/ 869 h 1218"/>
                <a:gd name="T78" fmla="*/ 15 w 915"/>
                <a:gd name="T79" fmla="*/ 228 h 1218"/>
                <a:gd name="T80" fmla="*/ 814 w 915"/>
                <a:gd name="T81" fmla="*/ 186 h 1218"/>
                <a:gd name="T82" fmla="*/ 827 w 915"/>
                <a:gd name="T83" fmla="*/ 433 h 1218"/>
                <a:gd name="T84" fmla="*/ 29 w 915"/>
                <a:gd name="T85" fmla="*/ 476 h 1218"/>
                <a:gd name="T86" fmla="*/ 15 w 915"/>
                <a:gd name="T87" fmla="*/ 22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5" h="1218">
                  <a:moveTo>
                    <a:pt x="887" y="898"/>
                  </a:moveTo>
                  <a:lnTo>
                    <a:pt x="560" y="881"/>
                  </a:lnTo>
                  <a:lnTo>
                    <a:pt x="560" y="634"/>
                  </a:lnTo>
                  <a:lnTo>
                    <a:pt x="900" y="652"/>
                  </a:lnTo>
                  <a:lnTo>
                    <a:pt x="799" y="769"/>
                  </a:lnTo>
                  <a:lnTo>
                    <a:pt x="887" y="898"/>
                  </a:lnTo>
                  <a:lnTo>
                    <a:pt x="887" y="898"/>
                  </a:lnTo>
                  <a:close/>
                  <a:moveTo>
                    <a:pt x="379" y="67"/>
                  </a:moveTo>
                  <a:lnTo>
                    <a:pt x="379" y="67"/>
                  </a:lnTo>
                  <a:lnTo>
                    <a:pt x="380" y="54"/>
                  </a:lnTo>
                  <a:lnTo>
                    <a:pt x="385" y="41"/>
                  </a:lnTo>
                  <a:lnTo>
                    <a:pt x="391" y="30"/>
                  </a:lnTo>
                  <a:lnTo>
                    <a:pt x="399" y="19"/>
                  </a:lnTo>
                  <a:lnTo>
                    <a:pt x="409" y="12"/>
                  </a:lnTo>
                  <a:lnTo>
                    <a:pt x="420" y="5"/>
                  </a:lnTo>
                  <a:lnTo>
                    <a:pt x="433" y="1"/>
                  </a:lnTo>
                  <a:lnTo>
                    <a:pt x="446" y="0"/>
                  </a:lnTo>
                  <a:lnTo>
                    <a:pt x="446" y="0"/>
                  </a:lnTo>
                  <a:lnTo>
                    <a:pt x="460" y="1"/>
                  </a:lnTo>
                  <a:lnTo>
                    <a:pt x="472" y="5"/>
                  </a:lnTo>
                  <a:lnTo>
                    <a:pt x="484" y="12"/>
                  </a:lnTo>
                  <a:lnTo>
                    <a:pt x="493" y="19"/>
                  </a:lnTo>
                  <a:lnTo>
                    <a:pt x="502" y="30"/>
                  </a:lnTo>
                  <a:lnTo>
                    <a:pt x="508" y="41"/>
                  </a:lnTo>
                  <a:lnTo>
                    <a:pt x="511" y="54"/>
                  </a:lnTo>
                  <a:lnTo>
                    <a:pt x="512" y="67"/>
                  </a:lnTo>
                  <a:lnTo>
                    <a:pt x="512" y="155"/>
                  </a:lnTo>
                  <a:lnTo>
                    <a:pt x="379" y="161"/>
                  </a:lnTo>
                  <a:lnTo>
                    <a:pt x="379" y="67"/>
                  </a:lnTo>
                  <a:lnTo>
                    <a:pt x="379" y="67"/>
                  </a:lnTo>
                  <a:close/>
                  <a:moveTo>
                    <a:pt x="512" y="497"/>
                  </a:moveTo>
                  <a:lnTo>
                    <a:pt x="512" y="1103"/>
                  </a:lnTo>
                  <a:lnTo>
                    <a:pt x="512" y="1103"/>
                  </a:lnTo>
                  <a:lnTo>
                    <a:pt x="514" y="1107"/>
                  </a:lnTo>
                  <a:lnTo>
                    <a:pt x="515" y="1111"/>
                  </a:lnTo>
                  <a:lnTo>
                    <a:pt x="518" y="1116"/>
                  </a:lnTo>
                  <a:lnTo>
                    <a:pt x="524" y="1121"/>
                  </a:lnTo>
                  <a:lnTo>
                    <a:pt x="528" y="1122"/>
                  </a:lnTo>
                  <a:lnTo>
                    <a:pt x="531" y="1122"/>
                  </a:lnTo>
                  <a:lnTo>
                    <a:pt x="568" y="1122"/>
                  </a:lnTo>
                  <a:lnTo>
                    <a:pt x="568" y="1122"/>
                  </a:lnTo>
                  <a:lnTo>
                    <a:pt x="579" y="1124"/>
                  </a:lnTo>
                  <a:lnTo>
                    <a:pt x="590" y="1127"/>
                  </a:lnTo>
                  <a:lnTo>
                    <a:pt x="598" y="1132"/>
                  </a:lnTo>
                  <a:lnTo>
                    <a:pt x="606" y="1138"/>
                  </a:lnTo>
                  <a:lnTo>
                    <a:pt x="613" y="1146"/>
                  </a:lnTo>
                  <a:lnTo>
                    <a:pt x="618" y="1156"/>
                  </a:lnTo>
                  <a:lnTo>
                    <a:pt x="621" y="1165"/>
                  </a:lnTo>
                  <a:lnTo>
                    <a:pt x="622" y="1176"/>
                  </a:lnTo>
                  <a:lnTo>
                    <a:pt x="622" y="1218"/>
                  </a:lnTo>
                  <a:lnTo>
                    <a:pt x="270" y="1218"/>
                  </a:lnTo>
                  <a:lnTo>
                    <a:pt x="270" y="1176"/>
                  </a:lnTo>
                  <a:lnTo>
                    <a:pt x="270" y="1176"/>
                  </a:lnTo>
                  <a:lnTo>
                    <a:pt x="271" y="1165"/>
                  </a:lnTo>
                  <a:lnTo>
                    <a:pt x="275" y="1156"/>
                  </a:lnTo>
                  <a:lnTo>
                    <a:pt x="279" y="1146"/>
                  </a:lnTo>
                  <a:lnTo>
                    <a:pt x="285" y="1138"/>
                  </a:lnTo>
                  <a:lnTo>
                    <a:pt x="294" y="1132"/>
                  </a:lnTo>
                  <a:lnTo>
                    <a:pt x="303" y="1127"/>
                  </a:lnTo>
                  <a:lnTo>
                    <a:pt x="313" y="1124"/>
                  </a:lnTo>
                  <a:lnTo>
                    <a:pt x="323" y="1122"/>
                  </a:lnTo>
                  <a:lnTo>
                    <a:pt x="360" y="1122"/>
                  </a:lnTo>
                  <a:lnTo>
                    <a:pt x="360" y="1122"/>
                  </a:lnTo>
                  <a:lnTo>
                    <a:pt x="364" y="1122"/>
                  </a:lnTo>
                  <a:lnTo>
                    <a:pt x="367" y="1121"/>
                  </a:lnTo>
                  <a:lnTo>
                    <a:pt x="375" y="1116"/>
                  </a:lnTo>
                  <a:lnTo>
                    <a:pt x="378" y="1111"/>
                  </a:lnTo>
                  <a:lnTo>
                    <a:pt x="379" y="1107"/>
                  </a:lnTo>
                  <a:lnTo>
                    <a:pt x="379" y="1103"/>
                  </a:lnTo>
                  <a:lnTo>
                    <a:pt x="379" y="504"/>
                  </a:lnTo>
                  <a:lnTo>
                    <a:pt x="512" y="497"/>
                  </a:lnTo>
                  <a:lnTo>
                    <a:pt x="512" y="497"/>
                  </a:lnTo>
                  <a:close/>
                  <a:moveTo>
                    <a:pt x="332" y="869"/>
                  </a:moveTo>
                  <a:lnTo>
                    <a:pt x="89" y="856"/>
                  </a:lnTo>
                  <a:lnTo>
                    <a:pt x="0" y="728"/>
                  </a:lnTo>
                  <a:lnTo>
                    <a:pt x="102" y="610"/>
                  </a:lnTo>
                  <a:lnTo>
                    <a:pt x="332" y="622"/>
                  </a:lnTo>
                  <a:lnTo>
                    <a:pt x="332" y="869"/>
                  </a:lnTo>
                  <a:lnTo>
                    <a:pt x="332" y="869"/>
                  </a:lnTo>
                  <a:close/>
                  <a:moveTo>
                    <a:pt x="15" y="228"/>
                  </a:moveTo>
                  <a:lnTo>
                    <a:pt x="415" y="207"/>
                  </a:lnTo>
                  <a:lnTo>
                    <a:pt x="814" y="186"/>
                  </a:lnTo>
                  <a:lnTo>
                    <a:pt x="915" y="304"/>
                  </a:lnTo>
                  <a:lnTo>
                    <a:pt x="827" y="433"/>
                  </a:lnTo>
                  <a:lnTo>
                    <a:pt x="428" y="454"/>
                  </a:lnTo>
                  <a:lnTo>
                    <a:pt x="29" y="476"/>
                  </a:lnTo>
                  <a:lnTo>
                    <a:pt x="118" y="346"/>
                  </a:lnTo>
                  <a:lnTo>
                    <a:pt x="15" y="228"/>
                  </a:lnTo>
                  <a:lnTo>
                    <a:pt x="15" y="228"/>
                  </a:lnTo>
                  <a:close/>
                </a:path>
              </a:pathLst>
            </a:custGeom>
            <a:solidFill>
              <a:schemeClr val="bg1">
                <a:lumMod val="10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iS1ide-TextBox 22"/>
            <p:cNvSpPr txBox="1"/>
            <p:nvPr/>
          </p:nvSpPr>
          <p:spPr bwMode="auto">
            <a:xfrm>
              <a:off x="5376810" y="3625977"/>
              <a:ext cx="1538883" cy="30777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bodyPr>
            <a:lstStyle/>
            <a:p>
              <a:pPr algn="ctr">
                <a:buClr>
                  <a:prstClr val="white"/>
                </a:buClr>
                <a:defRPr/>
              </a:pP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按倾向性划分</a:t>
              </a: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iS1ide-TextBox 17"/>
            <p:cNvSpPr txBox="1"/>
            <p:nvPr/>
          </p:nvSpPr>
          <p:spPr>
            <a:xfrm>
              <a:off x="421303" y="2952812"/>
              <a:ext cx="2935892" cy="388226"/>
            </a:xfrm>
            <a:prstGeom prst="rect">
              <a:avLst/>
            </a:prstGeom>
            <a:noFill/>
          </p:spPr>
          <p:txBody>
            <a:bodyPr wrap="none" lIns="0" tIns="0" rIns="360000" bIns="0" anchor="b" anchorCtr="0">
              <a:normAutofit/>
            </a:bodyPr>
            <a:lstStyle/>
            <a:p>
              <a:pPr algn="r"/>
              <a:r>
                <a:rPr lang="zh-CN" altLang="en-US" sz="2400" b="1" dirty="0">
                  <a:solidFill>
                    <a:schemeClr val="accent2">
                      <a:lumMod val="100000"/>
                    </a:schemeClr>
                  </a:solidFill>
                  <a:latin typeface="Arial" panose="020B0604020202020204" pitchFamily="34" charset="0"/>
                  <a:ea typeface="微软雅黑" panose="020B0503020204020204" pitchFamily="34" charset="-122"/>
                  <a:sym typeface="Arial" panose="020B0604020202020204" pitchFamily="34" charset="0"/>
                </a:rPr>
                <a:t>一般能力</a:t>
              </a:r>
              <a:endParaRPr lang="zh-CN" altLang="en-US" sz="2400" b="1" dirty="0">
                <a:solidFill>
                  <a:schemeClr val="accent2">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iS1ide-TextBox 18"/>
            <p:cNvSpPr txBox="1"/>
            <p:nvPr/>
          </p:nvSpPr>
          <p:spPr>
            <a:xfrm>
              <a:off x="300791" y="4100929"/>
              <a:ext cx="3377566" cy="1437626"/>
            </a:xfrm>
            <a:prstGeom prst="rect">
              <a:avLst/>
            </a:prstGeom>
          </p:spPr>
          <p:txBody>
            <a:bodyPr vert="horz" wrap="square" lIns="0" tIns="0" rIns="360000" bIns="0" anchor="ctr">
              <a:noAutofit/>
            </a:bodyPr>
            <a:lstStyle/>
            <a:p>
              <a:pPr algn="r">
                <a:lnSpc>
                  <a:spcPct val="120000"/>
                </a:lnSpc>
              </a:pPr>
              <a:r>
                <a:rPr lang="zh-CN" altLang="en-US" sz="20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一般能力指在不同种类的活动中表现出来的基本能力，它是有效掌握知识和顺利完成活动所必须的心理条件，能保证人们有效地认识世界，又称为智力。</a:t>
              </a:r>
              <a:endParaRPr lang="zh-CN" altLang="en-US" sz="20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iS1ide-TextBox 19"/>
            <p:cNvSpPr txBox="1"/>
            <p:nvPr/>
          </p:nvSpPr>
          <p:spPr>
            <a:xfrm>
              <a:off x="8947112" y="2993477"/>
              <a:ext cx="2823587" cy="388226"/>
            </a:xfrm>
            <a:prstGeom prst="rect">
              <a:avLst/>
            </a:prstGeom>
            <a:noFill/>
          </p:spPr>
          <p:txBody>
            <a:bodyPr wrap="none" lIns="360000" tIns="0" rIns="0" bIns="0" anchor="b" anchorCtr="0">
              <a:normAutofit/>
            </a:bodyPr>
            <a:lstStyle/>
            <a:p>
              <a:r>
                <a:rPr lang="zh-CN" altLang="en-US" sz="2400" b="1" dirty="0">
                  <a:solidFill>
                    <a:schemeClr val="accent3">
                      <a:lumMod val="100000"/>
                    </a:schemeClr>
                  </a:solidFill>
                  <a:latin typeface="Arial" panose="020B0604020202020204" pitchFamily="34" charset="0"/>
                  <a:ea typeface="微软雅黑" panose="020B0503020204020204" pitchFamily="34" charset="-122"/>
                  <a:sym typeface="Arial" panose="020B0604020202020204" pitchFamily="34" charset="0"/>
                </a:rPr>
                <a:t>特殊能力</a:t>
              </a:r>
              <a:endParaRPr lang="zh-CN" altLang="en-US" sz="2400" b="1" dirty="0">
                <a:solidFill>
                  <a:schemeClr val="accent3">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iS1ide-TextBox 20"/>
            <p:cNvSpPr txBox="1"/>
            <p:nvPr/>
          </p:nvSpPr>
          <p:spPr>
            <a:xfrm>
              <a:off x="8909908" y="4092272"/>
              <a:ext cx="3481281" cy="1778179"/>
            </a:xfrm>
            <a:prstGeom prst="rect">
              <a:avLst/>
            </a:prstGeom>
          </p:spPr>
          <p:txBody>
            <a:bodyPr vert="horz" wrap="square" lIns="360000" tIns="0" rIns="0" bIns="0" anchor="ctr" anchorCtr="0">
              <a:noAutofit/>
            </a:bodyPr>
            <a:lstStyle/>
            <a:p>
              <a:pPr algn="l">
                <a:lnSpc>
                  <a:spcPct val="120000"/>
                </a:lnSpc>
              </a:pPr>
              <a:r>
                <a:rPr lang="zh-CN" altLang="en-US" sz="20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特殊能力又称专门能力，它是顺利完成某种专业活动所必备的能力。如计算能力、音乐能力、绘画能力、教学能力、空间判断能力、运动协调能力等。</a:t>
              </a:r>
              <a:endParaRPr lang="zh-CN" altLang="en-US" sz="200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一、认识自我的意义</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66" name="组合 65"/>
          <p:cNvGrpSpPr/>
          <p:nvPr/>
        </p:nvGrpSpPr>
        <p:grpSpPr>
          <a:xfrm>
            <a:off x="1019017" y="1371890"/>
            <a:ext cx="10113485" cy="4654890"/>
            <a:chOff x="2680" y="1870"/>
            <a:chExt cx="13708" cy="5890"/>
          </a:xfrm>
        </p:grpSpPr>
        <p:grpSp>
          <p:nvGrpSpPr>
            <p:cNvPr id="4" name="Group 4"/>
            <p:cNvGrpSpPr/>
            <p:nvPr/>
          </p:nvGrpSpPr>
          <p:grpSpPr>
            <a:xfrm>
              <a:off x="6409" y="3378"/>
              <a:ext cx="5043" cy="4382"/>
              <a:chOff x="3961158" y="1844824"/>
              <a:chExt cx="4269356" cy="3709757"/>
            </a:xfrm>
          </p:grpSpPr>
          <p:sp>
            <p:nvSpPr>
              <p:cNvPr id="5" name="Freeform: Shape 102"/>
              <p:cNvSpPr/>
              <p:nvPr/>
            </p:nvSpPr>
            <p:spPr bwMode="auto">
              <a:xfrm>
                <a:off x="5012818" y="3595982"/>
                <a:ext cx="2913774" cy="1891058"/>
              </a:xfrm>
              <a:custGeom>
                <a:avLst/>
                <a:gdLst/>
                <a:ahLst/>
                <a:cxnLst>
                  <a:cxn ang="0">
                    <a:pos x="833" y="282"/>
                  </a:cxn>
                  <a:cxn ang="0">
                    <a:pos x="382" y="311"/>
                  </a:cxn>
                  <a:cxn ang="0">
                    <a:pos x="138" y="0"/>
                  </a:cxn>
                  <a:cxn ang="0">
                    <a:pos x="1" y="81"/>
                  </a:cxn>
                  <a:cxn ang="0">
                    <a:pos x="331" y="456"/>
                  </a:cxn>
                  <a:cxn ang="0">
                    <a:pos x="825" y="361"/>
                  </a:cxn>
                  <a:cxn ang="0">
                    <a:pos x="833" y="282"/>
                  </a:cxn>
                </a:cxnLst>
                <a:rect l="0" t="0" r="r" b="b"/>
                <a:pathLst>
                  <a:path w="836" h="542">
                    <a:moveTo>
                      <a:pt x="833" y="282"/>
                    </a:moveTo>
                    <a:cubicBezTo>
                      <a:pt x="746" y="366"/>
                      <a:pt x="570" y="366"/>
                      <a:pt x="382" y="311"/>
                    </a:cubicBezTo>
                    <a:cubicBezTo>
                      <a:pt x="216" y="263"/>
                      <a:pt x="144" y="103"/>
                      <a:pt x="138" y="0"/>
                    </a:cubicBezTo>
                    <a:cubicBezTo>
                      <a:pt x="119" y="19"/>
                      <a:pt x="0" y="54"/>
                      <a:pt x="1" y="81"/>
                    </a:cubicBezTo>
                    <a:cubicBezTo>
                      <a:pt x="2" y="138"/>
                      <a:pt x="107" y="371"/>
                      <a:pt x="331" y="456"/>
                    </a:cubicBezTo>
                    <a:cubicBezTo>
                      <a:pt x="556" y="542"/>
                      <a:pt x="777" y="499"/>
                      <a:pt x="825" y="361"/>
                    </a:cubicBezTo>
                    <a:cubicBezTo>
                      <a:pt x="834" y="336"/>
                      <a:pt x="836" y="309"/>
                      <a:pt x="833" y="282"/>
                    </a:cubicBezTo>
                    <a:close/>
                  </a:path>
                </a:pathLst>
              </a:custGeom>
              <a:solidFill>
                <a:schemeClr val="bg1">
                  <a:lumMod val="75000"/>
                </a:schemeClr>
              </a:solid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6" name="Freeform: Shape 103"/>
              <p:cNvSpPr/>
              <p:nvPr/>
            </p:nvSpPr>
            <p:spPr bwMode="auto">
              <a:xfrm>
                <a:off x="6122368" y="1844824"/>
                <a:ext cx="1143320" cy="3140510"/>
              </a:xfrm>
              <a:custGeom>
                <a:avLst/>
                <a:gdLst/>
                <a:ahLst/>
                <a:cxnLst>
                  <a:cxn ang="0">
                    <a:pos x="74" y="0"/>
                  </a:cxn>
                  <a:cxn ang="0">
                    <a:pos x="0" y="19"/>
                  </a:cxn>
                  <a:cxn ang="0">
                    <a:pos x="181" y="451"/>
                  </a:cxn>
                  <a:cxn ang="0">
                    <a:pos x="0" y="884"/>
                  </a:cxn>
                  <a:cxn ang="0">
                    <a:pos x="74" y="903"/>
                  </a:cxn>
                  <a:cxn ang="0">
                    <a:pos x="328" y="451"/>
                  </a:cxn>
                  <a:cxn ang="0">
                    <a:pos x="74" y="0"/>
                  </a:cxn>
                </a:cxnLst>
                <a:rect l="0" t="0" r="r" b="b"/>
                <a:pathLst>
                  <a:path w="328" h="903">
                    <a:moveTo>
                      <a:pt x="74" y="0"/>
                    </a:moveTo>
                    <a:cubicBezTo>
                      <a:pt x="48" y="0"/>
                      <a:pt x="23" y="7"/>
                      <a:pt x="0" y="19"/>
                    </a:cubicBezTo>
                    <a:cubicBezTo>
                      <a:pt x="105" y="75"/>
                      <a:pt x="181" y="248"/>
                      <a:pt x="181" y="451"/>
                    </a:cubicBezTo>
                    <a:cubicBezTo>
                      <a:pt x="181" y="655"/>
                      <a:pt x="105" y="827"/>
                      <a:pt x="0" y="884"/>
                    </a:cubicBezTo>
                    <a:cubicBezTo>
                      <a:pt x="23" y="896"/>
                      <a:pt x="48" y="903"/>
                      <a:pt x="74" y="903"/>
                    </a:cubicBezTo>
                    <a:cubicBezTo>
                      <a:pt x="214" y="903"/>
                      <a:pt x="328" y="701"/>
                      <a:pt x="328" y="451"/>
                    </a:cubicBezTo>
                    <a:cubicBezTo>
                      <a:pt x="328" y="202"/>
                      <a:pt x="214" y="0"/>
                      <a:pt x="74" y="0"/>
                    </a:cubicBezTo>
                    <a:close/>
                  </a:path>
                </a:pathLst>
              </a:custGeom>
              <a:solidFill>
                <a:schemeClr val="bg1">
                  <a:lumMod val="75000"/>
                </a:schemeClr>
              </a:solid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7" name="Freeform: Shape 104"/>
              <p:cNvSpPr/>
              <p:nvPr/>
            </p:nvSpPr>
            <p:spPr bwMode="auto">
              <a:xfrm>
                <a:off x="3961158" y="2655278"/>
                <a:ext cx="2986138" cy="2093672"/>
              </a:xfrm>
              <a:custGeom>
                <a:avLst/>
                <a:gdLst/>
                <a:ahLst/>
                <a:cxnLst>
                  <a:cxn ang="0">
                    <a:pos x="60" y="541"/>
                  </a:cxn>
                  <a:cxn ang="0">
                    <a:pos x="109" y="602"/>
                  </a:cxn>
                  <a:cxn ang="0">
                    <a:pos x="405" y="246"/>
                  </a:cxn>
                  <a:cxn ang="0">
                    <a:pos x="857" y="231"/>
                  </a:cxn>
                  <a:cxn ang="0">
                    <a:pos x="842" y="153"/>
                  </a:cxn>
                  <a:cxn ang="0">
                    <a:pos x="342" y="107"/>
                  </a:cxn>
                  <a:cxn ang="0">
                    <a:pos x="60" y="541"/>
                  </a:cxn>
                </a:cxnLst>
                <a:rect l="0" t="0" r="r" b="b"/>
                <a:pathLst>
                  <a:path w="858" h="602">
                    <a:moveTo>
                      <a:pt x="60" y="541"/>
                    </a:moveTo>
                    <a:cubicBezTo>
                      <a:pt x="71" y="565"/>
                      <a:pt x="88" y="586"/>
                      <a:pt x="109" y="602"/>
                    </a:cubicBezTo>
                    <a:cubicBezTo>
                      <a:pt x="112" y="480"/>
                      <a:pt x="229" y="334"/>
                      <a:pt x="405" y="246"/>
                    </a:cubicBezTo>
                    <a:cubicBezTo>
                      <a:pt x="581" y="159"/>
                      <a:pt x="763" y="156"/>
                      <a:pt x="857" y="231"/>
                    </a:cubicBezTo>
                    <a:cubicBezTo>
                      <a:pt x="858" y="203"/>
                      <a:pt x="853" y="177"/>
                      <a:pt x="842" y="153"/>
                    </a:cubicBezTo>
                    <a:cubicBezTo>
                      <a:pt x="781" y="20"/>
                      <a:pt x="557" y="0"/>
                      <a:pt x="342" y="107"/>
                    </a:cubicBezTo>
                    <a:cubicBezTo>
                      <a:pt x="126" y="214"/>
                      <a:pt x="0" y="408"/>
                      <a:pt x="60" y="541"/>
                    </a:cubicBezTo>
                    <a:close/>
                  </a:path>
                </a:pathLst>
              </a:custGeom>
              <a:solidFill>
                <a:schemeClr val="bg1">
                  <a:lumMod val="75000"/>
                </a:schemeClr>
              </a:solid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9" name="Freeform: Shape 105"/>
              <p:cNvSpPr/>
              <p:nvPr/>
            </p:nvSpPr>
            <p:spPr bwMode="auto">
              <a:xfrm>
                <a:off x="4168594" y="4334075"/>
                <a:ext cx="2653272" cy="1220506"/>
              </a:xfrm>
              <a:custGeom>
                <a:avLst/>
                <a:gdLst/>
                <a:ahLst/>
                <a:cxnLst>
                  <a:cxn ang="0">
                    <a:pos x="762" y="0"/>
                  </a:cxn>
                  <a:cxn ang="0">
                    <a:pos x="546" y="12"/>
                  </a:cxn>
                  <a:cxn ang="0">
                    <a:pos x="582" y="58"/>
                  </a:cxn>
                  <a:cxn ang="0">
                    <a:pos x="501" y="105"/>
                  </a:cxn>
                  <a:cxn ang="0">
                    <a:pos x="49" y="120"/>
                  </a:cxn>
                  <a:cxn ang="0">
                    <a:pos x="0" y="57"/>
                  </a:cxn>
                  <a:cxn ang="0">
                    <a:pos x="64" y="198"/>
                  </a:cxn>
                  <a:cxn ang="0">
                    <a:pos x="564" y="244"/>
                  </a:cxn>
                  <a:cxn ang="0">
                    <a:pos x="675" y="176"/>
                  </a:cxn>
                  <a:cxn ang="0">
                    <a:pos x="709" y="220"/>
                  </a:cxn>
                  <a:cxn ang="0">
                    <a:pos x="762" y="0"/>
                  </a:cxn>
                </a:cxnLst>
                <a:rect l="0" t="0" r="r" b="b"/>
                <a:pathLst>
                  <a:path w="762" h="351">
                    <a:moveTo>
                      <a:pt x="762" y="0"/>
                    </a:moveTo>
                    <a:cubicBezTo>
                      <a:pt x="546" y="12"/>
                      <a:pt x="546" y="12"/>
                      <a:pt x="546" y="12"/>
                    </a:cubicBezTo>
                    <a:cubicBezTo>
                      <a:pt x="582" y="58"/>
                      <a:pt x="582" y="58"/>
                      <a:pt x="582" y="58"/>
                    </a:cubicBezTo>
                    <a:cubicBezTo>
                      <a:pt x="556" y="75"/>
                      <a:pt x="529" y="91"/>
                      <a:pt x="501" y="105"/>
                    </a:cubicBezTo>
                    <a:cubicBezTo>
                      <a:pt x="324" y="192"/>
                      <a:pt x="142" y="195"/>
                      <a:pt x="49" y="120"/>
                    </a:cubicBezTo>
                    <a:cubicBezTo>
                      <a:pt x="13" y="87"/>
                      <a:pt x="0" y="57"/>
                      <a:pt x="0" y="57"/>
                    </a:cubicBezTo>
                    <a:cubicBezTo>
                      <a:pt x="0" y="57"/>
                      <a:pt x="57" y="184"/>
                      <a:pt x="64" y="198"/>
                    </a:cubicBezTo>
                    <a:cubicBezTo>
                      <a:pt x="124" y="331"/>
                      <a:pt x="348" y="351"/>
                      <a:pt x="564" y="244"/>
                    </a:cubicBezTo>
                    <a:cubicBezTo>
                      <a:pt x="604" y="224"/>
                      <a:pt x="641" y="201"/>
                      <a:pt x="675" y="176"/>
                    </a:cubicBezTo>
                    <a:cubicBezTo>
                      <a:pt x="709" y="220"/>
                      <a:pt x="709" y="220"/>
                      <a:pt x="709" y="220"/>
                    </a:cubicBezTo>
                    <a:lnTo>
                      <a:pt x="762" y="0"/>
                    </a:lnTo>
                    <a:close/>
                  </a:path>
                </a:pathLst>
              </a:custGeom>
              <a:solidFill>
                <a:schemeClr val="accent3"/>
              </a:solid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10" name="Freeform: Shape 106"/>
              <p:cNvSpPr/>
              <p:nvPr/>
            </p:nvSpPr>
            <p:spPr bwMode="auto">
              <a:xfrm>
                <a:off x="5890810" y="2626333"/>
                <a:ext cx="2339704" cy="2233573"/>
              </a:xfrm>
              <a:custGeom>
                <a:avLst/>
                <a:gdLst/>
                <a:ahLst/>
                <a:cxnLst>
                  <a:cxn ang="0">
                    <a:pos x="305" y="91"/>
                  </a:cxn>
                  <a:cxn ang="0">
                    <a:pos x="181" y="57"/>
                  </a:cxn>
                  <a:cxn ang="0">
                    <a:pos x="187" y="0"/>
                  </a:cxn>
                  <a:cxn ang="0">
                    <a:pos x="0" y="114"/>
                  </a:cxn>
                  <a:cxn ang="0">
                    <a:pos x="160" y="267"/>
                  </a:cxn>
                  <a:cxn ang="0">
                    <a:pos x="166" y="209"/>
                  </a:cxn>
                  <a:cxn ang="0">
                    <a:pos x="255" y="236"/>
                  </a:cxn>
                  <a:cxn ang="0">
                    <a:pos x="582" y="561"/>
                  </a:cxn>
                  <a:cxn ang="0">
                    <a:pos x="573" y="642"/>
                  </a:cxn>
                  <a:cxn ang="0">
                    <a:pos x="625" y="496"/>
                  </a:cxn>
                  <a:cxn ang="0">
                    <a:pos x="305" y="91"/>
                  </a:cxn>
                </a:cxnLst>
                <a:rect l="0" t="0" r="r" b="b"/>
                <a:pathLst>
                  <a:path w="673" h="642">
                    <a:moveTo>
                      <a:pt x="305" y="91"/>
                    </a:moveTo>
                    <a:cubicBezTo>
                      <a:pt x="264" y="75"/>
                      <a:pt x="222" y="64"/>
                      <a:pt x="181" y="57"/>
                    </a:cubicBezTo>
                    <a:cubicBezTo>
                      <a:pt x="187" y="0"/>
                      <a:pt x="187" y="0"/>
                      <a:pt x="187" y="0"/>
                    </a:cubicBezTo>
                    <a:cubicBezTo>
                      <a:pt x="0" y="114"/>
                      <a:pt x="0" y="114"/>
                      <a:pt x="0" y="114"/>
                    </a:cubicBezTo>
                    <a:cubicBezTo>
                      <a:pt x="160" y="267"/>
                      <a:pt x="160" y="267"/>
                      <a:pt x="160" y="267"/>
                    </a:cubicBezTo>
                    <a:cubicBezTo>
                      <a:pt x="166" y="209"/>
                      <a:pt x="166" y="209"/>
                      <a:pt x="166" y="209"/>
                    </a:cubicBezTo>
                    <a:cubicBezTo>
                      <a:pt x="195" y="215"/>
                      <a:pt x="225" y="224"/>
                      <a:pt x="255" y="236"/>
                    </a:cubicBezTo>
                    <a:cubicBezTo>
                      <a:pt x="438" y="306"/>
                      <a:pt x="567" y="439"/>
                      <a:pt x="582" y="561"/>
                    </a:cubicBezTo>
                    <a:cubicBezTo>
                      <a:pt x="584" y="611"/>
                      <a:pt x="573" y="642"/>
                      <a:pt x="573" y="642"/>
                    </a:cubicBezTo>
                    <a:cubicBezTo>
                      <a:pt x="573" y="642"/>
                      <a:pt x="619" y="510"/>
                      <a:pt x="625" y="496"/>
                    </a:cubicBezTo>
                    <a:cubicBezTo>
                      <a:pt x="673" y="358"/>
                      <a:pt x="530" y="177"/>
                      <a:pt x="305" y="91"/>
                    </a:cubicBezTo>
                    <a:close/>
                  </a:path>
                </a:pathLst>
              </a:custGeom>
              <a:solidFill>
                <a:schemeClr val="accent2"/>
              </a:solid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11" name="Freeform: Shape 107"/>
              <p:cNvSpPr/>
              <p:nvPr/>
            </p:nvSpPr>
            <p:spPr bwMode="auto">
              <a:xfrm>
                <a:off x="4834324" y="1844824"/>
                <a:ext cx="1553370" cy="2585734"/>
              </a:xfrm>
              <a:custGeom>
                <a:avLst/>
                <a:gdLst/>
                <a:ahLst/>
                <a:cxnLst>
                  <a:cxn ang="0">
                    <a:pos x="296" y="0"/>
                  </a:cxn>
                  <a:cxn ang="0">
                    <a:pos x="41" y="451"/>
                  </a:cxn>
                  <a:cxn ang="0">
                    <a:pos x="53" y="585"/>
                  </a:cxn>
                  <a:cxn ang="0">
                    <a:pos x="0" y="599"/>
                  </a:cxn>
                  <a:cxn ang="0">
                    <a:pos x="167" y="743"/>
                  </a:cxn>
                  <a:cxn ang="0">
                    <a:pos x="250" y="534"/>
                  </a:cxn>
                  <a:cxn ang="0">
                    <a:pos x="195" y="548"/>
                  </a:cxn>
                  <a:cxn ang="0">
                    <a:pos x="189" y="451"/>
                  </a:cxn>
                  <a:cxn ang="0">
                    <a:pos x="370" y="19"/>
                  </a:cxn>
                  <a:cxn ang="0">
                    <a:pos x="446" y="0"/>
                  </a:cxn>
                  <a:cxn ang="0">
                    <a:pos x="296" y="0"/>
                  </a:cxn>
                </a:cxnLst>
                <a:rect l="0" t="0" r="r" b="b"/>
                <a:pathLst>
                  <a:path w="446" h="743">
                    <a:moveTo>
                      <a:pt x="296" y="0"/>
                    </a:moveTo>
                    <a:cubicBezTo>
                      <a:pt x="155" y="0"/>
                      <a:pt x="41" y="202"/>
                      <a:pt x="41" y="451"/>
                    </a:cubicBezTo>
                    <a:cubicBezTo>
                      <a:pt x="41" y="498"/>
                      <a:pt x="45" y="543"/>
                      <a:pt x="53" y="585"/>
                    </a:cubicBezTo>
                    <a:cubicBezTo>
                      <a:pt x="0" y="599"/>
                      <a:pt x="0" y="599"/>
                      <a:pt x="0" y="599"/>
                    </a:cubicBezTo>
                    <a:cubicBezTo>
                      <a:pt x="167" y="743"/>
                      <a:pt x="167" y="743"/>
                      <a:pt x="167" y="743"/>
                    </a:cubicBezTo>
                    <a:cubicBezTo>
                      <a:pt x="250" y="534"/>
                      <a:pt x="250" y="534"/>
                      <a:pt x="250" y="534"/>
                    </a:cubicBezTo>
                    <a:cubicBezTo>
                      <a:pt x="195" y="548"/>
                      <a:pt x="195" y="548"/>
                      <a:pt x="195" y="548"/>
                    </a:cubicBezTo>
                    <a:cubicBezTo>
                      <a:pt x="191" y="517"/>
                      <a:pt x="189" y="485"/>
                      <a:pt x="189" y="451"/>
                    </a:cubicBezTo>
                    <a:cubicBezTo>
                      <a:pt x="189" y="248"/>
                      <a:pt x="265" y="75"/>
                      <a:pt x="370" y="19"/>
                    </a:cubicBezTo>
                    <a:cubicBezTo>
                      <a:pt x="414" y="0"/>
                      <a:pt x="446" y="0"/>
                      <a:pt x="446" y="0"/>
                    </a:cubicBezTo>
                    <a:cubicBezTo>
                      <a:pt x="446" y="0"/>
                      <a:pt x="311" y="0"/>
                      <a:pt x="296" y="0"/>
                    </a:cubicBezTo>
                    <a:close/>
                  </a:path>
                </a:pathLst>
              </a:custGeom>
              <a:solidFill>
                <a:schemeClr val="accent1"/>
              </a:solid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grpSp>
            <p:nvGrpSpPr>
              <p:cNvPr id="33" name="Group 108"/>
              <p:cNvGrpSpPr/>
              <p:nvPr/>
            </p:nvGrpSpPr>
            <p:grpSpPr>
              <a:xfrm>
                <a:off x="5977620" y="2066734"/>
                <a:ext cx="250854" cy="308744"/>
                <a:chOff x="4482225" y="1749706"/>
                <a:chExt cx="190541" cy="234512"/>
              </a:xfrm>
              <a:solidFill>
                <a:schemeClr val="accent1"/>
              </a:solidFill>
            </p:grpSpPr>
            <p:sp>
              <p:nvSpPr>
                <p:cNvPr id="42" name="Oval 109"/>
                <p:cNvSpPr/>
                <p:nvPr/>
              </p:nvSpPr>
              <p:spPr bwMode="auto">
                <a:xfrm>
                  <a:off x="4529859" y="1749706"/>
                  <a:ext cx="98936" cy="98936"/>
                </a:xfrm>
                <a:prstGeom prst="ellipse">
                  <a:avLst/>
                </a:prstGeom>
                <a:grp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43" name="Freeform: Shape 110"/>
                <p:cNvSpPr/>
                <p:nvPr/>
              </p:nvSpPr>
              <p:spPr bwMode="auto">
                <a:xfrm>
                  <a:off x="4482225" y="1863296"/>
                  <a:ext cx="190541" cy="120922"/>
                </a:xfrm>
                <a:custGeom>
                  <a:avLst/>
                  <a:gdLst/>
                  <a:ahLst/>
                  <a:cxnLst>
                    <a:cxn ang="0">
                      <a:pos x="49" y="0"/>
                    </a:cxn>
                    <a:cxn ang="0">
                      <a:pos x="40" y="0"/>
                    </a:cxn>
                    <a:cxn ang="0">
                      <a:pos x="44" y="32"/>
                    </a:cxn>
                    <a:cxn ang="0">
                      <a:pos x="36" y="39"/>
                    </a:cxn>
                    <a:cxn ang="0">
                      <a:pos x="28" y="32"/>
                    </a:cxn>
                    <a:cxn ang="0">
                      <a:pos x="32" y="0"/>
                    </a:cxn>
                    <a:cxn ang="0">
                      <a:pos x="24" y="0"/>
                    </a:cxn>
                    <a:cxn ang="0">
                      <a:pos x="0" y="24"/>
                    </a:cxn>
                    <a:cxn ang="0">
                      <a:pos x="0" y="39"/>
                    </a:cxn>
                    <a:cxn ang="0">
                      <a:pos x="37" y="46"/>
                    </a:cxn>
                    <a:cxn ang="0">
                      <a:pos x="72" y="39"/>
                    </a:cxn>
                    <a:cxn ang="0">
                      <a:pos x="72" y="24"/>
                    </a:cxn>
                    <a:cxn ang="0">
                      <a:pos x="49" y="0"/>
                    </a:cxn>
                  </a:cxnLst>
                  <a:rect l="0" t="0" r="r" b="b"/>
                  <a:pathLst>
                    <a:path w="72" h="46">
                      <a:moveTo>
                        <a:pt x="49" y="0"/>
                      </a:moveTo>
                      <a:cubicBezTo>
                        <a:pt x="40" y="0"/>
                        <a:pt x="40" y="0"/>
                        <a:pt x="40" y="0"/>
                      </a:cubicBezTo>
                      <a:cubicBezTo>
                        <a:pt x="44" y="32"/>
                        <a:pt x="44" y="32"/>
                        <a:pt x="44" y="32"/>
                      </a:cubicBezTo>
                      <a:cubicBezTo>
                        <a:pt x="36" y="39"/>
                        <a:pt x="36" y="39"/>
                        <a:pt x="36" y="39"/>
                      </a:cubicBezTo>
                      <a:cubicBezTo>
                        <a:pt x="28" y="32"/>
                        <a:pt x="28" y="32"/>
                        <a:pt x="28" y="32"/>
                      </a:cubicBezTo>
                      <a:cubicBezTo>
                        <a:pt x="32" y="0"/>
                        <a:pt x="32" y="0"/>
                        <a:pt x="32" y="0"/>
                      </a:cubicBezTo>
                      <a:cubicBezTo>
                        <a:pt x="24" y="0"/>
                        <a:pt x="24" y="0"/>
                        <a:pt x="24" y="0"/>
                      </a:cubicBezTo>
                      <a:cubicBezTo>
                        <a:pt x="11" y="0"/>
                        <a:pt x="0" y="11"/>
                        <a:pt x="0" y="24"/>
                      </a:cubicBezTo>
                      <a:cubicBezTo>
                        <a:pt x="0" y="39"/>
                        <a:pt x="0" y="39"/>
                        <a:pt x="0" y="39"/>
                      </a:cubicBezTo>
                      <a:cubicBezTo>
                        <a:pt x="11" y="45"/>
                        <a:pt x="27" y="46"/>
                        <a:pt x="37" y="46"/>
                      </a:cubicBezTo>
                      <a:cubicBezTo>
                        <a:pt x="46" y="46"/>
                        <a:pt x="62" y="45"/>
                        <a:pt x="72" y="39"/>
                      </a:cubicBezTo>
                      <a:cubicBezTo>
                        <a:pt x="72" y="24"/>
                        <a:pt x="72" y="24"/>
                        <a:pt x="72" y="24"/>
                      </a:cubicBezTo>
                      <a:cubicBezTo>
                        <a:pt x="72" y="11"/>
                        <a:pt x="62" y="0"/>
                        <a:pt x="49" y="0"/>
                      </a:cubicBezTo>
                    </a:path>
                  </a:pathLst>
                </a:custGeom>
                <a:grp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grpSp>
          <p:grpSp>
            <p:nvGrpSpPr>
              <p:cNvPr id="34" name="Group 111"/>
              <p:cNvGrpSpPr/>
              <p:nvPr/>
            </p:nvGrpSpPr>
            <p:grpSpPr>
              <a:xfrm>
                <a:off x="4704074" y="4251063"/>
                <a:ext cx="279800" cy="284625"/>
                <a:chOff x="3514862" y="3372969"/>
                <a:chExt cx="212527" cy="216192"/>
              </a:xfrm>
              <a:solidFill>
                <a:schemeClr val="accent3"/>
              </a:solidFill>
            </p:grpSpPr>
            <p:sp>
              <p:nvSpPr>
                <p:cNvPr id="38" name="Freeform: Shape 112"/>
                <p:cNvSpPr/>
                <p:nvPr/>
              </p:nvSpPr>
              <p:spPr bwMode="auto">
                <a:xfrm>
                  <a:off x="3514862" y="3372969"/>
                  <a:ext cx="98936" cy="205198"/>
                </a:xfrm>
                <a:custGeom>
                  <a:avLst/>
                  <a:gdLst/>
                  <a:ahLst/>
                  <a:cxnLst>
                    <a:cxn ang="0">
                      <a:pos x="38" y="40"/>
                    </a:cxn>
                    <a:cxn ang="0">
                      <a:pos x="38" y="0"/>
                    </a:cxn>
                    <a:cxn ang="0">
                      <a:pos x="0" y="41"/>
                    </a:cxn>
                    <a:cxn ang="0">
                      <a:pos x="23" y="78"/>
                    </a:cxn>
                    <a:cxn ang="0">
                      <a:pos x="38" y="40"/>
                    </a:cxn>
                  </a:cxnLst>
                  <a:rect l="0" t="0" r="r" b="b"/>
                  <a:pathLst>
                    <a:path w="38" h="78">
                      <a:moveTo>
                        <a:pt x="38" y="40"/>
                      </a:moveTo>
                      <a:cubicBezTo>
                        <a:pt x="38" y="0"/>
                        <a:pt x="38" y="0"/>
                        <a:pt x="38" y="0"/>
                      </a:cubicBezTo>
                      <a:cubicBezTo>
                        <a:pt x="17" y="1"/>
                        <a:pt x="0" y="19"/>
                        <a:pt x="0" y="41"/>
                      </a:cubicBezTo>
                      <a:cubicBezTo>
                        <a:pt x="0" y="57"/>
                        <a:pt x="9" y="71"/>
                        <a:pt x="23" y="78"/>
                      </a:cubicBezTo>
                      <a:lnTo>
                        <a:pt x="38" y="40"/>
                      </a:lnTo>
                      <a:close/>
                    </a:path>
                  </a:pathLst>
                </a:custGeom>
                <a:grp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39" name="Freeform: Shape 113"/>
                <p:cNvSpPr/>
                <p:nvPr/>
              </p:nvSpPr>
              <p:spPr bwMode="auto">
                <a:xfrm>
                  <a:off x="3628453" y="3372969"/>
                  <a:ext cx="98936" cy="98936"/>
                </a:xfrm>
                <a:custGeom>
                  <a:avLst/>
                  <a:gdLst/>
                  <a:ahLst/>
                  <a:cxnLst>
                    <a:cxn ang="0">
                      <a:pos x="0" y="38"/>
                    </a:cxn>
                    <a:cxn ang="0">
                      <a:pos x="37" y="38"/>
                    </a:cxn>
                    <a:cxn ang="0">
                      <a:pos x="0" y="0"/>
                    </a:cxn>
                    <a:cxn ang="0">
                      <a:pos x="0" y="38"/>
                    </a:cxn>
                  </a:cxnLst>
                  <a:rect l="0" t="0" r="r" b="b"/>
                  <a:pathLst>
                    <a:path w="37" h="38">
                      <a:moveTo>
                        <a:pt x="0" y="38"/>
                      </a:moveTo>
                      <a:cubicBezTo>
                        <a:pt x="37" y="38"/>
                        <a:pt x="37" y="38"/>
                        <a:pt x="37" y="38"/>
                      </a:cubicBezTo>
                      <a:cubicBezTo>
                        <a:pt x="36" y="18"/>
                        <a:pt x="20" y="2"/>
                        <a:pt x="0" y="0"/>
                      </a:cubicBezTo>
                      <a:lnTo>
                        <a:pt x="0" y="38"/>
                      </a:lnTo>
                      <a:close/>
                    </a:path>
                  </a:pathLst>
                </a:custGeom>
                <a:grp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40" name="Freeform: Shape 114"/>
                <p:cNvSpPr/>
                <p:nvPr/>
              </p:nvSpPr>
              <p:spPr bwMode="auto">
                <a:xfrm>
                  <a:off x="3635781" y="3486562"/>
                  <a:ext cx="91608" cy="80614"/>
                </a:xfrm>
                <a:custGeom>
                  <a:avLst/>
                  <a:gdLst/>
                  <a:ahLst/>
                  <a:cxnLst>
                    <a:cxn ang="0">
                      <a:pos x="0" y="0"/>
                    </a:cxn>
                    <a:cxn ang="0">
                      <a:pos x="18" y="31"/>
                    </a:cxn>
                    <a:cxn ang="0">
                      <a:pos x="35" y="0"/>
                    </a:cxn>
                    <a:cxn ang="0">
                      <a:pos x="0" y="0"/>
                    </a:cxn>
                  </a:cxnLst>
                  <a:rect l="0" t="0" r="r" b="b"/>
                  <a:pathLst>
                    <a:path w="35" h="31">
                      <a:moveTo>
                        <a:pt x="0" y="0"/>
                      </a:moveTo>
                      <a:cubicBezTo>
                        <a:pt x="18" y="31"/>
                        <a:pt x="18" y="31"/>
                        <a:pt x="18" y="31"/>
                      </a:cubicBezTo>
                      <a:cubicBezTo>
                        <a:pt x="28" y="24"/>
                        <a:pt x="35" y="13"/>
                        <a:pt x="35" y="0"/>
                      </a:cubicBezTo>
                      <a:lnTo>
                        <a:pt x="0" y="0"/>
                      </a:lnTo>
                      <a:close/>
                    </a:path>
                  </a:pathLst>
                </a:custGeom>
                <a:grp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41" name="Freeform: Shape 115"/>
                <p:cNvSpPr/>
                <p:nvPr/>
              </p:nvSpPr>
              <p:spPr bwMode="auto">
                <a:xfrm>
                  <a:off x="3588147" y="3493890"/>
                  <a:ext cx="84279" cy="95271"/>
                </a:xfrm>
                <a:custGeom>
                  <a:avLst/>
                  <a:gdLst/>
                  <a:ahLst/>
                  <a:cxnLst>
                    <a:cxn ang="0">
                      <a:pos x="14" y="0"/>
                    </a:cxn>
                    <a:cxn ang="0">
                      <a:pos x="0" y="34"/>
                    </a:cxn>
                    <a:cxn ang="0">
                      <a:pos x="12" y="36"/>
                    </a:cxn>
                    <a:cxn ang="0">
                      <a:pos x="32" y="31"/>
                    </a:cxn>
                    <a:cxn ang="0">
                      <a:pos x="14" y="0"/>
                    </a:cxn>
                  </a:cxnLst>
                  <a:rect l="0" t="0" r="r" b="b"/>
                  <a:pathLst>
                    <a:path w="32" h="36">
                      <a:moveTo>
                        <a:pt x="14" y="0"/>
                      </a:moveTo>
                      <a:cubicBezTo>
                        <a:pt x="0" y="34"/>
                        <a:pt x="0" y="34"/>
                        <a:pt x="0" y="34"/>
                      </a:cubicBezTo>
                      <a:cubicBezTo>
                        <a:pt x="4" y="35"/>
                        <a:pt x="8" y="36"/>
                        <a:pt x="12" y="36"/>
                      </a:cubicBezTo>
                      <a:cubicBezTo>
                        <a:pt x="19" y="36"/>
                        <a:pt x="26" y="34"/>
                        <a:pt x="32" y="31"/>
                      </a:cubicBezTo>
                      <a:lnTo>
                        <a:pt x="14" y="0"/>
                      </a:lnTo>
                      <a:close/>
                    </a:path>
                  </a:pathLst>
                </a:custGeom>
                <a:grp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grpSp>
          <p:grpSp>
            <p:nvGrpSpPr>
              <p:cNvPr id="35" name="Group 116"/>
              <p:cNvGrpSpPr/>
              <p:nvPr/>
            </p:nvGrpSpPr>
            <p:grpSpPr>
              <a:xfrm>
                <a:off x="7338049" y="4214941"/>
                <a:ext cx="217088" cy="356994"/>
                <a:chOff x="5515545" y="3197085"/>
                <a:chExt cx="164893" cy="271157"/>
              </a:xfrm>
              <a:solidFill>
                <a:schemeClr val="accent2"/>
              </a:solidFill>
            </p:grpSpPr>
            <p:sp>
              <p:nvSpPr>
                <p:cNvPr id="36" name="Freeform: Shape 117"/>
                <p:cNvSpPr/>
                <p:nvPr/>
              </p:nvSpPr>
              <p:spPr bwMode="auto">
                <a:xfrm>
                  <a:off x="5563179" y="3416940"/>
                  <a:ext cx="69622" cy="14657"/>
                </a:xfrm>
                <a:custGeom>
                  <a:avLst/>
                  <a:gdLst/>
                  <a:ahLst/>
                  <a:cxnLst>
                    <a:cxn ang="0">
                      <a:pos x="23" y="0"/>
                    </a:cxn>
                    <a:cxn ang="0">
                      <a:pos x="2" y="0"/>
                    </a:cxn>
                    <a:cxn ang="0">
                      <a:pos x="0" y="2"/>
                    </a:cxn>
                    <a:cxn ang="0">
                      <a:pos x="2" y="5"/>
                    </a:cxn>
                    <a:cxn ang="0">
                      <a:pos x="23" y="5"/>
                    </a:cxn>
                    <a:cxn ang="0">
                      <a:pos x="26" y="2"/>
                    </a:cxn>
                    <a:cxn ang="0">
                      <a:pos x="23" y="0"/>
                    </a:cxn>
                  </a:cxnLst>
                  <a:rect l="0" t="0" r="r" b="b"/>
                  <a:pathLst>
                    <a:path w="26" h="5">
                      <a:moveTo>
                        <a:pt x="23" y="0"/>
                      </a:moveTo>
                      <a:cubicBezTo>
                        <a:pt x="2" y="0"/>
                        <a:pt x="2" y="0"/>
                        <a:pt x="2" y="0"/>
                      </a:cubicBezTo>
                      <a:cubicBezTo>
                        <a:pt x="1" y="0"/>
                        <a:pt x="0" y="1"/>
                        <a:pt x="0" y="2"/>
                      </a:cubicBezTo>
                      <a:cubicBezTo>
                        <a:pt x="0" y="4"/>
                        <a:pt x="1" y="5"/>
                        <a:pt x="2" y="5"/>
                      </a:cubicBezTo>
                      <a:cubicBezTo>
                        <a:pt x="23" y="5"/>
                        <a:pt x="23" y="5"/>
                        <a:pt x="23" y="5"/>
                      </a:cubicBezTo>
                      <a:cubicBezTo>
                        <a:pt x="25" y="5"/>
                        <a:pt x="26" y="4"/>
                        <a:pt x="26" y="2"/>
                      </a:cubicBezTo>
                      <a:cubicBezTo>
                        <a:pt x="26" y="1"/>
                        <a:pt x="25" y="0"/>
                        <a:pt x="23" y="0"/>
                      </a:cubicBezTo>
                      <a:close/>
                    </a:path>
                  </a:pathLst>
                </a:custGeom>
                <a:grp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37" name="Freeform: Shape 125"/>
                <p:cNvSpPr/>
                <p:nvPr/>
              </p:nvSpPr>
              <p:spPr bwMode="auto">
                <a:xfrm>
                  <a:off x="5563179" y="3435262"/>
                  <a:ext cx="69622" cy="14657"/>
                </a:xfrm>
                <a:custGeom>
                  <a:avLst/>
                  <a:gdLst/>
                  <a:ahLst/>
                  <a:cxnLst>
                    <a:cxn ang="0">
                      <a:pos x="23" y="0"/>
                    </a:cxn>
                    <a:cxn ang="0">
                      <a:pos x="2" y="0"/>
                    </a:cxn>
                    <a:cxn ang="0">
                      <a:pos x="0" y="2"/>
                    </a:cxn>
                    <a:cxn ang="0">
                      <a:pos x="2" y="5"/>
                    </a:cxn>
                    <a:cxn ang="0">
                      <a:pos x="23" y="5"/>
                    </a:cxn>
                    <a:cxn ang="0">
                      <a:pos x="26" y="2"/>
                    </a:cxn>
                    <a:cxn ang="0">
                      <a:pos x="23" y="0"/>
                    </a:cxn>
                  </a:cxnLst>
                  <a:rect l="0" t="0" r="r" b="b"/>
                  <a:pathLst>
                    <a:path w="26" h="5">
                      <a:moveTo>
                        <a:pt x="23" y="0"/>
                      </a:moveTo>
                      <a:cubicBezTo>
                        <a:pt x="2" y="0"/>
                        <a:pt x="2" y="0"/>
                        <a:pt x="2" y="0"/>
                      </a:cubicBezTo>
                      <a:cubicBezTo>
                        <a:pt x="1" y="0"/>
                        <a:pt x="0" y="1"/>
                        <a:pt x="0" y="2"/>
                      </a:cubicBezTo>
                      <a:cubicBezTo>
                        <a:pt x="0" y="4"/>
                        <a:pt x="1" y="5"/>
                        <a:pt x="2" y="5"/>
                      </a:cubicBezTo>
                      <a:cubicBezTo>
                        <a:pt x="23" y="5"/>
                        <a:pt x="23" y="5"/>
                        <a:pt x="23" y="5"/>
                      </a:cubicBezTo>
                      <a:cubicBezTo>
                        <a:pt x="25" y="5"/>
                        <a:pt x="26" y="4"/>
                        <a:pt x="26" y="2"/>
                      </a:cubicBezTo>
                      <a:cubicBezTo>
                        <a:pt x="26" y="1"/>
                        <a:pt x="25" y="0"/>
                        <a:pt x="23" y="0"/>
                      </a:cubicBezTo>
                      <a:close/>
                    </a:path>
                  </a:pathLst>
                </a:custGeom>
                <a:grp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44" name="Freeform: Shape 126"/>
                <p:cNvSpPr/>
                <p:nvPr/>
              </p:nvSpPr>
              <p:spPr bwMode="auto">
                <a:xfrm>
                  <a:off x="5581501" y="3457248"/>
                  <a:ext cx="32979" cy="10994"/>
                </a:xfrm>
                <a:custGeom>
                  <a:avLst/>
                  <a:gdLst/>
                  <a:ahLst/>
                  <a:cxnLst>
                    <a:cxn ang="0">
                      <a:pos x="11" y="0"/>
                    </a:cxn>
                    <a:cxn ang="0">
                      <a:pos x="1" y="0"/>
                    </a:cxn>
                    <a:cxn ang="0">
                      <a:pos x="0" y="1"/>
                    </a:cxn>
                    <a:cxn ang="0">
                      <a:pos x="0" y="3"/>
                    </a:cxn>
                    <a:cxn ang="0">
                      <a:pos x="6" y="4"/>
                    </a:cxn>
                    <a:cxn ang="0">
                      <a:pos x="11" y="3"/>
                    </a:cxn>
                    <a:cxn ang="0">
                      <a:pos x="12" y="1"/>
                    </a:cxn>
                    <a:cxn ang="0">
                      <a:pos x="11" y="0"/>
                    </a:cxn>
                  </a:cxnLst>
                  <a:rect l="0" t="0" r="r" b="b"/>
                  <a:pathLst>
                    <a:path w="12" h="4">
                      <a:moveTo>
                        <a:pt x="11" y="0"/>
                      </a:moveTo>
                      <a:cubicBezTo>
                        <a:pt x="1" y="0"/>
                        <a:pt x="1" y="0"/>
                        <a:pt x="1" y="0"/>
                      </a:cubicBezTo>
                      <a:cubicBezTo>
                        <a:pt x="0" y="0"/>
                        <a:pt x="0" y="0"/>
                        <a:pt x="0" y="1"/>
                      </a:cubicBezTo>
                      <a:cubicBezTo>
                        <a:pt x="0" y="2"/>
                        <a:pt x="0" y="2"/>
                        <a:pt x="0" y="3"/>
                      </a:cubicBezTo>
                      <a:cubicBezTo>
                        <a:pt x="1" y="3"/>
                        <a:pt x="3" y="4"/>
                        <a:pt x="6" y="4"/>
                      </a:cubicBezTo>
                      <a:cubicBezTo>
                        <a:pt x="8" y="4"/>
                        <a:pt x="10" y="3"/>
                        <a:pt x="11" y="3"/>
                      </a:cubicBezTo>
                      <a:cubicBezTo>
                        <a:pt x="12" y="2"/>
                        <a:pt x="12" y="2"/>
                        <a:pt x="12" y="1"/>
                      </a:cubicBezTo>
                      <a:cubicBezTo>
                        <a:pt x="12" y="0"/>
                        <a:pt x="12" y="0"/>
                        <a:pt x="11" y="0"/>
                      </a:cubicBezTo>
                      <a:close/>
                    </a:path>
                  </a:pathLst>
                </a:custGeom>
                <a:grp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45" name="Freeform: Shape 127"/>
                <p:cNvSpPr/>
                <p:nvPr/>
              </p:nvSpPr>
              <p:spPr bwMode="auto">
                <a:xfrm>
                  <a:off x="5515545" y="3197085"/>
                  <a:ext cx="164893" cy="208864"/>
                </a:xfrm>
                <a:custGeom>
                  <a:avLst/>
                  <a:gdLst/>
                  <a:ahLst/>
                  <a:cxnLst>
                    <a:cxn ang="0">
                      <a:pos x="32" y="0"/>
                    </a:cxn>
                    <a:cxn ang="0">
                      <a:pos x="32" y="0"/>
                    </a:cxn>
                    <a:cxn ang="0">
                      <a:pos x="31" y="0"/>
                    </a:cxn>
                    <a:cxn ang="0">
                      <a:pos x="0" y="33"/>
                    </a:cxn>
                    <a:cxn ang="0">
                      <a:pos x="16" y="66"/>
                    </a:cxn>
                    <a:cxn ang="0">
                      <a:pos x="16" y="72"/>
                    </a:cxn>
                    <a:cxn ang="0">
                      <a:pos x="24" y="80"/>
                    </a:cxn>
                    <a:cxn ang="0">
                      <a:pos x="31" y="80"/>
                    </a:cxn>
                    <a:cxn ang="0">
                      <a:pos x="32" y="80"/>
                    </a:cxn>
                    <a:cxn ang="0">
                      <a:pos x="39" y="80"/>
                    </a:cxn>
                    <a:cxn ang="0">
                      <a:pos x="48" y="72"/>
                    </a:cxn>
                    <a:cxn ang="0">
                      <a:pos x="48" y="66"/>
                    </a:cxn>
                    <a:cxn ang="0">
                      <a:pos x="63" y="33"/>
                    </a:cxn>
                    <a:cxn ang="0">
                      <a:pos x="32" y="0"/>
                    </a:cxn>
                    <a:cxn ang="0">
                      <a:pos x="30" y="12"/>
                    </a:cxn>
                    <a:cxn ang="0">
                      <a:pos x="13" y="31"/>
                    </a:cxn>
                    <a:cxn ang="0">
                      <a:pos x="10" y="33"/>
                    </a:cxn>
                    <a:cxn ang="0">
                      <a:pos x="8" y="30"/>
                    </a:cxn>
                    <a:cxn ang="0">
                      <a:pos x="28" y="7"/>
                    </a:cxn>
                    <a:cxn ang="0">
                      <a:pos x="32" y="9"/>
                    </a:cxn>
                    <a:cxn ang="0">
                      <a:pos x="30" y="12"/>
                    </a:cxn>
                  </a:cxnLst>
                  <a:rect l="0" t="0" r="r" b="b"/>
                  <a:pathLst>
                    <a:path w="63" h="80">
                      <a:moveTo>
                        <a:pt x="32" y="0"/>
                      </a:moveTo>
                      <a:cubicBezTo>
                        <a:pt x="32" y="0"/>
                        <a:pt x="32" y="0"/>
                        <a:pt x="32" y="0"/>
                      </a:cubicBezTo>
                      <a:cubicBezTo>
                        <a:pt x="31" y="0"/>
                        <a:pt x="31" y="0"/>
                        <a:pt x="31" y="0"/>
                      </a:cubicBezTo>
                      <a:cubicBezTo>
                        <a:pt x="13" y="0"/>
                        <a:pt x="0" y="15"/>
                        <a:pt x="0" y="33"/>
                      </a:cubicBezTo>
                      <a:cubicBezTo>
                        <a:pt x="0" y="49"/>
                        <a:pt x="16" y="61"/>
                        <a:pt x="16" y="66"/>
                      </a:cubicBezTo>
                      <a:cubicBezTo>
                        <a:pt x="16" y="72"/>
                        <a:pt x="16" y="72"/>
                        <a:pt x="16" y="72"/>
                      </a:cubicBezTo>
                      <a:cubicBezTo>
                        <a:pt x="16" y="77"/>
                        <a:pt x="20" y="80"/>
                        <a:pt x="24" y="80"/>
                      </a:cubicBezTo>
                      <a:cubicBezTo>
                        <a:pt x="31" y="80"/>
                        <a:pt x="31" y="80"/>
                        <a:pt x="31" y="80"/>
                      </a:cubicBezTo>
                      <a:cubicBezTo>
                        <a:pt x="32" y="80"/>
                        <a:pt x="32" y="80"/>
                        <a:pt x="32" y="80"/>
                      </a:cubicBezTo>
                      <a:cubicBezTo>
                        <a:pt x="39" y="80"/>
                        <a:pt x="39" y="80"/>
                        <a:pt x="39" y="80"/>
                      </a:cubicBezTo>
                      <a:cubicBezTo>
                        <a:pt x="44" y="80"/>
                        <a:pt x="48" y="77"/>
                        <a:pt x="48" y="72"/>
                      </a:cubicBezTo>
                      <a:cubicBezTo>
                        <a:pt x="48" y="72"/>
                        <a:pt x="48" y="72"/>
                        <a:pt x="48" y="66"/>
                      </a:cubicBezTo>
                      <a:cubicBezTo>
                        <a:pt x="48" y="61"/>
                        <a:pt x="63" y="49"/>
                        <a:pt x="63" y="33"/>
                      </a:cubicBezTo>
                      <a:cubicBezTo>
                        <a:pt x="63" y="15"/>
                        <a:pt x="50" y="0"/>
                        <a:pt x="32" y="0"/>
                      </a:cubicBezTo>
                      <a:close/>
                      <a:moveTo>
                        <a:pt x="30" y="12"/>
                      </a:moveTo>
                      <a:cubicBezTo>
                        <a:pt x="21" y="14"/>
                        <a:pt x="14" y="22"/>
                        <a:pt x="13" y="31"/>
                      </a:cubicBezTo>
                      <a:cubicBezTo>
                        <a:pt x="12" y="32"/>
                        <a:pt x="11" y="33"/>
                        <a:pt x="10" y="33"/>
                      </a:cubicBezTo>
                      <a:cubicBezTo>
                        <a:pt x="8" y="33"/>
                        <a:pt x="7" y="31"/>
                        <a:pt x="8" y="30"/>
                      </a:cubicBezTo>
                      <a:cubicBezTo>
                        <a:pt x="10" y="19"/>
                        <a:pt x="18" y="10"/>
                        <a:pt x="28" y="7"/>
                      </a:cubicBezTo>
                      <a:cubicBezTo>
                        <a:pt x="30" y="7"/>
                        <a:pt x="31" y="7"/>
                        <a:pt x="32" y="9"/>
                      </a:cubicBezTo>
                      <a:cubicBezTo>
                        <a:pt x="32" y="10"/>
                        <a:pt x="31" y="12"/>
                        <a:pt x="30" y="12"/>
                      </a:cubicBezTo>
                      <a:close/>
                    </a:path>
                  </a:pathLst>
                </a:custGeom>
                <a:grp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grpSp>
          <p:grpSp>
            <p:nvGrpSpPr>
              <p:cNvPr id="46" name="Group 128"/>
              <p:cNvGrpSpPr/>
              <p:nvPr/>
            </p:nvGrpSpPr>
            <p:grpSpPr>
              <a:xfrm>
                <a:off x="5861756" y="3516827"/>
                <a:ext cx="585201" cy="585201"/>
                <a:chOff x="5029200" y="1606550"/>
                <a:chExt cx="609600" cy="609600"/>
              </a:xfrm>
            </p:grpSpPr>
            <p:sp>
              <p:nvSpPr>
                <p:cNvPr id="47" name="Oval 129"/>
                <p:cNvSpPr/>
                <p:nvPr/>
              </p:nvSpPr>
              <p:spPr bwMode="auto">
                <a:xfrm>
                  <a:off x="5029200" y="1606550"/>
                  <a:ext cx="609600" cy="609600"/>
                </a:xfrm>
                <a:prstGeom prst="ellipse">
                  <a:avLst/>
                </a:prstGeom>
                <a:solidFill>
                  <a:schemeClr val="bg1">
                    <a:lumMod val="65000"/>
                  </a:schemeClr>
                </a:solidFill>
                <a:ln w="19050">
                  <a:solidFill>
                    <a:schemeClr val="tx1">
                      <a:lumMod val="75000"/>
                      <a:lumOff val="25000"/>
                    </a:schemeClr>
                  </a:solid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grpSp>
              <p:nvGrpSpPr>
                <p:cNvPr id="48" name="Group 130"/>
                <p:cNvGrpSpPr/>
                <p:nvPr/>
              </p:nvGrpSpPr>
              <p:grpSpPr>
                <a:xfrm>
                  <a:off x="5172075" y="1733041"/>
                  <a:ext cx="323850" cy="356598"/>
                  <a:chOff x="4843463" y="3076575"/>
                  <a:chExt cx="282575" cy="311150"/>
                </a:xfrm>
                <a:solidFill>
                  <a:schemeClr val="accent3"/>
                </a:solidFill>
              </p:grpSpPr>
              <p:sp>
                <p:nvSpPr>
                  <p:cNvPr id="49" name="Freeform: Shape 131"/>
                  <p:cNvSpPr/>
                  <p:nvPr/>
                </p:nvSpPr>
                <p:spPr bwMode="auto">
                  <a:xfrm>
                    <a:off x="4843463" y="3205163"/>
                    <a:ext cx="282575" cy="182562"/>
                  </a:xfrm>
                  <a:custGeom>
                    <a:avLst/>
                    <a:gdLst/>
                    <a:ahLst/>
                    <a:cxnLst>
                      <a:cxn ang="0">
                        <a:pos x="66" y="2"/>
                      </a:cxn>
                      <a:cxn ang="0">
                        <a:pos x="66" y="0"/>
                      </a:cxn>
                      <a:cxn ang="0">
                        <a:pos x="64" y="0"/>
                      </a:cxn>
                      <a:cxn ang="0">
                        <a:pos x="52" y="0"/>
                      </a:cxn>
                      <a:cxn ang="0">
                        <a:pos x="52" y="0"/>
                      </a:cxn>
                      <a:cxn ang="0">
                        <a:pos x="52" y="0"/>
                      </a:cxn>
                      <a:cxn ang="0">
                        <a:pos x="51" y="2"/>
                      </a:cxn>
                      <a:cxn ang="0">
                        <a:pos x="52" y="4"/>
                      </a:cxn>
                      <a:cxn ang="0">
                        <a:pos x="53" y="4"/>
                      </a:cxn>
                      <a:cxn ang="0">
                        <a:pos x="57" y="4"/>
                      </a:cxn>
                      <a:cxn ang="0">
                        <a:pos x="57" y="4"/>
                      </a:cxn>
                      <a:cxn ang="0">
                        <a:pos x="57" y="5"/>
                      </a:cxn>
                      <a:cxn ang="0">
                        <a:pos x="33" y="29"/>
                      </a:cxn>
                      <a:cxn ang="0">
                        <a:pos x="32" y="30"/>
                      </a:cxn>
                      <a:cxn ang="0">
                        <a:pos x="32" y="29"/>
                      </a:cxn>
                      <a:cxn ang="0">
                        <a:pos x="25" y="22"/>
                      </a:cxn>
                      <a:cxn ang="0">
                        <a:pos x="23" y="22"/>
                      </a:cxn>
                      <a:cxn ang="0">
                        <a:pos x="22" y="22"/>
                      </a:cxn>
                      <a:cxn ang="0">
                        <a:pos x="0" y="43"/>
                      </a:cxn>
                      <a:cxn ang="0">
                        <a:pos x="6" y="43"/>
                      </a:cxn>
                      <a:cxn ang="0">
                        <a:pos x="23" y="27"/>
                      </a:cxn>
                      <a:cxn ang="0">
                        <a:pos x="23" y="27"/>
                      </a:cxn>
                      <a:cxn ang="0">
                        <a:pos x="24" y="27"/>
                      </a:cxn>
                      <a:cxn ang="0">
                        <a:pos x="31" y="34"/>
                      </a:cxn>
                      <a:cxn ang="0">
                        <a:pos x="32" y="35"/>
                      </a:cxn>
                      <a:cxn ang="0">
                        <a:pos x="34" y="34"/>
                      </a:cxn>
                      <a:cxn ang="0">
                        <a:pos x="61" y="7"/>
                      </a:cxn>
                      <a:cxn ang="0">
                        <a:pos x="61" y="7"/>
                      </a:cxn>
                      <a:cxn ang="0">
                        <a:pos x="61" y="7"/>
                      </a:cxn>
                      <a:cxn ang="0">
                        <a:pos x="62" y="7"/>
                      </a:cxn>
                      <a:cxn ang="0">
                        <a:pos x="62" y="7"/>
                      </a:cxn>
                      <a:cxn ang="0">
                        <a:pos x="62" y="7"/>
                      </a:cxn>
                      <a:cxn ang="0">
                        <a:pos x="62" y="13"/>
                      </a:cxn>
                      <a:cxn ang="0">
                        <a:pos x="64" y="15"/>
                      </a:cxn>
                      <a:cxn ang="0">
                        <a:pos x="66" y="13"/>
                      </a:cxn>
                      <a:cxn ang="0">
                        <a:pos x="66" y="2"/>
                      </a:cxn>
                    </a:cxnLst>
                    <a:rect l="0" t="0" r="r" b="b"/>
                    <a:pathLst>
                      <a:path w="66" h="43">
                        <a:moveTo>
                          <a:pt x="66" y="2"/>
                        </a:moveTo>
                        <a:cubicBezTo>
                          <a:pt x="66" y="1"/>
                          <a:pt x="66" y="1"/>
                          <a:pt x="66" y="0"/>
                        </a:cubicBezTo>
                        <a:cubicBezTo>
                          <a:pt x="65" y="0"/>
                          <a:pt x="65" y="0"/>
                          <a:pt x="64" y="0"/>
                        </a:cubicBezTo>
                        <a:cubicBezTo>
                          <a:pt x="52" y="0"/>
                          <a:pt x="52" y="0"/>
                          <a:pt x="52" y="0"/>
                        </a:cubicBezTo>
                        <a:cubicBezTo>
                          <a:pt x="52" y="0"/>
                          <a:pt x="52" y="0"/>
                          <a:pt x="52" y="0"/>
                        </a:cubicBezTo>
                        <a:cubicBezTo>
                          <a:pt x="52" y="0"/>
                          <a:pt x="52" y="0"/>
                          <a:pt x="52" y="0"/>
                        </a:cubicBezTo>
                        <a:cubicBezTo>
                          <a:pt x="51" y="0"/>
                          <a:pt x="51" y="1"/>
                          <a:pt x="51" y="2"/>
                        </a:cubicBezTo>
                        <a:cubicBezTo>
                          <a:pt x="51" y="3"/>
                          <a:pt x="51" y="3"/>
                          <a:pt x="52" y="4"/>
                        </a:cubicBezTo>
                        <a:cubicBezTo>
                          <a:pt x="53" y="4"/>
                          <a:pt x="53" y="4"/>
                          <a:pt x="53" y="4"/>
                        </a:cubicBezTo>
                        <a:cubicBezTo>
                          <a:pt x="57" y="4"/>
                          <a:pt x="57" y="4"/>
                          <a:pt x="57" y="4"/>
                        </a:cubicBezTo>
                        <a:cubicBezTo>
                          <a:pt x="57" y="4"/>
                          <a:pt x="57" y="4"/>
                          <a:pt x="57" y="4"/>
                        </a:cubicBezTo>
                        <a:cubicBezTo>
                          <a:pt x="57" y="5"/>
                          <a:pt x="57" y="5"/>
                          <a:pt x="57" y="5"/>
                        </a:cubicBezTo>
                        <a:cubicBezTo>
                          <a:pt x="33" y="29"/>
                          <a:pt x="33" y="29"/>
                          <a:pt x="33" y="29"/>
                        </a:cubicBezTo>
                        <a:cubicBezTo>
                          <a:pt x="32" y="30"/>
                          <a:pt x="32" y="30"/>
                          <a:pt x="32" y="30"/>
                        </a:cubicBezTo>
                        <a:cubicBezTo>
                          <a:pt x="32" y="29"/>
                          <a:pt x="32" y="29"/>
                          <a:pt x="32" y="29"/>
                        </a:cubicBezTo>
                        <a:cubicBezTo>
                          <a:pt x="25" y="22"/>
                          <a:pt x="25" y="22"/>
                          <a:pt x="25" y="22"/>
                        </a:cubicBezTo>
                        <a:cubicBezTo>
                          <a:pt x="24" y="22"/>
                          <a:pt x="24" y="22"/>
                          <a:pt x="23" y="22"/>
                        </a:cubicBezTo>
                        <a:cubicBezTo>
                          <a:pt x="23" y="22"/>
                          <a:pt x="22" y="22"/>
                          <a:pt x="22" y="22"/>
                        </a:cubicBezTo>
                        <a:cubicBezTo>
                          <a:pt x="0" y="43"/>
                          <a:pt x="0" y="43"/>
                          <a:pt x="0" y="43"/>
                        </a:cubicBezTo>
                        <a:cubicBezTo>
                          <a:pt x="6" y="43"/>
                          <a:pt x="6" y="43"/>
                          <a:pt x="6" y="43"/>
                        </a:cubicBezTo>
                        <a:cubicBezTo>
                          <a:pt x="23" y="27"/>
                          <a:pt x="23" y="27"/>
                          <a:pt x="23" y="27"/>
                        </a:cubicBezTo>
                        <a:cubicBezTo>
                          <a:pt x="23" y="27"/>
                          <a:pt x="23" y="27"/>
                          <a:pt x="23" y="27"/>
                        </a:cubicBezTo>
                        <a:cubicBezTo>
                          <a:pt x="24" y="27"/>
                          <a:pt x="24" y="27"/>
                          <a:pt x="24" y="27"/>
                        </a:cubicBezTo>
                        <a:cubicBezTo>
                          <a:pt x="31" y="34"/>
                          <a:pt x="31" y="34"/>
                          <a:pt x="31" y="34"/>
                        </a:cubicBezTo>
                        <a:cubicBezTo>
                          <a:pt x="31" y="35"/>
                          <a:pt x="32" y="35"/>
                          <a:pt x="32" y="35"/>
                        </a:cubicBezTo>
                        <a:cubicBezTo>
                          <a:pt x="33" y="35"/>
                          <a:pt x="33" y="35"/>
                          <a:pt x="34" y="34"/>
                        </a:cubicBezTo>
                        <a:cubicBezTo>
                          <a:pt x="61" y="7"/>
                          <a:pt x="61" y="7"/>
                          <a:pt x="61" y="7"/>
                        </a:cubicBezTo>
                        <a:cubicBezTo>
                          <a:pt x="61" y="7"/>
                          <a:pt x="61" y="7"/>
                          <a:pt x="61" y="7"/>
                        </a:cubicBezTo>
                        <a:cubicBezTo>
                          <a:pt x="61" y="7"/>
                          <a:pt x="61" y="7"/>
                          <a:pt x="61" y="7"/>
                        </a:cubicBezTo>
                        <a:cubicBezTo>
                          <a:pt x="62" y="7"/>
                          <a:pt x="62" y="7"/>
                          <a:pt x="62" y="7"/>
                        </a:cubicBezTo>
                        <a:cubicBezTo>
                          <a:pt x="62" y="7"/>
                          <a:pt x="62" y="7"/>
                          <a:pt x="62" y="7"/>
                        </a:cubicBezTo>
                        <a:cubicBezTo>
                          <a:pt x="62" y="7"/>
                          <a:pt x="62" y="7"/>
                          <a:pt x="62" y="7"/>
                        </a:cubicBezTo>
                        <a:cubicBezTo>
                          <a:pt x="62" y="13"/>
                          <a:pt x="62" y="13"/>
                          <a:pt x="62" y="13"/>
                        </a:cubicBezTo>
                        <a:cubicBezTo>
                          <a:pt x="62" y="14"/>
                          <a:pt x="63" y="15"/>
                          <a:pt x="64" y="15"/>
                        </a:cubicBezTo>
                        <a:cubicBezTo>
                          <a:pt x="65" y="15"/>
                          <a:pt x="66" y="14"/>
                          <a:pt x="66" y="13"/>
                        </a:cubicBezTo>
                        <a:lnTo>
                          <a:pt x="66" y="2"/>
                        </a:lnTo>
                        <a:close/>
                      </a:path>
                    </a:pathLst>
                  </a:custGeom>
                  <a:solidFill>
                    <a:schemeClr val="tx1">
                      <a:lumMod val="75000"/>
                      <a:lumOff val="25000"/>
                    </a:schemeClr>
                  </a:solid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50" name="Freeform: Shape 132"/>
                  <p:cNvSpPr/>
                  <p:nvPr/>
                </p:nvSpPr>
                <p:spPr bwMode="auto">
                  <a:xfrm>
                    <a:off x="4891088" y="3225800"/>
                    <a:ext cx="60325" cy="85725"/>
                  </a:xfrm>
                  <a:custGeom>
                    <a:avLst/>
                    <a:gdLst/>
                    <a:ahLst/>
                    <a:cxnLst>
                      <a:cxn ang="0">
                        <a:pos x="10" y="0"/>
                      </a:cxn>
                      <a:cxn ang="0">
                        <a:pos x="8" y="7"/>
                      </a:cxn>
                      <a:cxn ang="0">
                        <a:pos x="1" y="16"/>
                      </a:cxn>
                      <a:cxn ang="0">
                        <a:pos x="1" y="19"/>
                      </a:cxn>
                      <a:cxn ang="0">
                        <a:pos x="4" y="19"/>
                      </a:cxn>
                      <a:cxn ang="0">
                        <a:pos x="13" y="10"/>
                      </a:cxn>
                      <a:cxn ang="0">
                        <a:pos x="13" y="9"/>
                      </a:cxn>
                      <a:cxn ang="0">
                        <a:pos x="14" y="4"/>
                      </a:cxn>
                      <a:cxn ang="0">
                        <a:pos x="13" y="2"/>
                      </a:cxn>
                      <a:cxn ang="0">
                        <a:pos x="10" y="0"/>
                      </a:cxn>
                    </a:cxnLst>
                    <a:rect l="0" t="0" r="r" b="b"/>
                    <a:pathLst>
                      <a:path w="14" h="20">
                        <a:moveTo>
                          <a:pt x="10" y="0"/>
                        </a:moveTo>
                        <a:cubicBezTo>
                          <a:pt x="8" y="7"/>
                          <a:pt x="8" y="7"/>
                          <a:pt x="8" y="7"/>
                        </a:cubicBezTo>
                        <a:cubicBezTo>
                          <a:pt x="1" y="16"/>
                          <a:pt x="1" y="16"/>
                          <a:pt x="1" y="16"/>
                        </a:cubicBezTo>
                        <a:cubicBezTo>
                          <a:pt x="0" y="17"/>
                          <a:pt x="0" y="18"/>
                          <a:pt x="1" y="19"/>
                        </a:cubicBezTo>
                        <a:cubicBezTo>
                          <a:pt x="2" y="20"/>
                          <a:pt x="3" y="20"/>
                          <a:pt x="4" y="19"/>
                        </a:cubicBezTo>
                        <a:cubicBezTo>
                          <a:pt x="13" y="10"/>
                          <a:pt x="13" y="10"/>
                          <a:pt x="13" y="10"/>
                        </a:cubicBezTo>
                        <a:cubicBezTo>
                          <a:pt x="13" y="10"/>
                          <a:pt x="13" y="9"/>
                          <a:pt x="13" y="9"/>
                        </a:cubicBezTo>
                        <a:cubicBezTo>
                          <a:pt x="14" y="4"/>
                          <a:pt x="14" y="4"/>
                          <a:pt x="14" y="4"/>
                        </a:cubicBezTo>
                        <a:cubicBezTo>
                          <a:pt x="14" y="3"/>
                          <a:pt x="13" y="2"/>
                          <a:pt x="13" y="2"/>
                        </a:cubicBezTo>
                        <a:cubicBezTo>
                          <a:pt x="12" y="1"/>
                          <a:pt x="11" y="1"/>
                          <a:pt x="10" y="0"/>
                        </a:cubicBezTo>
                        <a:close/>
                      </a:path>
                    </a:pathLst>
                  </a:custGeom>
                  <a:solidFill>
                    <a:schemeClr val="tx1">
                      <a:lumMod val="75000"/>
                      <a:lumOff val="25000"/>
                    </a:schemeClr>
                  </a:solid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51" name="Freeform: Shape 133"/>
                  <p:cNvSpPr/>
                  <p:nvPr/>
                </p:nvSpPr>
                <p:spPr bwMode="auto">
                  <a:xfrm>
                    <a:off x="4984750" y="3136900"/>
                    <a:ext cx="55563" cy="33337"/>
                  </a:xfrm>
                  <a:custGeom>
                    <a:avLst/>
                    <a:gdLst/>
                    <a:ahLst/>
                    <a:cxnLst>
                      <a:cxn ang="0">
                        <a:pos x="1" y="5"/>
                      </a:cxn>
                      <a:cxn ang="0">
                        <a:pos x="0" y="7"/>
                      </a:cxn>
                      <a:cxn ang="0">
                        <a:pos x="4" y="8"/>
                      </a:cxn>
                      <a:cxn ang="0">
                        <a:pos x="6" y="8"/>
                      </a:cxn>
                      <a:cxn ang="0">
                        <a:pos x="12" y="4"/>
                      </a:cxn>
                      <a:cxn ang="0">
                        <a:pos x="13" y="1"/>
                      </a:cxn>
                      <a:cxn ang="0">
                        <a:pos x="10" y="0"/>
                      </a:cxn>
                      <a:cxn ang="0">
                        <a:pos x="4" y="4"/>
                      </a:cxn>
                      <a:cxn ang="0">
                        <a:pos x="0" y="3"/>
                      </a:cxn>
                      <a:cxn ang="0">
                        <a:pos x="1" y="5"/>
                      </a:cxn>
                    </a:cxnLst>
                    <a:rect l="0" t="0" r="r" b="b"/>
                    <a:pathLst>
                      <a:path w="13" h="8">
                        <a:moveTo>
                          <a:pt x="1" y="5"/>
                        </a:moveTo>
                        <a:cubicBezTo>
                          <a:pt x="0" y="6"/>
                          <a:pt x="0" y="7"/>
                          <a:pt x="0" y="7"/>
                        </a:cubicBezTo>
                        <a:cubicBezTo>
                          <a:pt x="4" y="8"/>
                          <a:pt x="4" y="8"/>
                          <a:pt x="4" y="8"/>
                        </a:cubicBezTo>
                        <a:cubicBezTo>
                          <a:pt x="5" y="8"/>
                          <a:pt x="5" y="8"/>
                          <a:pt x="6" y="8"/>
                        </a:cubicBezTo>
                        <a:cubicBezTo>
                          <a:pt x="12" y="4"/>
                          <a:pt x="12" y="4"/>
                          <a:pt x="12" y="4"/>
                        </a:cubicBezTo>
                        <a:cubicBezTo>
                          <a:pt x="13" y="3"/>
                          <a:pt x="13" y="2"/>
                          <a:pt x="13" y="1"/>
                        </a:cubicBezTo>
                        <a:cubicBezTo>
                          <a:pt x="12" y="0"/>
                          <a:pt x="11" y="0"/>
                          <a:pt x="10" y="0"/>
                        </a:cubicBezTo>
                        <a:cubicBezTo>
                          <a:pt x="4" y="4"/>
                          <a:pt x="4" y="4"/>
                          <a:pt x="4" y="4"/>
                        </a:cubicBezTo>
                        <a:cubicBezTo>
                          <a:pt x="0" y="3"/>
                          <a:pt x="0" y="3"/>
                          <a:pt x="0" y="3"/>
                        </a:cubicBezTo>
                        <a:cubicBezTo>
                          <a:pt x="0" y="3"/>
                          <a:pt x="1" y="4"/>
                          <a:pt x="1" y="5"/>
                        </a:cubicBezTo>
                        <a:close/>
                      </a:path>
                    </a:pathLst>
                  </a:custGeom>
                  <a:solidFill>
                    <a:schemeClr val="tx1">
                      <a:lumMod val="75000"/>
                      <a:lumOff val="25000"/>
                    </a:schemeClr>
                  </a:solid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52" name="Freeform: Shape 134"/>
                  <p:cNvSpPr/>
                  <p:nvPr/>
                </p:nvSpPr>
                <p:spPr bwMode="auto">
                  <a:xfrm>
                    <a:off x="4954588" y="3076575"/>
                    <a:ext cx="39688" cy="55562"/>
                  </a:xfrm>
                  <a:custGeom>
                    <a:avLst/>
                    <a:gdLst/>
                    <a:ahLst/>
                    <a:cxnLst>
                      <a:cxn ang="0">
                        <a:pos x="5" y="12"/>
                      </a:cxn>
                      <a:cxn ang="0">
                        <a:pos x="9" y="6"/>
                      </a:cxn>
                      <a:cxn ang="0">
                        <a:pos x="5" y="1"/>
                      </a:cxn>
                      <a:cxn ang="0">
                        <a:pos x="0" y="6"/>
                      </a:cxn>
                      <a:cxn ang="0">
                        <a:pos x="5" y="12"/>
                      </a:cxn>
                    </a:cxnLst>
                    <a:rect l="0" t="0" r="r" b="b"/>
                    <a:pathLst>
                      <a:path w="9" h="13">
                        <a:moveTo>
                          <a:pt x="5" y="12"/>
                        </a:moveTo>
                        <a:cubicBezTo>
                          <a:pt x="8" y="12"/>
                          <a:pt x="9" y="8"/>
                          <a:pt x="9" y="6"/>
                        </a:cubicBezTo>
                        <a:cubicBezTo>
                          <a:pt x="9" y="3"/>
                          <a:pt x="7" y="1"/>
                          <a:pt x="5" y="1"/>
                        </a:cubicBezTo>
                        <a:cubicBezTo>
                          <a:pt x="2" y="0"/>
                          <a:pt x="0" y="3"/>
                          <a:pt x="0" y="6"/>
                        </a:cubicBezTo>
                        <a:cubicBezTo>
                          <a:pt x="0" y="10"/>
                          <a:pt x="4" y="13"/>
                          <a:pt x="5" y="12"/>
                        </a:cubicBezTo>
                        <a:close/>
                      </a:path>
                    </a:pathLst>
                  </a:custGeom>
                  <a:solidFill>
                    <a:schemeClr val="tx1">
                      <a:lumMod val="75000"/>
                      <a:lumOff val="25000"/>
                    </a:schemeClr>
                  </a:solid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53" name="Freeform: Shape 135"/>
                  <p:cNvSpPr/>
                  <p:nvPr/>
                </p:nvSpPr>
                <p:spPr bwMode="auto">
                  <a:xfrm>
                    <a:off x="4886325" y="3132138"/>
                    <a:ext cx="107950" cy="171450"/>
                  </a:xfrm>
                  <a:custGeom>
                    <a:avLst/>
                    <a:gdLst/>
                    <a:ahLst/>
                    <a:cxnLst>
                      <a:cxn ang="0">
                        <a:pos x="3" y="9"/>
                      </a:cxn>
                      <a:cxn ang="0">
                        <a:pos x="3" y="9"/>
                      </a:cxn>
                      <a:cxn ang="0">
                        <a:pos x="9" y="4"/>
                      </a:cxn>
                      <a:cxn ang="0">
                        <a:pos x="14" y="5"/>
                      </a:cxn>
                      <a:cxn ang="0">
                        <a:pos x="12" y="5"/>
                      </a:cxn>
                      <a:cxn ang="0">
                        <a:pos x="9" y="17"/>
                      </a:cxn>
                      <a:cxn ang="0">
                        <a:pos x="10" y="18"/>
                      </a:cxn>
                      <a:cxn ang="0">
                        <a:pos x="14" y="22"/>
                      </a:cxn>
                      <a:cxn ang="0">
                        <a:pos x="19" y="28"/>
                      </a:cxn>
                      <a:cxn ang="0">
                        <a:pos x="18" y="37"/>
                      </a:cxn>
                      <a:cxn ang="0">
                        <a:pos x="20" y="40"/>
                      </a:cxn>
                      <a:cxn ang="0">
                        <a:pos x="23" y="38"/>
                      </a:cxn>
                      <a:cxn ang="0">
                        <a:pos x="24" y="28"/>
                      </a:cxn>
                      <a:cxn ang="0">
                        <a:pos x="24" y="25"/>
                      </a:cxn>
                      <a:cxn ang="0">
                        <a:pos x="19" y="19"/>
                      </a:cxn>
                      <a:cxn ang="0">
                        <a:pos x="22" y="5"/>
                      </a:cxn>
                      <a:cxn ang="0">
                        <a:pos x="22" y="2"/>
                      </a:cxn>
                      <a:cxn ang="0">
                        <a:pos x="22" y="3"/>
                      </a:cxn>
                      <a:cxn ang="0">
                        <a:pos x="20" y="8"/>
                      </a:cxn>
                      <a:cxn ang="0">
                        <a:pos x="21" y="3"/>
                      </a:cxn>
                      <a:cxn ang="0">
                        <a:pos x="21" y="2"/>
                      </a:cxn>
                      <a:cxn ang="0">
                        <a:pos x="21" y="2"/>
                      </a:cxn>
                      <a:cxn ang="0">
                        <a:pos x="20" y="1"/>
                      </a:cxn>
                      <a:cxn ang="0">
                        <a:pos x="19" y="2"/>
                      </a:cxn>
                      <a:cxn ang="0">
                        <a:pos x="20" y="3"/>
                      </a:cxn>
                      <a:cxn ang="0">
                        <a:pos x="19" y="8"/>
                      </a:cxn>
                      <a:cxn ang="0">
                        <a:pos x="17" y="0"/>
                      </a:cxn>
                      <a:cxn ang="0">
                        <a:pos x="17" y="0"/>
                      </a:cxn>
                      <a:cxn ang="0">
                        <a:pos x="15" y="0"/>
                      </a:cxn>
                      <a:cxn ang="0">
                        <a:pos x="8" y="0"/>
                      </a:cxn>
                      <a:cxn ang="0">
                        <a:pos x="0" y="6"/>
                      </a:cxn>
                      <a:cxn ang="0">
                        <a:pos x="0" y="9"/>
                      </a:cxn>
                      <a:cxn ang="0">
                        <a:pos x="3" y="9"/>
                      </a:cxn>
                    </a:cxnLst>
                    <a:rect l="0" t="0" r="r" b="b"/>
                    <a:pathLst>
                      <a:path w="25" h="40">
                        <a:moveTo>
                          <a:pt x="3" y="9"/>
                        </a:moveTo>
                        <a:cubicBezTo>
                          <a:pt x="3" y="9"/>
                          <a:pt x="3" y="9"/>
                          <a:pt x="3" y="9"/>
                        </a:cubicBezTo>
                        <a:cubicBezTo>
                          <a:pt x="9" y="4"/>
                          <a:pt x="9" y="4"/>
                          <a:pt x="9" y="4"/>
                        </a:cubicBezTo>
                        <a:cubicBezTo>
                          <a:pt x="14" y="5"/>
                          <a:pt x="14" y="5"/>
                          <a:pt x="14" y="5"/>
                        </a:cubicBezTo>
                        <a:cubicBezTo>
                          <a:pt x="12" y="5"/>
                          <a:pt x="12" y="5"/>
                          <a:pt x="12" y="5"/>
                        </a:cubicBezTo>
                        <a:cubicBezTo>
                          <a:pt x="12" y="8"/>
                          <a:pt x="10" y="14"/>
                          <a:pt x="9" y="17"/>
                        </a:cubicBezTo>
                        <a:cubicBezTo>
                          <a:pt x="10" y="18"/>
                          <a:pt x="10" y="18"/>
                          <a:pt x="10" y="18"/>
                        </a:cubicBezTo>
                        <a:cubicBezTo>
                          <a:pt x="10" y="19"/>
                          <a:pt x="11" y="21"/>
                          <a:pt x="14" y="22"/>
                        </a:cubicBezTo>
                        <a:cubicBezTo>
                          <a:pt x="15" y="23"/>
                          <a:pt x="19" y="28"/>
                          <a:pt x="19" y="28"/>
                        </a:cubicBezTo>
                        <a:cubicBezTo>
                          <a:pt x="18" y="37"/>
                          <a:pt x="18" y="37"/>
                          <a:pt x="18" y="37"/>
                        </a:cubicBezTo>
                        <a:cubicBezTo>
                          <a:pt x="18" y="39"/>
                          <a:pt x="19" y="40"/>
                          <a:pt x="20" y="40"/>
                        </a:cubicBezTo>
                        <a:cubicBezTo>
                          <a:pt x="21" y="40"/>
                          <a:pt x="23" y="39"/>
                          <a:pt x="23" y="38"/>
                        </a:cubicBezTo>
                        <a:cubicBezTo>
                          <a:pt x="24" y="28"/>
                          <a:pt x="24" y="28"/>
                          <a:pt x="24" y="28"/>
                        </a:cubicBezTo>
                        <a:cubicBezTo>
                          <a:pt x="25" y="26"/>
                          <a:pt x="24" y="26"/>
                          <a:pt x="24" y="25"/>
                        </a:cubicBezTo>
                        <a:cubicBezTo>
                          <a:pt x="24" y="25"/>
                          <a:pt x="19" y="19"/>
                          <a:pt x="19" y="19"/>
                        </a:cubicBezTo>
                        <a:cubicBezTo>
                          <a:pt x="20" y="11"/>
                          <a:pt x="23" y="6"/>
                          <a:pt x="22" y="5"/>
                        </a:cubicBezTo>
                        <a:cubicBezTo>
                          <a:pt x="22" y="3"/>
                          <a:pt x="22" y="2"/>
                          <a:pt x="22" y="2"/>
                        </a:cubicBezTo>
                        <a:cubicBezTo>
                          <a:pt x="22" y="3"/>
                          <a:pt x="22" y="3"/>
                          <a:pt x="22" y="3"/>
                        </a:cubicBezTo>
                        <a:cubicBezTo>
                          <a:pt x="22" y="6"/>
                          <a:pt x="20" y="8"/>
                          <a:pt x="20" y="8"/>
                        </a:cubicBezTo>
                        <a:cubicBezTo>
                          <a:pt x="20" y="8"/>
                          <a:pt x="21" y="4"/>
                          <a:pt x="21" y="3"/>
                        </a:cubicBezTo>
                        <a:cubicBezTo>
                          <a:pt x="21" y="3"/>
                          <a:pt x="21" y="2"/>
                          <a:pt x="21" y="2"/>
                        </a:cubicBezTo>
                        <a:cubicBezTo>
                          <a:pt x="21" y="2"/>
                          <a:pt x="21" y="2"/>
                          <a:pt x="21" y="2"/>
                        </a:cubicBezTo>
                        <a:cubicBezTo>
                          <a:pt x="20" y="1"/>
                          <a:pt x="20" y="1"/>
                          <a:pt x="20" y="1"/>
                        </a:cubicBezTo>
                        <a:cubicBezTo>
                          <a:pt x="19" y="2"/>
                          <a:pt x="19" y="2"/>
                          <a:pt x="19" y="2"/>
                        </a:cubicBezTo>
                        <a:cubicBezTo>
                          <a:pt x="19" y="2"/>
                          <a:pt x="19" y="3"/>
                          <a:pt x="20" y="3"/>
                        </a:cubicBezTo>
                        <a:cubicBezTo>
                          <a:pt x="20" y="3"/>
                          <a:pt x="19" y="6"/>
                          <a:pt x="19" y="8"/>
                        </a:cubicBezTo>
                        <a:cubicBezTo>
                          <a:pt x="19" y="2"/>
                          <a:pt x="18" y="0"/>
                          <a:pt x="17" y="0"/>
                        </a:cubicBezTo>
                        <a:cubicBezTo>
                          <a:pt x="17" y="0"/>
                          <a:pt x="17" y="0"/>
                          <a:pt x="17" y="0"/>
                        </a:cubicBezTo>
                        <a:cubicBezTo>
                          <a:pt x="17" y="0"/>
                          <a:pt x="15" y="0"/>
                          <a:pt x="15" y="0"/>
                        </a:cubicBezTo>
                        <a:cubicBezTo>
                          <a:pt x="14" y="0"/>
                          <a:pt x="11" y="0"/>
                          <a:pt x="8" y="0"/>
                        </a:cubicBezTo>
                        <a:cubicBezTo>
                          <a:pt x="0" y="6"/>
                          <a:pt x="0" y="6"/>
                          <a:pt x="0" y="6"/>
                        </a:cubicBezTo>
                        <a:cubicBezTo>
                          <a:pt x="0" y="7"/>
                          <a:pt x="0" y="8"/>
                          <a:pt x="0" y="9"/>
                        </a:cubicBezTo>
                        <a:cubicBezTo>
                          <a:pt x="1" y="10"/>
                          <a:pt x="2" y="10"/>
                          <a:pt x="3" y="9"/>
                        </a:cubicBezTo>
                        <a:close/>
                      </a:path>
                    </a:pathLst>
                  </a:custGeom>
                  <a:solidFill>
                    <a:schemeClr val="tx1">
                      <a:lumMod val="75000"/>
                      <a:lumOff val="25000"/>
                    </a:schemeClr>
                  </a:solidFill>
                  <a:ln w="9525">
                    <a:noFill/>
                    <a:round/>
                  </a:ln>
                </p:spPr>
                <p:txBody>
                  <a:bodyPr anchor="ctr"/>
                  <a:p>
                    <a:pPr algn="ctr"/>
                    <a:endParaRPr sz="1400">
                      <a:latin typeface="微软雅黑" panose="020B0503020204020204" pitchFamily="34" charset="-122"/>
                      <a:ea typeface="微软雅黑" panose="020B0503020204020204" pitchFamily="34" charset="-122"/>
                      <a:sym typeface="字魂35号-经典雅黑" panose="00000500000000000000" pitchFamily="2" charset="-122"/>
                    </a:endParaRPr>
                  </a:p>
                </p:txBody>
              </p:sp>
            </p:grpSp>
          </p:grpSp>
          <p:sp>
            <p:nvSpPr>
              <p:cNvPr id="54" name="Oval 136"/>
              <p:cNvSpPr/>
              <p:nvPr/>
            </p:nvSpPr>
            <p:spPr bwMode="auto">
              <a:xfrm>
                <a:off x="5092634" y="3750908"/>
                <a:ext cx="376201" cy="376201"/>
              </a:xfrm>
              <a:prstGeom prst="ellipse">
                <a:avLst/>
              </a:prstGeom>
              <a:solidFill>
                <a:schemeClr val="accent1"/>
              </a:solidFill>
              <a:ln w="12700">
                <a:solidFill>
                  <a:schemeClr val="bg1"/>
                </a:solidFill>
                <a:round/>
              </a:ln>
            </p:spPr>
            <p:txBody>
              <a:bodyPr vert="horz" wrap="none" lIns="91440" tIns="45720" rIns="91440" bIns="45720" anchor="ctr" anchorCtr="1" compatLnSpc="1">
                <a:noAutofit/>
              </a:bodyPr>
              <a:p>
                <a:pPr algn="ctr"/>
                <a:r>
                  <a:rPr lang="en-US" sz="1400" b="1">
                    <a:solidFill>
                      <a:schemeClr val="bg1"/>
                    </a:solidFill>
                    <a:latin typeface="微软雅黑" panose="020B0503020204020204" pitchFamily="34" charset="-122"/>
                    <a:ea typeface="微软雅黑" panose="020B0503020204020204" pitchFamily="34" charset="-122"/>
                    <a:sym typeface="字魂35号-经典雅黑" panose="00000500000000000000" pitchFamily="2" charset="-122"/>
                  </a:rPr>
                  <a:t>01</a:t>
                </a:r>
                <a:endParaRPr lang="en-US" sz="1400" b="1">
                  <a:solidFill>
                    <a:schemeClr val="bg1"/>
                  </a:solidFill>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55" name="Oval 137"/>
              <p:cNvSpPr/>
              <p:nvPr/>
            </p:nvSpPr>
            <p:spPr bwMode="auto">
              <a:xfrm>
                <a:off x="6196156" y="2881466"/>
                <a:ext cx="376201" cy="376201"/>
              </a:xfrm>
              <a:prstGeom prst="ellipse">
                <a:avLst/>
              </a:prstGeom>
              <a:solidFill>
                <a:schemeClr val="accent2"/>
              </a:solidFill>
              <a:ln w="12700">
                <a:solidFill>
                  <a:schemeClr val="bg1"/>
                </a:solidFill>
                <a:round/>
              </a:ln>
            </p:spPr>
            <p:txBody>
              <a:bodyPr vert="horz" wrap="none" lIns="91440" tIns="45720" rIns="91440" bIns="45720" anchor="ctr" anchorCtr="1" compatLnSpc="1">
                <a:noAutofit/>
              </a:bodyPr>
              <a:p>
                <a:pPr algn="ctr"/>
                <a:r>
                  <a:rPr lang="en-US" sz="1400" b="1">
                    <a:solidFill>
                      <a:schemeClr val="bg1"/>
                    </a:solidFill>
                    <a:latin typeface="微软雅黑" panose="020B0503020204020204" pitchFamily="34" charset="-122"/>
                    <a:ea typeface="微软雅黑" panose="020B0503020204020204" pitchFamily="34" charset="-122"/>
                    <a:sym typeface="字魂35号-经典雅黑" panose="00000500000000000000" pitchFamily="2" charset="-122"/>
                  </a:rPr>
                  <a:t>02</a:t>
                </a:r>
                <a:endParaRPr lang="en-US" sz="1400" b="1">
                  <a:solidFill>
                    <a:schemeClr val="bg1"/>
                  </a:solidFill>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56" name="Oval 138"/>
              <p:cNvSpPr/>
              <p:nvPr/>
            </p:nvSpPr>
            <p:spPr bwMode="auto">
              <a:xfrm>
                <a:off x="6288116" y="4461509"/>
                <a:ext cx="376201" cy="376201"/>
              </a:xfrm>
              <a:prstGeom prst="ellipse">
                <a:avLst/>
              </a:prstGeom>
              <a:solidFill>
                <a:schemeClr val="accent3"/>
              </a:solidFill>
              <a:ln w="12700">
                <a:solidFill>
                  <a:schemeClr val="bg1"/>
                </a:solidFill>
                <a:round/>
              </a:ln>
            </p:spPr>
            <p:txBody>
              <a:bodyPr vert="horz" wrap="none" lIns="91440" tIns="45720" rIns="91440" bIns="45720" anchor="ctr" anchorCtr="1" compatLnSpc="1">
                <a:noAutofit/>
              </a:bodyPr>
              <a:p>
                <a:pPr algn="ctr"/>
                <a:r>
                  <a:rPr lang="en-US" sz="1400" b="1">
                    <a:solidFill>
                      <a:schemeClr val="bg1"/>
                    </a:solidFill>
                    <a:latin typeface="微软雅黑" panose="020B0503020204020204" pitchFamily="34" charset="-122"/>
                    <a:ea typeface="微软雅黑" panose="020B0503020204020204" pitchFamily="34" charset="-122"/>
                    <a:sym typeface="字魂35号-经典雅黑" panose="00000500000000000000" pitchFamily="2" charset="-122"/>
                  </a:rPr>
                  <a:t>03</a:t>
                </a:r>
                <a:endParaRPr lang="en-US" sz="1400" b="1">
                  <a:solidFill>
                    <a:schemeClr val="bg1"/>
                  </a:solidFill>
                  <a:latin typeface="微软雅黑" panose="020B0503020204020204" pitchFamily="34" charset="-122"/>
                  <a:ea typeface="微软雅黑" panose="020B0503020204020204" pitchFamily="34" charset="-122"/>
                  <a:sym typeface="字魂35号-经典雅黑" panose="00000500000000000000" pitchFamily="2" charset="-122"/>
                </a:endParaRPr>
              </a:p>
            </p:txBody>
          </p:sp>
        </p:grpSp>
        <p:grpSp>
          <p:nvGrpSpPr>
            <p:cNvPr id="57" name="Group 43"/>
            <p:cNvGrpSpPr/>
            <p:nvPr/>
          </p:nvGrpSpPr>
          <p:grpSpPr>
            <a:xfrm>
              <a:off x="11422" y="5661"/>
              <a:ext cx="4965" cy="1828"/>
              <a:chOff x="1390704" y="1140373"/>
              <a:chExt cx="4203870" cy="1548017"/>
            </a:xfrm>
          </p:grpSpPr>
          <p:sp>
            <p:nvSpPr>
              <p:cNvPr id="58" name="TextBox 44"/>
              <p:cNvSpPr txBox="1"/>
              <p:nvPr/>
            </p:nvSpPr>
            <p:spPr bwMode="auto">
              <a:xfrm>
                <a:off x="1415480" y="1140373"/>
                <a:ext cx="2913191" cy="309958"/>
              </a:xfrm>
              <a:prstGeom prst="rect">
                <a:avLst/>
              </a:prstGeom>
              <a:noFill/>
            </p:spPr>
            <p:txBody>
              <a:bodyPr wrap="none" lIns="360000" tIns="0" rIns="0" bIns="0" anchor="ctr" anchorCtr="0">
                <a:noAutofit/>
              </a:bodyPr>
              <a:p>
                <a:pPr algn="l" latinLnBrk="0"/>
                <a:r>
                  <a:rPr lang="zh-CN" altLang="en-US" sz="2000">
                    <a:solidFill>
                      <a:schemeClr val="accent2">
                        <a:lumMod val="100000"/>
                      </a:schemeClr>
                    </a:solidFill>
                    <a:latin typeface="微软雅黑" panose="020B0503020204020204" pitchFamily="34" charset="-122"/>
                    <a:ea typeface="微软雅黑" panose="020B0503020204020204" pitchFamily="34" charset="-122"/>
                    <a:sym typeface="字魂35号-经典雅黑" panose="00000500000000000000" pitchFamily="2" charset="-122"/>
                  </a:rPr>
                  <a:t>有助于提升个人的进取心</a:t>
                </a:r>
                <a:endParaRPr lang="zh-CN" altLang="en-US" sz="2000">
                  <a:solidFill>
                    <a:schemeClr val="accent2">
                      <a:lumMod val="100000"/>
                    </a:schemeClr>
                  </a:solidFill>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59" name="TextBox 45"/>
              <p:cNvSpPr txBox="1"/>
              <p:nvPr/>
            </p:nvSpPr>
            <p:spPr bwMode="auto">
              <a:xfrm>
                <a:off x="1390704" y="1723073"/>
                <a:ext cx="4203870" cy="965317"/>
              </a:xfrm>
              <a:prstGeom prst="rect">
                <a:avLst/>
              </a:prstGeom>
              <a:noFill/>
            </p:spPr>
            <p:txBody>
              <a:bodyPr wrap="square" lIns="360000" tIns="0" rIns="0" bIns="0" anchor="ctr" anchorCtr="0">
                <a:noAutofit/>
              </a:bodyPr>
              <a:p>
                <a:pPr algn="l" latinLnBrk="0">
                  <a:lnSpc>
                    <a:spcPct val="120000"/>
                  </a:lnSpc>
                </a:pPr>
                <a:r>
                  <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字魂35号-经典雅黑" panose="00000500000000000000" pitchFamily="2" charset="-122"/>
                  </a:rPr>
                  <a:t>通过深入的自我认识，大学生能够更清晰地了解自己的优势、兴趣、能力和价值观。</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字魂35号-经典雅黑" panose="00000500000000000000" pitchFamily="2" charset="-122"/>
                </a:endParaRPr>
              </a:p>
              <a:p>
                <a:pPr algn="l" latinLnBrk="0">
                  <a:lnSpc>
                    <a:spcPct val="120000"/>
                  </a:lnSpc>
                </a:pPr>
                <a:r>
                  <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字魂35号-经典雅黑" panose="00000500000000000000" pitchFamily="2" charset="-122"/>
                  </a:rPr>
                  <a:t>这种自我洞察不仅有助于明确职业目标和发展方向，而且能够激发内在动力。</a:t>
                </a:r>
                <a:endParaRPr lang="en-US" altLang="zh-CN" sz="1400">
                  <a:latin typeface="微软雅黑" panose="020B0503020204020204" pitchFamily="34" charset="-122"/>
                  <a:ea typeface="微软雅黑" panose="020B0503020204020204" pitchFamily="34" charset="-122"/>
                  <a:cs typeface="微软雅黑" panose="020B0503020204020204" pitchFamily="34" charset="-122"/>
                  <a:sym typeface="字魂35号-经典雅黑" panose="00000500000000000000" pitchFamily="2" charset="-122"/>
                </a:endParaRPr>
              </a:p>
            </p:txBody>
          </p:sp>
        </p:grpSp>
        <p:grpSp>
          <p:nvGrpSpPr>
            <p:cNvPr id="60" name="Group 46"/>
            <p:cNvGrpSpPr/>
            <p:nvPr/>
          </p:nvGrpSpPr>
          <p:grpSpPr>
            <a:xfrm>
              <a:off x="2680" y="5826"/>
              <a:ext cx="4256" cy="1617"/>
              <a:chOff x="321474" y="865325"/>
              <a:chExt cx="3163332" cy="1369332"/>
            </a:xfrm>
          </p:grpSpPr>
          <p:sp>
            <p:nvSpPr>
              <p:cNvPr id="61" name="TextBox 47"/>
              <p:cNvSpPr txBox="1"/>
              <p:nvPr/>
            </p:nvSpPr>
            <p:spPr bwMode="auto">
              <a:xfrm>
                <a:off x="1167801" y="865325"/>
                <a:ext cx="2299240" cy="309958"/>
              </a:xfrm>
              <a:prstGeom prst="rect">
                <a:avLst/>
              </a:prstGeom>
              <a:noFill/>
            </p:spPr>
            <p:txBody>
              <a:bodyPr wrap="none" lIns="0" tIns="0" rIns="432000" bIns="0" anchor="ctr" anchorCtr="0">
                <a:noAutofit/>
              </a:bodyPr>
              <a:p>
                <a:pPr algn="r" latinLnBrk="0"/>
                <a:r>
                  <a:rPr lang="zh-CN" altLang="en-US" sz="2000">
                    <a:solidFill>
                      <a:schemeClr val="accent3">
                        <a:lumMod val="100000"/>
                      </a:schemeClr>
                    </a:solidFill>
                    <a:latin typeface="微软雅黑" panose="020B0503020204020204" pitchFamily="34" charset="-122"/>
                    <a:ea typeface="微软雅黑" panose="020B0503020204020204" pitchFamily="34" charset="-122"/>
                    <a:sym typeface="字魂35号-经典雅黑" panose="00000500000000000000" pitchFamily="2" charset="-122"/>
                  </a:rPr>
                  <a:t>有利于正确认识自己的</a:t>
                </a:r>
                <a:endParaRPr lang="zh-CN" altLang="en-US" sz="2000">
                  <a:solidFill>
                    <a:schemeClr val="accent3">
                      <a:lumMod val="100000"/>
                    </a:schemeClr>
                  </a:solidFill>
                  <a:latin typeface="微软雅黑" panose="020B0503020204020204" pitchFamily="34" charset="-122"/>
                  <a:ea typeface="微软雅黑" panose="020B0503020204020204" pitchFamily="34" charset="-122"/>
                  <a:sym typeface="字魂35号-经典雅黑" panose="00000500000000000000" pitchFamily="2" charset="-122"/>
                </a:endParaRPr>
              </a:p>
              <a:p>
                <a:pPr algn="r" latinLnBrk="0"/>
                <a:r>
                  <a:rPr lang="zh-CN" altLang="en-US" sz="2000">
                    <a:solidFill>
                      <a:schemeClr val="accent3">
                        <a:lumMod val="100000"/>
                      </a:schemeClr>
                    </a:solidFill>
                    <a:latin typeface="微软雅黑" panose="020B0503020204020204" pitchFamily="34" charset="-122"/>
                    <a:ea typeface="微软雅黑" panose="020B0503020204020204" pitchFamily="34" charset="-122"/>
                    <a:sym typeface="字魂35号-经典雅黑" panose="00000500000000000000" pitchFamily="2" charset="-122"/>
                  </a:rPr>
                  <a:t>优缺点</a:t>
                </a:r>
                <a:endParaRPr lang="zh-CN" altLang="en-US" sz="2000">
                  <a:solidFill>
                    <a:schemeClr val="accent3">
                      <a:lumMod val="100000"/>
                    </a:schemeClr>
                  </a:solidFill>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62" name="TextBox 48"/>
              <p:cNvSpPr txBox="1"/>
              <p:nvPr/>
            </p:nvSpPr>
            <p:spPr bwMode="auto">
              <a:xfrm>
                <a:off x="321474" y="1678188"/>
                <a:ext cx="3163332" cy="556469"/>
              </a:xfrm>
              <a:prstGeom prst="rect">
                <a:avLst/>
              </a:prstGeom>
              <a:noFill/>
            </p:spPr>
            <p:txBody>
              <a:bodyPr wrap="square" lIns="0" tIns="0" rIns="432000" bIns="0" anchor="ctr" anchorCtr="0">
                <a:noAutofit/>
              </a:bodyPr>
              <a:p>
                <a:pPr algn="l" latinLnBrk="0">
                  <a:lnSpc>
                    <a:spcPct val="120000"/>
                  </a:lnSpc>
                </a:pPr>
                <a:r>
                  <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字魂35号-经典雅黑" panose="00000500000000000000" pitchFamily="2" charset="-122"/>
                  </a:rPr>
                  <a:t>正确地认识到自己的优缺点，寻找到人生的自我平衡点，才能更好地规划自己的发展方向，最终找到适合自己的位置。</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字魂35号-经典雅黑" panose="00000500000000000000" pitchFamily="2" charset="-122"/>
                </a:endParaRPr>
              </a:p>
            </p:txBody>
          </p:sp>
        </p:grpSp>
        <p:grpSp>
          <p:nvGrpSpPr>
            <p:cNvPr id="63" name="Group 2"/>
            <p:cNvGrpSpPr/>
            <p:nvPr/>
          </p:nvGrpSpPr>
          <p:grpSpPr>
            <a:xfrm>
              <a:off x="6396" y="1870"/>
              <a:ext cx="6171" cy="1399"/>
              <a:chOff x="3951600" y="1188283"/>
              <a:chExt cx="5224779" cy="1184865"/>
            </a:xfrm>
          </p:grpSpPr>
          <p:sp>
            <p:nvSpPr>
              <p:cNvPr id="64" name="TextBox 56"/>
              <p:cNvSpPr txBox="1"/>
              <p:nvPr/>
            </p:nvSpPr>
            <p:spPr bwMode="auto">
              <a:xfrm>
                <a:off x="4818760" y="1188283"/>
                <a:ext cx="2619115" cy="309958"/>
              </a:xfrm>
              <a:prstGeom prst="rect">
                <a:avLst/>
              </a:prstGeom>
              <a:noFill/>
            </p:spPr>
            <p:txBody>
              <a:bodyPr wrap="none" lIns="0" tIns="0" rIns="0" bIns="0" anchor="t" anchorCtr="1">
                <a:noAutofit/>
              </a:bodyPr>
              <a:p>
                <a:pPr algn="l" latinLnBrk="0"/>
                <a:r>
                  <a:rPr lang="zh-CN" altLang="en-US" sz="2000">
                    <a:solidFill>
                      <a:schemeClr val="accent1">
                        <a:lumMod val="100000"/>
                      </a:schemeClr>
                    </a:solidFill>
                    <a:latin typeface="微软雅黑" panose="020B0503020204020204" pitchFamily="34" charset="-122"/>
                    <a:ea typeface="微软雅黑" panose="020B0503020204020204" pitchFamily="34" charset="-122"/>
                    <a:sym typeface="字魂35号-经典雅黑" panose="00000500000000000000" pitchFamily="2" charset="-122"/>
                  </a:rPr>
                  <a:t>有助于打造个人核心竞争力</a:t>
                </a:r>
                <a:endParaRPr lang="zh-CN" altLang="en-US" sz="2000">
                  <a:solidFill>
                    <a:schemeClr val="accent1">
                      <a:lumMod val="100000"/>
                    </a:schemeClr>
                  </a:solidFill>
                  <a:latin typeface="微软雅黑" panose="020B0503020204020204" pitchFamily="34" charset="-122"/>
                  <a:ea typeface="微软雅黑" panose="020B0503020204020204" pitchFamily="34" charset="-122"/>
                  <a:sym typeface="字魂35号-经典雅黑" panose="00000500000000000000" pitchFamily="2" charset="-122"/>
                </a:endParaRPr>
              </a:p>
            </p:txBody>
          </p:sp>
          <p:sp>
            <p:nvSpPr>
              <p:cNvPr id="65" name="TextBox 57"/>
              <p:cNvSpPr txBox="1"/>
              <p:nvPr/>
            </p:nvSpPr>
            <p:spPr bwMode="auto">
              <a:xfrm>
                <a:off x="3951600" y="1584703"/>
                <a:ext cx="5224779" cy="788445"/>
              </a:xfrm>
              <a:prstGeom prst="rect">
                <a:avLst/>
              </a:prstGeom>
              <a:noFill/>
            </p:spPr>
            <p:txBody>
              <a:bodyPr wrap="square" lIns="0" tIns="0" rIns="0" bIns="0" anchor="t" anchorCtr="1">
                <a:noAutofit/>
              </a:bodyPr>
              <a:p>
                <a:pPr latinLnBrk="0">
                  <a:lnSpc>
                    <a:spcPct val="120000"/>
                  </a:lnSpc>
                </a:pPr>
                <a:r>
                  <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字魂35号-经典雅黑" panose="00000500000000000000" pitchFamily="2" charset="-122"/>
                  </a:rPr>
                  <a:t>只有充分认识自我，才能准确定位自身与环境及社会的关系。如果缺乏客观准确的自我认识，逃避现实或沉溺于幻想，这将导致大学生陷入消极循环，影响其职业发展。</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字魂35号-经典雅黑" panose="00000500000000000000" pitchFamily="2" charset="-122"/>
                </a:endParaRPr>
              </a:p>
            </p:txBody>
          </p:sp>
        </p:gr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一、能力的含义与分类</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24" name="Freeform 2"/>
          <p:cNvSpPr/>
          <p:nvPr/>
        </p:nvSpPr>
        <p:spPr bwMode="blackWhite">
          <a:xfrm>
            <a:off x="5324549" y="2740785"/>
            <a:ext cx="1505172" cy="3087104"/>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ED4545"/>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41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5" name="Freeform 3"/>
          <p:cNvSpPr/>
          <p:nvPr/>
        </p:nvSpPr>
        <p:spPr bwMode="blackWhite">
          <a:xfrm rot="1118702">
            <a:off x="4362098" y="2306611"/>
            <a:ext cx="3551116" cy="1331692"/>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26" name="Oval 4"/>
          <p:cNvSpPr>
            <a:spLocks noChangeArrowheads="1"/>
          </p:cNvSpPr>
          <p:nvPr/>
        </p:nvSpPr>
        <p:spPr bwMode="blackWhite">
          <a:xfrm>
            <a:off x="5984404" y="2697827"/>
            <a:ext cx="185462" cy="179642"/>
          </a:xfrm>
          <a:prstGeom prst="ellipse">
            <a:avLst/>
          </a:prstGeom>
          <a:solidFill>
            <a:srgbClr val="ED4545"/>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41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27" name="组合 26"/>
          <p:cNvGrpSpPr/>
          <p:nvPr/>
        </p:nvGrpSpPr>
        <p:grpSpPr>
          <a:xfrm>
            <a:off x="7026898" y="2980124"/>
            <a:ext cx="1444654" cy="1962393"/>
            <a:chOff x="7028729" y="2636912"/>
            <a:chExt cx="1445030" cy="1962393"/>
          </a:xfrm>
        </p:grpSpPr>
        <p:sp>
          <p:nvSpPr>
            <p:cNvPr id="28" name="Line 5"/>
            <p:cNvSpPr>
              <a:spLocks noChangeShapeType="1"/>
            </p:cNvSpPr>
            <p:nvPr/>
          </p:nvSpPr>
          <p:spPr bwMode="blackWhite">
            <a:xfrm>
              <a:off x="7796157" y="2636912"/>
              <a:ext cx="638547" cy="1532813"/>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29" name="Line 6"/>
            <p:cNvSpPr>
              <a:spLocks noChangeShapeType="1"/>
            </p:cNvSpPr>
            <p:nvPr/>
          </p:nvSpPr>
          <p:spPr bwMode="blackWhite">
            <a:xfrm>
              <a:off x="7782487"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0" name="Line 7"/>
            <p:cNvSpPr>
              <a:spLocks noChangeShapeType="1"/>
            </p:cNvSpPr>
            <p:nvPr/>
          </p:nvSpPr>
          <p:spPr bwMode="blackWhite">
            <a:xfrm flipH="1">
              <a:off x="7108791" y="2640818"/>
              <a:ext cx="665886" cy="1483997"/>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1" name="Freeform 8"/>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6D55"/>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grpSp>
        <p:nvGrpSpPr>
          <p:cNvPr id="32" name="组合 31"/>
          <p:cNvGrpSpPr/>
          <p:nvPr/>
        </p:nvGrpSpPr>
        <p:grpSpPr>
          <a:xfrm>
            <a:off x="3762762" y="2980124"/>
            <a:ext cx="1444654" cy="1960439"/>
            <a:chOff x="3763742" y="2636912"/>
            <a:chExt cx="1445030" cy="1960439"/>
          </a:xfrm>
        </p:grpSpPr>
        <p:sp>
          <p:nvSpPr>
            <p:cNvPr id="33"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4"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5"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6" name="Freeform 12"/>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6D55"/>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sp>
        <p:nvSpPr>
          <p:cNvPr id="37" name="TextBox 53"/>
          <p:cNvSpPr txBox="1">
            <a:spLocks noChangeArrowheads="1"/>
          </p:cNvSpPr>
          <p:nvPr/>
        </p:nvSpPr>
        <p:spPr bwMode="auto">
          <a:xfrm>
            <a:off x="8948832" y="3446772"/>
            <a:ext cx="2125308"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algn="ctr" defTabSz="932815"/>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2</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）技能</a:t>
            </a:r>
            <a:endParaRPr lang="zh-CN" altLang="en-US" dirty="0">
              <a:solidFill>
                <a:schemeClr val="tx1">
                  <a:lumMod val="75000"/>
                  <a:lumOff val="25000"/>
                </a:schemeClr>
              </a:solidFill>
              <a:latin typeface="Arial" panose="020B0604020202020204" pitchFamily="34" charset="0"/>
              <a:cs typeface="宋体" panose="02010600030101010101" pitchFamily="2" charset="-122"/>
            </a:endParaRPr>
          </a:p>
        </p:txBody>
      </p:sp>
      <p:sp>
        <p:nvSpPr>
          <p:cNvPr id="38" name="TextBox 31"/>
          <p:cNvSpPr txBox="1"/>
          <p:nvPr/>
        </p:nvSpPr>
        <p:spPr bwMode="auto">
          <a:xfrm>
            <a:off x="8705906" y="3791319"/>
            <a:ext cx="3117614" cy="2677795"/>
          </a:xfrm>
          <a:prstGeom prst="rect">
            <a:avLst/>
          </a:prstGeom>
          <a:noFill/>
        </p:spPr>
        <p:txBody>
          <a:bodyPr vert="horz" wrap="square" lIns="93296" tIns="46648" rIns="93296" bIns="46648" numCol="1" anchor="t" anchorCtr="0" compatLnSpc="1">
            <a:spAutoFit/>
          </a:bodyPr>
          <a:lstStyle/>
          <a:p>
            <a:pPr defTabSz="932815">
              <a:lnSpc>
                <a:spcPct val="150000"/>
              </a:lnSpc>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技能是经过后天学习和练习培养而形成的能力，通常表现为某种动作系统和动作方式。如阅读能力、人际交往能力、沟通能力、操作能力等。技能可以分为知识技能、自我管理技能和 可迁移技能等。</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Box 32"/>
          <p:cNvSpPr txBox="1">
            <a:spLocks noChangeArrowheads="1"/>
          </p:cNvSpPr>
          <p:nvPr/>
        </p:nvSpPr>
        <p:spPr bwMode="auto">
          <a:xfrm>
            <a:off x="1298087" y="3139632"/>
            <a:ext cx="2125308"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algn="ctr" defTabSz="932815"/>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1</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）能力倾向</a:t>
            </a:r>
            <a:endParaRPr lang="zh-CN" altLang="en-US" dirty="0">
              <a:solidFill>
                <a:schemeClr val="tx1">
                  <a:lumMod val="75000"/>
                  <a:lumOff val="25000"/>
                </a:schemeClr>
              </a:solidFill>
              <a:latin typeface="Arial" panose="020B0604020202020204" pitchFamily="34" charset="0"/>
              <a:cs typeface="宋体" panose="02010600030101010101" pitchFamily="2" charset="-122"/>
            </a:endParaRPr>
          </a:p>
        </p:txBody>
      </p:sp>
      <p:sp>
        <p:nvSpPr>
          <p:cNvPr id="40" name="TextBox 33"/>
          <p:cNvSpPr txBox="1"/>
          <p:nvPr/>
        </p:nvSpPr>
        <p:spPr bwMode="auto">
          <a:xfrm>
            <a:off x="1055159" y="3484179"/>
            <a:ext cx="2638327" cy="2636057"/>
          </a:xfrm>
          <a:prstGeom prst="rect">
            <a:avLst/>
          </a:prstGeom>
          <a:noFill/>
        </p:spPr>
        <p:txBody>
          <a:bodyPr vert="horz" wrap="square" lIns="93296" tIns="46648" rIns="93296" bIns="46648" numCol="1" anchor="t" anchorCtr="0" compatLnSpc="1">
            <a:spAutoFit/>
          </a:bodyPr>
          <a:lstStyle/>
          <a:p>
            <a:pPr defTabSz="932815">
              <a:lnSpc>
                <a:spcPct val="150000"/>
              </a:lnSpc>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能力倾向是每个人被先天赋予的特殊才能，如音乐、运动能力等。能力倾向是与生俱来的，不过也有可能因未开发而荒废，其既有遗传方面的特征，但同时也有经过训练后发展的潜在可能性。</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圆角矩形 6"/>
          <p:cNvSpPr/>
          <p:nvPr/>
        </p:nvSpPr>
        <p:spPr>
          <a:xfrm>
            <a:off x="-436606" y="1450866"/>
            <a:ext cx="5522218"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2. </a:t>
            </a:r>
            <a:r>
              <a:rPr lang="zh-CN" altLang="en-US" sz="2800" b="1" dirty="0">
                <a:solidFill>
                  <a:schemeClr val="bg1"/>
                </a:solidFill>
              </a:rPr>
              <a:t>按获得方式划分</a:t>
            </a:r>
            <a:endParaRPr lang="zh-CN" altLang="en-US" sz="2800" b="1" dirty="0">
              <a:solidFill>
                <a:schemeClr val="bg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一、能力的含义与分类</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41" name="Freeform 5"/>
          <p:cNvSpPr/>
          <p:nvPr/>
        </p:nvSpPr>
        <p:spPr bwMode="auto">
          <a:xfrm>
            <a:off x="5076825" y="2050395"/>
            <a:ext cx="1027923" cy="1946929"/>
          </a:xfrm>
          <a:custGeom>
            <a:avLst/>
            <a:gdLst>
              <a:gd name="T0" fmla="*/ 637 w 637"/>
              <a:gd name="T1" fmla="*/ 601 h 2092"/>
              <a:gd name="T2" fmla="*/ 637 w 637"/>
              <a:gd name="T3" fmla="*/ 2092 h 2092"/>
              <a:gd name="T4" fmla="*/ 0 w 637"/>
              <a:gd name="T5" fmla="*/ 2092 h 2092"/>
              <a:gd name="T6" fmla="*/ 0 w 637"/>
              <a:gd name="T7" fmla="*/ 601 h 2092"/>
              <a:gd name="T8" fmla="*/ 622 w 637"/>
              <a:gd name="T9" fmla="*/ 0 h 2092"/>
              <a:gd name="T10" fmla="*/ 637 w 637"/>
              <a:gd name="T11" fmla="*/ 601 h 2092"/>
              <a:gd name="connsiteX0" fmla="*/ 10000 w 10165"/>
              <a:gd name="connsiteY0" fmla="*/ 2823 h 9950"/>
              <a:gd name="connsiteX1" fmla="*/ 10000 w 10165"/>
              <a:gd name="connsiteY1" fmla="*/ 9950 h 9950"/>
              <a:gd name="connsiteX2" fmla="*/ 0 w 10165"/>
              <a:gd name="connsiteY2" fmla="*/ 9950 h 9950"/>
              <a:gd name="connsiteX3" fmla="*/ 0 w 10165"/>
              <a:gd name="connsiteY3" fmla="*/ 2823 h 9950"/>
              <a:gd name="connsiteX4" fmla="*/ 10165 w 10165"/>
              <a:gd name="connsiteY4" fmla="*/ 0 h 9950"/>
              <a:gd name="connsiteX5" fmla="*/ 10000 w 10165"/>
              <a:gd name="connsiteY5" fmla="*/ 2823 h 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65" h="9950">
                <a:moveTo>
                  <a:pt x="10000" y="2823"/>
                </a:moveTo>
                <a:lnTo>
                  <a:pt x="10000" y="9950"/>
                </a:lnTo>
                <a:lnTo>
                  <a:pt x="0" y="9950"/>
                </a:lnTo>
                <a:lnTo>
                  <a:pt x="0" y="2823"/>
                </a:lnTo>
                <a:lnTo>
                  <a:pt x="10165" y="0"/>
                </a:lnTo>
                <a:lnTo>
                  <a:pt x="10000" y="2823"/>
                </a:lnTo>
                <a:close/>
              </a:path>
            </a:pathLst>
          </a:custGeom>
          <a:solidFill>
            <a:srgbClr val="F83003"/>
          </a:solidFill>
          <a:ln>
            <a:noFill/>
          </a:ln>
        </p:spPr>
        <p:txBody>
          <a:bodyPr vert="horz" wrap="square" lIns="91440" tIns="45720" rIns="91440" bIns="45720" numCol="1" anchor="ctr" anchorCtr="0" compatLnSpc="1"/>
          <a:lstStyle/>
          <a:p>
            <a:pPr algn="ctr"/>
            <a:endParaRPr lang="zh-CN" altLang="en-US" sz="3200" dirty="0"/>
          </a:p>
        </p:txBody>
      </p:sp>
      <p:sp>
        <p:nvSpPr>
          <p:cNvPr id="42" name="Freeform 6"/>
          <p:cNvSpPr/>
          <p:nvPr/>
        </p:nvSpPr>
        <p:spPr bwMode="auto">
          <a:xfrm>
            <a:off x="6084094" y="1820962"/>
            <a:ext cx="1011238" cy="2184300"/>
          </a:xfrm>
          <a:custGeom>
            <a:avLst/>
            <a:gdLst>
              <a:gd name="T0" fmla="*/ 0 w 637"/>
              <a:gd name="T1" fmla="*/ 601 h 2092"/>
              <a:gd name="T2" fmla="*/ 0 w 637"/>
              <a:gd name="T3" fmla="*/ 2092 h 2092"/>
              <a:gd name="T4" fmla="*/ 637 w 637"/>
              <a:gd name="T5" fmla="*/ 2092 h 2092"/>
              <a:gd name="T6" fmla="*/ 637 w 637"/>
              <a:gd name="T7" fmla="*/ 601 h 2092"/>
              <a:gd name="T8" fmla="*/ 15 w 637"/>
              <a:gd name="T9" fmla="*/ 0 h 2092"/>
              <a:gd name="T10" fmla="*/ 0 w 637"/>
              <a:gd name="T11" fmla="*/ 601 h 2092"/>
            </a:gdLst>
            <a:ahLst/>
            <a:cxnLst>
              <a:cxn ang="0">
                <a:pos x="T0" y="T1"/>
              </a:cxn>
              <a:cxn ang="0">
                <a:pos x="T2" y="T3"/>
              </a:cxn>
              <a:cxn ang="0">
                <a:pos x="T4" y="T5"/>
              </a:cxn>
              <a:cxn ang="0">
                <a:pos x="T6" y="T7"/>
              </a:cxn>
              <a:cxn ang="0">
                <a:pos x="T8" y="T9"/>
              </a:cxn>
              <a:cxn ang="0">
                <a:pos x="T10" y="T11"/>
              </a:cxn>
            </a:cxnLst>
            <a:rect l="0" t="0" r="r" b="b"/>
            <a:pathLst>
              <a:path w="637" h="2092">
                <a:moveTo>
                  <a:pt x="0" y="601"/>
                </a:moveTo>
                <a:lnTo>
                  <a:pt x="0" y="2092"/>
                </a:lnTo>
                <a:lnTo>
                  <a:pt x="637" y="2092"/>
                </a:lnTo>
                <a:lnTo>
                  <a:pt x="637" y="601"/>
                </a:lnTo>
                <a:lnTo>
                  <a:pt x="15" y="0"/>
                </a:lnTo>
                <a:lnTo>
                  <a:pt x="0" y="601"/>
                </a:lnTo>
                <a:close/>
              </a:path>
            </a:pathLst>
          </a:custGeom>
          <a:solidFill>
            <a:srgbClr val="EBAC07"/>
          </a:solidFill>
          <a:ln>
            <a:noFill/>
          </a:ln>
        </p:spPr>
        <p:txBody>
          <a:bodyPr vert="horz" wrap="square" lIns="91440" tIns="45720" rIns="91440" bIns="45720" numCol="1" anchor="ctr" anchorCtr="0" compatLnSpc="1"/>
          <a:lstStyle/>
          <a:p>
            <a:pPr algn="ctr"/>
            <a:endParaRPr lang="zh-CN" altLang="en-US" sz="3200" dirty="0"/>
          </a:p>
        </p:txBody>
      </p:sp>
      <p:sp>
        <p:nvSpPr>
          <p:cNvPr id="43" name="Freeform 7"/>
          <p:cNvSpPr/>
          <p:nvPr/>
        </p:nvSpPr>
        <p:spPr bwMode="auto">
          <a:xfrm>
            <a:off x="4279900" y="3997325"/>
            <a:ext cx="1816100" cy="1168400"/>
          </a:xfrm>
          <a:custGeom>
            <a:avLst/>
            <a:gdLst>
              <a:gd name="T0" fmla="*/ 0 w 1144"/>
              <a:gd name="T1" fmla="*/ 736 h 736"/>
              <a:gd name="T2" fmla="*/ 512 w 1144"/>
              <a:gd name="T3" fmla="*/ 0 h 736"/>
              <a:gd name="T4" fmla="*/ 1144 w 1144"/>
              <a:gd name="T5" fmla="*/ 0 h 736"/>
              <a:gd name="T6" fmla="*/ 1144 w 1144"/>
              <a:gd name="T7" fmla="*/ 736 h 736"/>
              <a:gd name="T8" fmla="*/ 10 w 1144"/>
              <a:gd name="T9" fmla="*/ 731 h 736"/>
              <a:gd name="T10" fmla="*/ 0 w 1144"/>
              <a:gd name="T11" fmla="*/ 736 h 736"/>
            </a:gdLst>
            <a:ahLst/>
            <a:cxnLst>
              <a:cxn ang="0">
                <a:pos x="T0" y="T1"/>
              </a:cxn>
              <a:cxn ang="0">
                <a:pos x="T2" y="T3"/>
              </a:cxn>
              <a:cxn ang="0">
                <a:pos x="T4" y="T5"/>
              </a:cxn>
              <a:cxn ang="0">
                <a:pos x="T6" y="T7"/>
              </a:cxn>
              <a:cxn ang="0">
                <a:pos x="T8" y="T9"/>
              </a:cxn>
              <a:cxn ang="0">
                <a:pos x="T10" y="T11"/>
              </a:cxn>
            </a:cxnLst>
            <a:rect l="0" t="0" r="r" b="b"/>
            <a:pathLst>
              <a:path w="1144" h="736">
                <a:moveTo>
                  <a:pt x="0" y="736"/>
                </a:moveTo>
                <a:lnTo>
                  <a:pt x="512" y="0"/>
                </a:lnTo>
                <a:lnTo>
                  <a:pt x="1144" y="0"/>
                </a:lnTo>
                <a:lnTo>
                  <a:pt x="1144" y="736"/>
                </a:lnTo>
                <a:lnTo>
                  <a:pt x="10" y="731"/>
                </a:lnTo>
                <a:lnTo>
                  <a:pt x="0" y="736"/>
                </a:lnTo>
                <a:close/>
              </a:path>
            </a:pathLst>
          </a:custGeom>
          <a:solidFill>
            <a:srgbClr val="D32B03"/>
          </a:solidFill>
          <a:ln>
            <a:noFill/>
          </a:ln>
        </p:spPr>
        <p:txBody>
          <a:bodyPr vert="horz" wrap="square" lIns="91440" tIns="45720" rIns="91440" bIns="45720" numCol="1" anchor="t" anchorCtr="0" compatLnSpc="1"/>
          <a:lstStyle/>
          <a:p>
            <a:endParaRPr lang="zh-CN" altLang="en-US"/>
          </a:p>
        </p:txBody>
      </p:sp>
      <p:sp>
        <p:nvSpPr>
          <p:cNvPr id="44" name="Freeform 8"/>
          <p:cNvSpPr/>
          <p:nvPr/>
        </p:nvSpPr>
        <p:spPr bwMode="auto">
          <a:xfrm>
            <a:off x="6088063" y="3989388"/>
            <a:ext cx="1824038" cy="1160463"/>
          </a:xfrm>
          <a:custGeom>
            <a:avLst/>
            <a:gdLst>
              <a:gd name="T0" fmla="*/ 1149 w 1149"/>
              <a:gd name="T1" fmla="*/ 731 h 731"/>
              <a:gd name="T2" fmla="*/ 637 w 1149"/>
              <a:gd name="T3" fmla="*/ 0 h 731"/>
              <a:gd name="T4" fmla="*/ 0 w 1149"/>
              <a:gd name="T5" fmla="*/ 0 h 731"/>
              <a:gd name="T6" fmla="*/ 0 w 1149"/>
              <a:gd name="T7" fmla="*/ 731 h 731"/>
              <a:gd name="T8" fmla="*/ 1134 w 1149"/>
              <a:gd name="T9" fmla="*/ 726 h 731"/>
              <a:gd name="T10" fmla="*/ 1149 w 1149"/>
              <a:gd name="T11" fmla="*/ 731 h 731"/>
            </a:gdLst>
            <a:ahLst/>
            <a:cxnLst>
              <a:cxn ang="0">
                <a:pos x="T0" y="T1"/>
              </a:cxn>
              <a:cxn ang="0">
                <a:pos x="T2" y="T3"/>
              </a:cxn>
              <a:cxn ang="0">
                <a:pos x="T4" y="T5"/>
              </a:cxn>
              <a:cxn ang="0">
                <a:pos x="T6" y="T7"/>
              </a:cxn>
              <a:cxn ang="0">
                <a:pos x="T8" y="T9"/>
              </a:cxn>
              <a:cxn ang="0">
                <a:pos x="T10" y="T11"/>
              </a:cxn>
            </a:cxnLst>
            <a:rect l="0" t="0" r="r" b="b"/>
            <a:pathLst>
              <a:path w="1149" h="731">
                <a:moveTo>
                  <a:pt x="1149" y="731"/>
                </a:moveTo>
                <a:lnTo>
                  <a:pt x="637" y="0"/>
                </a:lnTo>
                <a:lnTo>
                  <a:pt x="0" y="0"/>
                </a:lnTo>
                <a:lnTo>
                  <a:pt x="0" y="731"/>
                </a:lnTo>
                <a:lnTo>
                  <a:pt x="1134" y="726"/>
                </a:lnTo>
                <a:lnTo>
                  <a:pt x="1149" y="731"/>
                </a:lnTo>
                <a:close/>
              </a:path>
            </a:pathLst>
          </a:custGeom>
          <a:solidFill>
            <a:srgbClr val="BE8906"/>
          </a:solidFill>
          <a:ln>
            <a:noFill/>
          </a:ln>
        </p:spPr>
        <p:txBody>
          <a:bodyPr vert="horz" wrap="square" lIns="91440" tIns="45720" rIns="91440" bIns="45720" numCol="1" anchor="t" anchorCtr="0" compatLnSpc="1"/>
          <a:lstStyle/>
          <a:p>
            <a:endParaRPr lang="zh-CN" altLang="en-US"/>
          </a:p>
        </p:txBody>
      </p:sp>
      <p:sp>
        <p:nvSpPr>
          <p:cNvPr id="45" name="Rectangle 9"/>
          <p:cNvSpPr>
            <a:spLocks noChangeArrowheads="1"/>
          </p:cNvSpPr>
          <p:nvPr/>
        </p:nvSpPr>
        <p:spPr bwMode="auto">
          <a:xfrm>
            <a:off x="4279900" y="5149850"/>
            <a:ext cx="1808163" cy="1708150"/>
          </a:xfrm>
          <a:prstGeom prst="rect">
            <a:avLst/>
          </a:prstGeom>
          <a:solidFill>
            <a:srgbClr val="F83003"/>
          </a:solidFill>
          <a:ln>
            <a:noFill/>
          </a:ln>
        </p:spPr>
        <p:txBody>
          <a:bodyPr vert="horz" wrap="square" lIns="91440" tIns="45720" rIns="91440" bIns="45720" numCol="1" anchor="t" anchorCtr="0" compatLnSpc="1"/>
          <a:lstStyle/>
          <a:p>
            <a:endParaRPr lang="zh-CN" altLang="en-US"/>
          </a:p>
        </p:txBody>
      </p:sp>
      <p:sp>
        <p:nvSpPr>
          <p:cNvPr id="46" name="Rectangle 10"/>
          <p:cNvSpPr>
            <a:spLocks noChangeArrowheads="1"/>
          </p:cNvSpPr>
          <p:nvPr/>
        </p:nvSpPr>
        <p:spPr bwMode="auto">
          <a:xfrm>
            <a:off x="6096000" y="5149850"/>
            <a:ext cx="1808163" cy="1708150"/>
          </a:xfrm>
          <a:prstGeom prst="rect">
            <a:avLst/>
          </a:prstGeom>
          <a:solidFill>
            <a:srgbClr val="EBAC07"/>
          </a:solidFill>
          <a:ln>
            <a:noFill/>
          </a:ln>
        </p:spPr>
        <p:txBody>
          <a:bodyPr vert="horz" wrap="square" lIns="91440" tIns="45720" rIns="91440" bIns="45720" numCol="1" anchor="t" anchorCtr="0" compatLnSpc="1"/>
          <a:lstStyle/>
          <a:p>
            <a:endParaRPr lang="zh-CN" altLang="en-US"/>
          </a:p>
        </p:txBody>
      </p:sp>
      <p:sp>
        <p:nvSpPr>
          <p:cNvPr id="47" name="文本框 14"/>
          <p:cNvSpPr txBox="1"/>
          <p:nvPr/>
        </p:nvSpPr>
        <p:spPr>
          <a:xfrm>
            <a:off x="7617053" y="2874680"/>
            <a:ext cx="3789589" cy="1705403"/>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创造能力是指在创造活动中产生新思想，发现和创造新事物的能力。如作家、科学家、教育家的活动经常表现出创造能力。</a:t>
            </a:r>
            <a:endParaRPr lang="zh-CN" altLang="en-US" dirty="0">
              <a:latin typeface="微软雅黑" panose="020B0503020204020204" pitchFamily="34" charset="-122"/>
              <a:ea typeface="微软雅黑" panose="020B0503020204020204" pitchFamily="34" charset="-122"/>
            </a:endParaRPr>
          </a:p>
        </p:txBody>
      </p:sp>
      <p:sp>
        <p:nvSpPr>
          <p:cNvPr id="48" name="文本框 15"/>
          <p:cNvSpPr txBox="1"/>
          <p:nvPr/>
        </p:nvSpPr>
        <p:spPr>
          <a:xfrm>
            <a:off x="773452" y="2931884"/>
            <a:ext cx="3789589" cy="2120902"/>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模仿能力是指效仿他人的言行举止而引起的与之相类似的行为活动的能力。模仿是人们彼此之间相互影响的重要方式，是实现个体行为社会化的基本历程之一。</a:t>
            </a:r>
            <a:endParaRPr lang="zh-CN" altLang="en-US" dirty="0">
              <a:latin typeface="微软雅黑" panose="020B0503020204020204" pitchFamily="34" charset="-122"/>
              <a:ea typeface="微软雅黑" panose="020B0503020204020204" pitchFamily="34" charset="-122"/>
            </a:endParaRPr>
          </a:p>
        </p:txBody>
      </p:sp>
      <p:sp>
        <p:nvSpPr>
          <p:cNvPr id="49" name="文本框 34"/>
          <p:cNvSpPr txBox="1"/>
          <p:nvPr/>
        </p:nvSpPr>
        <p:spPr>
          <a:xfrm>
            <a:off x="4462491" y="5507816"/>
            <a:ext cx="1621603"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模仿能力</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0" name="文本框 34"/>
          <p:cNvSpPr txBox="1"/>
          <p:nvPr/>
        </p:nvSpPr>
        <p:spPr>
          <a:xfrm>
            <a:off x="6196041" y="5507816"/>
            <a:ext cx="1413075"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创造能力</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1" name="圆角矩形 6"/>
          <p:cNvSpPr/>
          <p:nvPr/>
        </p:nvSpPr>
        <p:spPr>
          <a:xfrm>
            <a:off x="-284206" y="1476850"/>
            <a:ext cx="5522218"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3</a:t>
            </a:r>
            <a:r>
              <a:rPr lang="zh-CN" altLang="en-US" sz="2800" b="1" dirty="0">
                <a:solidFill>
                  <a:schemeClr val="bg1"/>
                </a:solidFill>
              </a:rPr>
              <a:t>．按创造性大小划分</a:t>
            </a:r>
            <a:endParaRPr lang="zh-CN" altLang="en-US" sz="2800" b="1" dirty="0">
              <a:solidFill>
                <a:schemeClr val="bg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 name="图片 244"/>
          <p:cNvPicPr>
            <a:picLocks noChangeAspect="1"/>
          </p:cNvPicPr>
          <p:nvPr>
            <p:custDataLst>
              <p:tags r:id="rId1"/>
            </p:custDataLst>
          </p:nvPr>
        </p:nvPicPr>
        <p:blipFill>
          <a:blip r:embed="rId2"/>
          <a:srcRect l="15909" r="15909"/>
          <a:stretch>
            <a:fillRect/>
          </a:stretch>
        </p:blipFill>
        <p:spPr>
          <a:xfrm>
            <a:off x="8078687" y="1809569"/>
            <a:ext cx="3254852" cy="3254852"/>
          </a:xfrm>
          <a:custGeom>
            <a:avLst/>
            <a:gdLst>
              <a:gd name="connsiteX0" fmla="*/ 1610045 w 3220091"/>
              <a:gd name="connsiteY0" fmla="*/ 0 h 3220091"/>
              <a:gd name="connsiteX1" fmla="*/ 3220091 w 3220091"/>
              <a:gd name="connsiteY1" fmla="*/ 1610045 h 3220091"/>
              <a:gd name="connsiteX2" fmla="*/ 1610045 w 3220091"/>
              <a:gd name="connsiteY2" fmla="*/ 3220091 h 3220091"/>
              <a:gd name="connsiteX3" fmla="*/ 0 w 3220091"/>
              <a:gd name="connsiteY3" fmla="*/ 1610045 h 3220091"/>
              <a:gd name="connsiteX4" fmla="*/ 1610045 w 3220091"/>
              <a:gd name="connsiteY4" fmla="*/ 0 h 322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091" h="3220091">
                <a:moveTo>
                  <a:pt x="1610045" y="0"/>
                </a:moveTo>
                <a:cubicBezTo>
                  <a:pt x="2499249" y="0"/>
                  <a:pt x="3220091" y="720842"/>
                  <a:pt x="3220091" y="1610045"/>
                </a:cubicBezTo>
                <a:cubicBezTo>
                  <a:pt x="3220091" y="2499249"/>
                  <a:pt x="2499249" y="3220091"/>
                  <a:pt x="1610045" y="3220091"/>
                </a:cubicBezTo>
                <a:cubicBezTo>
                  <a:pt x="720842" y="3220091"/>
                  <a:pt x="0" y="2499249"/>
                  <a:pt x="0" y="1610045"/>
                </a:cubicBezTo>
                <a:cubicBezTo>
                  <a:pt x="0" y="720842"/>
                  <a:pt x="720842" y="0"/>
                  <a:pt x="1610045" y="0"/>
                </a:cubicBezTo>
                <a:close/>
              </a:path>
            </a:pathLst>
          </a:custGeom>
        </p:spPr>
      </p:pic>
      <p:sp>
        <p:nvSpPr>
          <p:cNvPr id="231" name="任意多边形: 形状 230"/>
          <p:cNvSpPr/>
          <p:nvPr>
            <p:custDataLst>
              <p:tags r:id="rId3"/>
            </p:custDataLst>
          </p:nvPr>
        </p:nvSpPr>
        <p:spPr>
          <a:xfrm>
            <a:off x="7921325" y="1652208"/>
            <a:ext cx="3569571" cy="3569570"/>
          </a:xfrm>
          <a:custGeom>
            <a:avLst/>
            <a:gdLst>
              <a:gd name="connsiteX0" fmla="*/ 3531448 w 3531448"/>
              <a:gd name="connsiteY0" fmla="*/ 1765724 h 3531447"/>
              <a:gd name="connsiteX1" fmla="*/ 1765724 w 3531448"/>
              <a:gd name="connsiteY1" fmla="*/ 3531448 h 3531447"/>
              <a:gd name="connsiteX2" fmla="*/ 0 w 3531448"/>
              <a:gd name="connsiteY2" fmla="*/ 1765724 h 3531447"/>
              <a:gd name="connsiteX3" fmla="*/ 1765724 w 3531448"/>
              <a:gd name="connsiteY3" fmla="*/ 0 h 3531447"/>
              <a:gd name="connsiteX4" fmla="*/ 3531448 w 3531448"/>
              <a:gd name="connsiteY4" fmla="*/ 1765724 h 3531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1448" h="3531447">
                <a:moveTo>
                  <a:pt x="3531448" y="1765724"/>
                </a:moveTo>
                <a:cubicBezTo>
                  <a:pt x="3531448" y="2740906"/>
                  <a:pt x="2740907" y="3531448"/>
                  <a:pt x="1765724" y="3531448"/>
                </a:cubicBezTo>
                <a:cubicBezTo>
                  <a:pt x="790542" y="3531448"/>
                  <a:pt x="0" y="2740907"/>
                  <a:pt x="0" y="1765724"/>
                </a:cubicBezTo>
                <a:cubicBezTo>
                  <a:pt x="0" y="790542"/>
                  <a:pt x="790542" y="0"/>
                  <a:pt x="1765724" y="0"/>
                </a:cubicBezTo>
                <a:cubicBezTo>
                  <a:pt x="2740907" y="0"/>
                  <a:pt x="3531448" y="790542"/>
                  <a:pt x="3531448" y="1765724"/>
                </a:cubicBezTo>
                <a:close/>
              </a:path>
            </a:pathLst>
          </a:custGeom>
          <a:noFill/>
          <a:ln w="40968" cap="flat">
            <a:solidFill>
              <a:schemeClr val="accent1">
                <a:alpha val="40000"/>
              </a:schemeClr>
            </a:solidFill>
            <a:prstDash val="solid"/>
            <a:miter/>
          </a:ln>
        </p:spPr>
        <p:txBody>
          <a:bodyPr rtlCol="0" anchor="ctr"/>
          <a:p>
            <a:endParaRPr lang="zh-CN" altLang="en-US"/>
          </a:p>
        </p:txBody>
      </p:sp>
      <p:sp>
        <p:nvSpPr>
          <p:cNvPr id="233" name="任意多边形: 形状 232"/>
          <p:cNvSpPr/>
          <p:nvPr>
            <p:custDataLst>
              <p:tags r:id="rId4"/>
            </p:custDataLst>
          </p:nvPr>
        </p:nvSpPr>
        <p:spPr>
          <a:xfrm>
            <a:off x="8231903" y="1544541"/>
            <a:ext cx="2650261" cy="679129"/>
          </a:xfrm>
          <a:custGeom>
            <a:avLst/>
            <a:gdLst>
              <a:gd name="connsiteX0" fmla="*/ 0 w 2621956"/>
              <a:gd name="connsiteY0" fmla="*/ 671876 h 671876"/>
              <a:gd name="connsiteX1" fmla="*/ 1458464 w 2621956"/>
              <a:gd name="connsiteY1" fmla="*/ 0 h 671876"/>
              <a:gd name="connsiteX2" fmla="*/ 2621957 w 2621956"/>
              <a:gd name="connsiteY2" fmla="*/ 393294 h 671876"/>
            </a:gdLst>
            <a:ahLst/>
            <a:cxnLst>
              <a:cxn ang="0">
                <a:pos x="connsiteX0" y="connsiteY0"/>
              </a:cxn>
              <a:cxn ang="0">
                <a:pos x="connsiteX1" y="connsiteY1"/>
              </a:cxn>
              <a:cxn ang="0">
                <a:pos x="connsiteX2" y="connsiteY2"/>
              </a:cxn>
            </a:cxnLst>
            <a:rect l="l" t="t" r="r" b="b"/>
            <a:pathLst>
              <a:path w="2621956" h="671876">
                <a:moveTo>
                  <a:pt x="0" y="671876"/>
                </a:moveTo>
                <a:cubicBezTo>
                  <a:pt x="352325" y="262196"/>
                  <a:pt x="876717" y="0"/>
                  <a:pt x="1458464" y="0"/>
                </a:cubicBezTo>
                <a:cubicBezTo>
                  <a:pt x="1896822" y="0"/>
                  <a:pt x="2298309" y="147485"/>
                  <a:pt x="2621957" y="393294"/>
                </a:cubicBezTo>
              </a:path>
            </a:pathLst>
          </a:custGeom>
          <a:noFill/>
          <a:ln w="44651" cap="flat">
            <a:solidFill>
              <a:schemeClr val="accent1"/>
            </a:solidFill>
            <a:prstDash val="solid"/>
            <a:miter/>
          </a:ln>
        </p:spPr>
        <p:txBody>
          <a:bodyPr rtlCol="0" anchor="ctr"/>
          <a:p>
            <a:endParaRPr lang="zh-CN" altLang="en-US"/>
          </a:p>
        </p:txBody>
      </p:sp>
      <p:sp>
        <p:nvSpPr>
          <p:cNvPr id="235" name="任意多边形: 形状 234"/>
          <p:cNvSpPr/>
          <p:nvPr>
            <p:custDataLst>
              <p:tags r:id="rId5"/>
            </p:custDataLst>
          </p:nvPr>
        </p:nvSpPr>
        <p:spPr>
          <a:xfrm>
            <a:off x="7772248" y="3478404"/>
            <a:ext cx="3809750" cy="1938003"/>
          </a:xfrm>
          <a:custGeom>
            <a:avLst/>
            <a:gdLst>
              <a:gd name="connsiteX0" fmla="*/ 3769063 w 3769062"/>
              <a:gd name="connsiteY0" fmla="*/ 491617 h 1917305"/>
              <a:gd name="connsiteX1" fmla="*/ 1917306 w 3769062"/>
              <a:gd name="connsiteY1" fmla="*/ 1917306 h 1917305"/>
              <a:gd name="connsiteX2" fmla="*/ 0 w 3769062"/>
              <a:gd name="connsiteY2" fmla="*/ 0 h 1917305"/>
            </a:gdLst>
            <a:ahLst/>
            <a:cxnLst>
              <a:cxn ang="0">
                <a:pos x="connsiteX0" y="connsiteY0"/>
              </a:cxn>
              <a:cxn ang="0">
                <a:pos x="connsiteX1" y="connsiteY1"/>
              </a:cxn>
              <a:cxn ang="0">
                <a:pos x="connsiteX2" y="connsiteY2"/>
              </a:cxn>
            </a:cxnLst>
            <a:rect l="l" t="t" r="r" b="b"/>
            <a:pathLst>
              <a:path w="3769062" h="1917305">
                <a:moveTo>
                  <a:pt x="3769063" y="491617"/>
                </a:moveTo>
                <a:cubicBezTo>
                  <a:pt x="3551932" y="1310979"/>
                  <a:pt x="2806313" y="1917306"/>
                  <a:pt x="1917306" y="1917306"/>
                </a:cubicBezTo>
                <a:cubicBezTo>
                  <a:pt x="860330" y="1917306"/>
                  <a:pt x="0" y="1061073"/>
                  <a:pt x="0" y="0"/>
                </a:cubicBezTo>
              </a:path>
            </a:pathLst>
          </a:custGeom>
          <a:noFill/>
          <a:ln w="44479" cap="flat">
            <a:solidFill>
              <a:schemeClr val="accent1"/>
            </a:solidFill>
            <a:prstDash val="solid"/>
            <a:miter/>
          </a:ln>
        </p:spPr>
        <p:txBody>
          <a:bodyPr rtlCol="0" anchor="ctr"/>
          <a:p>
            <a:endParaRPr lang="zh-CN" altLang="en-US"/>
          </a:p>
        </p:txBody>
      </p:sp>
      <p:sp>
        <p:nvSpPr>
          <p:cNvPr id="237" name="任意多边形: 形状 236"/>
          <p:cNvSpPr/>
          <p:nvPr>
            <p:custDataLst>
              <p:tags r:id="rId6"/>
            </p:custDataLst>
          </p:nvPr>
        </p:nvSpPr>
        <p:spPr>
          <a:xfrm>
            <a:off x="10136778" y="1167708"/>
            <a:ext cx="592167" cy="969001"/>
          </a:xfrm>
          <a:custGeom>
            <a:avLst/>
            <a:gdLst>
              <a:gd name="connsiteX0" fmla="*/ 0 w 585843"/>
              <a:gd name="connsiteY0" fmla="*/ 0 h 958652"/>
              <a:gd name="connsiteX1" fmla="*/ 585843 w 585843"/>
              <a:gd name="connsiteY1" fmla="*/ 221228 h 958652"/>
              <a:gd name="connsiteX2" fmla="*/ 0 w 585843"/>
              <a:gd name="connsiteY2" fmla="*/ 958653 h 958652"/>
            </a:gdLst>
            <a:ahLst/>
            <a:cxnLst>
              <a:cxn ang="0">
                <a:pos x="connsiteX0" y="connsiteY0"/>
              </a:cxn>
              <a:cxn ang="0">
                <a:pos x="connsiteX1" y="connsiteY1"/>
              </a:cxn>
              <a:cxn ang="0">
                <a:pos x="connsiteX2" y="connsiteY2"/>
              </a:cxn>
            </a:cxnLst>
            <a:rect l="l" t="t" r="r" b="b"/>
            <a:pathLst>
              <a:path w="585843" h="958652">
                <a:moveTo>
                  <a:pt x="0" y="0"/>
                </a:moveTo>
                <a:lnTo>
                  <a:pt x="585843" y="221228"/>
                </a:lnTo>
                <a:lnTo>
                  <a:pt x="0" y="958653"/>
                </a:lnTo>
                <a:close/>
              </a:path>
            </a:pathLst>
          </a:custGeom>
          <a:solidFill>
            <a:schemeClr val="accent1"/>
          </a:solidFill>
          <a:ln w="40968" cap="flat">
            <a:noFill/>
            <a:prstDash val="solid"/>
            <a:miter/>
          </a:ln>
        </p:spPr>
        <p:txBody>
          <a:bodyPr rtlCol="0" anchor="ctr"/>
          <a:p>
            <a:endParaRPr lang="zh-CN" altLang="en-US"/>
          </a:p>
        </p:txBody>
      </p:sp>
      <p:sp>
        <p:nvSpPr>
          <p:cNvPr id="239" name="任意多边形: 形状 238"/>
          <p:cNvSpPr/>
          <p:nvPr>
            <p:custDataLst>
              <p:tags r:id="rId7"/>
            </p:custDataLst>
          </p:nvPr>
        </p:nvSpPr>
        <p:spPr>
          <a:xfrm>
            <a:off x="10629561" y="4505380"/>
            <a:ext cx="703975" cy="848911"/>
          </a:xfrm>
          <a:custGeom>
            <a:avLst/>
            <a:gdLst>
              <a:gd name="connsiteX0" fmla="*/ 0 w 696457"/>
              <a:gd name="connsiteY0" fmla="*/ 0 h 839845"/>
              <a:gd name="connsiteX1" fmla="*/ 114711 w 696457"/>
              <a:gd name="connsiteY1" fmla="*/ 839846 h 839845"/>
              <a:gd name="connsiteX2" fmla="*/ 696457 w 696457"/>
              <a:gd name="connsiteY2" fmla="*/ 647296 h 839845"/>
            </a:gdLst>
            <a:ahLst/>
            <a:cxnLst>
              <a:cxn ang="0">
                <a:pos x="connsiteX0" y="connsiteY0"/>
              </a:cxn>
              <a:cxn ang="0">
                <a:pos x="connsiteX1" y="connsiteY1"/>
              </a:cxn>
              <a:cxn ang="0">
                <a:pos x="connsiteX2" y="connsiteY2"/>
              </a:cxn>
            </a:cxnLst>
            <a:rect l="l" t="t" r="r" b="b"/>
            <a:pathLst>
              <a:path w="696457" h="839845">
                <a:moveTo>
                  <a:pt x="0" y="0"/>
                </a:moveTo>
                <a:lnTo>
                  <a:pt x="114711" y="839846"/>
                </a:lnTo>
                <a:lnTo>
                  <a:pt x="696457" y="647296"/>
                </a:lnTo>
                <a:close/>
              </a:path>
            </a:pathLst>
          </a:custGeom>
          <a:solidFill>
            <a:schemeClr val="accent1"/>
          </a:solidFill>
          <a:ln w="40968" cap="flat">
            <a:noFill/>
            <a:prstDash val="solid"/>
            <a:miter/>
          </a:ln>
        </p:spPr>
        <p:txBody>
          <a:bodyPr rtlCol="0" anchor="ctr"/>
          <a:p>
            <a:endParaRPr lang="zh-CN" altLang="en-US"/>
          </a:p>
        </p:txBody>
      </p:sp>
      <p:sp>
        <p:nvSpPr>
          <p:cNvPr id="241" name="任意多边形: 形状 240"/>
          <p:cNvSpPr/>
          <p:nvPr>
            <p:custDataLst>
              <p:tags r:id="rId8"/>
            </p:custDataLst>
          </p:nvPr>
        </p:nvSpPr>
        <p:spPr>
          <a:xfrm>
            <a:off x="7859210" y="5180369"/>
            <a:ext cx="434808" cy="509347"/>
          </a:xfrm>
          <a:custGeom>
            <a:avLst/>
            <a:gdLst>
              <a:gd name="connsiteX0" fmla="*/ 0 w 430164"/>
              <a:gd name="connsiteY0" fmla="*/ 135194 h 503907"/>
              <a:gd name="connsiteX1" fmla="*/ 430165 w 430164"/>
              <a:gd name="connsiteY1" fmla="*/ 0 h 503907"/>
              <a:gd name="connsiteX2" fmla="*/ 397390 w 430164"/>
              <a:gd name="connsiteY2" fmla="*/ 503907 h 503907"/>
            </a:gdLst>
            <a:ahLst/>
            <a:cxnLst>
              <a:cxn ang="0">
                <a:pos x="connsiteX0" y="connsiteY0"/>
              </a:cxn>
              <a:cxn ang="0">
                <a:pos x="connsiteX1" y="connsiteY1"/>
              </a:cxn>
              <a:cxn ang="0">
                <a:pos x="connsiteX2" y="connsiteY2"/>
              </a:cxn>
            </a:cxnLst>
            <a:rect l="l" t="t" r="r" b="b"/>
            <a:pathLst>
              <a:path w="430164" h="503907">
                <a:moveTo>
                  <a:pt x="0" y="135194"/>
                </a:moveTo>
                <a:lnTo>
                  <a:pt x="430165" y="0"/>
                </a:lnTo>
                <a:lnTo>
                  <a:pt x="397390" y="503907"/>
                </a:lnTo>
                <a:close/>
              </a:path>
            </a:pathLst>
          </a:custGeom>
          <a:solidFill>
            <a:schemeClr val="accent1"/>
          </a:solidFill>
          <a:ln w="40968" cap="flat">
            <a:noFill/>
            <a:prstDash val="solid"/>
            <a:miter/>
          </a:ln>
        </p:spPr>
        <p:txBody>
          <a:bodyPr rtlCol="0" anchor="ctr"/>
          <a:p>
            <a:endParaRPr lang="zh-CN" altLang="en-US"/>
          </a:p>
        </p:txBody>
      </p:sp>
      <p:sp>
        <p:nvSpPr>
          <p:cNvPr id="11" name="Title 6"/>
          <p:cNvSpPr txBox="1"/>
          <p:nvPr>
            <p:custDataLst>
              <p:tags r:id="rId9"/>
            </p:custDataLst>
          </p:nvPr>
        </p:nvSpPr>
        <p:spPr>
          <a:xfrm>
            <a:off x="762006" y="1504946"/>
            <a:ext cx="6400812" cy="3596653"/>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endParaRPr lang="zh-CN" altLang="en-US" sz="24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altLang="en-US" sz="2400" spc="14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能力是职业素质最关键的组成部分，也是从事职业活动和推动职业发展的核心要素之一。</a:t>
            </a:r>
            <a:endParaRPr lang="zh-CN" altLang="en-US" sz="2400" spc="14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altLang="en-US" sz="2400" spc="14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altLang="zh-CN" sz="2400" spc="14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spc="14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）具备一定的能力是个人胜任某种职业的必要条件。</a:t>
            </a:r>
            <a:endParaRPr lang="zh-CN" altLang="en-US" sz="2400" spc="14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altLang="en-US" sz="24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altLang="zh-CN" sz="24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spc="14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能力与职业发展和职业创造关系密切。顺利完成各项工作内容，不是一种单一的能力所能胜任的，而常常需要几种相关能力配合，才能保证工作顺利开展。</a:t>
            </a:r>
            <a:endParaRPr lang="zh-CN" altLang="en-US" sz="2400" spc="14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矩形 4"/>
          <p:cNvSpPr/>
          <p:nvPr>
            <p:custDataLst>
              <p:tags r:id="rId10"/>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4"/>
          </p:nvPr>
        </p:nvSpPr>
        <p:spPr/>
        <p:txBody>
          <a:bodyPr/>
          <a:p>
            <a:fld id="{5DD3DB80-B894-403A-B48E-6FDC1A72010E}" type="slidenum">
              <a:rPr lang="zh-CN" altLang="en-US" smtClean="0"/>
            </a:fld>
            <a:endParaRPr lang="zh-CN" altLang="en-US" dirty="0"/>
          </a:p>
        </p:txBody>
      </p:sp>
      <p:sp>
        <p:nvSpPr>
          <p:cNvPr id="3" name="标题 2"/>
          <p:cNvSpPr>
            <a:spLocks noGrp="1"/>
          </p:cNvSpPr>
          <p:nvPr>
            <p:ph type="title"/>
          </p:nvPr>
        </p:nvSpPr>
        <p:spPr/>
        <p:txBody>
          <a:bodyPr/>
          <a:p>
            <a:r>
              <a:rPr lang="zh-CN" altLang="en-US" dirty="0"/>
              <a:t>二、能力对职业发展的影响</a:t>
            </a:r>
            <a:endParaRPr lang="zh-CN" altLang="en-US" dirty="0"/>
          </a:p>
        </p:txBody>
      </p:sp>
    </p:spTree>
    <p:custDataLst>
      <p:tags r:id="rId1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p:cNvSpPr txBox="1"/>
          <p:nvPr>
            <p:custDataLst>
              <p:tags r:id="rId1"/>
            </p:custDataLst>
          </p:nvPr>
        </p:nvSpPr>
        <p:spPr>
          <a:xfrm>
            <a:off x="762000" y="2990215"/>
            <a:ext cx="6400800" cy="298450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spcBef>
                <a:spcPct val="0"/>
              </a:spcBef>
              <a:spcAft>
                <a:spcPct val="0"/>
              </a:spcAft>
            </a:pPr>
            <a:r>
              <a:rPr lang="zh-CN" altLang="en-US" sz="2400">
                <a:solidFill>
                  <a:schemeClr val="tx1">
                    <a:lumMod val="85000"/>
                    <a:lumOff val="15000"/>
                  </a:schemeClr>
                </a:solidFill>
                <a:latin typeface="+mn-ea"/>
                <a:cs typeface="+mn-ea"/>
                <a:sym typeface="+mn-ea"/>
              </a:rPr>
              <a:t>就个人角度而言，每个人都具有一个多种能力组成的能力系统，且在这个能力系统中，各方面能力的发展并不平衡，常常是某方面的能力占优势，而另一些能力则不太突出。因此，大学生要准确定位自己的能力优势。</a:t>
            </a:r>
            <a:endParaRPr lang="zh-CN" altLang="en-US" sz="2400" spc="14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矩形 4"/>
          <p:cNvSpPr/>
          <p:nvPr>
            <p:custDataLst>
              <p:tags r:id="rId2"/>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4"/>
          </p:nvPr>
        </p:nvSpPr>
        <p:spPr/>
        <p:txBody>
          <a:bodyPr/>
          <a:p>
            <a:fld id="{5DD3DB80-B894-403A-B48E-6FDC1A72010E}" type="slidenum">
              <a:rPr lang="zh-CN" altLang="en-US" smtClean="0"/>
            </a:fld>
            <a:endParaRPr lang="zh-CN" altLang="en-US" dirty="0"/>
          </a:p>
        </p:txBody>
      </p:sp>
      <p:sp>
        <p:nvSpPr>
          <p:cNvPr id="3" name="标题 2"/>
          <p:cNvSpPr>
            <a:spLocks noGrp="1"/>
          </p:cNvSpPr>
          <p:nvPr>
            <p:ph type="title"/>
          </p:nvPr>
        </p:nvSpPr>
        <p:spPr/>
        <p:txBody>
          <a:bodyPr/>
          <a:p>
            <a:r>
              <a:rPr lang="zh-CN" altLang="en-US" dirty="0"/>
              <a:t>二、能力对职业发展的影响</a:t>
            </a:r>
            <a:endParaRPr lang="zh-CN" altLang="en-US" dirty="0"/>
          </a:p>
        </p:txBody>
      </p:sp>
      <p:sp>
        <p:nvSpPr>
          <p:cNvPr id="12" name="圆角矩形 11"/>
          <p:cNvSpPr>
            <a:spLocks noChangeAspect="1"/>
          </p:cNvSpPr>
          <p:nvPr>
            <p:custDataLst>
              <p:tags r:id="rId3"/>
            </p:custDataLst>
          </p:nvPr>
        </p:nvSpPr>
        <p:spPr>
          <a:xfrm rot="2700000">
            <a:off x="7452995" y="1638935"/>
            <a:ext cx="662940" cy="662940"/>
          </a:xfrm>
          <a:prstGeom prst="roundRect">
            <a:avLst/>
          </a:prstGeom>
          <a:noFill/>
          <a:ln>
            <a:solidFill>
              <a:schemeClr val="accent1">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4" name="图片 3" descr="C:/Users/Administrator/Desktop/QQ20250318-212826.pngQQ20250318-212826"/>
          <p:cNvPicPr>
            <a:picLocks noChangeAspect="1"/>
          </p:cNvPicPr>
          <p:nvPr>
            <p:custDataLst>
              <p:tags r:id="rId4"/>
            </p:custDataLst>
          </p:nvPr>
        </p:nvPicPr>
        <p:blipFill>
          <a:blip r:embed="rId5"/>
          <a:srcRect l="16567" r="16567"/>
          <a:stretch>
            <a:fillRect/>
          </a:stretch>
        </p:blipFill>
        <p:spPr>
          <a:xfrm>
            <a:off x="7776210" y="1856740"/>
            <a:ext cx="3940175" cy="3940175"/>
          </a:xfrm>
          <a:custGeom>
            <a:avLst/>
            <a:gdLst>
              <a:gd name="connsiteX0" fmla="*/ 2463054 w 4926109"/>
              <a:gd name="connsiteY0" fmla="*/ 0 h 4926109"/>
              <a:gd name="connsiteX1" fmla="*/ 2917989 w 4926109"/>
              <a:gd name="connsiteY1" fmla="*/ 188440 h 4926109"/>
              <a:gd name="connsiteX2" fmla="*/ 4737669 w 4926109"/>
              <a:gd name="connsiteY2" fmla="*/ 2008121 h 4926109"/>
              <a:gd name="connsiteX3" fmla="*/ 4737669 w 4926109"/>
              <a:gd name="connsiteY3" fmla="*/ 2917989 h 4926109"/>
              <a:gd name="connsiteX4" fmla="*/ 2917989 w 4926109"/>
              <a:gd name="connsiteY4" fmla="*/ 4737669 h 4926109"/>
              <a:gd name="connsiteX5" fmla="*/ 2008120 w 4926109"/>
              <a:gd name="connsiteY5" fmla="*/ 4737669 h 4926109"/>
              <a:gd name="connsiteX6" fmla="*/ 188440 w 4926109"/>
              <a:gd name="connsiteY6" fmla="*/ 2917989 h 4926109"/>
              <a:gd name="connsiteX7" fmla="*/ 188440 w 4926109"/>
              <a:gd name="connsiteY7" fmla="*/ 2008121 h 4926109"/>
              <a:gd name="connsiteX8" fmla="*/ 2008120 w 4926109"/>
              <a:gd name="connsiteY8" fmla="*/ 188440 h 4926109"/>
              <a:gd name="connsiteX9" fmla="*/ 2463054 w 4926109"/>
              <a:gd name="connsiteY9" fmla="*/ 0 h 4926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26109" h="4926109">
                <a:moveTo>
                  <a:pt x="2463054" y="0"/>
                </a:moveTo>
                <a:cubicBezTo>
                  <a:pt x="2627708" y="0"/>
                  <a:pt x="2792362" y="62813"/>
                  <a:pt x="2917989" y="188440"/>
                </a:cubicBezTo>
                <a:lnTo>
                  <a:pt x="4737669" y="2008121"/>
                </a:lnTo>
                <a:cubicBezTo>
                  <a:pt x="4988923" y="2259374"/>
                  <a:pt x="4988923" y="2666735"/>
                  <a:pt x="4737669" y="2917989"/>
                </a:cubicBezTo>
                <a:lnTo>
                  <a:pt x="2917989" y="4737669"/>
                </a:lnTo>
                <a:cubicBezTo>
                  <a:pt x="2666735" y="4988923"/>
                  <a:pt x="2259374" y="4988923"/>
                  <a:pt x="2008120" y="4737669"/>
                </a:cubicBezTo>
                <a:lnTo>
                  <a:pt x="188440" y="2917989"/>
                </a:lnTo>
                <a:cubicBezTo>
                  <a:pt x="-62813" y="2666735"/>
                  <a:pt x="-62813" y="2259374"/>
                  <a:pt x="188440" y="2008121"/>
                </a:cubicBezTo>
                <a:lnTo>
                  <a:pt x="2008120" y="188440"/>
                </a:lnTo>
                <a:cubicBezTo>
                  <a:pt x="2133747" y="62813"/>
                  <a:pt x="2298401" y="0"/>
                  <a:pt x="2463054" y="0"/>
                </a:cubicBezTo>
                <a:close/>
              </a:path>
            </a:pathLst>
          </a:custGeom>
          <a:solidFill>
            <a:schemeClr val="accent1"/>
          </a:solidFill>
          <a:ln w="9525" cap="flat" cmpd="sng" algn="ctr">
            <a:solidFill>
              <a:schemeClr val="accent1">
                <a:alpha val="20000"/>
              </a:schemeClr>
            </a:solidFill>
            <a:prstDash val="solid"/>
            <a:round/>
            <a:headEnd type="none" w="med" len="med"/>
            <a:tailEnd type="none" w="med" len="med"/>
          </a:ln>
        </p:spPr>
      </p:pic>
    </p:spTree>
    <p:custDataLst>
      <p:tags r:id="rId6"/>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三、能力与职业的匹配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18" name="文本框 43"/>
          <p:cNvSpPr txBox="1"/>
          <p:nvPr/>
        </p:nvSpPr>
        <p:spPr>
          <a:xfrm>
            <a:off x="521980" y="987336"/>
            <a:ext cx="10510977" cy="580415"/>
          </a:xfrm>
          <a:prstGeom prst="rect">
            <a:avLst/>
          </a:prstGeom>
          <a:noFill/>
        </p:spPr>
        <p:txBody>
          <a:bodyPr wrap="square" rtlCol="0">
            <a:spAutoFit/>
          </a:bodyPr>
          <a:lstStyle/>
          <a:p>
            <a:pPr indent="457200" algn="just">
              <a:lnSpc>
                <a:spcPct val="150000"/>
              </a:lnSpc>
            </a:pPr>
            <a:r>
              <a:rPr lang="zh-CN" altLang="en-US" sz="2400" dirty="0"/>
              <a:t>下面简要介绍几种常见能力与职业的联系。</a:t>
            </a:r>
            <a:endParaRPr lang="en-US" altLang="zh-CN" sz="2400" dirty="0"/>
          </a:p>
        </p:txBody>
      </p:sp>
      <p:graphicFrame>
        <p:nvGraphicFramePr>
          <p:cNvPr id="4" name="表格 3"/>
          <p:cNvGraphicFramePr/>
          <p:nvPr>
            <p:custDataLst>
              <p:tags r:id="rId1"/>
            </p:custDataLst>
          </p:nvPr>
        </p:nvGraphicFramePr>
        <p:xfrm>
          <a:off x="923290" y="1602105"/>
          <a:ext cx="10708005" cy="5087620"/>
        </p:xfrm>
        <a:graphic>
          <a:graphicData uri="http://schemas.openxmlformats.org/drawingml/2006/table">
            <a:tbl>
              <a:tblPr firstRow="1">
                <a:tableStyleId>{F5AB1C69-6EDB-4FF4-983F-18BD219EF322}</a:tableStyleId>
              </a:tblPr>
              <a:tblGrid>
                <a:gridCol w="1066800"/>
                <a:gridCol w="5259070"/>
                <a:gridCol w="4382135"/>
              </a:tblGrid>
              <a:tr h="269875">
                <a:tc>
                  <a:txBody>
                    <a:bodyPr/>
                    <a:p>
                      <a:pPr marL="176530" indent="0" algn="l" eaLnBrk="0" fontAlgn="base">
                        <a:spcBef>
                          <a:spcPts val="200"/>
                        </a:spcBef>
                        <a:spcAft>
                          <a:spcPct val="0"/>
                        </a:spcAft>
                      </a:pPr>
                      <a:r>
                        <a:rPr lang="zh-CN" sz="1400"/>
                        <a:t>能力类型</a:t>
                      </a:r>
                      <a:endParaRPr lang="zh-CN" sz="1400"/>
                    </a:p>
                  </a:txBody>
                  <a:tcPr marL="0" marR="0" marT="0" marB="0" anchor="ctr" anchorCtr="0"/>
                </a:tc>
                <a:tc>
                  <a:txBody>
                    <a:bodyPr/>
                    <a:p>
                      <a:pPr marL="1111885" indent="0" algn="l" eaLnBrk="0" fontAlgn="base">
                        <a:spcBef>
                          <a:spcPts val="200"/>
                        </a:spcBef>
                        <a:spcAft>
                          <a:spcPct val="0"/>
                        </a:spcAft>
                      </a:pPr>
                      <a:r>
                        <a:rPr lang="zh-CN" sz="1400"/>
                        <a:t>特点</a:t>
                      </a:r>
                      <a:endParaRPr lang="zh-CN" sz="1400"/>
                    </a:p>
                  </a:txBody>
                  <a:tcPr marL="0" marR="0" marT="0" marB="0" anchor="ctr" anchorCtr="0"/>
                </a:tc>
                <a:tc>
                  <a:txBody>
                    <a:bodyPr/>
                    <a:p>
                      <a:pPr marL="708660" indent="0" algn="l" eaLnBrk="0" fontAlgn="base">
                        <a:spcBef>
                          <a:spcPts val="200"/>
                        </a:spcBef>
                        <a:spcAft>
                          <a:spcPct val="0"/>
                        </a:spcAft>
                      </a:pPr>
                      <a:r>
                        <a:rPr lang="zh-CN" sz="1400"/>
                        <a:t>匹配的职业</a:t>
                      </a:r>
                      <a:endParaRPr lang="zh-CN" sz="1400"/>
                    </a:p>
                  </a:txBody>
                  <a:tcPr marL="0" marR="0" marT="0" marB="0" anchor="ctr" anchorCtr="0"/>
                </a:tc>
              </a:tr>
              <a:tr h="508635">
                <a:tc>
                  <a:txBody>
                    <a:bodyPr/>
                    <a:p>
                      <a:pPr marL="1256030" indent="0" algn="l" eaLnBrk="0" fontAlgn="base">
                        <a:lnSpc>
                          <a:spcPct val="101000"/>
                        </a:lnSpc>
                        <a:spcBef>
                          <a:spcPct val="0"/>
                        </a:spcBef>
                        <a:spcAft>
                          <a:spcPct val="0"/>
                        </a:spcAft>
                      </a:pPr>
                      <a:r>
                        <a:rPr lang="en-US" altLang="zh-CN" sz="1200"/>
                        <a:t> </a:t>
                      </a:r>
                      <a:endParaRPr lang="en-US" altLang="zh-CN" sz="1200"/>
                    </a:p>
                    <a:p>
                      <a:pPr marL="54610" indent="0" algn="l" eaLnBrk="0" fontAlgn="base">
                        <a:spcBef>
                          <a:spcPts val="300"/>
                        </a:spcBef>
                        <a:spcAft>
                          <a:spcPct val="0"/>
                        </a:spcAft>
                      </a:pPr>
                      <a:r>
                        <a:rPr lang="zh-CN" sz="1200"/>
                        <a:t>语言表达能力</a:t>
                      </a:r>
                      <a:endParaRPr lang="zh-CN" sz="1200"/>
                    </a:p>
                  </a:txBody>
                  <a:tcPr marL="0" marR="0" marT="0" marB="0" anchor="ctr" anchorCtr="0"/>
                </a:tc>
                <a:tc>
                  <a:txBody>
                    <a:bodyPr/>
                    <a:p>
                      <a:pPr marL="36195" indent="-1270" algn="just" eaLnBrk="0" fontAlgn="base">
                        <a:spcBef>
                          <a:spcPts val="100"/>
                        </a:spcBef>
                        <a:spcAft>
                          <a:spcPct val="0"/>
                        </a:spcAft>
                      </a:pPr>
                      <a:r>
                        <a:rPr lang="zh-CN" sz="1200"/>
                        <a:t>语言表达能力强的人，善于运用字、词、句、</a:t>
                      </a:r>
                      <a:r>
                        <a:rPr lang="zh-CN" altLang="en-US" sz="1200"/>
                        <a:t> </a:t>
                      </a:r>
                      <a:r>
                        <a:rPr lang="zh-CN" sz="1200"/>
                        <a:t>段准确地表达自己的思想和观点，语言或文字</a:t>
                      </a:r>
                      <a:r>
                        <a:rPr lang="zh-CN" altLang="en-US" sz="1200"/>
                        <a:t>   </a:t>
                      </a:r>
                      <a:r>
                        <a:rPr lang="zh-CN" sz="1200"/>
                        <a:t>富有感染力</a:t>
                      </a:r>
                      <a:endParaRPr lang="zh-CN" sz="1200"/>
                    </a:p>
                  </a:txBody>
                  <a:tcPr marL="45720" marR="45720" anchor="ctr" anchorCtr="0"/>
                </a:tc>
                <a:tc>
                  <a:txBody>
                    <a:bodyPr/>
                    <a:p>
                      <a:pPr marL="37465" indent="-635" algn="l" eaLnBrk="0" fontAlgn="base">
                        <a:lnSpc>
                          <a:spcPct val="107000"/>
                        </a:lnSpc>
                        <a:spcBef>
                          <a:spcPts val="800"/>
                        </a:spcBef>
                        <a:spcAft>
                          <a:spcPct val="0"/>
                        </a:spcAft>
                      </a:pPr>
                      <a:r>
                        <a:rPr lang="zh-CN" sz="1200"/>
                        <a:t>教师、节目主持人、律师、咨询师、</a:t>
                      </a:r>
                      <a:r>
                        <a:rPr lang="zh-CN" altLang="en-US" sz="1200"/>
                        <a:t> </a:t>
                      </a:r>
                      <a:r>
                        <a:rPr lang="zh-CN" sz="1200"/>
                        <a:t>导游、商业营销员等职业</a:t>
                      </a:r>
                      <a:endParaRPr lang="zh-CN" sz="1200"/>
                    </a:p>
                  </a:txBody>
                  <a:tcPr marL="45720" marR="45720" anchor="ctr" anchorCtr="0"/>
                </a:tc>
              </a:tr>
              <a:tr h="331470">
                <a:tc>
                  <a:txBody>
                    <a:bodyPr/>
                    <a:p>
                      <a:pPr marL="175895" indent="0" algn="l" eaLnBrk="0" fontAlgn="base">
                        <a:spcBef>
                          <a:spcPts val="800"/>
                        </a:spcBef>
                        <a:spcAft>
                          <a:spcPct val="0"/>
                        </a:spcAft>
                      </a:pPr>
                      <a:r>
                        <a:rPr lang="zh-CN" sz="1200"/>
                        <a:t>书写能力</a:t>
                      </a:r>
                      <a:endParaRPr lang="zh-CN" sz="1200"/>
                    </a:p>
                  </a:txBody>
                  <a:tcPr marL="0" marR="0" marT="0" marB="0" anchor="ctr" anchorCtr="0"/>
                </a:tc>
                <a:tc>
                  <a:txBody>
                    <a:bodyPr/>
                    <a:p>
                      <a:pPr marL="38100" indent="2540" algn="l" eaLnBrk="0" fontAlgn="base">
                        <a:spcBef>
                          <a:spcPts val="100"/>
                        </a:spcBef>
                        <a:spcAft>
                          <a:spcPct val="0"/>
                        </a:spcAft>
                      </a:pPr>
                      <a:r>
                        <a:rPr lang="zh-CN" sz="1200"/>
                        <a:t>书写能力强的人，对词、印刷物、账目、表格</a:t>
                      </a:r>
                      <a:r>
                        <a:rPr lang="zh-CN" altLang="en-US" sz="1200"/>
                        <a:t> </a:t>
                      </a:r>
                      <a:r>
                        <a:rPr lang="zh-CN" sz="1200"/>
                        <a:t>等的细微部分具有正确的知觉能力</a:t>
                      </a:r>
                      <a:endParaRPr lang="zh-CN" sz="1200"/>
                    </a:p>
                  </a:txBody>
                  <a:tcPr marL="45720" marR="45720" anchor="ctr" anchorCtr="0"/>
                </a:tc>
                <a:tc>
                  <a:txBody>
                    <a:bodyPr/>
                    <a:p>
                      <a:pPr marL="37465" indent="0" algn="l" eaLnBrk="0" fontAlgn="base">
                        <a:spcBef>
                          <a:spcPts val="800"/>
                        </a:spcBef>
                        <a:spcAft>
                          <a:spcPct val="0"/>
                        </a:spcAft>
                      </a:pPr>
                      <a:r>
                        <a:rPr lang="zh-CN" sz="1200"/>
                        <a:t>校对员、录入员、秘书等职业</a:t>
                      </a:r>
                      <a:endParaRPr lang="zh-CN" sz="1200"/>
                    </a:p>
                  </a:txBody>
                  <a:tcPr marL="45720" marR="45720" anchor="ctr" anchorCtr="0"/>
                </a:tc>
              </a:tr>
              <a:tr h="508635">
                <a:tc>
                  <a:txBody>
                    <a:bodyPr/>
                    <a:p>
                      <a:pPr marL="1256030" indent="0" algn="l" eaLnBrk="0" fontAlgn="base">
                        <a:lnSpc>
                          <a:spcPct val="102000"/>
                        </a:lnSpc>
                        <a:spcBef>
                          <a:spcPct val="0"/>
                        </a:spcBef>
                        <a:spcAft>
                          <a:spcPct val="0"/>
                        </a:spcAft>
                      </a:pPr>
                      <a:r>
                        <a:rPr lang="en-US" altLang="zh-CN" sz="1200"/>
                        <a:t> </a:t>
                      </a:r>
                      <a:endParaRPr lang="en-US" altLang="zh-CN" sz="1200"/>
                    </a:p>
                    <a:p>
                      <a:pPr marL="174625" indent="0" algn="l" eaLnBrk="0" fontAlgn="base">
                        <a:spcBef>
                          <a:spcPts val="300"/>
                        </a:spcBef>
                        <a:spcAft>
                          <a:spcPct val="0"/>
                        </a:spcAft>
                      </a:pPr>
                      <a:r>
                        <a:rPr lang="zh-CN" sz="1200"/>
                        <a:t>观察能力</a:t>
                      </a:r>
                      <a:endParaRPr lang="zh-CN" sz="1200"/>
                    </a:p>
                  </a:txBody>
                  <a:tcPr marL="0" marR="0" marT="0" marB="0" anchor="ctr" anchorCtr="0"/>
                </a:tc>
                <a:tc>
                  <a:txBody>
                    <a:bodyPr/>
                    <a:p>
                      <a:pPr marL="36830" indent="1905" algn="just" eaLnBrk="0" fontAlgn="base">
                        <a:spcBef>
                          <a:spcPts val="100"/>
                        </a:spcBef>
                        <a:spcAft>
                          <a:spcPct val="0"/>
                        </a:spcAft>
                      </a:pPr>
                      <a:r>
                        <a:rPr lang="zh-CN" sz="1200"/>
                        <a:t>观察能力强的人，善于发现，对事物及物体细</a:t>
                      </a:r>
                      <a:r>
                        <a:rPr lang="zh-CN" altLang="en-US" sz="1200"/>
                        <a:t> </a:t>
                      </a:r>
                      <a:r>
                        <a:rPr lang="zh-CN" sz="1200"/>
                        <a:t>节具有较强的知觉能力，可以从一个人身上获</a:t>
                      </a:r>
                      <a:r>
                        <a:rPr lang="zh-CN" altLang="en-US" sz="1200"/>
                        <a:t> </a:t>
                      </a:r>
                      <a:r>
                        <a:rPr lang="zh-CN" sz="1200"/>
                        <a:t>得更多的信息</a:t>
                      </a:r>
                      <a:endParaRPr lang="zh-CN" sz="1200"/>
                    </a:p>
                  </a:txBody>
                  <a:tcPr marL="45720" marR="45720" anchor="ctr" anchorCtr="0"/>
                </a:tc>
                <a:tc>
                  <a:txBody>
                    <a:bodyPr/>
                    <a:p>
                      <a:pPr marL="38100" indent="-1270" algn="l" eaLnBrk="0" fontAlgn="base">
                        <a:lnSpc>
                          <a:spcPct val="107000"/>
                        </a:lnSpc>
                        <a:spcBef>
                          <a:spcPts val="800"/>
                        </a:spcBef>
                        <a:spcAft>
                          <a:spcPct val="0"/>
                        </a:spcAft>
                      </a:pPr>
                      <a:r>
                        <a:rPr lang="zh-CN" sz="1200"/>
                        <a:t>记者、工程师、生物研究员、医生、</a:t>
                      </a:r>
                      <a:r>
                        <a:rPr lang="zh-CN" altLang="en-US" sz="1200"/>
                        <a:t> </a:t>
                      </a:r>
                      <a:r>
                        <a:rPr lang="zh-CN" sz="1200"/>
                        <a:t>护士、绘图师等职业</a:t>
                      </a:r>
                      <a:endParaRPr lang="zh-CN" sz="1200"/>
                    </a:p>
                  </a:txBody>
                  <a:tcPr marL="45720" marR="45720" anchor="ctr" anchorCtr="0"/>
                </a:tc>
              </a:tr>
              <a:tr h="518160">
                <a:tc>
                  <a:txBody>
                    <a:bodyPr/>
                    <a:p>
                      <a:pPr marL="1256030" indent="0" algn="l" eaLnBrk="0" fontAlgn="base">
                        <a:lnSpc>
                          <a:spcPct val="103000"/>
                        </a:lnSpc>
                        <a:spcBef>
                          <a:spcPct val="0"/>
                        </a:spcBef>
                        <a:spcAft>
                          <a:spcPct val="0"/>
                        </a:spcAft>
                      </a:pPr>
                      <a:r>
                        <a:rPr lang="en-US" altLang="zh-CN" sz="1200"/>
                        <a:t> </a:t>
                      </a:r>
                      <a:endParaRPr lang="en-US" altLang="zh-CN" sz="1200"/>
                    </a:p>
                    <a:p>
                      <a:pPr marL="172085" indent="0" algn="l" eaLnBrk="0" fontAlgn="base">
                        <a:spcBef>
                          <a:spcPts val="300"/>
                        </a:spcBef>
                        <a:spcAft>
                          <a:spcPct val="0"/>
                        </a:spcAft>
                      </a:pPr>
                      <a:r>
                        <a:rPr lang="zh-CN" sz="1200"/>
                        <a:t>数理能力</a:t>
                      </a:r>
                      <a:endParaRPr lang="zh-CN" sz="1200"/>
                    </a:p>
                  </a:txBody>
                  <a:tcPr marL="0" marR="0" marT="0" marB="0" anchor="ctr" anchorCtr="0"/>
                </a:tc>
                <a:tc>
                  <a:txBody>
                    <a:bodyPr/>
                    <a:p>
                      <a:pPr marL="37465" indent="-635" algn="l" eaLnBrk="0" fontAlgn="base">
                        <a:lnSpc>
                          <a:spcPct val="107000"/>
                        </a:lnSpc>
                        <a:spcBef>
                          <a:spcPts val="800"/>
                        </a:spcBef>
                        <a:spcAft>
                          <a:spcPct val="0"/>
                        </a:spcAft>
                      </a:pPr>
                      <a:r>
                        <a:rPr lang="zh-CN" sz="1200"/>
                        <a:t>数理能力强的人，能够快速进行数学运算及推</a:t>
                      </a:r>
                      <a:r>
                        <a:rPr lang="zh-CN" altLang="en-US" sz="1200"/>
                        <a:t> </a:t>
                      </a:r>
                      <a:r>
                        <a:rPr lang="zh-CN" sz="1200"/>
                        <a:t>理，解决应用问题</a:t>
                      </a:r>
                      <a:endParaRPr lang="zh-CN" sz="1200"/>
                    </a:p>
                  </a:txBody>
                  <a:tcPr marL="45720" marR="45720" anchor="ctr" anchorCtr="0"/>
                </a:tc>
                <a:tc>
                  <a:txBody>
                    <a:bodyPr/>
                    <a:p>
                      <a:pPr marL="36195" indent="-635" algn="just" eaLnBrk="0" fontAlgn="base">
                        <a:spcBef>
                          <a:spcPts val="100"/>
                        </a:spcBef>
                        <a:spcAft>
                          <a:spcPct val="0"/>
                        </a:spcAft>
                      </a:pPr>
                      <a:r>
                        <a:rPr lang="zh-CN" sz="1200"/>
                        <a:t>会计师、出纳员、建筑设计师、精算</a:t>
                      </a:r>
                      <a:r>
                        <a:rPr lang="zh-CN" altLang="en-US" sz="1200"/>
                        <a:t> </a:t>
                      </a:r>
                      <a:r>
                        <a:rPr lang="zh-CN" sz="1200"/>
                        <a:t>师、工业药剂师、金融投资员、经纪</a:t>
                      </a:r>
                      <a:r>
                        <a:rPr lang="zh-CN" altLang="en-US" sz="1200"/>
                        <a:t> </a:t>
                      </a:r>
                      <a:r>
                        <a:rPr lang="zh-CN" sz="1200"/>
                        <a:t>人、信息服务员等职业</a:t>
                      </a:r>
                      <a:endParaRPr lang="zh-CN" sz="1200"/>
                    </a:p>
                  </a:txBody>
                  <a:tcPr marL="45720" marR="45720" anchor="ctr" anchorCtr="0"/>
                </a:tc>
              </a:tr>
              <a:tr h="508635">
                <a:tc>
                  <a:txBody>
                    <a:bodyPr/>
                    <a:p>
                      <a:pPr marL="1256030" indent="0" algn="l" eaLnBrk="0" fontAlgn="base">
                        <a:lnSpc>
                          <a:spcPct val="104000"/>
                        </a:lnSpc>
                        <a:spcBef>
                          <a:spcPct val="0"/>
                        </a:spcBef>
                        <a:spcAft>
                          <a:spcPct val="0"/>
                        </a:spcAft>
                      </a:pPr>
                      <a:r>
                        <a:rPr lang="en-US" altLang="zh-CN" sz="1200"/>
                        <a:t> </a:t>
                      </a:r>
                      <a:endParaRPr lang="en-US" altLang="zh-CN" sz="1200"/>
                    </a:p>
                    <a:p>
                      <a:pPr marL="171450" indent="0" algn="l" eaLnBrk="0" fontAlgn="base">
                        <a:spcBef>
                          <a:spcPts val="300"/>
                        </a:spcBef>
                        <a:spcAft>
                          <a:spcPct val="0"/>
                        </a:spcAft>
                      </a:pPr>
                      <a:r>
                        <a:rPr lang="zh-CN" sz="1200"/>
                        <a:t>社交能力</a:t>
                      </a:r>
                      <a:endParaRPr lang="zh-CN" sz="1200"/>
                    </a:p>
                  </a:txBody>
                  <a:tcPr marL="0" marR="0" marT="0" marB="0" anchor="ctr" anchorCtr="0"/>
                </a:tc>
                <a:tc>
                  <a:txBody>
                    <a:bodyPr/>
                    <a:p>
                      <a:pPr marL="35560" indent="0" algn="just" eaLnBrk="0" fontAlgn="base">
                        <a:spcBef>
                          <a:spcPts val="200"/>
                        </a:spcBef>
                        <a:spcAft>
                          <a:spcPct val="0"/>
                        </a:spcAft>
                      </a:pPr>
                      <a:r>
                        <a:rPr lang="zh-CN" sz="1200"/>
                        <a:t>社交能力强的人，善于进行人与人之间的交往，</a:t>
                      </a:r>
                      <a:r>
                        <a:rPr lang="zh-CN" altLang="en-US" sz="1200"/>
                        <a:t> </a:t>
                      </a:r>
                      <a:r>
                        <a:rPr lang="zh-CN" sz="1200"/>
                        <a:t>思想活跃，联系广泛，能够协同工作并建立良</a:t>
                      </a:r>
                      <a:r>
                        <a:rPr lang="zh-CN" altLang="en-US" sz="1200"/>
                        <a:t>   </a:t>
                      </a:r>
                      <a:r>
                        <a:rPr lang="zh-CN" sz="1200"/>
                        <a:t>好的人际关系</a:t>
                      </a:r>
                      <a:endParaRPr lang="zh-CN" sz="1200"/>
                    </a:p>
                  </a:txBody>
                  <a:tcPr marL="45720" marR="45720" anchor="ctr" anchorCtr="0"/>
                </a:tc>
                <a:tc>
                  <a:txBody>
                    <a:bodyPr/>
                    <a:p>
                      <a:pPr marL="35560" indent="0" algn="l" eaLnBrk="0" fontAlgn="base">
                        <a:lnSpc>
                          <a:spcPct val="107000"/>
                        </a:lnSpc>
                        <a:spcBef>
                          <a:spcPts val="900"/>
                        </a:spcBef>
                        <a:spcAft>
                          <a:spcPct val="0"/>
                        </a:spcAft>
                      </a:pPr>
                      <a:r>
                        <a:rPr lang="zh-CN" sz="1200"/>
                        <a:t>公关人员、对外联络员、新闻发言</a:t>
                      </a:r>
                      <a:r>
                        <a:rPr lang="zh-CN" altLang="en-US" sz="1200"/>
                        <a:t> </a:t>
                      </a:r>
                      <a:r>
                        <a:rPr lang="zh-CN" sz="1200"/>
                        <a:t>人、物业管理员、调解员等职业</a:t>
                      </a:r>
                      <a:endParaRPr lang="zh-CN" sz="1200"/>
                    </a:p>
                  </a:txBody>
                  <a:tcPr marL="45720" marR="45720" anchor="ctr" anchorCtr="0"/>
                </a:tc>
              </a:tr>
              <a:tr h="331470">
                <a:tc>
                  <a:txBody>
                    <a:bodyPr/>
                    <a:p>
                      <a:pPr marL="171450" indent="0" algn="l" eaLnBrk="0" fontAlgn="base">
                        <a:spcBef>
                          <a:spcPts val="900"/>
                        </a:spcBef>
                        <a:spcAft>
                          <a:spcPct val="0"/>
                        </a:spcAft>
                      </a:pPr>
                      <a:r>
                        <a:rPr lang="zh-CN" sz="1200"/>
                        <a:t>操作能力</a:t>
                      </a:r>
                      <a:endParaRPr lang="zh-CN" sz="1200"/>
                    </a:p>
                  </a:txBody>
                  <a:tcPr marL="0" marR="0" marT="0" marB="0" anchor="ctr" anchorCtr="0"/>
                </a:tc>
                <a:tc>
                  <a:txBody>
                    <a:bodyPr/>
                    <a:p>
                      <a:pPr marL="38100" indent="0" algn="l" eaLnBrk="0" fontAlgn="base">
                        <a:spcBef>
                          <a:spcPts val="200"/>
                        </a:spcBef>
                        <a:spcAft>
                          <a:spcPct val="0"/>
                        </a:spcAft>
                      </a:pPr>
                      <a:r>
                        <a:rPr lang="zh-CN" sz="1200"/>
                        <a:t>实际操作能力强的人，善于迅速而准确地操纵</a:t>
                      </a:r>
                      <a:r>
                        <a:rPr lang="zh-CN" altLang="en-US" sz="1200"/>
                        <a:t> </a:t>
                      </a:r>
                      <a:r>
                        <a:rPr lang="zh-CN" sz="1200"/>
                        <a:t>物体或工具</a:t>
                      </a:r>
                      <a:endParaRPr lang="zh-CN" sz="1200"/>
                    </a:p>
                  </a:txBody>
                  <a:tcPr marL="45720" marR="45720" anchor="ctr" anchorCtr="0"/>
                </a:tc>
                <a:tc>
                  <a:txBody>
                    <a:bodyPr/>
                    <a:p>
                      <a:pPr marL="37465" indent="0" algn="l" eaLnBrk="0" fontAlgn="base">
                        <a:spcBef>
                          <a:spcPts val="200"/>
                        </a:spcBef>
                        <a:spcAft>
                          <a:spcPct val="0"/>
                        </a:spcAft>
                      </a:pPr>
                      <a:r>
                        <a:rPr lang="zh-CN" sz="1200"/>
                        <a:t>机构操控与检修员、模型创造员、计算</a:t>
                      </a:r>
                      <a:r>
                        <a:rPr lang="zh-CN" altLang="en-US" sz="1200"/>
                        <a:t> </a:t>
                      </a:r>
                      <a:r>
                        <a:rPr lang="zh-CN" sz="1200"/>
                        <a:t>机操作员、工艺师、汽车驾驶员等职业</a:t>
                      </a:r>
                      <a:endParaRPr lang="zh-CN" sz="1200"/>
                    </a:p>
                  </a:txBody>
                  <a:tcPr marL="45720" marR="45720" anchor="ctr" anchorCtr="0"/>
                </a:tc>
              </a:tr>
              <a:tr h="331470">
                <a:tc>
                  <a:txBody>
                    <a:bodyPr/>
                    <a:p>
                      <a:pPr marL="56515" indent="0" algn="l" eaLnBrk="0" fontAlgn="base">
                        <a:spcBef>
                          <a:spcPts val="900"/>
                        </a:spcBef>
                        <a:spcAft>
                          <a:spcPct val="0"/>
                        </a:spcAft>
                      </a:pPr>
                      <a:r>
                        <a:rPr lang="zh-CN" sz="1200"/>
                        <a:t>组织管理能力</a:t>
                      </a:r>
                      <a:endParaRPr lang="zh-CN" sz="1200"/>
                    </a:p>
                  </a:txBody>
                  <a:tcPr marL="0" marR="0" marT="0" marB="0" anchor="ctr" anchorCtr="0"/>
                </a:tc>
                <a:tc>
                  <a:txBody>
                    <a:bodyPr/>
                    <a:p>
                      <a:pPr marL="40640" indent="-3810" algn="l" eaLnBrk="0" fontAlgn="base">
                        <a:spcBef>
                          <a:spcPts val="100"/>
                        </a:spcBef>
                        <a:spcAft>
                          <a:spcPct val="0"/>
                        </a:spcAft>
                      </a:pPr>
                      <a:r>
                        <a:rPr lang="zh-CN" sz="1200"/>
                        <a:t>组织管理能力强的人，擅长组织安排各种事务</a:t>
                      </a:r>
                      <a:r>
                        <a:rPr lang="zh-CN" altLang="en-US" sz="1200"/>
                        <a:t> </a:t>
                      </a:r>
                      <a:r>
                        <a:rPr lang="zh-CN" sz="1200"/>
                        <a:t>和活动，以及协调参加活动的各种人员关系</a:t>
                      </a:r>
                      <a:endParaRPr lang="zh-CN" sz="1200"/>
                    </a:p>
                  </a:txBody>
                  <a:tcPr marL="45720" marR="45720" anchor="ctr" anchorCtr="0"/>
                </a:tc>
                <a:tc>
                  <a:txBody>
                    <a:bodyPr/>
                    <a:p>
                      <a:pPr marL="37465" indent="-1905" algn="l" eaLnBrk="0" fontAlgn="base">
                        <a:spcBef>
                          <a:spcPts val="200"/>
                        </a:spcBef>
                        <a:spcAft>
                          <a:spcPct val="0"/>
                        </a:spcAft>
                      </a:pPr>
                      <a:r>
                        <a:rPr lang="zh-CN" sz="1200"/>
                        <a:t>公共事业管理员、企业经理、行业主</a:t>
                      </a:r>
                      <a:r>
                        <a:rPr lang="zh-CN" altLang="en-US" sz="1200"/>
                        <a:t> </a:t>
                      </a:r>
                      <a:r>
                        <a:rPr lang="zh-CN" sz="1200"/>
                        <a:t>管、公务员等职业</a:t>
                      </a:r>
                      <a:endParaRPr lang="zh-CN" sz="1200"/>
                    </a:p>
                  </a:txBody>
                  <a:tcPr marL="45720" marR="45720" anchor="ctr" anchorCtr="0"/>
                </a:tc>
              </a:tr>
              <a:tr h="331470">
                <a:tc>
                  <a:txBody>
                    <a:bodyPr/>
                    <a:p>
                      <a:pPr marL="173355" indent="0" algn="l" eaLnBrk="0" fontAlgn="base">
                        <a:spcBef>
                          <a:spcPts val="900"/>
                        </a:spcBef>
                        <a:spcAft>
                          <a:spcPct val="0"/>
                        </a:spcAft>
                      </a:pPr>
                      <a:r>
                        <a:rPr lang="zh-CN" sz="1200"/>
                        <a:t>思维能力</a:t>
                      </a:r>
                      <a:endParaRPr lang="zh-CN" sz="1200"/>
                    </a:p>
                  </a:txBody>
                  <a:tcPr marL="0" marR="0" marT="0" marB="0" anchor="ctr" anchorCtr="0"/>
                </a:tc>
                <a:tc>
                  <a:txBody>
                    <a:bodyPr/>
                    <a:p>
                      <a:pPr marL="36830" indent="635" algn="l" eaLnBrk="0" fontAlgn="base">
                        <a:spcBef>
                          <a:spcPts val="200"/>
                        </a:spcBef>
                        <a:spcAft>
                          <a:spcPct val="0"/>
                        </a:spcAft>
                      </a:pPr>
                      <a:r>
                        <a:rPr lang="zh-CN" sz="1200"/>
                        <a:t>思维能力强的人，善于思考和推理，擅长综合</a:t>
                      </a:r>
                      <a:r>
                        <a:rPr lang="zh-CN" altLang="en-US" sz="1200"/>
                        <a:t> </a:t>
                      </a:r>
                      <a:r>
                        <a:rPr lang="zh-CN" sz="1200"/>
                        <a:t>分析和对感性材料进行加工并转化为理性认识</a:t>
                      </a:r>
                      <a:endParaRPr lang="zh-CN" sz="1200"/>
                    </a:p>
                  </a:txBody>
                  <a:tcPr marL="45720" marR="45720" anchor="ctr" anchorCtr="0"/>
                </a:tc>
                <a:tc>
                  <a:txBody>
                    <a:bodyPr/>
                    <a:p>
                      <a:pPr marL="37465" indent="0" algn="l" eaLnBrk="0" fontAlgn="base">
                        <a:spcBef>
                          <a:spcPts val="200"/>
                        </a:spcBef>
                        <a:spcAft>
                          <a:spcPct val="0"/>
                        </a:spcAft>
                      </a:pPr>
                      <a:r>
                        <a:rPr lang="zh-CN" sz="1200"/>
                        <a:t>策划员、顾问、技术工作员、编辑、</a:t>
                      </a:r>
                      <a:r>
                        <a:rPr lang="zh-CN" altLang="en-US" sz="1200"/>
                        <a:t> </a:t>
                      </a:r>
                      <a:r>
                        <a:rPr lang="zh-CN" sz="1200"/>
                        <a:t>理论研究员等职业</a:t>
                      </a:r>
                      <a:endParaRPr lang="zh-CN" sz="1200"/>
                    </a:p>
                  </a:txBody>
                  <a:tcPr marL="45720" marR="45720" anchor="ctr" anchorCtr="0"/>
                </a:tc>
              </a:tr>
              <a:tr h="483870">
                <a:tc>
                  <a:txBody>
                    <a:bodyPr/>
                    <a:p>
                      <a:pPr marL="57150" indent="0" algn="l" eaLnBrk="0" fontAlgn="base">
                        <a:spcBef>
                          <a:spcPts val="900"/>
                        </a:spcBef>
                        <a:spcAft>
                          <a:spcPct val="0"/>
                        </a:spcAft>
                      </a:pPr>
                      <a:r>
                        <a:rPr lang="zh-CN" sz="1200"/>
                        <a:t>运动协调能力</a:t>
                      </a:r>
                      <a:endParaRPr lang="zh-CN" sz="1200"/>
                    </a:p>
                  </a:txBody>
                  <a:tcPr marL="0" marR="0" marT="0" marB="0" anchor="ctr" anchorCtr="0"/>
                </a:tc>
                <a:tc>
                  <a:txBody>
                    <a:bodyPr/>
                    <a:p>
                      <a:pPr marL="38735" indent="-1905" algn="l" eaLnBrk="0" fontAlgn="base">
                        <a:spcBef>
                          <a:spcPts val="200"/>
                        </a:spcBef>
                        <a:spcAft>
                          <a:spcPct val="0"/>
                        </a:spcAft>
                      </a:pPr>
                      <a:r>
                        <a:rPr lang="zh-CN" sz="1200"/>
                        <a:t>运动协调能力强的人，身体能够根据要求迅速</a:t>
                      </a:r>
                      <a:r>
                        <a:rPr lang="zh-CN" altLang="en-US" sz="1200"/>
                        <a:t> </a:t>
                      </a:r>
                      <a:r>
                        <a:rPr lang="zh-CN" sz="1200"/>
                        <a:t>而准确地做出必要的动作反应</a:t>
                      </a:r>
                      <a:endParaRPr lang="zh-CN" sz="1200"/>
                    </a:p>
                  </a:txBody>
                  <a:tcPr marL="45720" marR="45720" anchor="ctr" anchorCtr="0"/>
                </a:tc>
                <a:tc>
                  <a:txBody>
                    <a:bodyPr/>
                    <a:p>
                      <a:pPr marL="38100" indent="-1270" algn="l" eaLnBrk="0" fontAlgn="base">
                        <a:spcBef>
                          <a:spcPts val="200"/>
                        </a:spcBef>
                        <a:spcAft>
                          <a:spcPct val="0"/>
                        </a:spcAft>
                      </a:pPr>
                      <a:r>
                        <a:rPr lang="zh-CN" sz="1200"/>
                        <a:t>运动员、飞行员、舞蹈演员、健身教</a:t>
                      </a:r>
                      <a:r>
                        <a:rPr lang="zh-CN" altLang="en-US" sz="1200"/>
                        <a:t> </a:t>
                      </a:r>
                      <a:r>
                        <a:rPr lang="zh-CN" sz="1200"/>
                        <a:t>练等职业</a:t>
                      </a:r>
                      <a:endParaRPr lang="zh-CN" sz="1200"/>
                    </a:p>
                  </a:txBody>
                  <a:tcPr marL="45720" marR="45720" anchor="ctr" anchorCtr="0"/>
                </a:tc>
              </a:tr>
              <a:tr h="461010">
                <a:tc>
                  <a:txBody>
                    <a:bodyPr/>
                    <a:p>
                      <a:pPr marL="59055" indent="0" algn="l" eaLnBrk="0" fontAlgn="base">
                        <a:spcBef>
                          <a:spcPts val="900"/>
                        </a:spcBef>
                        <a:spcAft>
                          <a:spcPct val="0"/>
                        </a:spcAft>
                      </a:pPr>
                      <a:r>
                        <a:rPr lang="zh-CN" sz="1200"/>
                        <a:t>空间判断能力</a:t>
                      </a:r>
                      <a:endParaRPr lang="zh-CN" sz="1200"/>
                    </a:p>
                  </a:txBody>
                  <a:tcPr marL="0" marR="0" marT="0" marB="0" anchor="ctr" anchorCtr="0"/>
                </a:tc>
                <a:tc>
                  <a:txBody>
                    <a:bodyPr/>
                    <a:p>
                      <a:pPr marL="35560" indent="3175" algn="l" eaLnBrk="0" fontAlgn="base">
                        <a:spcBef>
                          <a:spcPts val="200"/>
                        </a:spcBef>
                        <a:spcAft>
                          <a:spcPct val="0"/>
                        </a:spcAft>
                      </a:pPr>
                      <a:r>
                        <a:rPr lang="zh-CN" sz="1200"/>
                        <a:t>空间判断能力强的人，</a:t>
                      </a:r>
                      <a:r>
                        <a:rPr lang="zh-CN" altLang="en-US" sz="1200"/>
                        <a:t> </a:t>
                      </a:r>
                      <a:r>
                        <a:rPr lang="zh-CN" sz="1200"/>
                        <a:t>能迅速看懂几何图形、</a:t>
                      </a:r>
                      <a:r>
                        <a:rPr lang="zh-CN" altLang="en-US" sz="1200"/>
                        <a:t> </a:t>
                      </a:r>
                      <a:r>
                        <a:rPr lang="zh-CN" sz="1200"/>
                        <a:t>识别物体在空间运动中的轨迹、解决几何问题</a:t>
                      </a:r>
                      <a:endParaRPr lang="zh-CN" sz="1200"/>
                    </a:p>
                  </a:txBody>
                  <a:tcPr marL="45720" marR="45720" anchor="ctr" anchorCtr="0"/>
                </a:tc>
                <a:tc>
                  <a:txBody>
                    <a:bodyPr/>
                    <a:p>
                      <a:pPr marL="35560" indent="635" algn="l" eaLnBrk="0" fontAlgn="base">
                        <a:spcBef>
                          <a:spcPts val="200"/>
                        </a:spcBef>
                        <a:spcAft>
                          <a:spcPct val="0"/>
                        </a:spcAft>
                      </a:pPr>
                      <a:r>
                        <a:rPr lang="zh-CN" sz="1200"/>
                        <a:t>结构工程师、建筑师、电工、木工、</a:t>
                      </a:r>
                      <a:r>
                        <a:rPr lang="zh-CN" altLang="en-US" sz="1200"/>
                        <a:t> </a:t>
                      </a:r>
                      <a:r>
                        <a:rPr lang="zh-CN" sz="1200"/>
                        <a:t>无线电修理工和机床工等职业</a:t>
                      </a:r>
                      <a:endParaRPr lang="zh-CN" sz="1200"/>
                    </a:p>
                  </a:txBody>
                  <a:tcPr marL="45720" marR="45720" anchor="ctr" anchorCtr="0"/>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三、能力与职业的匹配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47" name="组合 46"/>
          <p:cNvGrpSpPr/>
          <p:nvPr/>
        </p:nvGrpSpPr>
        <p:grpSpPr>
          <a:xfrm>
            <a:off x="248586" y="1116112"/>
            <a:ext cx="792457" cy="812984"/>
            <a:chOff x="7673976" y="2593975"/>
            <a:chExt cx="1716088" cy="1760538"/>
          </a:xfrm>
        </p:grpSpPr>
        <p:sp>
          <p:nvSpPr>
            <p:cNvPr id="7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8" name="文本框 43"/>
          <p:cNvSpPr txBox="1"/>
          <p:nvPr/>
        </p:nvSpPr>
        <p:spPr>
          <a:xfrm>
            <a:off x="1740002" y="984543"/>
            <a:ext cx="9886043" cy="4523105"/>
          </a:xfrm>
          <a:prstGeom prst="rect">
            <a:avLst/>
          </a:prstGeom>
          <a:noFill/>
        </p:spPr>
        <p:txBody>
          <a:bodyPr wrap="square" rtlCol="0">
            <a:spAutoFit/>
          </a:bodyPr>
          <a:lstStyle/>
          <a:p>
            <a:pPr indent="457200" algn="just">
              <a:lnSpc>
                <a:spcPct val="150000"/>
              </a:lnSpc>
            </a:pPr>
            <a:r>
              <a:rPr lang="zh-CN" altLang="en-US" sz="2400" dirty="0">
                <a:sym typeface="+mn-ea"/>
              </a:rPr>
              <a:t>〖测试说明</a:t>
            </a:r>
            <a:r>
              <a:rPr lang="en-US" altLang="zh-CN" sz="2400" dirty="0">
                <a:sym typeface="+mn-ea"/>
              </a:rPr>
              <a:t>〗</a:t>
            </a:r>
            <a:r>
              <a:rPr lang="zh-CN" altLang="en-US" sz="2400" dirty="0"/>
              <a:t>下表所示的职业能力调查表中列举了若干项活动，请根据你的情况对下列活动进行判断。会做的，请在“是”栏里打“√”，计</a:t>
            </a:r>
            <a:r>
              <a:rPr lang="en-US" altLang="zh-CN" sz="2400" dirty="0"/>
              <a:t>1</a:t>
            </a:r>
            <a:r>
              <a:rPr lang="zh-CN" altLang="en-US" sz="2400" dirty="0"/>
              <a:t>分；不会做的，请在“否”栏里打“√”，计</a:t>
            </a:r>
            <a:r>
              <a:rPr lang="en-US" altLang="zh-CN" sz="2400" dirty="0"/>
              <a:t>0</a:t>
            </a:r>
            <a:r>
              <a:rPr lang="zh-CN" altLang="en-US" sz="2400" dirty="0"/>
              <a:t>分。并对各个类型活动的总分进行统计。</a:t>
            </a:r>
            <a:endParaRPr lang="en-US" altLang="zh-CN" sz="2400" dirty="0"/>
          </a:p>
          <a:p>
            <a:pPr indent="457200" algn="just">
              <a:lnSpc>
                <a:spcPct val="150000"/>
              </a:lnSpc>
            </a:pPr>
            <a:endParaRPr lang="en-US" altLang="zh-CN" sz="2400" dirty="0"/>
          </a:p>
          <a:p>
            <a:pPr indent="457200" algn="just">
              <a:lnSpc>
                <a:spcPct val="150000"/>
              </a:lnSpc>
            </a:pPr>
            <a:r>
              <a:rPr lang="zh-CN" altLang="en-US" sz="2400" dirty="0">
                <a:sym typeface="+mn-ea"/>
              </a:rPr>
              <a:t>〖测试分析</a:t>
            </a:r>
            <a:r>
              <a:rPr lang="en-US" altLang="zh-CN" sz="2400" dirty="0">
                <a:sym typeface="+mn-ea"/>
              </a:rPr>
              <a:t>〗</a:t>
            </a:r>
            <a:r>
              <a:rPr lang="zh-CN" altLang="en-US" sz="2400" dirty="0"/>
              <a:t>测试者也可以根据测验得分的高低，将得分按由高到低排在前面的</a:t>
            </a:r>
            <a:r>
              <a:rPr lang="en-US" altLang="zh-CN" sz="2400" dirty="0"/>
              <a:t>3</a:t>
            </a:r>
            <a:r>
              <a:rPr lang="zh-CN" altLang="en-US" sz="2400" dirty="0"/>
              <a:t>种职业类型找出来，参照“职业兴趣</a:t>
            </a:r>
            <a:r>
              <a:rPr lang="en-US" altLang="zh-CN" sz="2400" dirty="0"/>
              <a:t>—</a:t>
            </a:r>
            <a:r>
              <a:rPr lang="zh-CN" altLang="en-US" sz="2400" dirty="0"/>
              <a:t>类别索引表”，对自己可能感兴趣和力所能及的职业类别进行了解。</a:t>
            </a:r>
            <a:endParaRPr lang="zh-CN" altLang="en-US" sz="2400" dirty="0"/>
          </a:p>
        </p:txBody>
      </p:sp>
      <p:grpSp>
        <p:nvGrpSpPr>
          <p:cNvPr id="8" name="组合 7"/>
          <p:cNvGrpSpPr>
            <a:grpSpLocks noChangeAspect="1"/>
          </p:cNvGrpSpPr>
          <p:nvPr/>
        </p:nvGrpSpPr>
        <p:grpSpPr>
          <a:xfrm>
            <a:off x="130993" y="3424135"/>
            <a:ext cx="1475722" cy="2802435"/>
            <a:chOff x="3046809" y="3253979"/>
            <a:chExt cx="345282" cy="656034"/>
          </a:xfrm>
          <a:effectLst>
            <a:outerShdw blurRad="76200" dir="18900000" sy="23000" kx="-1200000" algn="bl" rotWithShape="0">
              <a:prstClr val="black">
                <a:alpha val="20000"/>
              </a:prstClr>
            </a:outerShdw>
          </a:effectLst>
        </p:grpSpPr>
        <p:sp>
          <p:nvSpPr>
            <p:cNvPr id="9" name="Freeform 81"/>
            <p:cNvSpPr/>
            <p:nvPr/>
          </p:nvSpPr>
          <p:spPr bwMode="auto">
            <a:xfrm>
              <a:off x="3151584" y="3258742"/>
              <a:ext cx="60722" cy="122634"/>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 name="Freeform 82"/>
            <p:cNvSpPr/>
            <p:nvPr/>
          </p:nvSpPr>
          <p:spPr bwMode="auto">
            <a:xfrm>
              <a:off x="3161109" y="3309939"/>
              <a:ext cx="9525" cy="14287"/>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 name="Freeform 83"/>
            <p:cNvSpPr/>
            <p:nvPr/>
          </p:nvSpPr>
          <p:spPr bwMode="auto">
            <a:xfrm>
              <a:off x="3165872" y="3305176"/>
              <a:ext cx="41672" cy="7620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2" name="Freeform 84"/>
            <p:cNvSpPr/>
            <p:nvPr/>
          </p:nvSpPr>
          <p:spPr bwMode="auto">
            <a:xfrm>
              <a:off x="3113484" y="3390901"/>
              <a:ext cx="184547" cy="211931"/>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 name="Freeform 85"/>
            <p:cNvSpPr/>
            <p:nvPr/>
          </p:nvSpPr>
          <p:spPr bwMode="auto">
            <a:xfrm>
              <a:off x="3170634" y="3835004"/>
              <a:ext cx="89297" cy="51197"/>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 name="Freeform 86"/>
            <p:cNvSpPr/>
            <p:nvPr/>
          </p:nvSpPr>
          <p:spPr bwMode="auto">
            <a:xfrm>
              <a:off x="3127772" y="3867151"/>
              <a:ext cx="51197" cy="42862"/>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 name="Freeform 87"/>
            <p:cNvSpPr/>
            <p:nvPr/>
          </p:nvSpPr>
          <p:spPr bwMode="auto">
            <a:xfrm>
              <a:off x="3170634" y="3532585"/>
              <a:ext cx="84534" cy="321469"/>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6" name="Freeform 88"/>
            <p:cNvSpPr/>
            <p:nvPr/>
          </p:nvSpPr>
          <p:spPr bwMode="auto">
            <a:xfrm>
              <a:off x="3170634" y="3532585"/>
              <a:ext cx="79772" cy="321469"/>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 name="Freeform 89"/>
            <p:cNvSpPr/>
            <p:nvPr/>
          </p:nvSpPr>
          <p:spPr bwMode="auto">
            <a:xfrm>
              <a:off x="3236119" y="3674270"/>
              <a:ext cx="9525" cy="14287"/>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 name="Freeform 90"/>
            <p:cNvSpPr/>
            <p:nvPr/>
          </p:nvSpPr>
          <p:spPr bwMode="auto">
            <a:xfrm>
              <a:off x="3123009" y="3527823"/>
              <a:ext cx="117872" cy="358378"/>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 name="Freeform 91"/>
            <p:cNvSpPr/>
            <p:nvPr/>
          </p:nvSpPr>
          <p:spPr bwMode="auto">
            <a:xfrm>
              <a:off x="3132534" y="3513535"/>
              <a:ext cx="122634" cy="38100"/>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0" name="Freeform 92"/>
            <p:cNvSpPr/>
            <p:nvPr/>
          </p:nvSpPr>
          <p:spPr bwMode="auto">
            <a:xfrm>
              <a:off x="3334941" y="3295651"/>
              <a:ext cx="57150" cy="52387"/>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 name="Freeform 93"/>
            <p:cNvSpPr/>
            <p:nvPr/>
          </p:nvSpPr>
          <p:spPr bwMode="auto">
            <a:xfrm>
              <a:off x="3123009" y="3527823"/>
              <a:ext cx="55959" cy="358378"/>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 name="Freeform 94"/>
            <p:cNvSpPr/>
            <p:nvPr/>
          </p:nvSpPr>
          <p:spPr bwMode="auto">
            <a:xfrm>
              <a:off x="3161109" y="3532585"/>
              <a:ext cx="79772" cy="117872"/>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 name="Freeform 95"/>
            <p:cNvSpPr/>
            <p:nvPr/>
          </p:nvSpPr>
          <p:spPr bwMode="auto">
            <a:xfrm>
              <a:off x="3221831" y="3527823"/>
              <a:ext cx="23812" cy="19050"/>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 name="Freeform 96"/>
            <p:cNvSpPr/>
            <p:nvPr/>
          </p:nvSpPr>
          <p:spPr bwMode="auto">
            <a:xfrm>
              <a:off x="3142059" y="3328989"/>
              <a:ext cx="108347" cy="198834"/>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 name="Freeform 97"/>
            <p:cNvSpPr/>
            <p:nvPr/>
          </p:nvSpPr>
          <p:spPr bwMode="auto">
            <a:xfrm>
              <a:off x="3142059" y="3357564"/>
              <a:ext cx="75009" cy="170259"/>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6" name="Freeform 98"/>
            <p:cNvSpPr/>
            <p:nvPr/>
          </p:nvSpPr>
          <p:spPr bwMode="auto">
            <a:xfrm>
              <a:off x="3084909" y="3338514"/>
              <a:ext cx="108347" cy="283369"/>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 name="Freeform 99"/>
            <p:cNvSpPr/>
            <p:nvPr/>
          </p:nvSpPr>
          <p:spPr bwMode="auto">
            <a:xfrm>
              <a:off x="3108722" y="3456385"/>
              <a:ext cx="70247" cy="7620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8" name="Freeform 100"/>
            <p:cNvSpPr/>
            <p:nvPr/>
          </p:nvSpPr>
          <p:spPr bwMode="auto">
            <a:xfrm>
              <a:off x="3146822" y="3518298"/>
              <a:ext cx="60722" cy="42862"/>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9" name="Freeform 101"/>
            <p:cNvSpPr/>
            <p:nvPr/>
          </p:nvSpPr>
          <p:spPr bwMode="auto">
            <a:xfrm>
              <a:off x="3202781" y="3328989"/>
              <a:ext cx="155972" cy="259556"/>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0" name="Freeform 102"/>
            <p:cNvSpPr/>
            <p:nvPr/>
          </p:nvSpPr>
          <p:spPr bwMode="auto">
            <a:xfrm>
              <a:off x="3236119" y="3348039"/>
              <a:ext cx="122634" cy="194072"/>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1" name="Freeform 103"/>
            <p:cNvSpPr/>
            <p:nvPr/>
          </p:nvSpPr>
          <p:spPr bwMode="auto">
            <a:xfrm>
              <a:off x="3103959" y="3343276"/>
              <a:ext cx="79772" cy="132159"/>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2" name="Freeform 104"/>
            <p:cNvSpPr/>
            <p:nvPr/>
          </p:nvSpPr>
          <p:spPr bwMode="auto">
            <a:xfrm>
              <a:off x="3084909" y="3508773"/>
              <a:ext cx="61912" cy="113109"/>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3" name="Freeform 105"/>
            <p:cNvSpPr/>
            <p:nvPr/>
          </p:nvSpPr>
          <p:spPr bwMode="auto">
            <a:xfrm>
              <a:off x="3046809" y="3352801"/>
              <a:ext cx="119062" cy="189309"/>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4" name="Freeform 106"/>
            <p:cNvSpPr/>
            <p:nvPr/>
          </p:nvSpPr>
          <p:spPr bwMode="auto">
            <a:xfrm>
              <a:off x="3046809" y="3352801"/>
              <a:ext cx="109537" cy="189309"/>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5" name="Freeform 107"/>
            <p:cNvSpPr>
              <a:spLocks noEditPoints="1"/>
            </p:cNvSpPr>
            <p:nvPr/>
          </p:nvSpPr>
          <p:spPr bwMode="auto">
            <a:xfrm>
              <a:off x="3151584" y="3258742"/>
              <a:ext cx="65484" cy="79772"/>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6" name="Freeform 108"/>
            <p:cNvSpPr/>
            <p:nvPr/>
          </p:nvSpPr>
          <p:spPr bwMode="auto">
            <a:xfrm>
              <a:off x="3156347" y="3253979"/>
              <a:ext cx="65484" cy="51197"/>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三、能力与职业的匹配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aphicFrame>
        <p:nvGraphicFramePr>
          <p:cNvPr id="5" name="表格 4"/>
          <p:cNvGraphicFramePr>
            <a:graphicFrameLocks noGrp="1"/>
          </p:cNvGraphicFramePr>
          <p:nvPr/>
        </p:nvGraphicFramePr>
        <p:xfrm>
          <a:off x="747153" y="1717203"/>
          <a:ext cx="10878667" cy="4430576"/>
        </p:xfrm>
        <a:graphic>
          <a:graphicData uri="http://schemas.openxmlformats.org/drawingml/2006/table">
            <a:tbl>
              <a:tblPr firstRow="1">
                <a:tableStyleId>{F5AB1C69-6EDB-4FF4-983F-18BD219EF322}</a:tableStyleId>
              </a:tblPr>
              <a:tblGrid>
                <a:gridCol w="4162833"/>
                <a:gridCol w="523394"/>
                <a:gridCol w="523394"/>
                <a:gridCol w="395443"/>
                <a:gridCol w="4184588"/>
                <a:gridCol w="545147"/>
                <a:gridCol w="543868"/>
              </a:tblGrid>
              <a:tr h="418185">
                <a:tc>
                  <a:txBody>
                    <a:bodyPr/>
                    <a:lstStyle/>
                    <a:p>
                      <a:pPr algn="ctr">
                        <a:lnSpc>
                          <a:spcPct val="107000"/>
                        </a:lnSpc>
                        <a:spcBef>
                          <a:spcPts val="140"/>
                        </a:spcBef>
                        <a:spcAft>
                          <a:spcPts val="140"/>
                        </a:spcAft>
                      </a:pPr>
                      <a:r>
                        <a:rPr lang="en-US" sz="1800" kern="100" dirty="0">
                          <a:effectLst/>
                        </a:rPr>
                        <a:t>R</a:t>
                      </a:r>
                      <a:r>
                        <a:rPr lang="zh-CN" sz="1800" kern="100" dirty="0">
                          <a:effectLst/>
                        </a:rPr>
                        <a:t>：实际型活动</a:t>
                      </a:r>
                      <a:endParaRPr lang="zh-CN" sz="1800" kern="100" dirty="0">
                        <a:effectLst/>
                      </a:endParaRPr>
                    </a:p>
                  </a:txBody>
                  <a:tcPr marL="132910" marR="132910" marT="0" marB="0" anchor="ctr"/>
                </a:tc>
                <a:tc>
                  <a:txBody>
                    <a:bodyPr/>
                    <a:lstStyle/>
                    <a:p>
                      <a:pPr algn="ctr">
                        <a:lnSpc>
                          <a:spcPct val="107000"/>
                        </a:lnSpc>
                        <a:spcBef>
                          <a:spcPts val="140"/>
                        </a:spcBef>
                        <a:spcAft>
                          <a:spcPts val="140"/>
                        </a:spcAft>
                      </a:pPr>
                      <a:r>
                        <a:rPr lang="zh-CN" sz="1800" kern="100" dirty="0">
                          <a:effectLst/>
                        </a:rPr>
                        <a:t>是</a:t>
                      </a:r>
                      <a:endParaRPr lang="zh-CN" sz="1800" kern="100" dirty="0">
                        <a:effectLst/>
                      </a:endParaRPr>
                    </a:p>
                  </a:txBody>
                  <a:tcPr marL="132910" marR="132910" marT="0" marB="0" anchor="ctr"/>
                </a:tc>
                <a:tc>
                  <a:txBody>
                    <a:bodyPr/>
                    <a:lstStyle/>
                    <a:p>
                      <a:pPr algn="ctr">
                        <a:lnSpc>
                          <a:spcPct val="107000"/>
                        </a:lnSpc>
                        <a:spcBef>
                          <a:spcPts val="140"/>
                        </a:spcBef>
                        <a:spcAft>
                          <a:spcPts val="140"/>
                        </a:spcAft>
                      </a:pPr>
                      <a:r>
                        <a:rPr lang="zh-CN" sz="1800" kern="100" dirty="0">
                          <a:effectLst/>
                        </a:rPr>
                        <a:t>否</a:t>
                      </a:r>
                      <a:endParaRPr lang="zh-CN" sz="1800" kern="100" dirty="0">
                        <a:effectLst/>
                      </a:endParaRPr>
                    </a:p>
                  </a:txBody>
                  <a:tcPr marL="132910" marR="132910" marT="0" marB="0" anchor="ctr"/>
                </a:tc>
                <a:tc rowSpan="11">
                  <a:txBody>
                    <a:bodyPr/>
                    <a:lstStyle/>
                    <a:p>
                      <a:pPr algn="ctr">
                        <a:lnSpc>
                          <a:spcPct val="107000"/>
                        </a:lnSpc>
                        <a:spcBef>
                          <a:spcPts val="140"/>
                        </a:spcBef>
                        <a:spcAft>
                          <a:spcPts val="140"/>
                        </a:spcAft>
                      </a:pPr>
                      <a:r>
                        <a:rPr lang="en-US" sz="1800" kern="100" dirty="0">
                          <a:effectLst/>
                        </a:rPr>
                        <a:t> </a:t>
                      </a:r>
                      <a:endParaRPr lang="en-US" sz="1800" kern="100" dirty="0">
                        <a:effectLst/>
                      </a:endParaRPr>
                    </a:p>
                  </a:txBody>
                  <a:tcPr marL="177213" marR="177213" marT="88607" marB="88607" anchor="ctr"/>
                </a:tc>
                <a:tc>
                  <a:txBody>
                    <a:bodyPr/>
                    <a:lstStyle/>
                    <a:p>
                      <a:pPr algn="ctr">
                        <a:lnSpc>
                          <a:spcPct val="107000"/>
                        </a:lnSpc>
                        <a:spcBef>
                          <a:spcPts val="140"/>
                        </a:spcBef>
                        <a:spcAft>
                          <a:spcPts val="140"/>
                        </a:spcAft>
                      </a:pPr>
                      <a:r>
                        <a:rPr lang="en-US" sz="1800" kern="100" dirty="0">
                          <a:effectLst/>
                        </a:rPr>
                        <a:t>I</a:t>
                      </a:r>
                      <a:r>
                        <a:rPr lang="zh-CN" sz="1800" kern="100" dirty="0">
                          <a:effectLst/>
                        </a:rPr>
                        <a:t>：研究型活动</a:t>
                      </a:r>
                      <a:endParaRPr lang="zh-CN" sz="1800" kern="100" dirty="0">
                        <a:effectLst/>
                      </a:endParaRPr>
                    </a:p>
                  </a:txBody>
                  <a:tcPr marL="132910" marR="132910" marT="0" marB="0" anchor="ctr"/>
                </a:tc>
                <a:tc>
                  <a:txBody>
                    <a:bodyPr/>
                    <a:lstStyle/>
                    <a:p>
                      <a:pPr algn="ctr">
                        <a:lnSpc>
                          <a:spcPct val="107000"/>
                        </a:lnSpc>
                        <a:spcBef>
                          <a:spcPts val="140"/>
                        </a:spcBef>
                        <a:spcAft>
                          <a:spcPts val="140"/>
                        </a:spcAft>
                      </a:pPr>
                      <a:r>
                        <a:rPr lang="zh-CN" sz="1800" kern="100" dirty="0">
                          <a:effectLst/>
                        </a:rPr>
                        <a:t>是</a:t>
                      </a:r>
                      <a:endParaRPr lang="zh-CN" sz="1800" kern="100" dirty="0">
                        <a:effectLst/>
                      </a:endParaRPr>
                    </a:p>
                  </a:txBody>
                  <a:tcPr marL="132910" marR="132910" marT="0" marB="0" anchor="ctr"/>
                </a:tc>
                <a:tc>
                  <a:txBody>
                    <a:bodyPr/>
                    <a:lstStyle/>
                    <a:p>
                      <a:pPr algn="ctr">
                        <a:lnSpc>
                          <a:spcPct val="107000"/>
                        </a:lnSpc>
                        <a:spcBef>
                          <a:spcPts val="140"/>
                        </a:spcBef>
                        <a:spcAft>
                          <a:spcPts val="140"/>
                        </a:spcAft>
                      </a:pPr>
                      <a:r>
                        <a:rPr lang="zh-CN" sz="1800" kern="100" dirty="0">
                          <a:effectLst/>
                        </a:rPr>
                        <a:t>否</a:t>
                      </a:r>
                      <a:endParaRPr lang="zh-CN" sz="1800" kern="100" dirty="0">
                        <a:effectLst/>
                      </a:endParaRPr>
                    </a:p>
                  </a:txBody>
                  <a:tcPr marL="132910" marR="132910" marT="0" marB="0" anchor="ctr"/>
                </a:tc>
              </a:tr>
              <a:tr h="391244">
                <a:tc>
                  <a:txBody>
                    <a:bodyPr/>
                    <a:lstStyle/>
                    <a:p>
                      <a:pPr algn="l">
                        <a:lnSpc>
                          <a:spcPct val="107000"/>
                        </a:lnSpc>
                        <a:spcBef>
                          <a:spcPts val="140"/>
                        </a:spcBef>
                        <a:spcAft>
                          <a:spcPts val="140"/>
                        </a:spcAft>
                      </a:pPr>
                      <a:r>
                        <a:rPr lang="en-US" sz="1700" kern="100" dirty="0">
                          <a:effectLst/>
                        </a:rPr>
                        <a:t>1</a:t>
                      </a:r>
                      <a:r>
                        <a:rPr lang="zh-CN" sz="1700" kern="100" dirty="0">
                          <a:effectLst/>
                        </a:rPr>
                        <a:t>．能使用电锯、电钻等木工工具</a:t>
                      </a:r>
                      <a:endParaRPr lang="zh-CN" sz="1700" kern="100" dirty="0">
                        <a:effectLst/>
                      </a:endParaRPr>
                    </a:p>
                  </a:txBody>
                  <a:tcPr marL="132910" marR="132910" marT="0" marB="0"/>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dirty="0">
                          <a:effectLst/>
                        </a:rPr>
                        <a:t> </a:t>
                      </a:r>
                      <a:endParaRPr lang="en-US" sz="1700" kern="100" dirty="0">
                        <a:effectLst/>
                      </a:endParaRPr>
                    </a:p>
                  </a:txBody>
                  <a:tcPr marL="132910" marR="132910" marT="0" marB="0" anchor="ctr"/>
                </a:tc>
                <a:tc vMerge="1">
                  <a:tcPr/>
                </a:tc>
                <a:tc>
                  <a:txBody>
                    <a:bodyPr/>
                    <a:lstStyle/>
                    <a:p>
                      <a:pPr algn="l">
                        <a:lnSpc>
                          <a:spcPct val="107000"/>
                        </a:lnSpc>
                        <a:spcBef>
                          <a:spcPts val="140"/>
                        </a:spcBef>
                        <a:spcAft>
                          <a:spcPts val="140"/>
                        </a:spcAft>
                      </a:pPr>
                      <a:r>
                        <a:rPr lang="en-US" sz="1700" kern="100">
                          <a:effectLst/>
                        </a:rPr>
                        <a:t>1</a:t>
                      </a:r>
                      <a:r>
                        <a:rPr lang="zh-CN" sz="1700" kern="100">
                          <a:effectLst/>
                        </a:rPr>
                        <a:t>．懂得真空管或晶体管的作用</a:t>
                      </a:r>
                      <a:endParaRPr lang="zh-CN" sz="1700" kern="100">
                        <a:effectLst/>
                      </a:endParaRPr>
                    </a:p>
                  </a:txBody>
                  <a:tcPr marL="132910" marR="132910" marT="0" marB="0"/>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dirty="0">
                          <a:effectLst/>
                        </a:rPr>
                        <a:t> </a:t>
                      </a:r>
                      <a:endParaRPr lang="en-US" sz="1700" kern="100" dirty="0">
                        <a:effectLst/>
                      </a:endParaRPr>
                    </a:p>
                  </a:txBody>
                  <a:tcPr marL="132910" marR="132910" marT="0" marB="0" anchor="ctr"/>
                </a:tc>
              </a:tr>
              <a:tr h="508083">
                <a:tc>
                  <a:txBody>
                    <a:bodyPr/>
                    <a:lstStyle/>
                    <a:p>
                      <a:pPr algn="just">
                        <a:lnSpc>
                          <a:spcPct val="107000"/>
                        </a:lnSpc>
                        <a:spcBef>
                          <a:spcPts val="140"/>
                        </a:spcBef>
                        <a:spcAft>
                          <a:spcPts val="140"/>
                        </a:spcAft>
                      </a:pPr>
                      <a:r>
                        <a:rPr lang="en-US" sz="1700" kern="100">
                          <a:effectLst/>
                        </a:rPr>
                        <a:t>2</a:t>
                      </a:r>
                      <a:r>
                        <a:rPr lang="zh-CN" sz="1700" kern="100">
                          <a:effectLst/>
                        </a:rPr>
                        <a:t>．知道万用表的使用方法</a:t>
                      </a:r>
                      <a:endParaRPr lang="zh-CN" sz="1700" kern="100" dirty="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dirty="0">
                          <a:effectLst/>
                        </a:rPr>
                        <a:t> </a:t>
                      </a:r>
                      <a:endParaRPr lang="en-US" sz="1700" kern="100" dirty="0">
                        <a:effectLst/>
                      </a:endParaRPr>
                    </a:p>
                  </a:txBody>
                  <a:tcPr marL="132910" marR="132910" marT="0" marB="0" anchor="ctr"/>
                </a:tc>
                <a:tc vMerge="1">
                  <a:tcPr/>
                </a:tc>
                <a:tc>
                  <a:txBody>
                    <a:bodyPr/>
                    <a:lstStyle/>
                    <a:p>
                      <a:pPr marL="171450" indent="-171450" algn="l">
                        <a:lnSpc>
                          <a:spcPct val="107000"/>
                        </a:lnSpc>
                        <a:spcBef>
                          <a:spcPts val="140"/>
                        </a:spcBef>
                        <a:spcAft>
                          <a:spcPts val="140"/>
                        </a:spcAft>
                      </a:pPr>
                      <a:r>
                        <a:rPr lang="en-US" sz="1700" kern="100">
                          <a:effectLst/>
                        </a:rPr>
                        <a:t>2</a:t>
                      </a:r>
                      <a:r>
                        <a:rPr lang="zh-CN" sz="1700" kern="100">
                          <a:effectLst/>
                        </a:rPr>
                        <a:t>．能够列举</a:t>
                      </a:r>
                      <a:r>
                        <a:rPr lang="en-US" sz="1700" kern="100">
                          <a:effectLst/>
                        </a:rPr>
                        <a:t>3</a:t>
                      </a:r>
                      <a:r>
                        <a:rPr lang="zh-CN" sz="1700" kern="100">
                          <a:effectLst/>
                        </a:rPr>
                        <a:t>种含蛋白质较多的食品</a:t>
                      </a:r>
                      <a:endParaRPr lang="zh-CN" sz="1700" kern="100" dirty="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dirty="0">
                          <a:effectLst/>
                        </a:rPr>
                        <a:t> </a:t>
                      </a:r>
                      <a:endParaRPr lang="en-US" sz="1700" kern="100" dirty="0">
                        <a:effectLst/>
                      </a:endParaRPr>
                    </a:p>
                  </a:txBody>
                  <a:tcPr marL="132910" marR="132910" marT="0" marB="0" anchor="ctr"/>
                </a:tc>
              </a:tr>
              <a:tr h="295140">
                <a:tc>
                  <a:txBody>
                    <a:bodyPr/>
                    <a:lstStyle/>
                    <a:p>
                      <a:pPr algn="l">
                        <a:lnSpc>
                          <a:spcPct val="107000"/>
                        </a:lnSpc>
                        <a:spcBef>
                          <a:spcPts val="140"/>
                        </a:spcBef>
                        <a:spcAft>
                          <a:spcPts val="140"/>
                        </a:spcAft>
                      </a:pPr>
                      <a:r>
                        <a:rPr lang="en-US" sz="1700" kern="100">
                          <a:effectLst/>
                        </a:rPr>
                        <a:t>3</a:t>
                      </a:r>
                      <a:r>
                        <a:rPr lang="zh-CN" sz="1700" kern="100">
                          <a:effectLst/>
                        </a:rPr>
                        <a:t>．能够修理自行车或其他机械</a:t>
                      </a:r>
                      <a:endParaRPr lang="zh-CN" sz="1700" kern="100">
                        <a:effectLst/>
                      </a:endParaRPr>
                    </a:p>
                  </a:txBody>
                  <a:tcPr marL="132910" marR="132910" marT="0" marB="0"/>
                </a:tc>
                <a:tc>
                  <a:txBody>
                    <a:bodyPr/>
                    <a:lstStyle/>
                    <a:p>
                      <a:pPr algn="l">
                        <a:lnSpc>
                          <a:spcPct val="107000"/>
                        </a:lnSpc>
                        <a:spcBef>
                          <a:spcPts val="140"/>
                        </a:spcBef>
                        <a:spcAft>
                          <a:spcPts val="140"/>
                        </a:spcAft>
                      </a:pPr>
                      <a:r>
                        <a:rPr lang="en-US" sz="1700" kern="100" dirty="0">
                          <a:effectLst/>
                        </a:rPr>
                        <a:t> </a:t>
                      </a:r>
                      <a:endParaRPr lang="en-US" sz="1700" kern="100" dirty="0">
                        <a:effectLst/>
                      </a:endParaRPr>
                    </a:p>
                  </a:txBody>
                  <a:tcPr marL="132910" marR="132910" marT="0" marB="0" anchor="ctr"/>
                </a:tc>
                <a:tc>
                  <a:txBody>
                    <a:bodyPr/>
                    <a:lstStyle/>
                    <a:p>
                      <a:pPr algn="l">
                        <a:lnSpc>
                          <a:spcPct val="107000"/>
                        </a:lnSpc>
                        <a:spcBef>
                          <a:spcPts val="140"/>
                        </a:spcBef>
                        <a:spcAft>
                          <a:spcPts val="140"/>
                        </a:spcAft>
                      </a:pPr>
                      <a:r>
                        <a:rPr lang="en-US" sz="1700" kern="100" dirty="0">
                          <a:effectLst/>
                        </a:rPr>
                        <a:t> </a:t>
                      </a:r>
                      <a:endParaRPr lang="en-US" sz="1700" kern="100" dirty="0">
                        <a:effectLst/>
                      </a:endParaRPr>
                    </a:p>
                  </a:txBody>
                  <a:tcPr marL="132910" marR="132910" marT="0" marB="0" anchor="ctr"/>
                </a:tc>
                <a:tc vMerge="1">
                  <a:tcPr/>
                </a:tc>
                <a:tc>
                  <a:txBody>
                    <a:bodyPr/>
                    <a:lstStyle/>
                    <a:p>
                      <a:pPr algn="l">
                        <a:lnSpc>
                          <a:spcPct val="107000"/>
                        </a:lnSpc>
                        <a:spcBef>
                          <a:spcPts val="140"/>
                        </a:spcBef>
                        <a:spcAft>
                          <a:spcPts val="140"/>
                        </a:spcAft>
                      </a:pPr>
                      <a:r>
                        <a:rPr lang="en-US" sz="1700" kern="100" dirty="0">
                          <a:effectLst/>
                        </a:rPr>
                        <a:t>3</a:t>
                      </a:r>
                      <a:r>
                        <a:rPr lang="zh-CN" sz="1700" kern="100" dirty="0">
                          <a:effectLst/>
                        </a:rPr>
                        <a:t>．理解铀的裂变</a:t>
                      </a:r>
                      <a:endParaRPr lang="zh-CN" sz="1700" kern="100" dirty="0">
                        <a:effectLst/>
                      </a:endParaRPr>
                    </a:p>
                  </a:txBody>
                  <a:tcPr marL="132910" marR="132910" marT="0" marB="0"/>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r>
              <a:tr h="611615">
                <a:tc>
                  <a:txBody>
                    <a:bodyPr/>
                    <a:lstStyle/>
                    <a:p>
                      <a:pPr marL="171450" indent="-171450" algn="l">
                        <a:lnSpc>
                          <a:spcPct val="107000"/>
                        </a:lnSpc>
                        <a:spcBef>
                          <a:spcPts val="140"/>
                        </a:spcBef>
                        <a:spcAft>
                          <a:spcPts val="140"/>
                        </a:spcAft>
                      </a:pPr>
                      <a:r>
                        <a:rPr lang="en-US" sz="1700" kern="100" dirty="0">
                          <a:effectLst/>
                        </a:rPr>
                        <a:t>4</a:t>
                      </a:r>
                      <a:r>
                        <a:rPr lang="zh-CN" sz="1700" kern="100" dirty="0">
                          <a:effectLst/>
                        </a:rPr>
                        <a:t>．能使用车床、磨床、铣床等机械加工设备</a:t>
                      </a:r>
                      <a:endParaRPr lang="zh-CN" sz="1700" kern="100" dirty="0">
                        <a:effectLst/>
                      </a:endParaRPr>
                    </a:p>
                  </a:txBody>
                  <a:tcPr marL="132910" marR="132910" marT="0" marB="0"/>
                </a:tc>
                <a:tc>
                  <a:txBody>
                    <a:bodyPr/>
                    <a:lstStyle/>
                    <a:p>
                      <a:pPr algn="l">
                        <a:lnSpc>
                          <a:spcPct val="107000"/>
                        </a:lnSpc>
                        <a:spcBef>
                          <a:spcPts val="140"/>
                        </a:spcBef>
                        <a:spcAft>
                          <a:spcPts val="140"/>
                        </a:spcAft>
                      </a:pPr>
                      <a:r>
                        <a:rPr lang="en-US" sz="1700" kern="100" dirty="0">
                          <a:effectLst/>
                        </a:rPr>
                        <a:t> </a:t>
                      </a:r>
                      <a:endParaRPr lang="en-US" sz="1700" kern="100" dirty="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vMerge="1">
                  <a:tcPr/>
                </a:tc>
                <a:tc>
                  <a:txBody>
                    <a:bodyPr/>
                    <a:lstStyle/>
                    <a:p>
                      <a:pPr algn="just">
                        <a:lnSpc>
                          <a:spcPct val="107000"/>
                        </a:lnSpc>
                        <a:spcBef>
                          <a:spcPts val="140"/>
                        </a:spcBef>
                        <a:spcAft>
                          <a:spcPts val="140"/>
                        </a:spcAft>
                      </a:pPr>
                      <a:r>
                        <a:rPr lang="en-US" sz="1700" kern="100" dirty="0">
                          <a:effectLst/>
                        </a:rPr>
                        <a:t>4</a:t>
                      </a:r>
                      <a:r>
                        <a:rPr lang="zh-CN" sz="1700" kern="100" dirty="0">
                          <a:effectLst/>
                        </a:rPr>
                        <a:t>．会用多功能计算器、对数表</a:t>
                      </a:r>
                      <a:endParaRPr lang="zh-CN" sz="1700" kern="100" dirty="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r>
              <a:tr h="295140">
                <a:tc>
                  <a:txBody>
                    <a:bodyPr/>
                    <a:lstStyle/>
                    <a:p>
                      <a:pPr algn="l">
                        <a:lnSpc>
                          <a:spcPct val="107000"/>
                        </a:lnSpc>
                        <a:spcBef>
                          <a:spcPts val="140"/>
                        </a:spcBef>
                        <a:spcAft>
                          <a:spcPts val="140"/>
                        </a:spcAft>
                      </a:pPr>
                      <a:r>
                        <a:rPr lang="en-US" sz="1700" kern="100">
                          <a:effectLst/>
                        </a:rPr>
                        <a:t>5</a:t>
                      </a:r>
                      <a:r>
                        <a:rPr lang="zh-CN" sz="1700" kern="100">
                          <a:effectLst/>
                        </a:rPr>
                        <a:t>．能给家具和木制品刷漆</a:t>
                      </a:r>
                      <a:endParaRPr lang="zh-CN" sz="1700" kern="100">
                        <a:effectLst/>
                      </a:endParaRPr>
                    </a:p>
                  </a:txBody>
                  <a:tcPr marL="132910" marR="132910" marT="0" marB="0"/>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vMerge="1">
                  <a:tcPr/>
                </a:tc>
                <a:tc>
                  <a:txBody>
                    <a:bodyPr/>
                    <a:lstStyle/>
                    <a:p>
                      <a:pPr algn="l">
                        <a:lnSpc>
                          <a:spcPct val="107000"/>
                        </a:lnSpc>
                        <a:spcBef>
                          <a:spcPts val="140"/>
                        </a:spcBef>
                        <a:spcAft>
                          <a:spcPts val="140"/>
                        </a:spcAft>
                      </a:pPr>
                      <a:r>
                        <a:rPr lang="en-US" sz="1700" kern="100">
                          <a:effectLst/>
                        </a:rPr>
                        <a:t>5</a:t>
                      </a:r>
                      <a:r>
                        <a:rPr lang="zh-CN" sz="1700" kern="100">
                          <a:effectLst/>
                        </a:rPr>
                        <a:t>．会使用显微镜</a:t>
                      </a:r>
                      <a:endParaRPr lang="zh-CN" sz="1700" kern="100">
                        <a:effectLst/>
                      </a:endParaRPr>
                    </a:p>
                  </a:txBody>
                  <a:tcPr marL="132910" marR="132910" marT="0" marB="0"/>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r>
              <a:tr h="295140">
                <a:tc>
                  <a:txBody>
                    <a:bodyPr/>
                    <a:lstStyle/>
                    <a:p>
                      <a:pPr algn="l">
                        <a:lnSpc>
                          <a:spcPct val="107000"/>
                        </a:lnSpc>
                        <a:spcBef>
                          <a:spcPts val="140"/>
                        </a:spcBef>
                        <a:spcAft>
                          <a:spcPts val="140"/>
                        </a:spcAft>
                      </a:pPr>
                      <a:r>
                        <a:rPr lang="en-US" sz="1700" kern="100">
                          <a:effectLst/>
                        </a:rPr>
                        <a:t>6</a:t>
                      </a:r>
                      <a:r>
                        <a:rPr lang="zh-CN" sz="1700" kern="100">
                          <a:effectLst/>
                        </a:rPr>
                        <a:t>．能看懂建筑设计图</a:t>
                      </a:r>
                      <a:endParaRPr lang="zh-CN" sz="1700" kern="100">
                        <a:effectLst/>
                      </a:endParaRPr>
                    </a:p>
                  </a:txBody>
                  <a:tcPr marL="132910" marR="132910" marT="0" marB="0"/>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vMerge="1">
                  <a:tcPr/>
                </a:tc>
                <a:tc>
                  <a:txBody>
                    <a:bodyPr/>
                    <a:lstStyle/>
                    <a:p>
                      <a:pPr algn="l">
                        <a:lnSpc>
                          <a:spcPct val="107000"/>
                        </a:lnSpc>
                        <a:spcBef>
                          <a:spcPts val="140"/>
                        </a:spcBef>
                        <a:spcAft>
                          <a:spcPts val="140"/>
                        </a:spcAft>
                      </a:pPr>
                      <a:r>
                        <a:rPr lang="en-US" sz="1700" kern="100">
                          <a:effectLst/>
                        </a:rPr>
                        <a:t>6</a:t>
                      </a:r>
                      <a:r>
                        <a:rPr lang="zh-CN" sz="1700" kern="100">
                          <a:effectLst/>
                        </a:rPr>
                        <a:t>．能找到</a:t>
                      </a:r>
                      <a:r>
                        <a:rPr lang="en-US" sz="1700" kern="100">
                          <a:effectLst/>
                        </a:rPr>
                        <a:t>3</a:t>
                      </a:r>
                      <a:r>
                        <a:rPr lang="zh-CN" sz="1700" kern="100">
                          <a:effectLst/>
                        </a:rPr>
                        <a:t>个星座</a:t>
                      </a:r>
                      <a:endParaRPr lang="zh-CN" sz="1700" kern="100">
                        <a:effectLst/>
                      </a:endParaRPr>
                    </a:p>
                  </a:txBody>
                  <a:tcPr marL="132910" marR="132910" marT="0" marB="0"/>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r>
              <a:tr h="295140">
                <a:tc>
                  <a:txBody>
                    <a:bodyPr/>
                    <a:lstStyle/>
                    <a:p>
                      <a:pPr algn="l">
                        <a:lnSpc>
                          <a:spcPct val="107000"/>
                        </a:lnSpc>
                        <a:spcBef>
                          <a:spcPts val="140"/>
                        </a:spcBef>
                        <a:spcAft>
                          <a:spcPts val="140"/>
                        </a:spcAft>
                      </a:pPr>
                      <a:r>
                        <a:rPr lang="en-US" sz="1700" kern="100">
                          <a:effectLst/>
                        </a:rPr>
                        <a:t>7</a:t>
                      </a:r>
                      <a:r>
                        <a:rPr lang="zh-CN" sz="1700" kern="100">
                          <a:effectLst/>
                        </a:rPr>
                        <a:t>．能够修理简单的电器用品</a:t>
                      </a:r>
                      <a:endParaRPr lang="zh-CN" sz="1700" kern="100">
                        <a:effectLst/>
                      </a:endParaRPr>
                    </a:p>
                  </a:txBody>
                  <a:tcPr marL="132910" marR="132910" marT="0" marB="0"/>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vMerge="1">
                  <a:tcPr/>
                </a:tc>
                <a:tc>
                  <a:txBody>
                    <a:bodyPr/>
                    <a:lstStyle/>
                    <a:p>
                      <a:pPr algn="l">
                        <a:lnSpc>
                          <a:spcPct val="107000"/>
                        </a:lnSpc>
                        <a:spcBef>
                          <a:spcPts val="140"/>
                        </a:spcBef>
                        <a:spcAft>
                          <a:spcPts val="140"/>
                        </a:spcAft>
                      </a:pPr>
                      <a:r>
                        <a:rPr lang="en-US" sz="1700" kern="100">
                          <a:effectLst/>
                        </a:rPr>
                        <a:t>7</a:t>
                      </a:r>
                      <a:r>
                        <a:rPr lang="zh-CN" sz="1700" kern="100">
                          <a:effectLst/>
                        </a:rPr>
                        <a:t>．能独立进行调查研究</a:t>
                      </a:r>
                      <a:endParaRPr lang="zh-CN" sz="1700" kern="100">
                        <a:effectLst/>
                      </a:endParaRPr>
                    </a:p>
                  </a:txBody>
                  <a:tcPr marL="132910" marR="132910" marT="0" marB="0"/>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r>
              <a:tr h="295140">
                <a:tc>
                  <a:txBody>
                    <a:bodyPr/>
                    <a:lstStyle/>
                    <a:p>
                      <a:pPr algn="l">
                        <a:lnSpc>
                          <a:spcPct val="107000"/>
                        </a:lnSpc>
                        <a:spcBef>
                          <a:spcPts val="140"/>
                        </a:spcBef>
                        <a:spcAft>
                          <a:spcPts val="140"/>
                        </a:spcAft>
                      </a:pPr>
                      <a:r>
                        <a:rPr lang="en-US" sz="1700" kern="100">
                          <a:effectLst/>
                        </a:rPr>
                        <a:t>8</a:t>
                      </a:r>
                      <a:r>
                        <a:rPr lang="zh-CN" sz="1700" kern="100">
                          <a:effectLst/>
                        </a:rPr>
                        <a:t>．能修理家具</a:t>
                      </a:r>
                      <a:endParaRPr lang="zh-CN" sz="1700" kern="100">
                        <a:effectLst/>
                      </a:endParaRPr>
                    </a:p>
                  </a:txBody>
                  <a:tcPr marL="132910" marR="132910" marT="0" marB="0"/>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vMerge="1">
                  <a:tcPr/>
                </a:tc>
                <a:tc>
                  <a:txBody>
                    <a:bodyPr/>
                    <a:lstStyle/>
                    <a:p>
                      <a:pPr algn="l">
                        <a:lnSpc>
                          <a:spcPct val="107000"/>
                        </a:lnSpc>
                        <a:spcBef>
                          <a:spcPts val="140"/>
                        </a:spcBef>
                        <a:spcAft>
                          <a:spcPts val="140"/>
                        </a:spcAft>
                      </a:pPr>
                      <a:r>
                        <a:rPr lang="en-US" sz="1700" kern="100">
                          <a:effectLst/>
                        </a:rPr>
                        <a:t>8</a:t>
                      </a:r>
                      <a:r>
                        <a:rPr lang="zh-CN" sz="1700" kern="100">
                          <a:effectLst/>
                        </a:rPr>
                        <a:t>．能解释简单的化学现象</a:t>
                      </a:r>
                      <a:endParaRPr lang="zh-CN" sz="1700" kern="100">
                        <a:effectLst/>
                      </a:endParaRPr>
                    </a:p>
                  </a:txBody>
                  <a:tcPr marL="132910" marR="132910" marT="0" marB="0"/>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r>
              <a:tr h="295140">
                <a:tc>
                  <a:txBody>
                    <a:bodyPr/>
                    <a:lstStyle/>
                    <a:p>
                      <a:pPr algn="l">
                        <a:lnSpc>
                          <a:spcPct val="107000"/>
                        </a:lnSpc>
                        <a:spcBef>
                          <a:spcPts val="140"/>
                        </a:spcBef>
                        <a:spcAft>
                          <a:spcPts val="140"/>
                        </a:spcAft>
                      </a:pPr>
                      <a:r>
                        <a:rPr lang="en-US" sz="1700" kern="100">
                          <a:effectLst/>
                        </a:rPr>
                        <a:t>9</a:t>
                      </a:r>
                      <a:r>
                        <a:rPr lang="zh-CN" sz="1700" kern="100">
                          <a:effectLst/>
                        </a:rPr>
                        <a:t>．能修理收录机</a:t>
                      </a:r>
                      <a:endParaRPr lang="zh-CN" sz="1700" kern="100">
                        <a:effectLst/>
                      </a:endParaRPr>
                    </a:p>
                  </a:txBody>
                  <a:tcPr marL="132910" marR="132910" marT="0" marB="0"/>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vMerge="1">
                  <a:tcPr/>
                </a:tc>
                <a:tc>
                  <a:txBody>
                    <a:bodyPr/>
                    <a:lstStyle/>
                    <a:p>
                      <a:pPr algn="l">
                        <a:lnSpc>
                          <a:spcPct val="107000"/>
                        </a:lnSpc>
                        <a:spcBef>
                          <a:spcPts val="140"/>
                        </a:spcBef>
                        <a:spcAft>
                          <a:spcPts val="140"/>
                        </a:spcAft>
                      </a:pPr>
                      <a:r>
                        <a:rPr lang="en-US" sz="1700" kern="100">
                          <a:effectLst/>
                        </a:rPr>
                        <a:t>9</a:t>
                      </a:r>
                      <a:r>
                        <a:rPr lang="zh-CN" sz="1700" kern="100">
                          <a:effectLst/>
                        </a:rPr>
                        <a:t>．能理解人造卫星不落地的原理</a:t>
                      </a:r>
                      <a:endParaRPr lang="zh-CN" sz="1700" kern="100">
                        <a:effectLst/>
                      </a:endParaRPr>
                    </a:p>
                  </a:txBody>
                  <a:tcPr marL="132910" marR="132910" marT="0" marB="0"/>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r>
              <a:tr h="295140">
                <a:tc>
                  <a:txBody>
                    <a:bodyPr/>
                    <a:lstStyle/>
                    <a:p>
                      <a:pPr algn="l">
                        <a:lnSpc>
                          <a:spcPct val="107000"/>
                        </a:lnSpc>
                        <a:spcBef>
                          <a:spcPts val="140"/>
                        </a:spcBef>
                        <a:spcAft>
                          <a:spcPts val="140"/>
                        </a:spcAft>
                      </a:pPr>
                      <a:r>
                        <a:rPr lang="en-US" sz="1700" kern="100">
                          <a:effectLst/>
                        </a:rPr>
                        <a:t>10</a:t>
                      </a:r>
                      <a:r>
                        <a:rPr lang="zh-CN" sz="1700" kern="100">
                          <a:effectLst/>
                        </a:rPr>
                        <a:t>．能简单地修理水管和电路</a:t>
                      </a:r>
                      <a:endParaRPr lang="zh-CN" sz="1700" kern="100">
                        <a:effectLst/>
                      </a:endParaRPr>
                    </a:p>
                  </a:txBody>
                  <a:tcPr marL="132910" marR="132910" marT="0" marB="0"/>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vMerge="1">
                  <a:tcPr/>
                </a:tc>
                <a:tc>
                  <a:txBody>
                    <a:bodyPr/>
                    <a:lstStyle/>
                    <a:p>
                      <a:pPr algn="l">
                        <a:lnSpc>
                          <a:spcPct val="107000"/>
                        </a:lnSpc>
                        <a:spcBef>
                          <a:spcPts val="140"/>
                        </a:spcBef>
                        <a:spcAft>
                          <a:spcPts val="140"/>
                        </a:spcAft>
                      </a:pPr>
                      <a:r>
                        <a:rPr lang="en-US" sz="1700" kern="100">
                          <a:effectLst/>
                        </a:rPr>
                        <a:t>10</a:t>
                      </a:r>
                      <a:r>
                        <a:rPr lang="zh-CN" sz="1700" kern="100">
                          <a:effectLst/>
                        </a:rPr>
                        <a:t>．会经常参加学术会议</a:t>
                      </a:r>
                      <a:endParaRPr lang="zh-CN" sz="1700" kern="100">
                        <a:effectLst/>
                      </a:endParaRPr>
                    </a:p>
                  </a:txBody>
                  <a:tcPr marL="132910" marR="132910" marT="0" marB="0"/>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c>
                  <a:txBody>
                    <a:bodyPr/>
                    <a:lstStyle/>
                    <a:p>
                      <a:pPr algn="l">
                        <a:lnSpc>
                          <a:spcPct val="107000"/>
                        </a:lnSpc>
                        <a:spcBef>
                          <a:spcPts val="140"/>
                        </a:spcBef>
                        <a:spcAft>
                          <a:spcPts val="140"/>
                        </a:spcAft>
                      </a:pPr>
                      <a:r>
                        <a:rPr lang="en-US" sz="1700" kern="100">
                          <a:effectLst/>
                        </a:rPr>
                        <a:t> </a:t>
                      </a:r>
                      <a:endParaRPr lang="en-US" sz="1700" kern="100">
                        <a:effectLst/>
                      </a:endParaRPr>
                    </a:p>
                  </a:txBody>
                  <a:tcPr marL="132910" marR="132910" marT="0" marB="0" anchor="ctr"/>
                </a:tc>
              </a:tr>
              <a:tr h="231290">
                <a:tc>
                  <a:txBody>
                    <a:bodyPr/>
                    <a:lstStyle/>
                    <a:p>
                      <a:pPr algn="l">
                        <a:lnSpc>
                          <a:spcPct val="107000"/>
                        </a:lnSpc>
                        <a:spcBef>
                          <a:spcPts val="140"/>
                        </a:spcBef>
                        <a:spcAft>
                          <a:spcPts val="140"/>
                        </a:spcAft>
                      </a:pPr>
                      <a:r>
                        <a:rPr lang="zh-CN" sz="1700" kern="100">
                          <a:effectLst/>
                        </a:rPr>
                        <a:t>统计“是”一栏的得分</a:t>
                      </a:r>
                      <a:endParaRPr lang="zh-CN" sz="1700" kern="100">
                        <a:effectLst/>
                      </a:endParaRPr>
                    </a:p>
                  </a:txBody>
                  <a:tcPr marL="132910" marR="132910" marT="0" marB="0" anchor="ctr"/>
                </a:tc>
                <a:tc gridSpan="2">
                  <a:txBody>
                    <a:bodyPr/>
                    <a:lstStyle/>
                    <a:p>
                      <a:pPr algn="l">
                        <a:lnSpc>
                          <a:spcPct val="107000"/>
                        </a:lnSpc>
                        <a:spcBef>
                          <a:spcPts val="140"/>
                        </a:spcBef>
                        <a:spcAft>
                          <a:spcPts val="140"/>
                        </a:spcAft>
                      </a:pPr>
                      <a:r>
                        <a:rPr lang="en-US" sz="1700" kern="100">
                          <a:effectLst/>
                        </a:rPr>
                        <a:t> </a:t>
                      </a:r>
                      <a:endParaRPr lang="en-US" sz="1700" kern="100">
                        <a:effectLst/>
                      </a:endParaRPr>
                    </a:p>
                  </a:txBody>
                  <a:tcPr marL="177213" marR="177213" marT="88607" marB="88607" anchor="ctr"/>
                </a:tc>
                <a:tc hMerge="1">
                  <a:tcPr/>
                </a:tc>
                <a:tc>
                  <a:txBody>
                    <a:bodyPr/>
                    <a:lstStyle/>
                    <a:p>
                      <a:pPr algn="l">
                        <a:lnSpc>
                          <a:spcPct val="107000"/>
                        </a:lnSpc>
                        <a:spcBef>
                          <a:spcPts val="140"/>
                        </a:spcBef>
                        <a:spcAft>
                          <a:spcPts val="140"/>
                        </a:spcAft>
                      </a:pPr>
                      <a:r>
                        <a:rPr lang="en-US" sz="1700" kern="100" dirty="0">
                          <a:effectLst/>
                        </a:rPr>
                        <a:t> </a:t>
                      </a:r>
                      <a:endParaRPr lang="en-US" sz="1700" kern="100" dirty="0">
                        <a:effectLst/>
                      </a:endParaRPr>
                    </a:p>
                  </a:txBody>
                  <a:tcPr marL="0" marR="0" marT="0" marB="0" anchor="ctr"/>
                </a:tc>
                <a:tc>
                  <a:txBody>
                    <a:bodyPr/>
                    <a:lstStyle/>
                    <a:p>
                      <a:pPr algn="l">
                        <a:lnSpc>
                          <a:spcPct val="107000"/>
                        </a:lnSpc>
                        <a:spcBef>
                          <a:spcPts val="140"/>
                        </a:spcBef>
                        <a:spcAft>
                          <a:spcPts val="140"/>
                        </a:spcAft>
                      </a:pPr>
                      <a:r>
                        <a:rPr lang="zh-CN" sz="1700" kern="100">
                          <a:effectLst/>
                        </a:rPr>
                        <a:t>统计“是”一栏的得分</a:t>
                      </a:r>
                      <a:endParaRPr lang="zh-CN" sz="1700" kern="100">
                        <a:effectLst/>
                      </a:endParaRPr>
                    </a:p>
                  </a:txBody>
                  <a:tcPr marL="132910" marR="132910" marT="0" marB="0" anchor="ctr"/>
                </a:tc>
                <a:tc gridSpan="2">
                  <a:txBody>
                    <a:bodyPr/>
                    <a:lstStyle/>
                    <a:p>
                      <a:pPr algn="l">
                        <a:lnSpc>
                          <a:spcPct val="107000"/>
                        </a:lnSpc>
                        <a:spcBef>
                          <a:spcPts val="140"/>
                        </a:spcBef>
                        <a:spcAft>
                          <a:spcPts val="140"/>
                        </a:spcAft>
                      </a:pPr>
                      <a:r>
                        <a:rPr lang="en-US" sz="1700" kern="100" dirty="0">
                          <a:effectLst/>
                        </a:rPr>
                        <a:t> </a:t>
                      </a:r>
                      <a:endParaRPr lang="en-US" sz="1700" kern="100" dirty="0">
                        <a:effectLst/>
                      </a:endParaRPr>
                    </a:p>
                  </a:txBody>
                  <a:tcPr marL="177213" marR="177213" marT="88607" marB="88607" anchor="ctr"/>
                </a:tc>
                <a:tc hMerge="1">
                  <a:tcPr/>
                </a:tc>
              </a:tr>
            </a:tbl>
          </a:graphicData>
        </a:graphic>
      </p:graphicFrame>
      <p:sp>
        <p:nvSpPr>
          <p:cNvPr id="51" name="文本框 43"/>
          <p:cNvSpPr txBox="1"/>
          <p:nvPr/>
        </p:nvSpPr>
        <p:spPr>
          <a:xfrm>
            <a:off x="2302042" y="1089605"/>
            <a:ext cx="6974305" cy="499111"/>
          </a:xfrm>
          <a:prstGeom prst="rect">
            <a:avLst/>
          </a:prstGeom>
          <a:noFill/>
        </p:spPr>
        <p:txBody>
          <a:bodyPr wrap="square" rtlCol="0">
            <a:spAutoFit/>
          </a:bodyPr>
          <a:lstStyle/>
          <a:p>
            <a:pPr indent="457200" algn="ctr">
              <a:lnSpc>
                <a:spcPct val="150000"/>
              </a:lnSpc>
            </a:pPr>
            <a:r>
              <a:rPr lang="zh-CN" altLang="en-US" sz="2000" dirty="0"/>
              <a:t>活动兴趣调查表</a:t>
            </a:r>
            <a:endParaRPr lang="en-US" altLang="zh-CN" sz="20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三、能力与职业的匹配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51" name="文本框 43"/>
          <p:cNvSpPr txBox="1"/>
          <p:nvPr/>
        </p:nvSpPr>
        <p:spPr>
          <a:xfrm>
            <a:off x="6404808" y="1089605"/>
            <a:ext cx="5073317" cy="499111"/>
          </a:xfrm>
          <a:prstGeom prst="rect">
            <a:avLst/>
          </a:prstGeom>
          <a:noFill/>
        </p:spPr>
        <p:txBody>
          <a:bodyPr wrap="square" rtlCol="0">
            <a:spAutoFit/>
          </a:bodyPr>
          <a:lstStyle/>
          <a:p>
            <a:pPr indent="457200" algn="r">
              <a:lnSpc>
                <a:spcPct val="150000"/>
              </a:lnSpc>
            </a:pPr>
            <a:r>
              <a:rPr lang="zh-CN" altLang="en-US" sz="2000" dirty="0"/>
              <a:t>续表</a:t>
            </a:r>
            <a:endParaRPr lang="en-US" altLang="zh-CN" sz="2000" dirty="0"/>
          </a:p>
        </p:txBody>
      </p:sp>
      <p:graphicFrame>
        <p:nvGraphicFramePr>
          <p:cNvPr id="4" name="表格 3"/>
          <p:cNvGraphicFramePr>
            <a:graphicFrameLocks noGrp="1"/>
          </p:cNvGraphicFramePr>
          <p:nvPr/>
        </p:nvGraphicFramePr>
        <p:xfrm>
          <a:off x="831246" y="1643650"/>
          <a:ext cx="10655843" cy="4326839"/>
        </p:xfrm>
        <a:graphic>
          <a:graphicData uri="http://schemas.openxmlformats.org/drawingml/2006/table">
            <a:tbl>
              <a:tblPr firstRow="1">
                <a:tableStyleId>{F5AB1C69-6EDB-4FF4-983F-18BD219EF322}</a:tableStyleId>
              </a:tblPr>
              <a:tblGrid>
                <a:gridCol w="4077760"/>
                <a:gridCol w="512698"/>
                <a:gridCol w="512698"/>
                <a:gridCol w="386858"/>
                <a:gridCol w="4099070"/>
                <a:gridCol w="534006"/>
                <a:gridCol w="532753"/>
              </a:tblGrid>
              <a:tr h="462423">
                <a:tc>
                  <a:txBody>
                    <a:bodyPr/>
                    <a:lstStyle/>
                    <a:p>
                      <a:pPr algn="ctr">
                        <a:lnSpc>
                          <a:spcPct val="107000"/>
                        </a:lnSpc>
                        <a:spcBef>
                          <a:spcPts val="140"/>
                        </a:spcBef>
                        <a:spcAft>
                          <a:spcPts val="140"/>
                        </a:spcAft>
                      </a:pPr>
                      <a:r>
                        <a:rPr lang="en-US" sz="1800" kern="100" dirty="0">
                          <a:effectLst/>
                        </a:rPr>
                        <a:t>A</a:t>
                      </a:r>
                      <a:r>
                        <a:rPr lang="zh-CN" sz="1800" kern="100" dirty="0">
                          <a:effectLst/>
                        </a:rPr>
                        <a:t>：艺术型活动</a:t>
                      </a:r>
                      <a:endParaRPr lang="zh-CN" sz="1800" kern="100" dirty="0">
                        <a:effectLst/>
                      </a:endParaRPr>
                    </a:p>
                  </a:txBody>
                  <a:tcPr marL="135547" marR="135547" marT="0" marB="0" anchor="ctr"/>
                </a:tc>
                <a:tc>
                  <a:txBody>
                    <a:bodyPr/>
                    <a:lstStyle/>
                    <a:p>
                      <a:pPr algn="ctr">
                        <a:lnSpc>
                          <a:spcPct val="107000"/>
                        </a:lnSpc>
                        <a:spcBef>
                          <a:spcPts val="140"/>
                        </a:spcBef>
                        <a:spcAft>
                          <a:spcPts val="140"/>
                        </a:spcAft>
                      </a:pPr>
                      <a:r>
                        <a:rPr lang="zh-CN" sz="1800" kern="100" dirty="0">
                          <a:effectLst/>
                        </a:rPr>
                        <a:t>是</a:t>
                      </a:r>
                      <a:endParaRPr lang="zh-CN" sz="1800" kern="100" dirty="0">
                        <a:effectLst/>
                      </a:endParaRPr>
                    </a:p>
                  </a:txBody>
                  <a:tcPr marL="135547" marR="135547" marT="0" marB="0" anchor="ctr"/>
                </a:tc>
                <a:tc>
                  <a:txBody>
                    <a:bodyPr/>
                    <a:lstStyle/>
                    <a:p>
                      <a:pPr algn="ctr">
                        <a:lnSpc>
                          <a:spcPct val="107000"/>
                        </a:lnSpc>
                        <a:spcBef>
                          <a:spcPts val="140"/>
                        </a:spcBef>
                        <a:spcAft>
                          <a:spcPts val="140"/>
                        </a:spcAft>
                      </a:pPr>
                      <a:r>
                        <a:rPr lang="zh-CN" sz="1800" kern="100" dirty="0">
                          <a:effectLst/>
                        </a:rPr>
                        <a:t>否</a:t>
                      </a:r>
                      <a:endParaRPr lang="zh-CN" sz="1800" kern="100" dirty="0">
                        <a:effectLst/>
                      </a:endParaRPr>
                    </a:p>
                  </a:txBody>
                  <a:tcPr marL="135547" marR="135547" marT="0" marB="0" anchor="ctr"/>
                </a:tc>
                <a:tc rowSpan="11">
                  <a:txBody>
                    <a:bodyPr/>
                    <a:lstStyle/>
                    <a:p>
                      <a:pPr algn="ctr">
                        <a:lnSpc>
                          <a:spcPct val="107000"/>
                        </a:lnSpc>
                        <a:spcBef>
                          <a:spcPts val="140"/>
                        </a:spcBef>
                        <a:spcAft>
                          <a:spcPts val="140"/>
                        </a:spcAft>
                      </a:pPr>
                      <a:r>
                        <a:rPr lang="en-US" sz="1800" kern="100" dirty="0">
                          <a:effectLst/>
                        </a:rPr>
                        <a:t> </a:t>
                      </a:r>
                      <a:endParaRPr lang="en-US" sz="1800" kern="100" dirty="0">
                        <a:effectLst/>
                      </a:endParaRPr>
                    </a:p>
                  </a:txBody>
                  <a:tcPr marL="180729" marR="180729" marT="90365" marB="90365" anchor="ctr"/>
                </a:tc>
                <a:tc>
                  <a:txBody>
                    <a:bodyPr/>
                    <a:lstStyle/>
                    <a:p>
                      <a:pPr algn="ctr">
                        <a:lnSpc>
                          <a:spcPct val="107000"/>
                        </a:lnSpc>
                        <a:spcBef>
                          <a:spcPts val="140"/>
                        </a:spcBef>
                        <a:spcAft>
                          <a:spcPts val="140"/>
                        </a:spcAft>
                      </a:pPr>
                      <a:r>
                        <a:rPr lang="en-US" sz="1800" kern="100" dirty="0">
                          <a:effectLst/>
                        </a:rPr>
                        <a:t>S</a:t>
                      </a:r>
                      <a:r>
                        <a:rPr lang="zh-CN" sz="1800" kern="100" dirty="0">
                          <a:effectLst/>
                        </a:rPr>
                        <a:t>：社会型活动</a:t>
                      </a:r>
                      <a:endParaRPr lang="zh-CN" sz="1800" kern="100" dirty="0">
                        <a:effectLst/>
                      </a:endParaRPr>
                    </a:p>
                  </a:txBody>
                  <a:tcPr marL="135547" marR="135547" marT="0" marB="0" anchor="ctr"/>
                </a:tc>
                <a:tc>
                  <a:txBody>
                    <a:bodyPr/>
                    <a:lstStyle/>
                    <a:p>
                      <a:pPr algn="ctr">
                        <a:lnSpc>
                          <a:spcPct val="107000"/>
                        </a:lnSpc>
                        <a:spcBef>
                          <a:spcPts val="140"/>
                        </a:spcBef>
                        <a:spcAft>
                          <a:spcPts val="140"/>
                        </a:spcAft>
                      </a:pPr>
                      <a:r>
                        <a:rPr lang="zh-CN" sz="1800" kern="100" dirty="0">
                          <a:effectLst/>
                        </a:rPr>
                        <a:t>是</a:t>
                      </a:r>
                      <a:endParaRPr lang="zh-CN" sz="1800" kern="100" dirty="0">
                        <a:effectLst/>
                      </a:endParaRPr>
                    </a:p>
                  </a:txBody>
                  <a:tcPr marL="135547" marR="135547" marT="0" marB="0" anchor="ctr"/>
                </a:tc>
                <a:tc>
                  <a:txBody>
                    <a:bodyPr/>
                    <a:lstStyle/>
                    <a:p>
                      <a:pPr algn="ctr">
                        <a:lnSpc>
                          <a:spcPct val="107000"/>
                        </a:lnSpc>
                        <a:spcBef>
                          <a:spcPts val="140"/>
                        </a:spcBef>
                        <a:spcAft>
                          <a:spcPts val="140"/>
                        </a:spcAft>
                      </a:pPr>
                      <a:r>
                        <a:rPr lang="zh-CN" sz="1800" kern="100" dirty="0">
                          <a:effectLst/>
                        </a:rPr>
                        <a:t>否</a:t>
                      </a:r>
                      <a:endParaRPr lang="zh-CN" sz="1800" kern="100" dirty="0">
                        <a:effectLst/>
                      </a:endParaRPr>
                    </a:p>
                  </a:txBody>
                  <a:tcPr marL="135547" marR="135547" marT="0" marB="0" anchor="ctr"/>
                </a:tc>
              </a:tr>
              <a:tr h="211695">
                <a:tc>
                  <a:txBody>
                    <a:bodyPr/>
                    <a:lstStyle/>
                    <a:p>
                      <a:pPr algn="l">
                        <a:lnSpc>
                          <a:spcPct val="107000"/>
                        </a:lnSpc>
                        <a:spcBef>
                          <a:spcPts val="140"/>
                        </a:spcBef>
                        <a:spcAft>
                          <a:spcPts val="140"/>
                        </a:spcAft>
                      </a:pPr>
                      <a:r>
                        <a:rPr lang="en-US" sz="1800" kern="100">
                          <a:effectLst/>
                        </a:rPr>
                        <a:t>1</a:t>
                      </a:r>
                      <a:r>
                        <a:rPr lang="zh-CN" sz="1800" kern="100">
                          <a:effectLst/>
                        </a:rPr>
                        <a:t>．能演奏乐器</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dirty="0">
                          <a:effectLst/>
                        </a:rPr>
                        <a:t> </a:t>
                      </a:r>
                      <a:endParaRPr lang="en-US" sz="1800" kern="100" dirty="0">
                        <a:effectLst/>
                      </a:endParaRPr>
                    </a:p>
                  </a:txBody>
                  <a:tcPr marL="135547" marR="135547" marT="0" marB="0" anchor="ctr"/>
                </a:tc>
                <a:tc vMerge="1">
                  <a:tcPr/>
                </a:tc>
                <a:tc>
                  <a:txBody>
                    <a:bodyPr/>
                    <a:lstStyle/>
                    <a:p>
                      <a:pPr algn="l">
                        <a:lnSpc>
                          <a:spcPct val="107000"/>
                        </a:lnSpc>
                        <a:spcBef>
                          <a:spcPts val="140"/>
                        </a:spcBef>
                        <a:spcAft>
                          <a:spcPts val="140"/>
                        </a:spcAft>
                      </a:pPr>
                      <a:r>
                        <a:rPr lang="en-US" sz="1800" kern="100" dirty="0">
                          <a:effectLst/>
                        </a:rPr>
                        <a:t>1</a:t>
                      </a:r>
                      <a:r>
                        <a:rPr lang="zh-CN" sz="1800" kern="100" dirty="0">
                          <a:effectLst/>
                        </a:rPr>
                        <a:t>．有向各种人说明解释的能力</a:t>
                      </a:r>
                      <a:endParaRPr lang="zh-CN" sz="1800" kern="100" dirty="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dirty="0">
                          <a:effectLst/>
                        </a:rPr>
                        <a:t> </a:t>
                      </a:r>
                      <a:endParaRPr lang="en-US" sz="1800" kern="100" dirty="0">
                        <a:effectLst/>
                      </a:endParaRPr>
                    </a:p>
                  </a:txBody>
                  <a:tcPr marL="135547" marR="135547" marT="0" marB="0" anchor="ctr"/>
                </a:tc>
              </a:tr>
              <a:tr h="336903">
                <a:tc>
                  <a:txBody>
                    <a:bodyPr/>
                    <a:lstStyle/>
                    <a:p>
                      <a:pPr algn="l">
                        <a:lnSpc>
                          <a:spcPct val="107000"/>
                        </a:lnSpc>
                        <a:spcBef>
                          <a:spcPts val="140"/>
                        </a:spcBef>
                        <a:spcAft>
                          <a:spcPts val="140"/>
                        </a:spcAft>
                      </a:pPr>
                      <a:r>
                        <a:rPr lang="en-US" sz="1800" kern="100">
                          <a:effectLst/>
                        </a:rPr>
                        <a:t>2</a:t>
                      </a:r>
                      <a:r>
                        <a:rPr lang="zh-CN" sz="1800" kern="100">
                          <a:effectLst/>
                        </a:rPr>
                        <a:t>．能参加二声部或四声部合唱</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dirty="0">
                          <a:effectLst/>
                        </a:rPr>
                        <a:t> </a:t>
                      </a:r>
                      <a:endParaRPr lang="en-US" sz="1800" kern="100" dirty="0">
                        <a:effectLst/>
                      </a:endParaRPr>
                    </a:p>
                  </a:txBody>
                  <a:tcPr marL="135547" marR="135547" marT="0" marB="0" anchor="ctr"/>
                </a:tc>
                <a:tc vMerge="1">
                  <a:tcPr/>
                </a:tc>
                <a:tc>
                  <a:txBody>
                    <a:bodyPr/>
                    <a:lstStyle/>
                    <a:p>
                      <a:pPr algn="l">
                        <a:lnSpc>
                          <a:spcPct val="107000"/>
                        </a:lnSpc>
                        <a:spcBef>
                          <a:spcPts val="140"/>
                        </a:spcBef>
                        <a:spcAft>
                          <a:spcPts val="140"/>
                        </a:spcAft>
                      </a:pPr>
                      <a:r>
                        <a:rPr lang="en-US" sz="1800" kern="100">
                          <a:effectLst/>
                        </a:rPr>
                        <a:t>2</a:t>
                      </a:r>
                      <a:r>
                        <a:rPr lang="zh-CN" sz="1800" kern="100">
                          <a:effectLst/>
                        </a:rPr>
                        <a:t>．常参加社会福利活动</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r>
              <a:tr h="336903">
                <a:tc>
                  <a:txBody>
                    <a:bodyPr/>
                    <a:lstStyle/>
                    <a:p>
                      <a:pPr algn="l">
                        <a:lnSpc>
                          <a:spcPct val="107000"/>
                        </a:lnSpc>
                        <a:spcBef>
                          <a:spcPts val="140"/>
                        </a:spcBef>
                        <a:spcAft>
                          <a:spcPts val="140"/>
                        </a:spcAft>
                      </a:pPr>
                      <a:r>
                        <a:rPr lang="en-US" sz="1800" kern="100">
                          <a:effectLst/>
                        </a:rPr>
                        <a:t>3</a:t>
                      </a:r>
                      <a:r>
                        <a:rPr lang="zh-CN" sz="1800" kern="100">
                          <a:effectLst/>
                        </a:rPr>
                        <a:t>．能独唱或独奏</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vMerge="1">
                  <a:tcPr/>
                </a:tc>
                <a:tc>
                  <a:txBody>
                    <a:bodyPr/>
                    <a:lstStyle/>
                    <a:p>
                      <a:pPr algn="l">
                        <a:lnSpc>
                          <a:spcPct val="107000"/>
                        </a:lnSpc>
                        <a:spcBef>
                          <a:spcPts val="140"/>
                        </a:spcBef>
                        <a:spcAft>
                          <a:spcPts val="140"/>
                        </a:spcAft>
                      </a:pPr>
                      <a:r>
                        <a:rPr lang="en-US" sz="1800" kern="100">
                          <a:effectLst/>
                        </a:rPr>
                        <a:t>3</a:t>
                      </a:r>
                      <a:r>
                        <a:rPr lang="zh-CN" sz="1800" kern="100">
                          <a:effectLst/>
                        </a:rPr>
                        <a:t>．能和大家一起友好地相处、工作</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r>
              <a:tr h="336903">
                <a:tc>
                  <a:txBody>
                    <a:bodyPr/>
                    <a:lstStyle/>
                    <a:p>
                      <a:pPr algn="l">
                        <a:lnSpc>
                          <a:spcPct val="107000"/>
                        </a:lnSpc>
                        <a:spcBef>
                          <a:spcPts val="140"/>
                        </a:spcBef>
                        <a:spcAft>
                          <a:spcPts val="140"/>
                        </a:spcAft>
                      </a:pPr>
                      <a:r>
                        <a:rPr lang="en-US" sz="1800" kern="100">
                          <a:effectLst/>
                        </a:rPr>
                        <a:t>4</a:t>
                      </a:r>
                      <a:r>
                        <a:rPr lang="zh-CN" sz="1800" kern="100">
                          <a:effectLst/>
                        </a:rPr>
                        <a:t>．能扮演剧中的角色</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vMerge="1">
                  <a:tcPr/>
                </a:tc>
                <a:tc>
                  <a:txBody>
                    <a:bodyPr/>
                    <a:lstStyle/>
                    <a:p>
                      <a:pPr algn="l">
                        <a:lnSpc>
                          <a:spcPct val="107000"/>
                        </a:lnSpc>
                        <a:spcBef>
                          <a:spcPts val="140"/>
                        </a:spcBef>
                        <a:spcAft>
                          <a:spcPts val="140"/>
                        </a:spcAft>
                      </a:pPr>
                      <a:r>
                        <a:rPr lang="en-US" sz="1800" kern="100">
                          <a:effectLst/>
                        </a:rPr>
                        <a:t>4</a:t>
                      </a:r>
                      <a:r>
                        <a:rPr lang="zh-CN" sz="1800" kern="100">
                          <a:effectLst/>
                        </a:rPr>
                        <a:t>．擅长与年长者相处</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r>
              <a:tr h="336903">
                <a:tc>
                  <a:txBody>
                    <a:bodyPr/>
                    <a:lstStyle/>
                    <a:p>
                      <a:pPr algn="l">
                        <a:lnSpc>
                          <a:spcPct val="107000"/>
                        </a:lnSpc>
                        <a:spcBef>
                          <a:spcPts val="140"/>
                        </a:spcBef>
                        <a:spcAft>
                          <a:spcPts val="140"/>
                        </a:spcAft>
                      </a:pPr>
                      <a:r>
                        <a:rPr lang="en-US" sz="1800" kern="100">
                          <a:effectLst/>
                        </a:rPr>
                        <a:t>5</a:t>
                      </a:r>
                      <a:r>
                        <a:rPr lang="zh-CN" sz="1800" kern="100">
                          <a:effectLst/>
                        </a:rPr>
                        <a:t>．能创作简单的乐曲</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vMerge="1">
                  <a:tcPr/>
                </a:tc>
                <a:tc>
                  <a:txBody>
                    <a:bodyPr/>
                    <a:lstStyle/>
                    <a:p>
                      <a:pPr algn="l">
                        <a:lnSpc>
                          <a:spcPct val="107000"/>
                        </a:lnSpc>
                        <a:spcBef>
                          <a:spcPts val="140"/>
                        </a:spcBef>
                        <a:spcAft>
                          <a:spcPts val="140"/>
                        </a:spcAft>
                      </a:pPr>
                      <a:r>
                        <a:rPr lang="en-US" sz="1800" kern="100">
                          <a:effectLst/>
                        </a:rPr>
                        <a:t>5</a:t>
                      </a:r>
                      <a:r>
                        <a:rPr lang="zh-CN" sz="1800" kern="100">
                          <a:effectLst/>
                        </a:rPr>
                        <a:t>．擅长邀请人、招待人</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r>
              <a:tr h="336903">
                <a:tc>
                  <a:txBody>
                    <a:bodyPr/>
                    <a:lstStyle/>
                    <a:p>
                      <a:pPr algn="l">
                        <a:lnSpc>
                          <a:spcPct val="107000"/>
                        </a:lnSpc>
                        <a:spcBef>
                          <a:spcPts val="140"/>
                        </a:spcBef>
                        <a:spcAft>
                          <a:spcPts val="140"/>
                        </a:spcAft>
                      </a:pPr>
                      <a:r>
                        <a:rPr lang="en-US" sz="1800" kern="100">
                          <a:effectLst/>
                        </a:rPr>
                        <a:t>6</a:t>
                      </a:r>
                      <a:r>
                        <a:rPr lang="zh-CN" sz="1800" kern="100">
                          <a:effectLst/>
                        </a:rPr>
                        <a:t>．会跳舞</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vMerge="1">
                  <a:tcPr/>
                </a:tc>
                <a:tc>
                  <a:txBody>
                    <a:bodyPr/>
                    <a:lstStyle/>
                    <a:p>
                      <a:pPr algn="l">
                        <a:lnSpc>
                          <a:spcPct val="107000"/>
                        </a:lnSpc>
                        <a:spcBef>
                          <a:spcPts val="140"/>
                        </a:spcBef>
                        <a:spcAft>
                          <a:spcPts val="140"/>
                        </a:spcAft>
                      </a:pPr>
                      <a:r>
                        <a:rPr lang="en-US" sz="1800" kern="100">
                          <a:effectLst/>
                        </a:rPr>
                        <a:t>6</a:t>
                      </a:r>
                      <a:r>
                        <a:rPr lang="zh-CN" sz="1800" kern="100">
                          <a:effectLst/>
                        </a:rPr>
                        <a:t>．能用简单易懂的方式教育儿童</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r>
              <a:tr h="336903">
                <a:tc>
                  <a:txBody>
                    <a:bodyPr/>
                    <a:lstStyle/>
                    <a:p>
                      <a:pPr algn="l">
                        <a:lnSpc>
                          <a:spcPct val="107000"/>
                        </a:lnSpc>
                        <a:spcBef>
                          <a:spcPts val="140"/>
                        </a:spcBef>
                        <a:spcAft>
                          <a:spcPts val="140"/>
                        </a:spcAft>
                      </a:pPr>
                      <a:r>
                        <a:rPr lang="en-US" sz="1800" kern="100">
                          <a:effectLst/>
                        </a:rPr>
                        <a:t>7</a:t>
                      </a:r>
                      <a:r>
                        <a:rPr lang="zh-CN" sz="1800" kern="100">
                          <a:effectLst/>
                        </a:rPr>
                        <a:t>．会绘画、素描或书法</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vMerge="1">
                  <a:tcPr/>
                </a:tc>
                <a:tc>
                  <a:txBody>
                    <a:bodyPr/>
                    <a:lstStyle/>
                    <a:p>
                      <a:pPr algn="l">
                        <a:lnSpc>
                          <a:spcPct val="107000"/>
                        </a:lnSpc>
                        <a:spcBef>
                          <a:spcPts val="140"/>
                        </a:spcBef>
                        <a:spcAft>
                          <a:spcPts val="140"/>
                        </a:spcAft>
                      </a:pPr>
                      <a:r>
                        <a:rPr lang="en-US" sz="1800" kern="100">
                          <a:effectLst/>
                        </a:rPr>
                        <a:t>7</a:t>
                      </a:r>
                      <a:r>
                        <a:rPr lang="zh-CN" sz="1800" kern="100">
                          <a:effectLst/>
                        </a:rPr>
                        <a:t>．能安排会议等活动顺序</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r>
              <a:tr h="336903">
                <a:tc>
                  <a:txBody>
                    <a:bodyPr/>
                    <a:lstStyle/>
                    <a:p>
                      <a:pPr algn="l">
                        <a:lnSpc>
                          <a:spcPct val="107000"/>
                        </a:lnSpc>
                        <a:spcBef>
                          <a:spcPts val="140"/>
                        </a:spcBef>
                        <a:spcAft>
                          <a:spcPts val="140"/>
                        </a:spcAft>
                      </a:pPr>
                      <a:r>
                        <a:rPr lang="en-US" sz="1800" kern="100">
                          <a:effectLst/>
                        </a:rPr>
                        <a:t>8</a:t>
                      </a:r>
                      <a:r>
                        <a:rPr lang="zh-CN" sz="1800" kern="100">
                          <a:effectLst/>
                        </a:rPr>
                        <a:t>．会雕刻、剪纸或泥塑</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vMerge="1">
                  <a:tcPr/>
                </a:tc>
                <a:tc>
                  <a:txBody>
                    <a:bodyPr/>
                    <a:lstStyle/>
                    <a:p>
                      <a:pPr algn="l">
                        <a:lnSpc>
                          <a:spcPct val="107000"/>
                        </a:lnSpc>
                        <a:spcBef>
                          <a:spcPts val="140"/>
                        </a:spcBef>
                        <a:spcAft>
                          <a:spcPts val="140"/>
                        </a:spcAft>
                      </a:pPr>
                      <a:r>
                        <a:rPr lang="en-US" sz="1800" kern="100">
                          <a:effectLst/>
                        </a:rPr>
                        <a:t>8</a:t>
                      </a:r>
                      <a:r>
                        <a:rPr lang="zh-CN" sz="1800" kern="100">
                          <a:effectLst/>
                        </a:rPr>
                        <a:t>．善于体察人心和帮助他人</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r>
              <a:tr h="336903">
                <a:tc>
                  <a:txBody>
                    <a:bodyPr/>
                    <a:lstStyle/>
                    <a:p>
                      <a:pPr algn="l">
                        <a:lnSpc>
                          <a:spcPct val="107000"/>
                        </a:lnSpc>
                        <a:spcBef>
                          <a:spcPts val="140"/>
                        </a:spcBef>
                        <a:spcAft>
                          <a:spcPts val="140"/>
                        </a:spcAft>
                      </a:pPr>
                      <a:r>
                        <a:rPr lang="en-US" sz="1800" kern="100">
                          <a:effectLst/>
                        </a:rPr>
                        <a:t>9</a:t>
                      </a:r>
                      <a:r>
                        <a:rPr lang="zh-CN" sz="1800" kern="100">
                          <a:effectLst/>
                        </a:rPr>
                        <a:t>．能设计板报、服装或家具</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vMerge="1">
                  <a:tcPr/>
                </a:tc>
                <a:tc>
                  <a:txBody>
                    <a:bodyPr/>
                    <a:lstStyle/>
                    <a:p>
                      <a:pPr algn="l">
                        <a:lnSpc>
                          <a:spcPct val="107000"/>
                        </a:lnSpc>
                        <a:spcBef>
                          <a:spcPts val="140"/>
                        </a:spcBef>
                        <a:spcAft>
                          <a:spcPts val="140"/>
                        </a:spcAft>
                      </a:pPr>
                      <a:r>
                        <a:rPr lang="en-US" sz="1800" kern="100">
                          <a:effectLst/>
                        </a:rPr>
                        <a:t>9</a:t>
                      </a:r>
                      <a:r>
                        <a:rPr lang="zh-CN" sz="1800" kern="100">
                          <a:effectLst/>
                        </a:rPr>
                        <a:t>．会帮助护理病人和伤员</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r>
              <a:tr h="336903">
                <a:tc>
                  <a:txBody>
                    <a:bodyPr/>
                    <a:lstStyle/>
                    <a:p>
                      <a:pPr algn="l">
                        <a:lnSpc>
                          <a:spcPct val="107000"/>
                        </a:lnSpc>
                        <a:spcBef>
                          <a:spcPts val="140"/>
                        </a:spcBef>
                        <a:spcAft>
                          <a:spcPts val="140"/>
                        </a:spcAft>
                      </a:pPr>
                      <a:r>
                        <a:rPr lang="en-US" sz="1800" kern="100">
                          <a:effectLst/>
                        </a:rPr>
                        <a:t>10</a:t>
                      </a:r>
                      <a:r>
                        <a:rPr lang="zh-CN" sz="1800" kern="100">
                          <a:effectLst/>
                        </a:rPr>
                        <a:t>．能写得一手好文章</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vMerge="1">
                  <a:tcPr/>
                </a:tc>
                <a:tc>
                  <a:txBody>
                    <a:bodyPr/>
                    <a:lstStyle/>
                    <a:p>
                      <a:pPr algn="l">
                        <a:lnSpc>
                          <a:spcPct val="107000"/>
                        </a:lnSpc>
                        <a:spcBef>
                          <a:spcPts val="140"/>
                        </a:spcBef>
                        <a:spcAft>
                          <a:spcPts val="140"/>
                        </a:spcAft>
                      </a:pPr>
                      <a:r>
                        <a:rPr lang="en-US" sz="1800" kern="100">
                          <a:effectLst/>
                        </a:rPr>
                        <a:t>10</a:t>
                      </a:r>
                      <a:r>
                        <a:rPr lang="zh-CN" sz="1800" kern="100">
                          <a:effectLst/>
                        </a:rPr>
                        <a:t>．常安排社团组织的各种事务</a:t>
                      </a:r>
                      <a:endParaRPr lang="zh-CN" sz="1800" kern="100">
                        <a:effectLst/>
                      </a:endParaRPr>
                    </a:p>
                  </a:txBody>
                  <a:tcPr marL="135547" marR="135547" marT="0" marB="0"/>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c>
                  <a:txBody>
                    <a:bodyPr/>
                    <a:lstStyle/>
                    <a:p>
                      <a:pPr algn="l">
                        <a:lnSpc>
                          <a:spcPct val="107000"/>
                        </a:lnSpc>
                        <a:spcBef>
                          <a:spcPts val="140"/>
                        </a:spcBef>
                        <a:spcAft>
                          <a:spcPts val="140"/>
                        </a:spcAft>
                      </a:pPr>
                      <a:r>
                        <a:rPr lang="en-US" sz="1800" kern="100">
                          <a:effectLst/>
                        </a:rPr>
                        <a:t> </a:t>
                      </a:r>
                      <a:endParaRPr lang="en-US" sz="1800" kern="100">
                        <a:effectLst/>
                      </a:endParaRPr>
                    </a:p>
                  </a:txBody>
                  <a:tcPr marL="135547" marR="135547" marT="0" marB="0" anchor="ctr"/>
                </a:tc>
              </a:tr>
              <a:tr h="558159">
                <a:tc>
                  <a:txBody>
                    <a:bodyPr/>
                    <a:lstStyle/>
                    <a:p>
                      <a:pPr algn="l">
                        <a:lnSpc>
                          <a:spcPct val="107000"/>
                        </a:lnSpc>
                        <a:spcBef>
                          <a:spcPts val="140"/>
                        </a:spcBef>
                        <a:spcAft>
                          <a:spcPts val="140"/>
                        </a:spcAft>
                      </a:pPr>
                      <a:r>
                        <a:rPr lang="zh-CN" sz="1800" kern="100">
                          <a:effectLst/>
                        </a:rPr>
                        <a:t>统计“是”一栏的得分</a:t>
                      </a:r>
                      <a:endParaRPr lang="zh-CN" sz="1800" kern="100">
                        <a:effectLst/>
                      </a:endParaRPr>
                    </a:p>
                  </a:txBody>
                  <a:tcPr marL="135547" marR="135547" marT="0" marB="0" anchor="ctr"/>
                </a:tc>
                <a:tc gridSpan="2">
                  <a:txBody>
                    <a:bodyPr/>
                    <a:lstStyle/>
                    <a:p>
                      <a:pPr algn="l">
                        <a:lnSpc>
                          <a:spcPct val="107000"/>
                        </a:lnSpc>
                        <a:spcBef>
                          <a:spcPts val="140"/>
                        </a:spcBef>
                        <a:spcAft>
                          <a:spcPts val="140"/>
                        </a:spcAft>
                      </a:pPr>
                      <a:r>
                        <a:rPr lang="en-US" sz="1800" kern="100">
                          <a:effectLst/>
                        </a:rPr>
                        <a:t> </a:t>
                      </a:r>
                      <a:endParaRPr lang="en-US" sz="1800" kern="100">
                        <a:effectLst/>
                      </a:endParaRPr>
                    </a:p>
                  </a:txBody>
                  <a:tcPr marL="180729" marR="180729" marT="90365" marB="90365" anchor="ctr"/>
                </a:tc>
                <a:tc hMerge="1">
                  <a:tcPr/>
                </a:tc>
                <a:tc>
                  <a:txBody>
                    <a:bodyPr/>
                    <a:lstStyle/>
                    <a:p>
                      <a:pPr algn="l">
                        <a:lnSpc>
                          <a:spcPct val="107000"/>
                        </a:lnSpc>
                        <a:spcBef>
                          <a:spcPts val="140"/>
                        </a:spcBef>
                        <a:spcAft>
                          <a:spcPts val="140"/>
                        </a:spcAft>
                      </a:pPr>
                      <a:r>
                        <a:rPr lang="en-US" sz="1800" kern="100" dirty="0">
                          <a:effectLst/>
                        </a:rPr>
                        <a:t> </a:t>
                      </a:r>
                      <a:endParaRPr lang="en-US" sz="1800" kern="100" dirty="0">
                        <a:effectLst/>
                      </a:endParaRPr>
                    </a:p>
                  </a:txBody>
                  <a:tcPr marL="0" marR="0" marT="0" marB="0" anchor="ctr"/>
                </a:tc>
                <a:tc>
                  <a:txBody>
                    <a:bodyPr/>
                    <a:lstStyle/>
                    <a:p>
                      <a:pPr algn="l">
                        <a:lnSpc>
                          <a:spcPct val="107000"/>
                        </a:lnSpc>
                        <a:spcBef>
                          <a:spcPts val="140"/>
                        </a:spcBef>
                        <a:spcAft>
                          <a:spcPts val="140"/>
                        </a:spcAft>
                      </a:pPr>
                      <a:r>
                        <a:rPr lang="zh-CN" sz="1800" kern="100" dirty="0">
                          <a:effectLst/>
                        </a:rPr>
                        <a:t>统计“是”一栏的得分</a:t>
                      </a:r>
                      <a:endParaRPr lang="zh-CN" sz="1800" kern="100" dirty="0">
                        <a:effectLst/>
                      </a:endParaRPr>
                    </a:p>
                  </a:txBody>
                  <a:tcPr marL="135547" marR="135547" marT="0" marB="0" anchor="ctr"/>
                </a:tc>
                <a:tc gridSpan="2">
                  <a:txBody>
                    <a:bodyPr/>
                    <a:lstStyle/>
                    <a:p>
                      <a:pPr algn="l">
                        <a:lnSpc>
                          <a:spcPct val="107000"/>
                        </a:lnSpc>
                        <a:spcBef>
                          <a:spcPts val="140"/>
                        </a:spcBef>
                        <a:spcAft>
                          <a:spcPts val="140"/>
                        </a:spcAft>
                      </a:pPr>
                      <a:r>
                        <a:rPr lang="en-US" sz="1800" kern="100" dirty="0">
                          <a:effectLst/>
                        </a:rPr>
                        <a:t> </a:t>
                      </a:r>
                      <a:endParaRPr lang="en-US" sz="1800" kern="100" dirty="0">
                        <a:effectLst/>
                      </a:endParaRPr>
                    </a:p>
                  </a:txBody>
                  <a:tcPr marL="180729" marR="180729" marT="90365" marB="90365" anchor="ctr"/>
                </a:tc>
                <a:tc hMerge="1">
                  <a:tcPr/>
                </a:tc>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三、能力与职业的匹配</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51" name="文本框 43"/>
          <p:cNvSpPr txBox="1"/>
          <p:nvPr/>
        </p:nvSpPr>
        <p:spPr>
          <a:xfrm>
            <a:off x="6404808" y="1089605"/>
            <a:ext cx="5073317" cy="499111"/>
          </a:xfrm>
          <a:prstGeom prst="rect">
            <a:avLst/>
          </a:prstGeom>
          <a:noFill/>
        </p:spPr>
        <p:txBody>
          <a:bodyPr wrap="square" rtlCol="0">
            <a:spAutoFit/>
          </a:bodyPr>
          <a:lstStyle/>
          <a:p>
            <a:pPr indent="457200" algn="r">
              <a:lnSpc>
                <a:spcPct val="150000"/>
              </a:lnSpc>
            </a:pPr>
            <a:r>
              <a:rPr lang="zh-CN" altLang="en-US" sz="2000" dirty="0"/>
              <a:t>续表</a:t>
            </a:r>
            <a:endParaRPr lang="en-US" altLang="zh-CN" sz="2000" dirty="0"/>
          </a:p>
        </p:txBody>
      </p:sp>
      <p:graphicFrame>
        <p:nvGraphicFramePr>
          <p:cNvPr id="5" name="表格 4"/>
          <p:cNvGraphicFramePr>
            <a:graphicFrameLocks noGrp="1"/>
          </p:cNvGraphicFramePr>
          <p:nvPr/>
        </p:nvGraphicFramePr>
        <p:xfrm>
          <a:off x="874998" y="1594802"/>
          <a:ext cx="10620545" cy="4541304"/>
        </p:xfrm>
        <a:graphic>
          <a:graphicData uri="http://schemas.openxmlformats.org/drawingml/2006/table">
            <a:tbl>
              <a:tblPr firstRow="1">
                <a:tableStyleId>{F5AB1C69-6EDB-4FF4-983F-18BD219EF322}</a:tableStyleId>
              </a:tblPr>
              <a:tblGrid>
                <a:gridCol w="4057961"/>
                <a:gridCol w="510209"/>
                <a:gridCol w="510209"/>
                <a:gridCol w="401418"/>
                <a:gridCol w="4079168"/>
                <a:gridCol w="531413"/>
                <a:gridCol w="530167"/>
              </a:tblGrid>
              <a:tr h="414312">
                <a:tc>
                  <a:txBody>
                    <a:bodyPr/>
                    <a:lstStyle/>
                    <a:p>
                      <a:pPr algn="ctr">
                        <a:lnSpc>
                          <a:spcPct val="107000"/>
                        </a:lnSpc>
                        <a:spcBef>
                          <a:spcPts val="140"/>
                        </a:spcBef>
                        <a:spcAft>
                          <a:spcPts val="140"/>
                        </a:spcAft>
                      </a:pPr>
                      <a:r>
                        <a:rPr lang="en-US" sz="1800" kern="100" dirty="0">
                          <a:effectLst/>
                        </a:rPr>
                        <a:t>E</a:t>
                      </a:r>
                      <a:r>
                        <a:rPr lang="zh-CN" sz="1800" kern="100" dirty="0">
                          <a:effectLst/>
                        </a:rPr>
                        <a:t>：企业型活动</a:t>
                      </a:r>
                      <a:endParaRPr lang="zh-CN" sz="1800" kern="100" dirty="0">
                        <a:effectLst/>
                      </a:endParaRPr>
                    </a:p>
                  </a:txBody>
                  <a:tcPr marL="141007" marR="141007" marT="0" marB="0" anchor="ctr"/>
                </a:tc>
                <a:tc>
                  <a:txBody>
                    <a:bodyPr/>
                    <a:lstStyle/>
                    <a:p>
                      <a:pPr algn="ctr">
                        <a:lnSpc>
                          <a:spcPct val="107000"/>
                        </a:lnSpc>
                        <a:spcBef>
                          <a:spcPts val="140"/>
                        </a:spcBef>
                        <a:spcAft>
                          <a:spcPts val="140"/>
                        </a:spcAft>
                      </a:pPr>
                      <a:r>
                        <a:rPr lang="zh-CN" sz="1800" kern="100" dirty="0">
                          <a:effectLst/>
                        </a:rPr>
                        <a:t>是</a:t>
                      </a:r>
                      <a:endParaRPr lang="zh-CN" sz="1800" kern="100" dirty="0">
                        <a:effectLst/>
                      </a:endParaRPr>
                    </a:p>
                  </a:txBody>
                  <a:tcPr marL="141007" marR="141007" marT="0" marB="0" anchor="ctr"/>
                </a:tc>
                <a:tc>
                  <a:txBody>
                    <a:bodyPr/>
                    <a:lstStyle/>
                    <a:p>
                      <a:pPr algn="ctr">
                        <a:lnSpc>
                          <a:spcPct val="107000"/>
                        </a:lnSpc>
                        <a:spcBef>
                          <a:spcPts val="140"/>
                        </a:spcBef>
                        <a:spcAft>
                          <a:spcPts val="140"/>
                        </a:spcAft>
                      </a:pPr>
                      <a:r>
                        <a:rPr lang="zh-CN" sz="1800" kern="100" dirty="0">
                          <a:effectLst/>
                        </a:rPr>
                        <a:t>否</a:t>
                      </a:r>
                      <a:endParaRPr lang="zh-CN" sz="1800" kern="100" dirty="0">
                        <a:effectLst/>
                      </a:endParaRPr>
                    </a:p>
                  </a:txBody>
                  <a:tcPr marL="141007" marR="141007" marT="0" marB="0" anchor="ctr"/>
                </a:tc>
                <a:tc rowSpan="4">
                  <a:txBody>
                    <a:bodyPr/>
                    <a:lstStyle/>
                    <a:p>
                      <a:pPr algn="ctr">
                        <a:lnSpc>
                          <a:spcPct val="107000"/>
                        </a:lnSpc>
                        <a:spcBef>
                          <a:spcPts val="140"/>
                        </a:spcBef>
                        <a:spcAft>
                          <a:spcPts val="140"/>
                        </a:spcAft>
                      </a:pPr>
                      <a:r>
                        <a:rPr lang="en-US" sz="1800" kern="100" dirty="0">
                          <a:effectLst/>
                        </a:rPr>
                        <a:t> </a:t>
                      </a:r>
                      <a:endParaRPr lang="en-US" sz="1800" kern="100" dirty="0">
                        <a:effectLst/>
                      </a:endParaRPr>
                    </a:p>
                  </a:txBody>
                  <a:tcPr marL="188009" marR="188009" marT="94005" marB="94005" anchor="ctr"/>
                </a:tc>
                <a:tc>
                  <a:txBody>
                    <a:bodyPr/>
                    <a:lstStyle/>
                    <a:p>
                      <a:pPr algn="ctr">
                        <a:lnSpc>
                          <a:spcPct val="107000"/>
                        </a:lnSpc>
                        <a:spcBef>
                          <a:spcPts val="140"/>
                        </a:spcBef>
                        <a:spcAft>
                          <a:spcPts val="140"/>
                        </a:spcAft>
                      </a:pPr>
                      <a:r>
                        <a:rPr lang="en-US" sz="1800" kern="100" dirty="0">
                          <a:effectLst/>
                        </a:rPr>
                        <a:t>C</a:t>
                      </a:r>
                      <a:r>
                        <a:rPr lang="zh-CN" sz="1800" kern="100" dirty="0">
                          <a:effectLst/>
                        </a:rPr>
                        <a:t>：传统型（常规型）活动</a:t>
                      </a:r>
                      <a:endParaRPr lang="zh-CN" sz="1800" kern="100" dirty="0">
                        <a:effectLst/>
                      </a:endParaRPr>
                    </a:p>
                  </a:txBody>
                  <a:tcPr marL="141007" marR="141007" marT="0" marB="0" anchor="ctr"/>
                </a:tc>
                <a:tc>
                  <a:txBody>
                    <a:bodyPr/>
                    <a:lstStyle/>
                    <a:p>
                      <a:pPr algn="ctr">
                        <a:lnSpc>
                          <a:spcPct val="107000"/>
                        </a:lnSpc>
                        <a:spcBef>
                          <a:spcPts val="140"/>
                        </a:spcBef>
                        <a:spcAft>
                          <a:spcPts val="140"/>
                        </a:spcAft>
                      </a:pPr>
                      <a:r>
                        <a:rPr lang="zh-CN" sz="1800" kern="100" dirty="0">
                          <a:effectLst/>
                        </a:rPr>
                        <a:t>是</a:t>
                      </a:r>
                      <a:endParaRPr lang="zh-CN" sz="1800" kern="100" dirty="0">
                        <a:effectLst/>
                      </a:endParaRPr>
                    </a:p>
                  </a:txBody>
                  <a:tcPr marL="141007" marR="141007" marT="0" marB="0" anchor="ctr"/>
                </a:tc>
                <a:tc>
                  <a:txBody>
                    <a:bodyPr/>
                    <a:lstStyle/>
                    <a:p>
                      <a:pPr algn="ctr">
                        <a:lnSpc>
                          <a:spcPct val="107000"/>
                        </a:lnSpc>
                        <a:spcBef>
                          <a:spcPts val="140"/>
                        </a:spcBef>
                        <a:spcAft>
                          <a:spcPts val="140"/>
                        </a:spcAft>
                      </a:pPr>
                      <a:r>
                        <a:rPr lang="zh-CN" sz="1800" kern="100" dirty="0">
                          <a:effectLst/>
                        </a:rPr>
                        <a:t>否</a:t>
                      </a:r>
                      <a:endParaRPr lang="zh-CN" sz="1800" kern="100" dirty="0">
                        <a:effectLst/>
                      </a:endParaRPr>
                    </a:p>
                  </a:txBody>
                  <a:tcPr marL="141007" marR="141007" marT="0" marB="0" anchor="ctr"/>
                </a:tc>
              </a:tr>
              <a:tr h="324473">
                <a:tc>
                  <a:txBody>
                    <a:bodyPr/>
                    <a:lstStyle/>
                    <a:p>
                      <a:pPr algn="l">
                        <a:lnSpc>
                          <a:spcPct val="107000"/>
                        </a:lnSpc>
                        <a:spcBef>
                          <a:spcPts val="140"/>
                        </a:spcBef>
                        <a:spcAft>
                          <a:spcPts val="140"/>
                        </a:spcAft>
                      </a:pPr>
                      <a:r>
                        <a:rPr lang="en-US" sz="1900" kern="100" dirty="0">
                          <a:effectLst/>
                        </a:rPr>
                        <a:t>1</a:t>
                      </a:r>
                      <a:r>
                        <a:rPr lang="zh-CN" sz="1900" kern="100" dirty="0">
                          <a:effectLst/>
                        </a:rPr>
                        <a:t>．担任过学生干部并且做得不错</a:t>
                      </a:r>
                      <a:endParaRPr lang="zh-CN" sz="1900" kern="100" dirty="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vMerge="1">
                  <a:tcPr/>
                </a:tc>
                <a:tc>
                  <a:txBody>
                    <a:bodyPr/>
                    <a:lstStyle/>
                    <a:p>
                      <a:pPr algn="l">
                        <a:lnSpc>
                          <a:spcPct val="107000"/>
                        </a:lnSpc>
                        <a:spcBef>
                          <a:spcPts val="140"/>
                        </a:spcBef>
                        <a:spcAft>
                          <a:spcPts val="140"/>
                        </a:spcAft>
                      </a:pPr>
                      <a:r>
                        <a:rPr lang="en-US" sz="1900" kern="100">
                          <a:effectLst/>
                        </a:rPr>
                        <a:t>1</a:t>
                      </a:r>
                      <a:r>
                        <a:rPr lang="zh-CN" sz="1900" kern="100">
                          <a:effectLst/>
                        </a:rPr>
                        <a:t>．可在计算机中输入文字</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r>
              <a:tr h="324473">
                <a:tc>
                  <a:txBody>
                    <a:bodyPr/>
                    <a:lstStyle/>
                    <a:p>
                      <a:pPr algn="l">
                        <a:lnSpc>
                          <a:spcPct val="107000"/>
                        </a:lnSpc>
                        <a:spcBef>
                          <a:spcPts val="140"/>
                        </a:spcBef>
                        <a:spcAft>
                          <a:spcPts val="140"/>
                        </a:spcAft>
                      </a:pPr>
                      <a:r>
                        <a:rPr lang="en-US" sz="1900" kern="100">
                          <a:effectLst/>
                        </a:rPr>
                        <a:t>2</a:t>
                      </a:r>
                      <a:r>
                        <a:rPr lang="zh-CN" sz="1900" kern="100">
                          <a:effectLst/>
                        </a:rPr>
                        <a:t>．工作上能指导和监督他人</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vMerge="1">
                  <a:tcPr/>
                </a:tc>
                <a:tc>
                  <a:txBody>
                    <a:bodyPr/>
                    <a:lstStyle/>
                    <a:p>
                      <a:pPr algn="l">
                        <a:lnSpc>
                          <a:spcPct val="107000"/>
                        </a:lnSpc>
                        <a:spcBef>
                          <a:spcPts val="140"/>
                        </a:spcBef>
                        <a:spcAft>
                          <a:spcPts val="140"/>
                        </a:spcAft>
                      </a:pPr>
                      <a:r>
                        <a:rPr lang="en-US" sz="1900" kern="100">
                          <a:effectLst/>
                        </a:rPr>
                        <a:t>2</a:t>
                      </a:r>
                      <a:r>
                        <a:rPr lang="zh-CN" sz="1900" kern="100">
                          <a:effectLst/>
                        </a:rPr>
                        <a:t>．知道计算机软件的常规使用方法</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r>
              <a:tr h="324473">
                <a:tc>
                  <a:txBody>
                    <a:bodyPr/>
                    <a:lstStyle/>
                    <a:p>
                      <a:pPr algn="l">
                        <a:lnSpc>
                          <a:spcPct val="107000"/>
                        </a:lnSpc>
                        <a:spcBef>
                          <a:spcPts val="140"/>
                        </a:spcBef>
                        <a:spcAft>
                          <a:spcPts val="140"/>
                        </a:spcAft>
                      </a:pPr>
                      <a:r>
                        <a:rPr lang="en-US" sz="1900" kern="100">
                          <a:effectLst/>
                        </a:rPr>
                        <a:t>3</a:t>
                      </a:r>
                      <a:r>
                        <a:rPr lang="zh-CN" sz="1900" kern="100">
                          <a:effectLst/>
                        </a:rPr>
                        <a:t>．做事充满活力和热情</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vMerge="1">
                  <a:tcPr/>
                </a:tc>
                <a:tc>
                  <a:txBody>
                    <a:bodyPr/>
                    <a:lstStyle/>
                    <a:p>
                      <a:pPr algn="l">
                        <a:lnSpc>
                          <a:spcPct val="107000"/>
                        </a:lnSpc>
                        <a:spcBef>
                          <a:spcPts val="140"/>
                        </a:spcBef>
                        <a:spcAft>
                          <a:spcPts val="140"/>
                        </a:spcAft>
                      </a:pPr>
                      <a:r>
                        <a:rPr lang="en-US" sz="1900" kern="100">
                          <a:effectLst/>
                        </a:rPr>
                        <a:t>3</a:t>
                      </a:r>
                      <a:r>
                        <a:rPr lang="zh-CN" sz="1900" kern="100">
                          <a:effectLst/>
                        </a:rPr>
                        <a:t>．能快速记笔记和抄写文章</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r>
              <a:tr h="324473">
                <a:tc>
                  <a:txBody>
                    <a:bodyPr/>
                    <a:lstStyle/>
                    <a:p>
                      <a:pPr algn="l">
                        <a:lnSpc>
                          <a:spcPct val="107000"/>
                        </a:lnSpc>
                        <a:spcBef>
                          <a:spcPts val="140"/>
                        </a:spcBef>
                        <a:spcAft>
                          <a:spcPts val="140"/>
                        </a:spcAft>
                      </a:pPr>
                      <a:r>
                        <a:rPr lang="en-US" sz="1900" kern="100">
                          <a:effectLst/>
                        </a:rPr>
                        <a:t>4</a:t>
                      </a:r>
                      <a:r>
                        <a:rPr lang="zh-CN" sz="1900" kern="100">
                          <a:effectLst/>
                        </a:rPr>
                        <a:t>．能有效利用自身的做法带动他人</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rowSpan="5">
                  <a:txBody>
                    <a:bodyPr/>
                    <a:lstStyle/>
                    <a:p>
                      <a:pPr algn="l">
                        <a:lnSpc>
                          <a:spcPct val="107000"/>
                        </a:lnSpc>
                        <a:spcBef>
                          <a:spcPts val="140"/>
                        </a:spcBef>
                        <a:spcAft>
                          <a:spcPts val="140"/>
                        </a:spcAft>
                      </a:pPr>
                      <a:r>
                        <a:rPr lang="en-US" sz="1900" kern="100" dirty="0">
                          <a:effectLst/>
                        </a:rPr>
                        <a:t> </a:t>
                      </a:r>
                      <a:endParaRPr lang="en-US" sz="1900" kern="100" dirty="0">
                        <a:effectLst/>
                      </a:endParaRPr>
                    </a:p>
                  </a:txBody>
                  <a:tcPr marL="188009" marR="188009" marT="94005" marB="94005" anchor="ctr">
                    <a:solidFill>
                      <a:schemeClr val="accent3"/>
                    </a:solidFill>
                  </a:tcPr>
                </a:tc>
                <a:tc>
                  <a:txBody>
                    <a:bodyPr/>
                    <a:lstStyle/>
                    <a:p>
                      <a:pPr algn="l">
                        <a:lnSpc>
                          <a:spcPct val="107000"/>
                        </a:lnSpc>
                        <a:spcBef>
                          <a:spcPts val="140"/>
                        </a:spcBef>
                        <a:spcAft>
                          <a:spcPts val="140"/>
                        </a:spcAft>
                      </a:pPr>
                      <a:r>
                        <a:rPr lang="en-US" sz="1900" kern="100">
                          <a:effectLst/>
                        </a:rPr>
                        <a:t>4</a:t>
                      </a:r>
                      <a:r>
                        <a:rPr lang="zh-CN" sz="1900" kern="100">
                          <a:effectLst/>
                        </a:rPr>
                        <a:t>．善于整理、保管文件和资料</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r>
              <a:tr h="324473">
                <a:tc>
                  <a:txBody>
                    <a:bodyPr/>
                    <a:lstStyle/>
                    <a:p>
                      <a:pPr algn="l">
                        <a:lnSpc>
                          <a:spcPct val="107000"/>
                        </a:lnSpc>
                        <a:spcBef>
                          <a:spcPts val="140"/>
                        </a:spcBef>
                        <a:spcAft>
                          <a:spcPts val="140"/>
                        </a:spcAft>
                      </a:pPr>
                      <a:r>
                        <a:rPr lang="en-US" sz="1900" kern="100">
                          <a:effectLst/>
                        </a:rPr>
                        <a:t>5</a:t>
                      </a:r>
                      <a:r>
                        <a:rPr lang="zh-CN" sz="1900" kern="100">
                          <a:effectLst/>
                        </a:rPr>
                        <a:t>．销售能力强</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vMerge="1">
                  <a:tcPr/>
                </a:tc>
                <a:tc>
                  <a:txBody>
                    <a:bodyPr/>
                    <a:lstStyle/>
                    <a:p>
                      <a:pPr algn="l">
                        <a:lnSpc>
                          <a:spcPct val="107000"/>
                        </a:lnSpc>
                        <a:spcBef>
                          <a:spcPts val="140"/>
                        </a:spcBef>
                        <a:spcAft>
                          <a:spcPts val="140"/>
                        </a:spcAft>
                      </a:pPr>
                      <a:r>
                        <a:rPr lang="en-US" sz="1900" kern="100">
                          <a:effectLst/>
                        </a:rPr>
                        <a:t>5</a:t>
                      </a:r>
                      <a:r>
                        <a:rPr lang="zh-CN" sz="1900" kern="100">
                          <a:effectLst/>
                        </a:rPr>
                        <a:t>．能进行常规数据记录与处理</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r>
              <a:tr h="324473">
                <a:tc>
                  <a:txBody>
                    <a:bodyPr/>
                    <a:lstStyle/>
                    <a:p>
                      <a:pPr algn="l">
                        <a:lnSpc>
                          <a:spcPct val="107000"/>
                        </a:lnSpc>
                        <a:spcBef>
                          <a:spcPts val="140"/>
                        </a:spcBef>
                        <a:spcAft>
                          <a:spcPts val="140"/>
                        </a:spcAft>
                      </a:pPr>
                      <a:r>
                        <a:rPr lang="en-US" sz="1900" kern="100">
                          <a:effectLst/>
                        </a:rPr>
                        <a:t>6</a:t>
                      </a:r>
                      <a:r>
                        <a:rPr lang="zh-CN" sz="1900" kern="100">
                          <a:effectLst/>
                        </a:rPr>
                        <a:t>．曾作为俱乐部或社团的负责人</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vMerge="1">
                  <a:tcPr/>
                </a:tc>
                <a:tc>
                  <a:txBody>
                    <a:bodyPr/>
                    <a:lstStyle/>
                    <a:p>
                      <a:pPr algn="l">
                        <a:lnSpc>
                          <a:spcPct val="107000"/>
                        </a:lnSpc>
                        <a:spcBef>
                          <a:spcPts val="140"/>
                        </a:spcBef>
                        <a:spcAft>
                          <a:spcPts val="140"/>
                        </a:spcAft>
                      </a:pPr>
                      <a:r>
                        <a:rPr lang="en-US" sz="1900" kern="100">
                          <a:effectLst/>
                        </a:rPr>
                        <a:t>6</a:t>
                      </a:r>
                      <a:r>
                        <a:rPr lang="zh-CN" sz="1900" kern="100">
                          <a:effectLst/>
                        </a:rPr>
                        <a:t>．善于进行会议安排与记录</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r>
              <a:tr h="324473">
                <a:tc>
                  <a:txBody>
                    <a:bodyPr/>
                    <a:lstStyle/>
                    <a:p>
                      <a:pPr algn="l">
                        <a:lnSpc>
                          <a:spcPct val="107000"/>
                        </a:lnSpc>
                        <a:spcBef>
                          <a:spcPts val="140"/>
                        </a:spcBef>
                        <a:spcAft>
                          <a:spcPts val="140"/>
                        </a:spcAft>
                      </a:pPr>
                      <a:r>
                        <a:rPr lang="en-US" sz="1900" kern="100">
                          <a:effectLst/>
                        </a:rPr>
                        <a:t>7</a:t>
                      </a:r>
                      <a:r>
                        <a:rPr lang="zh-CN" sz="1900" kern="100">
                          <a:effectLst/>
                        </a:rPr>
                        <a:t>．能向领导提出建议或反映意见</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vMerge="1">
                  <a:tcPr/>
                </a:tc>
                <a:tc>
                  <a:txBody>
                    <a:bodyPr/>
                    <a:lstStyle/>
                    <a:p>
                      <a:pPr algn="l">
                        <a:lnSpc>
                          <a:spcPct val="107000"/>
                        </a:lnSpc>
                        <a:spcBef>
                          <a:spcPts val="140"/>
                        </a:spcBef>
                        <a:spcAft>
                          <a:spcPts val="140"/>
                        </a:spcAft>
                      </a:pPr>
                      <a:r>
                        <a:rPr lang="en-US" sz="1900" kern="100">
                          <a:effectLst/>
                        </a:rPr>
                        <a:t>7</a:t>
                      </a:r>
                      <a:r>
                        <a:rPr lang="zh-CN" sz="1900" kern="100">
                          <a:effectLst/>
                        </a:rPr>
                        <a:t>．能高效处理大量文件</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r>
              <a:tr h="672229">
                <a:tc>
                  <a:txBody>
                    <a:bodyPr/>
                    <a:lstStyle/>
                    <a:p>
                      <a:pPr algn="just">
                        <a:lnSpc>
                          <a:spcPct val="107000"/>
                        </a:lnSpc>
                        <a:spcBef>
                          <a:spcPts val="140"/>
                        </a:spcBef>
                        <a:spcAft>
                          <a:spcPts val="140"/>
                        </a:spcAft>
                      </a:pPr>
                      <a:r>
                        <a:rPr lang="en-US" sz="1900" kern="100">
                          <a:effectLst/>
                        </a:rPr>
                        <a:t>8</a:t>
                      </a:r>
                      <a:r>
                        <a:rPr lang="zh-CN" sz="1900" kern="100">
                          <a:effectLst/>
                        </a:rPr>
                        <a:t>．有开创事业的能力</a:t>
                      </a:r>
                      <a:endParaRPr lang="zh-CN"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vMerge="1">
                  <a:tcPr/>
                </a:tc>
                <a:tc>
                  <a:txBody>
                    <a:bodyPr/>
                    <a:lstStyle/>
                    <a:p>
                      <a:pPr marL="171450" indent="-171450" algn="l">
                        <a:lnSpc>
                          <a:spcPct val="107000"/>
                        </a:lnSpc>
                        <a:spcBef>
                          <a:spcPts val="140"/>
                        </a:spcBef>
                        <a:spcAft>
                          <a:spcPts val="140"/>
                        </a:spcAft>
                      </a:pPr>
                      <a:r>
                        <a:rPr lang="en-US" sz="1900" kern="100">
                          <a:effectLst/>
                        </a:rPr>
                        <a:t>8</a:t>
                      </a:r>
                      <a:r>
                        <a:rPr lang="zh-CN" sz="1900" kern="100">
                          <a:effectLst/>
                        </a:rPr>
                        <a:t>．能使用打印机、复印机等办公</a:t>
                      </a:r>
                      <a:br>
                        <a:rPr lang="en-US" sz="1900" kern="100">
                          <a:effectLst/>
                        </a:rPr>
                      </a:br>
                      <a:r>
                        <a:rPr lang="zh-CN" sz="1900" kern="100">
                          <a:effectLst/>
                        </a:rPr>
                        <a:t>辅助设备</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r>
              <a:tr h="324473">
                <a:tc>
                  <a:txBody>
                    <a:bodyPr/>
                    <a:lstStyle/>
                    <a:p>
                      <a:pPr algn="l">
                        <a:lnSpc>
                          <a:spcPct val="107000"/>
                        </a:lnSpc>
                        <a:spcBef>
                          <a:spcPts val="140"/>
                        </a:spcBef>
                        <a:spcAft>
                          <a:spcPts val="140"/>
                        </a:spcAft>
                      </a:pPr>
                      <a:r>
                        <a:rPr lang="en-US" sz="1900" kern="100">
                          <a:effectLst/>
                        </a:rPr>
                        <a:t>9</a:t>
                      </a:r>
                      <a:r>
                        <a:rPr lang="zh-CN" sz="1900" kern="100">
                          <a:effectLst/>
                        </a:rPr>
                        <a:t>．具备领导者的能力</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rowSpan="2">
                  <a:txBody>
                    <a:bodyPr/>
                    <a:lstStyle/>
                    <a:p>
                      <a:pPr algn="l">
                        <a:lnSpc>
                          <a:spcPct val="107000"/>
                        </a:lnSpc>
                        <a:spcBef>
                          <a:spcPts val="140"/>
                        </a:spcBef>
                        <a:spcAft>
                          <a:spcPts val="140"/>
                        </a:spcAft>
                      </a:pPr>
                      <a:r>
                        <a:rPr lang="en-US" sz="1900" kern="100" dirty="0">
                          <a:effectLst/>
                        </a:rPr>
                        <a:t> </a:t>
                      </a:r>
                      <a:endParaRPr lang="en-US" sz="1900" kern="100" dirty="0">
                        <a:effectLst/>
                      </a:endParaRPr>
                    </a:p>
                  </a:txBody>
                  <a:tcPr marL="188009" marR="188009" marT="94005" marB="94005" anchor="ctr">
                    <a:solidFill>
                      <a:schemeClr val="accent3"/>
                    </a:solidFill>
                  </a:tcPr>
                </a:tc>
                <a:tc>
                  <a:txBody>
                    <a:bodyPr/>
                    <a:lstStyle/>
                    <a:p>
                      <a:pPr algn="l">
                        <a:lnSpc>
                          <a:spcPct val="107000"/>
                        </a:lnSpc>
                        <a:spcBef>
                          <a:spcPts val="140"/>
                        </a:spcBef>
                        <a:spcAft>
                          <a:spcPts val="140"/>
                        </a:spcAft>
                      </a:pPr>
                      <a:r>
                        <a:rPr lang="en-US" sz="1900" kern="100">
                          <a:effectLst/>
                        </a:rPr>
                        <a:t>9</a:t>
                      </a:r>
                      <a:r>
                        <a:rPr lang="zh-CN" sz="1900" kern="100">
                          <a:effectLst/>
                        </a:rPr>
                        <a:t>．能搜集数据</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r>
              <a:tr h="324473">
                <a:tc>
                  <a:txBody>
                    <a:bodyPr/>
                    <a:lstStyle/>
                    <a:p>
                      <a:pPr algn="l">
                        <a:lnSpc>
                          <a:spcPct val="107000"/>
                        </a:lnSpc>
                        <a:spcBef>
                          <a:spcPts val="140"/>
                        </a:spcBef>
                        <a:spcAft>
                          <a:spcPts val="140"/>
                        </a:spcAft>
                      </a:pPr>
                      <a:r>
                        <a:rPr lang="en-US" sz="1900" kern="100">
                          <a:effectLst/>
                        </a:rPr>
                        <a:t>10</a:t>
                      </a:r>
                      <a:r>
                        <a:rPr lang="zh-CN" sz="1900" kern="100">
                          <a:effectLst/>
                        </a:rPr>
                        <a:t>．健谈善辩</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vMerge="1">
                  <a:tcPr/>
                </a:tc>
                <a:tc>
                  <a:txBody>
                    <a:bodyPr/>
                    <a:lstStyle/>
                    <a:p>
                      <a:pPr algn="l">
                        <a:lnSpc>
                          <a:spcPct val="107000"/>
                        </a:lnSpc>
                        <a:spcBef>
                          <a:spcPts val="140"/>
                        </a:spcBef>
                        <a:spcAft>
                          <a:spcPts val="140"/>
                        </a:spcAft>
                      </a:pPr>
                      <a:r>
                        <a:rPr lang="en-US" sz="1900" kern="100">
                          <a:effectLst/>
                        </a:rPr>
                        <a:t>10</a:t>
                      </a:r>
                      <a:r>
                        <a:rPr lang="zh-CN" sz="1900" kern="100">
                          <a:effectLst/>
                        </a:rPr>
                        <a:t>．善于做财务预算</a:t>
                      </a:r>
                      <a:endParaRPr lang="zh-CN" sz="1900" kern="100">
                        <a:effectLst/>
                      </a:endParaRPr>
                    </a:p>
                  </a:txBody>
                  <a:tcPr marL="141007" marR="141007" marT="0" marB="0"/>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c>
                  <a:txBody>
                    <a:bodyPr/>
                    <a:lstStyle/>
                    <a:p>
                      <a:pPr algn="l">
                        <a:lnSpc>
                          <a:spcPct val="107000"/>
                        </a:lnSpc>
                        <a:spcBef>
                          <a:spcPts val="140"/>
                        </a:spcBef>
                        <a:spcAft>
                          <a:spcPts val="140"/>
                        </a:spcAft>
                      </a:pPr>
                      <a:r>
                        <a:rPr lang="en-US" sz="1900" kern="100">
                          <a:effectLst/>
                        </a:rPr>
                        <a:t> </a:t>
                      </a:r>
                      <a:endParaRPr lang="en-US" sz="1900" kern="100">
                        <a:effectLst/>
                      </a:endParaRPr>
                    </a:p>
                  </a:txBody>
                  <a:tcPr marL="141007" marR="141007" marT="0" marB="0" anchor="ctr"/>
                </a:tc>
              </a:tr>
              <a:tr h="534506">
                <a:tc>
                  <a:txBody>
                    <a:bodyPr/>
                    <a:lstStyle/>
                    <a:p>
                      <a:pPr algn="l">
                        <a:lnSpc>
                          <a:spcPct val="107000"/>
                        </a:lnSpc>
                        <a:spcBef>
                          <a:spcPts val="140"/>
                        </a:spcBef>
                        <a:spcAft>
                          <a:spcPts val="140"/>
                        </a:spcAft>
                      </a:pPr>
                      <a:r>
                        <a:rPr lang="zh-CN" sz="1900" kern="100">
                          <a:effectLst/>
                        </a:rPr>
                        <a:t>统计“是”一栏的得分</a:t>
                      </a:r>
                      <a:endParaRPr lang="zh-CN" sz="1900" kern="100">
                        <a:effectLst/>
                      </a:endParaRPr>
                    </a:p>
                  </a:txBody>
                  <a:tcPr marL="141007" marR="141007" marT="0" marB="0" anchor="ctr"/>
                </a:tc>
                <a:tc gridSpan="2">
                  <a:txBody>
                    <a:bodyPr/>
                    <a:lstStyle/>
                    <a:p>
                      <a:pPr algn="l">
                        <a:lnSpc>
                          <a:spcPct val="107000"/>
                        </a:lnSpc>
                        <a:spcBef>
                          <a:spcPts val="140"/>
                        </a:spcBef>
                        <a:spcAft>
                          <a:spcPts val="140"/>
                        </a:spcAft>
                      </a:pPr>
                      <a:r>
                        <a:rPr lang="en-US" sz="1900" kern="100">
                          <a:effectLst/>
                        </a:rPr>
                        <a:t> </a:t>
                      </a:r>
                      <a:endParaRPr lang="en-US" sz="1900" kern="100">
                        <a:effectLst/>
                      </a:endParaRPr>
                    </a:p>
                  </a:txBody>
                  <a:tcPr marL="188009" marR="188009" marT="94005" marB="94005" anchor="ctr"/>
                </a:tc>
                <a:tc hMerge="1">
                  <a:tcPr/>
                </a:tc>
                <a:tc>
                  <a:txBody>
                    <a:bodyPr/>
                    <a:lstStyle/>
                    <a:p>
                      <a:pPr algn="l">
                        <a:lnSpc>
                          <a:spcPct val="107000"/>
                        </a:lnSpc>
                        <a:spcBef>
                          <a:spcPts val="140"/>
                        </a:spcBef>
                        <a:spcAft>
                          <a:spcPts val="140"/>
                        </a:spcAft>
                      </a:pPr>
                      <a:r>
                        <a:rPr lang="en-US" sz="1900" kern="100" dirty="0">
                          <a:effectLst/>
                        </a:rPr>
                        <a:t> </a:t>
                      </a:r>
                      <a:endParaRPr lang="en-US" sz="1900" kern="100" dirty="0">
                        <a:effectLst/>
                      </a:endParaRPr>
                    </a:p>
                  </a:txBody>
                  <a:tcPr marL="0" marR="0" marT="0" marB="0" anchor="ctr"/>
                </a:tc>
                <a:tc>
                  <a:txBody>
                    <a:bodyPr/>
                    <a:lstStyle/>
                    <a:p>
                      <a:pPr algn="l">
                        <a:lnSpc>
                          <a:spcPct val="107000"/>
                        </a:lnSpc>
                        <a:spcBef>
                          <a:spcPts val="140"/>
                        </a:spcBef>
                        <a:spcAft>
                          <a:spcPts val="140"/>
                        </a:spcAft>
                      </a:pPr>
                      <a:r>
                        <a:rPr lang="zh-CN" sz="1900" kern="100">
                          <a:effectLst/>
                        </a:rPr>
                        <a:t>统计“是”一栏的得分</a:t>
                      </a:r>
                      <a:endParaRPr lang="zh-CN" sz="1900" kern="100">
                        <a:effectLst/>
                      </a:endParaRPr>
                    </a:p>
                  </a:txBody>
                  <a:tcPr marL="141007" marR="141007" marT="0" marB="0" anchor="ctr"/>
                </a:tc>
                <a:tc gridSpan="2">
                  <a:txBody>
                    <a:bodyPr/>
                    <a:lstStyle/>
                    <a:p>
                      <a:pPr algn="l">
                        <a:lnSpc>
                          <a:spcPct val="107000"/>
                        </a:lnSpc>
                        <a:spcBef>
                          <a:spcPts val="140"/>
                        </a:spcBef>
                        <a:spcAft>
                          <a:spcPts val="140"/>
                        </a:spcAft>
                      </a:pPr>
                      <a:r>
                        <a:rPr lang="en-US" sz="1900" kern="100" dirty="0">
                          <a:effectLst/>
                        </a:rPr>
                        <a:t> </a:t>
                      </a:r>
                      <a:endParaRPr lang="en-US" sz="1900" kern="100" dirty="0">
                        <a:effectLst/>
                      </a:endParaRPr>
                    </a:p>
                  </a:txBody>
                  <a:tcPr marL="188009" marR="188009" marT="94005" marB="94005" anchor="ctr"/>
                </a:tc>
                <a:tc hMerge="1">
                  <a:tcPr/>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160680"/>
            <a:ext cx="5459832" cy="584775"/>
          </a:xfrm>
          <a:prstGeom prst="rect">
            <a:avLst/>
          </a:prstGeom>
        </p:spPr>
        <p:txBody>
          <a:bodyPr wrap="none">
            <a:spAutoFit/>
          </a:bodyPr>
          <a:lstStyle/>
          <a:p>
            <a:r>
              <a:rPr lang="zh-CN" altLang="en-US" sz="3200" dirty="0"/>
              <a:t>第一节  认识自我</a:t>
            </a:r>
            <a:endParaRPr lang="zh-CN" altLang="en-US" sz="3200" dirty="0"/>
          </a:p>
        </p:txBody>
      </p:sp>
      <p:sp>
        <p:nvSpPr>
          <p:cNvPr id="8" name="矩形 7"/>
          <p:cNvSpPr/>
          <p:nvPr/>
        </p:nvSpPr>
        <p:spPr>
          <a:xfrm>
            <a:off x="5370093" y="2053363"/>
            <a:ext cx="3695242" cy="584775"/>
          </a:xfrm>
          <a:prstGeom prst="rect">
            <a:avLst/>
          </a:prstGeom>
        </p:spPr>
        <p:txBody>
          <a:bodyPr wrap="none">
            <a:spAutoFit/>
          </a:bodyPr>
          <a:lstStyle/>
          <a:p>
            <a:r>
              <a:rPr lang="zh-CN" altLang="en-US" sz="3200" dirty="0"/>
              <a:t>第二节  性格与职业</a:t>
            </a:r>
            <a:endParaRPr lang="zh-CN" altLang="en-US" sz="3200" dirty="0"/>
          </a:p>
        </p:txBody>
      </p:sp>
      <p:sp>
        <p:nvSpPr>
          <p:cNvPr id="10" name="矩形 9"/>
          <p:cNvSpPr/>
          <p:nvPr/>
        </p:nvSpPr>
        <p:spPr>
          <a:xfrm>
            <a:off x="5370093" y="2924456"/>
            <a:ext cx="3695242" cy="584775"/>
          </a:xfrm>
          <a:prstGeom prst="rect">
            <a:avLst/>
          </a:prstGeom>
        </p:spPr>
        <p:txBody>
          <a:bodyPr wrap="none">
            <a:spAutoFit/>
          </a:bodyPr>
          <a:lstStyle/>
          <a:p>
            <a:r>
              <a:rPr lang="zh-CN" altLang="en-US" sz="3200" dirty="0"/>
              <a:t>第三节  兴趣与职业</a:t>
            </a:r>
            <a:endParaRPr lang="zh-CN" altLang="en-US" sz="3200" dirty="0"/>
          </a:p>
        </p:txBody>
      </p:sp>
      <p:sp>
        <p:nvSpPr>
          <p:cNvPr id="13" name="double-left-arrows_45721"/>
          <p:cNvSpPr>
            <a:spLocks noChangeAspect="1"/>
          </p:cNvSpPr>
          <p:nvPr/>
        </p:nvSpPr>
        <p:spPr bwMode="auto">
          <a:xfrm flipH="1">
            <a:off x="4596663" y="4864140"/>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3838729"/>
            <a:ext cx="3695242" cy="584775"/>
          </a:xfrm>
          <a:prstGeom prst="rect">
            <a:avLst/>
          </a:prstGeom>
        </p:spPr>
        <p:txBody>
          <a:bodyPr wrap="none">
            <a:spAutoFit/>
          </a:bodyPr>
          <a:lstStyle/>
          <a:p>
            <a:r>
              <a:rPr lang="zh-CN" altLang="en-US" sz="3200" dirty="0"/>
              <a:t>第四节  能力与职业</a:t>
            </a:r>
            <a:endParaRPr lang="zh-CN" altLang="en-US" sz="3200" dirty="0"/>
          </a:p>
        </p:txBody>
      </p:sp>
      <p:sp>
        <p:nvSpPr>
          <p:cNvPr id="9" name="矩形 8"/>
          <p:cNvSpPr/>
          <p:nvPr/>
        </p:nvSpPr>
        <p:spPr>
          <a:xfrm>
            <a:off x="5370093" y="4774593"/>
            <a:ext cx="4105611" cy="584775"/>
          </a:xfrm>
          <a:prstGeom prst="rect">
            <a:avLst/>
          </a:prstGeom>
          <a:solidFill>
            <a:schemeClr val="accent1"/>
          </a:solidFill>
        </p:spPr>
        <p:txBody>
          <a:bodyPr wrap="square">
            <a:spAutoFit/>
          </a:bodyPr>
          <a:lstStyle/>
          <a:p>
            <a:r>
              <a:rPr lang="zh-CN" altLang="en-US" sz="3200" dirty="0">
                <a:solidFill>
                  <a:schemeClr val="bg1"/>
                </a:solidFill>
              </a:rPr>
              <a:t>第五节  价值观与职业</a:t>
            </a:r>
            <a:endParaRPr lang="zh-CN" altLang="en-US" sz="3200" dirty="0">
              <a:solidFill>
                <a:schemeClr val="bg1"/>
              </a:solidFill>
            </a:endParaRPr>
          </a:p>
        </p:txBody>
      </p:sp>
      <p:sp>
        <p:nvSpPr>
          <p:cNvPr id="2" name="矩形 1"/>
          <p:cNvSpPr/>
          <p:nvPr/>
        </p:nvSpPr>
        <p:spPr>
          <a:xfrm>
            <a:off x="5375808" y="5719473"/>
            <a:ext cx="3253740" cy="583565"/>
          </a:xfrm>
          <a:prstGeom prst="rect">
            <a:avLst/>
          </a:prstGeom>
        </p:spPr>
        <p:txBody>
          <a:bodyPr wrap="none">
            <a:spAutoFit/>
          </a:bodyPr>
          <a:p>
            <a:pPr algn="l"/>
            <a:r>
              <a:rPr lang="zh-CN" altLang="en-US" sz="3200" dirty="0"/>
              <a:t>第六节  课堂实践</a:t>
            </a:r>
            <a:endParaRPr lang="zh-CN" altLang="en-US"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二、认识自我的途径</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55" name="组合 54"/>
          <p:cNvGrpSpPr/>
          <p:nvPr>
            <p:custDataLst>
              <p:tags r:id="rId1"/>
            </p:custDataLst>
          </p:nvPr>
        </p:nvGrpSpPr>
        <p:grpSpPr>
          <a:xfrm>
            <a:off x="715196" y="1793705"/>
            <a:ext cx="10862929" cy="4220517"/>
            <a:chOff x="934271" y="1740890"/>
            <a:chExt cx="10862929" cy="4220517"/>
          </a:xfrm>
        </p:grpSpPr>
        <p:sp>
          <p:nvSpPr>
            <p:cNvPr id="56" name="Flowchart: Decision 64"/>
            <p:cNvSpPr/>
            <p:nvPr>
              <p:custDataLst>
                <p:tags r:id="rId2"/>
              </p:custDataLst>
            </p:nvPr>
          </p:nvSpPr>
          <p:spPr>
            <a:xfrm flipV="1">
              <a:off x="7503958" y="3283170"/>
              <a:ext cx="2097153" cy="2097153"/>
            </a:xfrm>
            <a:prstGeom prst="flowChartDecision">
              <a:avLst/>
            </a:prstGeom>
            <a:solidFill>
              <a:srgbClr val="4BACC6"/>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7" name="组合 56"/>
            <p:cNvGrpSpPr/>
            <p:nvPr/>
          </p:nvGrpSpPr>
          <p:grpSpPr>
            <a:xfrm>
              <a:off x="7503958" y="2962515"/>
              <a:ext cx="2097153" cy="2097153"/>
              <a:chOff x="5428969" y="2181871"/>
              <a:chExt cx="1375279" cy="1375279"/>
            </a:xfrm>
          </p:grpSpPr>
          <p:sp>
            <p:nvSpPr>
              <p:cNvPr id="94" name="Flowchart: Decision 65"/>
              <p:cNvSpPr/>
              <p:nvPr>
                <p:custDataLst>
                  <p:tags r:id="rId3"/>
                </p:custDataLst>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5" name="Group 52"/>
              <p:cNvGrpSpPr/>
              <p:nvPr/>
            </p:nvGrpSpPr>
            <p:grpSpPr>
              <a:xfrm>
                <a:off x="5933033" y="2685621"/>
                <a:ext cx="367150" cy="367778"/>
                <a:chOff x="9145588" y="4435475"/>
                <a:chExt cx="464344" cy="465138"/>
              </a:xfrm>
              <a:solidFill>
                <a:schemeClr val="accent5"/>
              </a:solidFill>
            </p:grpSpPr>
            <p:sp>
              <p:nvSpPr>
                <p:cNvPr id="96" name="AutoShape 7"/>
                <p:cNvSpPr/>
                <p:nvPr>
                  <p:custDataLst>
                    <p:tags r:id="rId4"/>
                  </p:custDataLst>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7" name="AutoShape 8"/>
                <p:cNvSpPr/>
                <p:nvPr>
                  <p:custDataLst>
                    <p:tags r:id="rId5"/>
                  </p:custDataLst>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8" name="AutoShape 9"/>
                <p:cNvSpPr/>
                <p:nvPr>
                  <p:custDataLst>
                    <p:tags r:id="rId6"/>
                  </p:custDataLst>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9" name="AutoShape 10"/>
                <p:cNvSpPr/>
                <p:nvPr>
                  <p:custDataLst>
                    <p:tags r:id="rId7"/>
                  </p:custDataLst>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0" name="AutoShape 11"/>
                <p:cNvSpPr/>
                <p:nvPr>
                  <p:custDataLst>
                    <p:tags r:id="rId8"/>
                  </p:custDataLst>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1" name="AutoShape 12"/>
                <p:cNvSpPr/>
                <p:nvPr>
                  <p:custDataLst>
                    <p:tags r:id="rId9"/>
                  </p:custDataLst>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2" name="AutoShape 13"/>
                <p:cNvSpPr/>
                <p:nvPr>
                  <p:custDataLst>
                    <p:tags r:id="rId10"/>
                  </p:custDataLst>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3" name="AutoShape 14"/>
                <p:cNvSpPr/>
                <p:nvPr>
                  <p:custDataLst>
                    <p:tags r:id="rId11"/>
                  </p:custDataLst>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4" name="AutoShape 15"/>
                <p:cNvSpPr/>
                <p:nvPr>
                  <p:custDataLst>
                    <p:tags r:id="rId12"/>
                  </p:custDataLst>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58" name="Flowchart: Decision 71"/>
            <p:cNvSpPr/>
            <p:nvPr>
              <p:custDataLst>
                <p:tags r:id="rId13"/>
              </p:custDataLst>
            </p:nvPr>
          </p:nvSpPr>
          <p:spPr>
            <a:xfrm flipV="1">
              <a:off x="3111779" y="3277267"/>
              <a:ext cx="2097153" cy="2097153"/>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9" name="组合 58"/>
            <p:cNvGrpSpPr/>
            <p:nvPr/>
          </p:nvGrpSpPr>
          <p:grpSpPr>
            <a:xfrm>
              <a:off x="3111779" y="2956612"/>
              <a:ext cx="2097153" cy="2097153"/>
              <a:chOff x="2548649" y="2178000"/>
              <a:chExt cx="1375279" cy="1375279"/>
            </a:xfrm>
          </p:grpSpPr>
          <p:sp>
            <p:nvSpPr>
              <p:cNvPr id="90" name="Flowchart: Decision 72"/>
              <p:cNvSpPr/>
              <p:nvPr>
                <p:custDataLst>
                  <p:tags r:id="rId14"/>
                </p:custDataLst>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1" name="Group 68"/>
              <p:cNvGrpSpPr/>
              <p:nvPr/>
            </p:nvGrpSpPr>
            <p:grpSpPr>
              <a:xfrm>
                <a:off x="3097524" y="2681122"/>
                <a:ext cx="277529" cy="367778"/>
                <a:chOff x="3582988" y="3510757"/>
                <a:chExt cx="319088" cy="465138"/>
              </a:xfrm>
              <a:solidFill>
                <a:schemeClr val="accent2"/>
              </a:solidFill>
            </p:grpSpPr>
            <p:sp>
              <p:nvSpPr>
                <p:cNvPr id="92" name="AutoShape 113"/>
                <p:cNvSpPr/>
                <p:nvPr>
                  <p:custDataLst>
                    <p:tags r:id="rId15"/>
                  </p:custDataLst>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3" name="AutoShape 114"/>
                <p:cNvSpPr/>
                <p:nvPr>
                  <p:custDataLst>
                    <p:tags r:id="rId16"/>
                  </p:custDataLst>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60" name="Flowchart: Decision 78"/>
            <p:cNvSpPr/>
            <p:nvPr>
              <p:custDataLst>
                <p:tags r:id="rId17"/>
              </p:custDataLst>
            </p:nvPr>
          </p:nvSpPr>
          <p:spPr>
            <a:xfrm>
              <a:off x="934271" y="2555419"/>
              <a:ext cx="2097153" cy="2097153"/>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1" name="组合 60"/>
            <p:cNvGrpSpPr/>
            <p:nvPr/>
          </p:nvGrpSpPr>
          <p:grpSpPr>
            <a:xfrm>
              <a:off x="934271" y="2876074"/>
              <a:ext cx="2097153" cy="2097153"/>
              <a:chOff x="1120674" y="2125184"/>
              <a:chExt cx="1375279" cy="1375279"/>
            </a:xfrm>
          </p:grpSpPr>
          <p:sp>
            <p:nvSpPr>
              <p:cNvPr id="86" name="Flowchart: Decision 79"/>
              <p:cNvSpPr/>
              <p:nvPr>
                <p:custDataLst>
                  <p:tags r:id="rId18"/>
                </p:custDataLst>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7" name="Group 75"/>
              <p:cNvGrpSpPr/>
              <p:nvPr/>
            </p:nvGrpSpPr>
            <p:grpSpPr>
              <a:xfrm>
                <a:off x="1669549" y="2628305"/>
                <a:ext cx="275519" cy="367778"/>
                <a:chOff x="2639219" y="3510757"/>
                <a:chExt cx="348456" cy="465138"/>
              </a:xfrm>
              <a:solidFill>
                <a:schemeClr val="accent1"/>
              </a:solidFill>
            </p:grpSpPr>
            <p:sp>
              <p:nvSpPr>
                <p:cNvPr id="88" name="AutoShape 115"/>
                <p:cNvSpPr/>
                <p:nvPr>
                  <p:custDataLst>
                    <p:tags r:id="rId19"/>
                  </p:custDataLst>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9" name="AutoShape 116"/>
                <p:cNvSpPr/>
                <p:nvPr>
                  <p:custDataLst>
                    <p:tags r:id="rId20"/>
                  </p:custDataLst>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62" name="Flowchart: Decision 86"/>
            <p:cNvSpPr/>
            <p:nvPr>
              <p:custDataLst>
                <p:tags r:id="rId21"/>
              </p:custDataLst>
            </p:nvPr>
          </p:nvSpPr>
          <p:spPr>
            <a:xfrm>
              <a:off x="5314433" y="2551782"/>
              <a:ext cx="2097153" cy="2097153"/>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3" name="组合 62"/>
            <p:cNvGrpSpPr/>
            <p:nvPr/>
          </p:nvGrpSpPr>
          <p:grpSpPr>
            <a:xfrm>
              <a:off x="5314433" y="2872437"/>
              <a:ext cx="2097153" cy="2097153"/>
              <a:chOff x="3993114" y="2122799"/>
              <a:chExt cx="1375279" cy="1375279"/>
            </a:xfrm>
          </p:grpSpPr>
          <p:sp>
            <p:nvSpPr>
              <p:cNvPr id="81" name="Flowchart: Decision 87"/>
              <p:cNvSpPr/>
              <p:nvPr>
                <p:custDataLst>
                  <p:tags r:id="rId22"/>
                </p:custDataLst>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2" name="Group 82"/>
              <p:cNvGrpSpPr/>
              <p:nvPr/>
            </p:nvGrpSpPr>
            <p:grpSpPr>
              <a:xfrm>
                <a:off x="4497178" y="2626549"/>
                <a:ext cx="367150" cy="367150"/>
                <a:chOff x="4439444" y="2582069"/>
                <a:chExt cx="464344" cy="464344"/>
              </a:xfrm>
              <a:solidFill>
                <a:schemeClr val="accent4"/>
              </a:solidFill>
            </p:grpSpPr>
            <p:sp>
              <p:nvSpPr>
                <p:cNvPr id="83" name="AutoShape 123"/>
                <p:cNvSpPr/>
                <p:nvPr>
                  <p:custDataLst>
                    <p:tags r:id="rId23"/>
                  </p:custDataLst>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4" name="AutoShape 124"/>
                <p:cNvSpPr/>
                <p:nvPr>
                  <p:custDataLst>
                    <p:tags r:id="rId24"/>
                  </p:custDataLst>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5" name="AutoShape 125"/>
                <p:cNvSpPr/>
                <p:nvPr>
                  <p:custDataLst>
                    <p:tags r:id="rId25"/>
                  </p:custDataLst>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64" name="Flowchart: Decision 106"/>
            <p:cNvSpPr/>
            <p:nvPr>
              <p:custDataLst>
                <p:tags r:id="rId26"/>
              </p:custDataLst>
            </p:nvPr>
          </p:nvSpPr>
          <p:spPr>
            <a:xfrm>
              <a:off x="9700047" y="2544596"/>
              <a:ext cx="2097153" cy="2097153"/>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5" name="组合 64"/>
            <p:cNvGrpSpPr/>
            <p:nvPr/>
          </p:nvGrpSpPr>
          <p:grpSpPr>
            <a:xfrm>
              <a:off x="9700047" y="2865250"/>
              <a:ext cx="2097153" cy="2097153"/>
              <a:chOff x="6869129" y="2118086"/>
              <a:chExt cx="1375279" cy="1375279"/>
            </a:xfrm>
          </p:grpSpPr>
          <p:sp>
            <p:nvSpPr>
              <p:cNvPr id="76" name="Flowchart: Decision 107"/>
              <p:cNvSpPr/>
              <p:nvPr>
                <p:custDataLst>
                  <p:tags r:id="rId27"/>
                </p:custDataLst>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7" name="Group 102"/>
              <p:cNvGrpSpPr/>
              <p:nvPr/>
            </p:nvGrpSpPr>
            <p:grpSpPr>
              <a:xfrm>
                <a:off x="7402716" y="2605601"/>
                <a:ext cx="303429" cy="333772"/>
                <a:chOff x="4439444" y="1652588"/>
                <a:chExt cx="464344" cy="464344"/>
              </a:xfrm>
              <a:solidFill>
                <a:schemeClr val="accent3"/>
              </a:solidFill>
            </p:grpSpPr>
            <p:sp>
              <p:nvSpPr>
                <p:cNvPr id="78" name="AutoShape 136"/>
                <p:cNvSpPr/>
                <p:nvPr>
                  <p:custDataLst>
                    <p:tags r:id="rId28"/>
                  </p:custDataLst>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9" name="AutoShape 137"/>
                <p:cNvSpPr/>
                <p:nvPr>
                  <p:custDataLst>
                    <p:tags r:id="rId29"/>
                  </p:custDataLst>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0" name="AutoShape 138"/>
                <p:cNvSpPr/>
                <p:nvPr>
                  <p:custDataLst>
                    <p:tags r:id="rId30"/>
                  </p:custDataLst>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66" name="TextBox 41"/>
            <p:cNvSpPr txBox="1"/>
            <p:nvPr>
              <p:custDataLst>
                <p:tags r:id="rId31"/>
              </p:custDataLst>
            </p:nvPr>
          </p:nvSpPr>
          <p:spPr>
            <a:xfrm>
              <a:off x="1088605" y="1740890"/>
              <a:ext cx="1625766" cy="400110"/>
            </a:xfrm>
            <a:prstGeom prst="rect">
              <a:avLst/>
            </a:prstGeom>
            <a:noFill/>
          </p:spPr>
          <p:txBody>
            <a:bodyPr wrap="none" rtlCol="0">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．自我反省</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8" name="TextBox 43"/>
            <p:cNvSpPr txBox="1"/>
            <p:nvPr>
              <p:custDataLst>
                <p:tags r:id="rId32"/>
              </p:custDataLst>
            </p:nvPr>
          </p:nvSpPr>
          <p:spPr>
            <a:xfrm>
              <a:off x="3171043" y="5561297"/>
              <a:ext cx="1625766" cy="400110"/>
            </a:xfrm>
            <a:prstGeom prst="rect">
              <a:avLst/>
            </a:prstGeom>
            <a:noFill/>
          </p:spPr>
          <p:txBody>
            <a:bodyPr wrap="none" rtlCol="0">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．自我比较</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0" name="TextBox 45"/>
            <p:cNvSpPr txBox="1"/>
            <p:nvPr>
              <p:custDataLst>
                <p:tags r:id="rId33"/>
              </p:custDataLst>
            </p:nvPr>
          </p:nvSpPr>
          <p:spPr>
            <a:xfrm>
              <a:off x="7659800" y="5561297"/>
              <a:ext cx="1882247" cy="400110"/>
            </a:xfrm>
            <a:prstGeom prst="rect">
              <a:avLst/>
            </a:prstGeom>
            <a:noFill/>
          </p:spPr>
          <p:txBody>
            <a:bodyPr wrap="none" rtlCol="0">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．与他人比较</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2" name="TextBox 47"/>
            <p:cNvSpPr txBox="1"/>
            <p:nvPr>
              <p:custDataLst>
                <p:tags r:id="rId34"/>
              </p:custDataLst>
            </p:nvPr>
          </p:nvSpPr>
          <p:spPr>
            <a:xfrm>
              <a:off x="5401367" y="1740890"/>
              <a:ext cx="1625766" cy="400110"/>
            </a:xfrm>
            <a:prstGeom prst="rect">
              <a:avLst/>
            </a:prstGeom>
            <a:noFill/>
          </p:spPr>
          <p:txBody>
            <a:bodyPr wrap="none" rtlCol="0">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．他人评价</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4" name="TextBox 49"/>
            <p:cNvSpPr txBox="1"/>
            <p:nvPr>
              <p:custDataLst>
                <p:tags r:id="rId35"/>
              </p:custDataLst>
            </p:nvPr>
          </p:nvSpPr>
          <p:spPr>
            <a:xfrm>
              <a:off x="9827999" y="1740890"/>
              <a:ext cx="1882247" cy="400110"/>
            </a:xfrm>
            <a:prstGeom prst="rect">
              <a:avLst/>
            </a:prstGeom>
            <a:noFill/>
          </p:spPr>
          <p:txBody>
            <a:bodyPr wrap="none" rtlCol="0">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．职业测评法</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一、价值观与职业选择</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47" name="文本框 43"/>
          <p:cNvSpPr txBox="1"/>
          <p:nvPr/>
        </p:nvSpPr>
        <p:spPr>
          <a:xfrm>
            <a:off x="485885" y="1133039"/>
            <a:ext cx="10867914" cy="2306955"/>
          </a:xfrm>
          <a:prstGeom prst="rect">
            <a:avLst/>
          </a:prstGeom>
          <a:noFill/>
        </p:spPr>
        <p:txBody>
          <a:bodyPr wrap="square" rtlCol="0">
            <a:spAutoFit/>
          </a:bodyPr>
          <a:lstStyle/>
          <a:p>
            <a:pPr indent="457200" algn="just">
              <a:lnSpc>
                <a:spcPct val="150000"/>
              </a:lnSpc>
            </a:pPr>
            <a:r>
              <a:rPr lang="zh-CN" altLang="en-US" sz="2400" dirty="0"/>
              <a:t>价值观是基于个体思维和感受做出的评价、判断、理解或选择，主要以潜在的方式对我们的思想和行为进行主导和影响。价值观具体表现为对事物的看法、对是非的判别和对利益与道德的取舍等方面。价值观对人生职业选择的影响表现为以下几个方面。</a:t>
            </a:r>
            <a:endParaRPr lang="zh-CN" altLang="en-US" sz="2400" dirty="0"/>
          </a:p>
        </p:txBody>
      </p:sp>
      <p:sp>
        <p:nvSpPr>
          <p:cNvPr id="5" name="Freeform 5"/>
          <p:cNvSpPr>
            <a:spLocks noEditPoints="1"/>
          </p:cNvSpPr>
          <p:nvPr/>
        </p:nvSpPr>
        <p:spPr bwMode="auto">
          <a:xfrm>
            <a:off x="5028565" y="3964305"/>
            <a:ext cx="1212215" cy="1226820"/>
          </a:xfrm>
          <a:custGeom>
            <a:avLst/>
            <a:gdLst>
              <a:gd name="T0" fmla="*/ 70 w 83"/>
              <a:gd name="T1" fmla="*/ 23 h 84"/>
              <a:gd name="T2" fmla="*/ 76 w 83"/>
              <a:gd name="T3" fmla="*/ 17 h 84"/>
              <a:gd name="T4" fmla="*/ 66 w 83"/>
              <a:gd name="T5" fmla="*/ 8 h 84"/>
              <a:gd name="T6" fmla="*/ 61 w 83"/>
              <a:gd name="T7" fmla="*/ 13 h 84"/>
              <a:gd name="T8" fmla="*/ 48 w 83"/>
              <a:gd name="T9" fmla="*/ 8 h 84"/>
              <a:gd name="T10" fmla="*/ 48 w 83"/>
              <a:gd name="T11" fmla="*/ 0 h 84"/>
              <a:gd name="T12" fmla="*/ 35 w 83"/>
              <a:gd name="T13" fmla="*/ 0 h 84"/>
              <a:gd name="T14" fmla="*/ 35 w 83"/>
              <a:gd name="T15" fmla="*/ 8 h 84"/>
              <a:gd name="T16" fmla="*/ 23 w 83"/>
              <a:gd name="T17" fmla="*/ 13 h 84"/>
              <a:gd name="T18" fmla="*/ 17 w 83"/>
              <a:gd name="T19" fmla="*/ 8 h 84"/>
              <a:gd name="T20" fmla="*/ 7 w 83"/>
              <a:gd name="T21" fmla="*/ 17 h 84"/>
              <a:gd name="T22" fmla="*/ 13 w 83"/>
              <a:gd name="T23" fmla="*/ 23 h 84"/>
              <a:gd name="T24" fmla="*/ 8 w 83"/>
              <a:gd name="T25" fmla="*/ 35 h 84"/>
              <a:gd name="T26" fmla="*/ 0 w 83"/>
              <a:gd name="T27" fmla="*/ 35 h 84"/>
              <a:gd name="T28" fmla="*/ 0 w 83"/>
              <a:gd name="T29" fmla="*/ 49 h 84"/>
              <a:gd name="T30" fmla="*/ 8 w 83"/>
              <a:gd name="T31" fmla="*/ 49 h 84"/>
              <a:gd name="T32" fmla="*/ 13 w 83"/>
              <a:gd name="T33" fmla="*/ 61 h 84"/>
              <a:gd name="T34" fmla="*/ 7 w 83"/>
              <a:gd name="T35" fmla="*/ 67 h 84"/>
              <a:gd name="T36" fmla="*/ 17 w 83"/>
              <a:gd name="T37" fmla="*/ 76 h 84"/>
              <a:gd name="T38" fmla="*/ 22 w 83"/>
              <a:gd name="T39" fmla="*/ 71 h 84"/>
              <a:gd name="T40" fmla="*/ 35 w 83"/>
              <a:gd name="T41" fmla="*/ 76 h 84"/>
              <a:gd name="T42" fmla="*/ 35 w 83"/>
              <a:gd name="T43" fmla="*/ 84 h 84"/>
              <a:gd name="T44" fmla="*/ 48 w 83"/>
              <a:gd name="T45" fmla="*/ 84 h 84"/>
              <a:gd name="T46" fmla="*/ 48 w 83"/>
              <a:gd name="T47" fmla="*/ 76 h 84"/>
              <a:gd name="T48" fmla="*/ 61 w 83"/>
              <a:gd name="T49" fmla="*/ 71 h 84"/>
              <a:gd name="T50" fmla="*/ 66 w 83"/>
              <a:gd name="T51" fmla="*/ 76 h 84"/>
              <a:gd name="T52" fmla="*/ 76 w 83"/>
              <a:gd name="T53" fmla="*/ 67 h 84"/>
              <a:gd name="T54" fmla="*/ 70 w 83"/>
              <a:gd name="T55" fmla="*/ 61 h 84"/>
              <a:gd name="T56" fmla="*/ 75 w 83"/>
              <a:gd name="T57" fmla="*/ 49 h 84"/>
              <a:gd name="T58" fmla="*/ 83 w 83"/>
              <a:gd name="T59" fmla="*/ 49 h 84"/>
              <a:gd name="T60" fmla="*/ 83 w 83"/>
              <a:gd name="T61" fmla="*/ 35 h 84"/>
              <a:gd name="T62" fmla="*/ 75 w 83"/>
              <a:gd name="T63" fmla="*/ 35 h 84"/>
              <a:gd name="T64" fmla="*/ 70 w 83"/>
              <a:gd name="T65" fmla="*/ 23 h 84"/>
              <a:gd name="T66" fmla="*/ 57 w 83"/>
              <a:gd name="T67" fmla="*/ 58 h 84"/>
              <a:gd name="T68" fmla="*/ 42 w 83"/>
              <a:gd name="T69" fmla="*/ 64 h 84"/>
              <a:gd name="T70" fmla="*/ 26 w 83"/>
              <a:gd name="T71" fmla="*/ 58 h 84"/>
              <a:gd name="T72" fmla="*/ 19 w 83"/>
              <a:gd name="T73" fmla="*/ 42 h 84"/>
              <a:gd name="T74" fmla="*/ 26 w 83"/>
              <a:gd name="T75" fmla="*/ 26 h 84"/>
              <a:gd name="T76" fmla="*/ 42 w 83"/>
              <a:gd name="T77" fmla="*/ 20 h 84"/>
              <a:gd name="T78" fmla="*/ 57 w 83"/>
              <a:gd name="T79" fmla="*/ 26 h 84"/>
              <a:gd name="T80" fmla="*/ 64 w 83"/>
              <a:gd name="T81" fmla="*/ 42 h 84"/>
              <a:gd name="T82" fmla="*/ 57 w 83"/>
              <a:gd name="T83" fmla="*/ 5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4">
                <a:moveTo>
                  <a:pt x="70" y="23"/>
                </a:moveTo>
                <a:cubicBezTo>
                  <a:pt x="76" y="17"/>
                  <a:pt x="76" y="17"/>
                  <a:pt x="76" y="17"/>
                </a:cubicBezTo>
                <a:cubicBezTo>
                  <a:pt x="66" y="8"/>
                  <a:pt x="66" y="8"/>
                  <a:pt x="66" y="8"/>
                </a:cubicBezTo>
                <a:cubicBezTo>
                  <a:pt x="61" y="13"/>
                  <a:pt x="61" y="13"/>
                  <a:pt x="61" y="13"/>
                </a:cubicBezTo>
                <a:cubicBezTo>
                  <a:pt x="57" y="11"/>
                  <a:pt x="53" y="9"/>
                  <a:pt x="48" y="8"/>
                </a:cubicBezTo>
                <a:cubicBezTo>
                  <a:pt x="48" y="0"/>
                  <a:pt x="48" y="0"/>
                  <a:pt x="48" y="0"/>
                </a:cubicBezTo>
                <a:cubicBezTo>
                  <a:pt x="35" y="0"/>
                  <a:pt x="35" y="0"/>
                  <a:pt x="35" y="0"/>
                </a:cubicBezTo>
                <a:cubicBezTo>
                  <a:pt x="35" y="8"/>
                  <a:pt x="35" y="8"/>
                  <a:pt x="35" y="8"/>
                </a:cubicBezTo>
                <a:cubicBezTo>
                  <a:pt x="30" y="9"/>
                  <a:pt x="26" y="11"/>
                  <a:pt x="23" y="13"/>
                </a:cubicBezTo>
                <a:cubicBezTo>
                  <a:pt x="17" y="8"/>
                  <a:pt x="17" y="8"/>
                  <a:pt x="17" y="8"/>
                </a:cubicBezTo>
                <a:cubicBezTo>
                  <a:pt x="7" y="17"/>
                  <a:pt x="7" y="17"/>
                  <a:pt x="7" y="17"/>
                </a:cubicBezTo>
                <a:cubicBezTo>
                  <a:pt x="13" y="23"/>
                  <a:pt x="13" y="23"/>
                  <a:pt x="13" y="23"/>
                </a:cubicBezTo>
                <a:cubicBezTo>
                  <a:pt x="10" y="27"/>
                  <a:pt x="9" y="31"/>
                  <a:pt x="8" y="35"/>
                </a:cubicBezTo>
                <a:cubicBezTo>
                  <a:pt x="0" y="35"/>
                  <a:pt x="0" y="35"/>
                  <a:pt x="0" y="35"/>
                </a:cubicBezTo>
                <a:cubicBezTo>
                  <a:pt x="0" y="49"/>
                  <a:pt x="0" y="49"/>
                  <a:pt x="0" y="49"/>
                </a:cubicBezTo>
                <a:cubicBezTo>
                  <a:pt x="8" y="49"/>
                  <a:pt x="8" y="49"/>
                  <a:pt x="8" y="49"/>
                </a:cubicBezTo>
                <a:cubicBezTo>
                  <a:pt x="9" y="53"/>
                  <a:pt x="10" y="57"/>
                  <a:pt x="13" y="61"/>
                </a:cubicBezTo>
                <a:cubicBezTo>
                  <a:pt x="7" y="67"/>
                  <a:pt x="7" y="67"/>
                  <a:pt x="7" y="67"/>
                </a:cubicBezTo>
                <a:cubicBezTo>
                  <a:pt x="17" y="76"/>
                  <a:pt x="17" y="76"/>
                  <a:pt x="17" y="76"/>
                </a:cubicBezTo>
                <a:cubicBezTo>
                  <a:pt x="22" y="71"/>
                  <a:pt x="22" y="71"/>
                  <a:pt x="22" y="71"/>
                </a:cubicBezTo>
                <a:cubicBezTo>
                  <a:pt x="26" y="73"/>
                  <a:pt x="30" y="75"/>
                  <a:pt x="35" y="76"/>
                </a:cubicBezTo>
                <a:cubicBezTo>
                  <a:pt x="35" y="84"/>
                  <a:pt x="35" y="84"/>
                  <a:pt x="35" y="84"/>
                </a:cubicBezTo>
                <a:cubicBezTo>
                  <a:pt x="48" y="84"/>
                  <a:pt x="48" y="84"/>
                  <a:pt x="48" y="84"/>
                </a:cubicBezTo>
                <a:cubicBezTo>
                  <a:pt x="48" y="76"/>
                  <a:pt x="48" y="76"/>
                  <a:pt x="48" y="76"/>
                </a:cubicBezTo>
                <a:cubicBezTo>
                  <a:pt x="53" y="75"/>
                  <a:pt x="57" y="73"/>
                  <a:pt x="61" y="71"/>
                </a:cubicBezTo>
                <a:cubicBezTo>
                  <a:pt x="66" y="76"/>
                  <a:pt x="66" y="76"/>
                  <a:pt x="66" y="76"/>
                </a:cubicBezTo>
                <a:cubicBezTo>
                  <a:pt x="76" y="67"/>
                  <a:pt x="76" y="67"/>
                  <a:pt x="76" y="67"/>
                </a:cubicBezTo>
                <a:cubicBezTo>
                  <a:pt x="70" y="61"/>
                  <a:pt x="70" y="61"/>
                  <a:pt x="70" y="61"/>
                </a:cubicBezTo>
                <a:cubicBezTo>
                  <a:pt x="73" y="57"/>
                  <a:pt x="74" y="53"/>
                  <a:pt x="75" y="49"/>
                </a:cubicBezTo>
                <a:cubicBezTo>
                  <a:pt x="83" y="49"/>
                  <a:pt x="83" y="49"/>
                  <a:pt x="83" y="49"/>
                </a:cubicBezTo>
                <a:cubicBezTo>
                  <a:pt x="83" y="35"/>
                  <a:pt x="83" y="35"/>
                  <a:pt x="83" y="35"/>
                </a:cubicBezTo>
                <a:cubicBezTo>
                  <a:pt x="75" y="35"/>
                  <a:pt x="75" y="35"/>
                  <a:pt x="75" y="35"/>
                </a:cubicBezTo>
                <a:cubicBezTo>
                  <a:pt x="74" y="31"/>
                  <a:pt x="73" y="27"/>
                  <a:pt x="70" y="23"/>
                </a:cubicBezTo>
                <a:close/>
                <a:moveTo>
                  <a:pt x="57" y="58"/>
                </a:moveTo>
                <a:cubicBezTo>
                  <a:pt x="53" y="62"/>
                  <a:pt x="48" y="64"/>
                  <a:pt x="42" y="64"/>
                </a:cubicBezTo>
                <a:cubicBezTo>
                  <a:pt x="35" y="64"/>
                  <a:pt x="30" y="62"/>
                  <a:pt x="26" y="58"/>
                </a:cubicBezTo>
                <a:cubicBezTo>
                  <a:pt x="22" y="54"/>
                  <a:pt x="19" y="48"/>
                  <a:pt x="19" y="42"/>
                </a:cubicBezTo>
                <a:cubicBezTo>
                  <a:pt x="19" y="36"/>
                  <a:pt x="22" y="30"/>
                  <a:pt x="26" y="26"/>
                </a:cubicBezTo>
                <a:cubicBezTo>
                  <a:pt x="30" y="22"/>
                  <a:pt x="35" y="20"/>
                  <a:pt x="42" y="20"/>
                </a:cubicBezTo>
                <a:cubicBezTo>
                  <a:pt x="48" y="20"/>
                  <a:pt x="53" y="22"/>
                  <a:pt x="57" y="26"/>
                </a:cubicBezTo>
                <a:cubicBezTo>
                  <a:pt x="61" y="30"/>
                  <a:pt x="64" y="36"/>
                  <a:pt x="64" y="42"/>
                </a:cubicBezTo>
                <a:cubicBezTo>
                  <a:pt x="64" y="48"/>
                  <a:pt x="61" y="54"/>
                  <a:pt x="57" y="58"/>
                </a:cubicBezTo>
                <a:close/>
              </a:path>
            </a:pathLst>
          </a:custGeom>
          <a:solidFill>
            <a:srgbClr val="01ACBE"/>
          </a:solidFill>
          <a:ln>
            <a:noFill/>
          </a:ln>
          <a:effectLst>
            <a:outerShdw blurRad="50800" dist="38100" dir="8100000" algn="tr" rotWithShape="0">
              <a:prstClr val="black">
                <a:alpha val="40000"/>
              </a:prstClr>
            </a:outerShdw>
          </a:effectLst>
          <a:scene3d>
            <a:camera prst="orthographicFront"/>
            <a:lightRig rig="threePt" dir="t"/>
          </a:scene3d>
          <a:sp3d extrusionH="76200">
            <a:extrusionClr>
              <a:srgbClr val="A5C3CF"/>
            </a:extrusionClr>
          </a:sp3d>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nvGrpSpPr>
          <p:cNvPr id="6" name="Group 8"/>
          <p:cNvGrpSpPr>
            <a:grpSpLocks noChangeAspect="1"/>
          </p:cNvGrpSpPr>
          <p:nvPr/>
        </p:nvGrpSpPr>
        <p:grpSpPr bwMode="auto">
          <a:xfrm rot="0">
            <a:off x="5499100" y="4380865"/>
            <a:ext cx="271145" cy="330835"/>
            <a:chOff x="3804" y="2116"/>
            <a:chExt cx="503" cy="614"/>
          </a:xfrm>
        </p:grpSpPr>
        <p:sp>
          <p:nvSpPr>
            <p:cNvPr id="13" name="AutoShape 7"/>
            <p:cNvSpPr>
              <a:spLocks noChangeAspect="1" noChangeArrowheads="1" noTextEdit="1"/>
            </p:cNvSpPr>
            <p:nvPr/>
          </p:nvSpPr>
          <p:spPr bwMode="auto">
            <a:xfrm>
              <a:off x="3804" y="2116"/>
              <a:ext cx="503" cy="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4" name="Oval 9"/>
            <p:cNvSpPr>
              <a:spLocks noChangeArrowheads="1"/>
            </p:cNvSpPr>
            <p:nvPr/>
          </p:nvSpPr>
          <p:spPr bwMode="auto">
            <a:xfrm>
              <a:off x="3908" y="2137"/>
              <a:ext cx="273" cy="266"/>
            </a:xfrm>
            <a:prstGeom prst="ellipse">
              <a:avLst/>
            </a:prstGeom>
            <a:solidFill>
              <a:srgbClr val="888890"/>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9pPr>
            </a:lstStyle>
            <a:p>
              <a:pPr>
                <a:lnSpc>
                  <a:spcPct val="100000"/>
                </a:lnSpc>
                <a:spcBef>
                  <a:spcPct val="0"/>
                </a:spcBef>
                <a:buFontTx/>
                <a:buNone/>
              </a:pPr>
              <a:endParaRPr lang="zh-CN" altLang="en-US" sz="1800"/>
            </a:p>
          </p:txBody>
        </p:sp>
        <p:sp>
          <p:nvSpPr>
            <p:cNvPr id="15" name="Freeform 10"/>
            <p:cNvSpPr/>
            <p:nvPr/>
          </p:nvSpPr>
          <p:spPr bwMode="auto">
            <a:xfrm>
              <a:off x="3783" y="2423"/>
              <a:ext cx="524" cy="327"/>
            </a:xfrm>
            <a:custGeom>
              <a:avLst/>
              <a:gdLst>
                <a:gd name="T0" fmla="*/ 1355269345 w 25"/>
                <a:gd name="T1" fmla="*/ 0 h 16"/>
                <a:gd name="T2" fmla="*/ 1100313016 w 25"/>
                <a:gd name="T3" fmla="*/ 0 h 16"/>
                <a:gd name="T4" fmla="*/ 1270157828 w 25"/>
                <a:gd name="T5" fmla="*/ 802198485 h 16"/>
                <a:gd name="T6" fmla="*/ 1019447093 w 25"/>
                <a:gd name="T7" fmla="*/ 1019752627 h 16"/>
                <a:gd name="T8" fmla="*/ 764490764 w 25"/>
                <a:gd name="T9" fmla="*/ 802198485 h 16"/>
                <a:gd name="T10" fmla="*/ 934519626 w 25"/>
                <a:gd name="T11" fmla="*/ 0 h 16"/>
                <a:gd name="T12" fmla="*/ 679563737 w 25"/>
                <a:gd name="T13" fmla="*/ 0 h 16"/>
                <a:gd name="T14" fmla="*/ 0 w 25"/>
                <a:gd name="T15" fmla="*/ 584814750 h 16"/>
                <a:gd name="T16" fmla="*/ 0 w 25"/>
                <a:gd name="T17" fmla="*/ 1019752627 h 16"/>
                <a:gd name="T18" fmla="*/ 1019447093 w 25"/>
                <a:gd name="T19" fmla="*/ 1165958823 h 16"/>
                <a:gd name="T20" fmla="*/ 2119760109 w 25"/>
                <a:gd name="T21" fmla="*/ 1019752627 h 16"/>
                <a:gd name="T22" fmla="*/ 2119760109 w 25"/>
                <a:gd name="T23" fmla="*/ 584814750 h 16"/>
                <a:gd name="T24" fmla="*/ 1355269345 w 25"/>
                <a:gd name="T25" fmla="*/ 0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16">
                  <a:moveTo>
                    <a:pt x="16" y="0"/>
                  </a:moveTo>
                  <a:cubicBezTo>
                    <a:pt x="13" y="0"/>
                    <a:pt x="13" y="0"/>
                    <a:pt x="13" y="0"/>
                  </a:cubicBezTo>
                  <a:cubicBezTo>
                    <a:pt x="15" y="11"/>
                    <a:pt x="15" y="11"/>
                    <a:pt x="15" y="11"/>
                  </a:cubicBezTo>
                  <a:cubicBezTo>
                    <a:pt x="12" y="14"/>
                    <a:pt x="12" y="14"/>
                    <a:pt x="12" y="14"/>
                  </a:cubicBezTo>
                  <a:cubicBezTo>
                    <a:pt x="9" y="11"/>
                    <a:pt x="9" y="11"/>
                    <a:pt x="9" y="11"/>
                  </a:cubicBezTo>
                  <a:cubicBezTo>
                    <a:pt x="11" y="0"/>
                    <a:pt x="11" y="0"/>
                    <a:pt x="11" y="0"/>
                  </a:cubicBezTo>
                  <a:cubicBezTo>
                    <a:pt x="8" y="0"/>
                    <a:pt x="8" y="0"/>
                    <a:pt x="8" y="0"/>
                  </a:cubicBezTo>
                  <a:cubicBezTo>
                    <a:pt x="3" y="0"/>
                    <a:pt x="0" y="4"/>
                    <a:pt x="0" y="8"/>
                  </a:cubicBezTo>
                  <a:cubicBezTo>
                    <a:pt x="0" y="14"/>
                    <a:pt x="0" y="14"/>
                    <a:pt x="0" y="14"/>
                  </a:cubicBezTo>
                  <a:cubicBezTo>
                    <a:pt x="3" y="16"/>
                    <a:pt x="9" y="16"/>
                    <a:pt x="12" y="16"/>
                  </a:cubicBezTo>
                  <a:cubicBezTo>
                    <a:pt x="15" y="16"/>
                    <a:pt x="21" y="16"/>
                    <a:pt x="25" y="14"/>
                  </a:cubicBezTo>
                  <a:cubicBezTo>
                    <a:pt x="25" y="8"/>
                    <a:pt x="25" y="8"/>
                    <a:pt x="25" y="8"/>
                  </a:cubicBezTo>
                  <a:cubicBezTo>
                    <a:pt x="25" y="4"/>
                    <a:pt x="21" y="0"/>
                    <a:pt x="16" y="0"/>
                  </a:cubicBezTo>
                </a:path>
              </a:pathLst>
            </a:custGeom>
            <a:solidFill>
              <a:srgbClr val="88889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7" name="Freeform 14"/>
          <p:cNvSpPr/>
          <p:nvPr/>
        </p:nvSpPr>
        <p:spPr bwMode="auto">
          <a:xfrm>
            <a:off x="4873625" y="3860165"/>
            <a:ext cx="1250315" cy="1449705"/>
          </a:xfrm>
          <a:custGeom>
            <a:avLst/>
            <a:gdLst>
              <a:gd name="T0" fmla="*/ 2147483646 w 85"/>
              <a:gd name="T1" fmla="*/ 0 h 99"/>
              <a:gd name="T2" fmla="*/ 2147483646 w 85"/>
              <a:gd name="T3" fmla="*/ 2147483646 h 99"/>
              <a:gd name="T4" fmla="*/ 0 w 85"/>
              <a:gd name="T5" fmla="*/ 2147483646 h 99"/>
              <a:gd name="T6" fmla="*/ 2147483646 w 85"/>
              <a:gd name="T7" fmla="*/ 2147483646 h 99"/>
              <a:gd name="T8" fmla="*/ 2147483646 w 85"/>
              <a:gd name="T9" fmla="*/ 2147483646 h 99"/>
              <a:gd name="T10" fmla="*/ 2147483646 w 85"/>
              <a:gd name="T11" fmla="*/ 2147483646 h 99"/>
              <a:gd name="T12" fmla="*/ 2147483646 w 85"/>
              <a:gd name="T13" fmla="*/ 2147483646 h 99"/>
              <a:gd name="T14" fmla="*/ 2147483646 w 85"/>
              <a:gd name="T15" fmla="*/ 2147483646 h 99"/>
              <a:gd name="T16" fmla="*/ 2147483646 w 85"/>
              <a:gd name="T17" fmla="*/ 2147483646 h 99"/>
              <a:gd name="T18" fmla="*/ 2147483646 w 85"/>
              <a:gd name="T19" fmla="*/ 2147483646 h 99"/>
              <a:gd name="T20" fmla="*/ 2147483646 w 85"/>
              <a:gd name="T21" fmla="*/ 2147483646 h 99"/>
              <a:gd name="T22" fmla="*/ 2147483646 w 85"/>
              <a:gd name="T23" fmla="*/ 2147483646 h 99"/>
              <a:gd name="T24" fmla="*/ 2147483646 w 85"/>
              <a:gd name="T25" fmla="*/ 2147483646 h 99"/>
              <a:gd name="T26" fmla="*/ 2147483646 w 85"/>
              <a:gd name="T27" fmla="*/ 2147483646 h 99"/>
              <a:gd name="T28" fmla="*/ 2147483646 w 85"/>
              <a:gd name="T29" fmla="*/ 0 h 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5" h="99">
                <a:moveTo>
                  <a:pt x="49" y="0"/>
                </a:moveTo>
                <a:cubicBezTo>
                  <a:pt x="36" y="0"/>
                  <a:pt x="24" y="5"/>
                  <a:pt x="14" y="14"/>
                </a:cubicBezTo>
                <a:cubicBezTo>
                  <a:pt x="5" y="23"/>
                  <a:pt x="0" y="36"/>
                  <a:pt x="0" y="49"/>
                </a:cubicBezTo>
                <a:cubicBezTo>
                  <a:pt x="0" y="62"/>
                  <a:pt x="5" y="75"/>
                  <a:pt x="14" y="84"/>
                </a:cubicBezTo>
                <a:cubicBezTo>
                  <a:pt x="24" y="94"/>
                  <a:pt x="36" y="99"/>
                  <a:pt x="50" y="99"/>
                </a:cubicBezTo>
                <a:cubicBezTo>
                  <a:pt x="63" y="99"/>
                  <a:pt x="75" y="94"/>
                  <a:pt x="85" y="84"/>
                </a:cubicBezTo>
                <a:cubicBezTo>
                  <a:pt x="82" y="82"/>
                  <a:pt x="82" y="82"/>
                  <a:pt x="82" y="82"/>
                </a:cubicBezTo>
                <a:cubicBezTo>
                  <a:pt x="74" y="91"/>
                  <a:pt x="62" y="96"/>
                  <a:pt x="50" y="96"/>
                </a:cubicBezTo>
                <a:cubicBezTo>
                  <a:pt x="37" y="96"/>
                  <a:pt x="25" y="91"/>
                  <a:pt x="17" y="82"/>
                </a:cubicBezTo>
                <a:cubicBezTo>
                  <a:pt x="8" y="73"/>
                  <a:pt x="3" y="61"/>
                  <a:pt x="3" y="49"/>
                </a:cubicBezTo>
                <a:cubicBezTo>
                  <a:pt x="3" y="37"/>
                  <a:pt x="8" y="25"/>
                  <a:pt x="17" y="16"/>
                </a:cubicBezTo>
                <a:cubicBezTo>
                  <a:pt x="25" y="7"/>
                  <a:pt x="37" y="3"/>
                  <a:pt x="49" y="2"/>
                </a:cubicBezTo>
                <a:cubicBezTo>
                  <a:pt x="60" y="3"/>
                  <a:pt x="70" y="6"/>
                  <a:pt x="78" y="12"/>
                </a:cubicBezTo>
                <a:cubicBezTo>
                  <a:pt x="80" y="10"/>
                  <a:pt x="80" y="10"/>
                  <a:pt x="80" y="10"/>
                </a:cubicBezTo>
                <a:cubicBezTo>
                  <a:pt x="71" y="3"/>
                  <a:pt x="61" y="0"/>
                  <a:pt x="49" y="0"/>
                </a:cubicBezTo>
              </a:path>
            </a:pathLst>
          </a:custGeom>
          <a:solidFill>
            <a:srgbClr val="FFC9A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8" name="组合 7"/>
          <p:cNvGrpSpPr/>
          <p:nvPr/>
        </p:nvGrpSpPr>
        <p:grpSpPr>
          <a:xfrm rot="9277281">
            <a:off x="6227445" y="3515995"/>
            <a:ext cx="1090295" cy="1156335"/>
            <a:chOff x="3533775" y="1263651"/>
            <a:chExt cx="4028103" cy="4270375"/>
          </a:xfrm>
          <a:solidFill>
            <a:srgbClr val="8DC1CF"/>
          </a:solidFill>
        </p:grpSpPr>
        <p:sp>
          <p:nvSpPr>
            <p:cNvPr id="11" name="Freeform 5"/>
            <p:cNvSpPr>
              <a:spLocks noEditPoints="1"/>
            </p:cNvSpPr>
            <p:nvPr/>
          </p:nvSpPr>
          <p:spPr bwMode="auto">
            <a:xfrm>
              <a:off x="3990769" y="1572211"/>
              <a:ext cx="3571109" cy="3614186"/>
            </a:xfrm>
            <a:custGeom>
              <a:avLst/>
              <a:gdLst>
                <a:gd name="T0" fmla="*/ 70 w 83"/>
                <a:gd name="T1" fmla="*/ 23 h 84"/>
                <a:gd name="T2" fmla="*/ 76 w 83"/>
                <a:gd name="T3" fmla="*/ 17 h 84"/>
                <a:gd name="T4" fmla="*/ 66 w 83"/>
                <a:gd name="T5" fmla="*/ 8 h 84"/>
                <a:gd name="T6" fmla="*/ 61 w 83"/>
                <a:gd name="T7" fmla="*/ 13 h 84"/>
                <a:gd name="T8" fmla="*/ 48 w 83"/>
                <a:gd name="T9" fmla="*/ 8 h 84"/>
                <a:gd name="T10" fmla="*/ 48 w 83"/>
                <a:gd name="T11" fmla="*/ 0 h 84"/>
                <a:gd name="T12" fmla="*/ 35 w 83"/>
                <a:gd name="T13" fmla="*/ 0 h 84"/>
                <a:gd name="T14" fmla="*/ 35 w 83"/>
                <a:gd name="T15" fmla="*/ 8 h 84"/>
                <a:gd name="T16" fmla="*/ 23 w 83"/>
                <a:gd name="T17" fmla="*/ 13 h 84"/>
                <a:gd name="T18" fmla="*/ 17 w 83"/>
                <a:gd name="T19" fmla="*/ 8 h 84"/>
                <a:gd name="T20" fmla="*/ 7 w 83"/>
                <a:gd name="T21" fmla="*/ 17 h 84"/>
                <a:gd name="T22" fmla="*/ 13 w 83"/>
                <a:gd name="T23" fmla="*/ 23 h 84"/>
                <a:gd name="T24" fmla="*/ 8 w 83"/>
                <a:gd name="T25" fmla="*/ 35 h 84"/>
                <a:gd name="T26" fmla="*/ 0 w 83"/>
                <a:gd name="T27" fmla="*/ 35 h 84"/>
                <a:gd name="T28" fmla="*/ 0 w 83"/>
                <a:gd name="T29" fmla="*/ 49 h 84"/>
                <a:gd name="T30" fmla="*/ 8 w 83"/>
                <a:gd name="T31" fmla="*/ 49 h 84"/>
                <a:gd name="T32" fmla="*/ 13 w 83"/>
                <a:gd name="T33" fmla="*/ 61 h 84"/>
                <a:gd name="T34" fmla="*/ 7 w 83"/>
                <a:gd name="T35" fmla="*/ 67 h 84"/>
                <a:gd name="T36" fmla="*/ 17 w 83"/>
                <a:gd name="T37" fmla="*/ 76 h 84"/>
                <a:gd name="T38" fmla="*/ 22 w 83"/>
                <a:gd name="T39" fmla="*/ 71 h 84"/>
                <a:gd name="T40" fmla="*/ 35 w 83"/>
                <a:gd name="T41" fmla="*/ 76 h 84"/>
                <a:gd name="T42" fmla="*/ 35 w 83"/>
                <a:gd name="T43" fmla="*/ 84 h 84"/>
                <a:gd name="T44" fmla="*/ 48 w 83"/>
                <a:gd name="T45" fmla="*/ 84 h 84"/>
                <a:gd name="T46" fmla="*/ 48 w 83"/>
                <a:gd name="T47" fmla="*/ 76 h 84"/>
                <a:gd name="T48" fmla="*/ 61 w 83"/>
                <a:gd name="T49" fmla="*/ 71 h 84"/>
                <a:gd name="T50" fmla="*/ 66 w 83"/>
                <a:gd name="T51" fmla="*/ 76 h 84"/>
                <a:gd name="T52" fmla="*/ 76 w 83"/>
                <a:gd name="T53" fmla="*/ 67 h 84"/>
                <a:gd name="T54" fmla="*/ 70 w 83"/>
                <a:gd name="T55" fmla="*/ 61 h 84"/>
                <a:gd name="T56" fmla="*/ 75 w 83"/>
                <a:gd name="T57" fmla="*/ 49 h 84"/>
                <a:gd name="T58" fmla="*/ 83 w 83"/>
                <a:gd name="T59" fmla="*/ 49 h 84"/>
                <a:gd name="T60" fmla="*/ 83 w 83"/>
                <a:gd name="T61" fmla="*/ 35 h 84"/>
                <a:gd name="T62" fmla="*/ 75 w 83"/>
                <a:gd name="T63" fmla="*/ 35 h 84"/>
                <a:gd name="T64" fmla="*/ 70 w 83"/>
                <a:gd name="T65" fmla="*/ 23 h 84"/>
                <a:gd name="T66" fmla="*/ 57 w 83"/>
                <a:gd name="T67" fmla="*/ 58 h 84"/>
                <a:gd name="T68" fmla="*/ 42 w 83"/>
                <a:gd name="T69" fmla="*/ 64 h 84"/>
                <a:gd name="T70" fmla="*/ 26 w 83"/>
                <a:gd name="T71" fmla="*/ 58 h 84"/>
                <a:gd name="T72" fmla="*/ 19 w 83"/>
                <a:gd name="T73" fmla="*/ 42 h 84"/>
                <a:gd name="T74" fmla="*/ 26 w 83"/>
                <a:gd name="T75" fmla="*/ 26 h 84"/>
                <a:gd name="T76" fmla="*/ 42 w 83"/>
                <a:gd name="T77" fmla="*/ 20 h 84"/>
                <a:gd name="T78" fmla="*/ 57 w 83"/>
                <a:gd name="T79" fmla="*/ 26 h 84"/>
                <a:gd name="T80" fmla="*/ 64 w 83"/>
                <a:gd name="T81" fmla="*/ 42 h 84"/>
                <a:gd name="T82" fmla="*/ 57 w 83"/>
                <a:gd name="T83" fmla="*/ 5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4">
                  <a:moveTo>
                    <a:pt x="70" y="23"/>
                  </a:moveTo>
                  <a:cubicBezTo>
                    <a:pt x="76" y="17"/>
                    <a:pt x="76" y="17"/>
                    <a:pt x="76" y="17"/>
                  </a:cubicBezTo>
                  <a:cubicBezTo>
                    <a:pt x="66" y="8"/>
                    <a:pt x="66" y="8"/>
                    <a:pt x="66" y="8"/>
                  </a:cubicBezTo>
                  <a:cubicBezTo>
                    <a:pt x="61" y="13"/>
                    <a:pt x="61" y="13"/>
                    <a:pt x="61" y="13"/>
                  </a:cubicBezTo>
                  <a:cubicBezTo>
                    <a:pt x="57" y="11"/>
                    <a:pt x="53" y="9"/>
                    <a:pt x="48" y="8"/>
                  </a:cubicBezTo>
                  <a:cubicBezTo>
                    <a:pt x="48" y="0"/>
                    <a:pt x="48" y="0"/>
                    <a:pt x="48" y="0"/>
                  </a:cubicBezTo>
                  <a:cubicBezTo>
                    <a:pt x="35" y="0"/>
                    <a:pt x="35" y="0"/>
                    <a:pt x="35" y="0"/>
                  </a:cubicBezTo>
                  <a:cubicBezTo>
                    <a:pt x="35" y="8"/>
                    <a:pt x="35" y="8"/>
                    <a:pt x="35" y="8"/>
                  </a:cubicBezTo>
                  <a:cubicBezTo>
                    <a:pt x="30" y="9"/>
                    <a:pt x="26" y="11"/>
                    <a:pt x="23" y="13"/>
                  </a:cubicBezTo>
                  <a:cubicBezTo>
                    <a:pt x="17" y="8"/>
                    <a:pt x="17" y="8"/>
                    <a:pt x="17" y="8"/>
                  </a:cubicBezTo>
                  <a:cubicBezTo>
                    <a:pt x="7" y="17"/>
                    <a:pt x="7" y="17"/>
                    <a:pt x="7" y="17"/>
                  </a:cubicBezTo>
                  <a:cubicBezTo>
                    <a:pt x="13" y="23"/>
                    <a:pt x="13" y="23"/>
                    <a:pt x="13" y="23"/>
                  </a:cubicBezTo>
                  <a:cubicBezTo>
                    <a:pt x="10" y="27"/>
                    <a:pt x="9" y="31"/>
                    <a:pt x="8" y="35"/>
                  </a:cubicBezTo>
                  <a:cubicBezTo>
                    <a:pt x="0" y="35"/>
                    <a:pt x="0" y="35"/>
                    <a:pt x="0" y="35"/>
                  </a:cubicBezTo>
                  <a:cubicBezTo>
                    <a:pt x="0" y="49"/>
                    <a:pt x="0" y="49"/>
                    <a:pt x="0" y="49"/>
                  </a:cubicBezTo>
                  <a:cubicBezTo>
                    <a:pt x="8" y="49"/>
                    <a:pt x="8" y="49"/>
                    <a:pt x="8" y="49"/>
                  </a:cubicBezTo>
                  <a:cubicBezTo>
                    <a:pt x="9" y="53"/>
                    <a:pt x="10" y="57"/>
                    <a:pt x="13" y="61"/>
                  </a:cubicBezTo>
                  <a:cubicBezTo>
                    <a:pt x="7" y="67"/>
                    <a:pt x="7" y="67"/>
                    <a:pt x="7" y="67"/>
                  </a:cubicBezTo>
                  <a:cubicBezTo>
                    <a:pt x="17" y="76"/>
                    <a:pt x="17" y="76"/>
                    <a:pt x="17" y="76"/>
                  </a:cubicBezTo>
                  <a:cubicBezTo>
                    <a:pt x="22" y="71"/>
                    <a:pt x="22" y="71"/>
                    <a:pt x="22" y="71"/>
                  </a:cubicBezTo>
                  <a:cubicBezTo>
                    <a:pt x="26" y="73"/>
                    <a:pt x="30" y="75"/>
                    <a:pt x="35" y="76"/>
                  </a:cubicBezTo>
                  <a:cubicBezTo>
                    <a:pt x="35" y="84"/>
                    <a:pt x="35" y="84"/>
                    <a:pt x="35" y="84"/>
                  </a:cubicBezTo>
                  <a:cubicBezTo>
                    <a:pt x="48" y="84"/>
                    <a:pt x="48" y="84"/>
                    <a:pt x="48" y="84"/>
                  </a:cubicBezTo>
                  <a:cubicBezTo>
                    <a:pt x="48" y="76"/>
                    <a:pt x="48" y="76"/>
                    <a:pt x="48" y="76"/>
                  </a:cubicBezTo>
                  <a:cubicBezTo>
                    <a:pt x="53" y="75"/>
                    <a:pt x="57" y="73"/>
                    <a:pt x="61" y="71"/>
                  </a:cubicBezTo>
                  <a:cubicBezTo>
                    <a:pt x="66" y="76"/>
                    <a:pt x="66" y="76"/>
                    <a:pt x="66" y="76"/>
                  </a:cubicBezTo>
                  <a:cubicBezTo>
                    <a:pt x="76" y="67"/>
                    <a:pt x="76" y="67"/>
                    <a:pt x="76" y="67"/>
                  </a:cubicBezTo>
                  <a:cubicBezTo>
                    <a:pt x="70" y="61"/>
                    <a:pt x="70" y="61"/>
                    <a:pt x="70" y="61"/>
                  </a:cubicBezTo>
                  <a:cubicBezTo>
                    <a:pt x="73" y="57"/>
                    <a:pt x="74" y="53"/>
                    <a:pt x="75" y="49"/>
                  </a:cubicBezTo>
                  <a:cubicBezTo>
                    <a:pt x="83" y="49"/>
                    <a:pt x="83" y="49"/>
                    <a:pt x="83" y="49"/>
                  </a:cubicBezTo>
                  <a:cubicBezTo>
                    <a:pt x="83" y="35"/>
                    <a:pt x="83" y="35"/>
                    <a:pt x="83" y="35"/>
                  </a:cubicBezTo>
                  <a:cubicBezTo>
                    <a:pt x="75" y="35"/>
                    <a:pt x="75" y="35"/>
                    <a:pt x="75" y="35"/>
                  </a:cubicBezTo>
                  <a:cubicBezTo>
                    <a:pt x="74" y="31"/>
                    <a:pt x="73" y="27"/>
                    <a:pt x="70" y="23"/>
                  </a:cubicBezTo>
                  <a:close/>
                  <a:moveTo>
                    <a:pt x="57" y="58"/>
                  </a:moveTo>
                  <a:cubicBezTo>
                    <a:pt x="53" y="62"/>
                    <a:pt x="48" y="64"/>
                    <a:pt x="42" y="64"/>
                  </a:cubicBezTo>
                  <a:cubicBezTo>
                    <a:pt x="35" y="64"/>
                    <a:pt x="30" y="62"/>
                    <a:pt x="26" y="58"/>
                  </a:cubicBezTo>
                  <a:cubicBezTo>
                    <a:pt x="22" y="54"/>
                    <a:pt x="19" y="48"/>
                    <a:pt x="19" y="42"/>
                  </a:cubicBezTo>
                  <a:cubicBezTo>
                    <a:pt x="19" y="36"/>
                    <a:pt x="22" y="30"/>
                    <a:pt x="26" y="26"/>
                  </a:cubicBezTo>
                  <a:cubicBezTo>
                    <a:pt x="30" y="22"/>
                    <a:pt x="35" y="20"/>
                    <a:pt x="42" y="20"/>
                  </a:cubicBezTo>
                  <a:cubicBezTo>
                    <a:pt x="48" y="20"/>
                    <a:pt x="53" y="22"/>
                    <a:pt x="57" y="26"/>
                  </a:cubicBezTo>
                  <a:cubicBezTo>
                    <a:pt x="61" y="30"/>
                    <a:pt x="64" y="36"/>
                    <a:pt x="64" y="42"/>
                  </a:cubicBezTo>
                  <a:cubicBezTo>
                    <a:pt x="64" y="48"/>
                    <a:pt x="61" y="54"/>
                    <a:pt x="57" y="58"/>
                  </a:cubicBezTo>
                  <a:close/>
                </a:path>
              </a:pathLst>
            </a:custGeom>
            <a:solidFill>
              <a:srgbClr val="F3AB2D"/>
            </a:solidFill>
            <a:ln>
              <a:noFill/>
            </a:ln>
            <a:effectLst>
              <a:outerShdw blurRad="50800" dist="38100" dir="8100000" algn="tr" rotWithShape="0">
                <a:prstClr val="black">
                  <a:alpha val="40000"/>
                </a:prstClr>
              </a:outerShdw>
            </a:effectLst>
            <a:scene3d>
              <a:camera prst="orthographicFront"/>
              <a:lightRig rig="threePt" dir="t"/>
            </a:scene3d>
            <a:sp3d extrusionH="76200">
              <a:extrusionClr>
                <a:srgbClr val="A5C3CF"/>
              </a:extrusionClr>
            </a:sp3d>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 name="Freeform 14"/>
            <p:cNvSpPr/>
            <p:nvPr/>
          </p:nvSpPr>
          <p:spPr bwMode="auto">
            <a:xfrm>
              <a:off x="3533775" y="1263651"/>
              <a:ext cx="3683000" cy="4270375"/>
            </a:xfrm>
            <a:custGeom>
              <a:avLst/>
              <a:gdLst>
                <a:gd name="T0" fmla="*/ 49 w 85"/>
                <a:gd name="T1" fmla="*/ 0 h 99"/>
                <a:gd name="T2" fmla="*/ 14 w 85"/>
                <a:gd name="T3" fmla="*/ 14 h 99"/>
                <a:gd name="T4" fmla="*/ 0 w 85"/>
                <a:gd name="T5" fmla="*/ 49 h 99"/>
                <a:gd name="T6" fmla="*/ 14 w 85"/>
                <a:gd name="T7" fmla="*/ 84 h 99"/>
                <a:gd name="T8" fmla="*/ 50 w 85"/>
                <a:gd name="T9" fmla="*/ 99 h 99"/>
                <a:gd name="T10" fmla="*/ 85 w 85"/>
                <a:gd name="T11" fmla="*/ 84 h 99"/>
                <a:gd name="T12" fmla="*/ 82 w 85"/>
                <a:gd name="T13" fmla="*/ 82 h 99"/>
                <a:gd name="T14" fmla="*/ 50 w 85"/>
                <a:gd name="T15" fmla="*/ 96 h 99"/>
                <a:gd name="T16" fmla="*/ 17 w 85"/>
                <a:gd name="T17" fmla="*/ 82 h 99"/>
                <a:gd name="T18" fmla="*/ 3 w 85"/>
                <a:gd name="T19" fmla="*/ 49 h 99"/>
                <a:gd name="T20" fmla="*/ 17 w 85"/>
                <a:gd name="T21" fmla="*/ 16 h 99"/>
                <a:gd name="T22" fmla="*/ 49 w 85"/>
                <a:gd name="T23" fmla="*/ 2 h 99"/>
                <a:gd name="T24" fmla="*/ 78 w 85"/>
                <a:gd name="T25" fmla="*/ 12 h 99"/>
                <a:gd name="T26" fmla="*/ 80 w 85"/>
                <a:gd name="T27" fmla="*/ 10 h 99"/>
                <a:gd name="T28" fmla="*/ 49 w 85"/>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99">
                  <a:moveTo>
                    <a:pt x="49" y="0"/>
                  </a:moveTo>
                  <a:cubicBezTo>
                    <a:pt x="36" y="0"/>
                    <a:pt x="24" y="5"/>
                    <a:pt x="14" y="14"/>
                  </a:cubicBezTo>
                  <a:cubicBezTo>
                    <a:pt x="5" y="23"/>
                    <a:pt x="0" y="36"/>
                    <a:pt x="0" y="49"/>
                  </a:cubicBezTo>
                  <a:cubicBezTo>
                    <a:pt x="0" y="62"/>
                    <a:pt x="5" y="75"/>
                    <a:pt x="14" y="84"/>
                  </a:cubicBezTo>
                  <a:cubicBezTo>
                    <a:pt x="24" y="94"/>
                    <a:pt x="36" y="99"/>
                    <a:pt x="50" y="99"/>
                  </a:cubicBezTo>
                  <a:cubicBezTo>
                    <a:pt x="63" y="99"/>
                    <a:pt x="75" y="94"/>
                    <a:pt x="85" y="84"/>
                  </a:cubicBezTo>
                  <a:cubicBezTo>
                    <a:pt x="82" y="82"/>
                    <a:pt x="82" y="82"/>
                    <a:pt x="82" y="82"/>
                  </a:cubicBezTo>
                  <a:cubicBezTo>
                    <a:pt x="74" y="91"/>
                    <a:pt x="62" y="96"/>
                    <a:pt x="50" y="96"/>
                  </a:cubicBezTo>
                  <a:cubicBezTo>
                    <a:pt x="37" y="96"/>
                    <a:pt x="25" y="91"/>
                    <a:pt x="17" y="82"/>
                  </a:cubicBezTo>
                  <a:cubicBezTo>
                    <a:pt x="8" y="73"/>
                    <a:pt x="3" y="61"/>
                    <a:pt x="3" y="49"/>
                  </a:cubicBezTo>
                  <a:cubicBezTo>
                    <a:pt x="3" y="37"/>
                    <a:pt x="8" y="25"/>
                    <a:pt x="17" y="16"/>
                  </a:cubicBezTo>
                  <a:cubicBezTo>
                    <a:pt x="25" y="7"/>
                    <a:pt x="37" y="3"/>
                    <a:pt x="49" y="2"/>
                  </a:cubicBezTo>
                  <a:cubicBezTo>
                    <a:pt x="60" y="3"/>
                    <a:pt x="70" y="6"/>
                    <a:pt x="78" y="12"/>
                  </a:cubicBezTo>
                  <a:cubicBezTo>
                    <a:pt x="80" y="10"/>
                    <a:pt x="80" y="10"/>
                    <a:pt x="80" y="10"/>
                  </a:cubicBezTo>
                  <a:cubicBezTo>
                    <a:pt x="71" y="3"/>
                    <a:pt x="61" y="0"/>
                    <a:pt x="4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0" name="Freeform 5"/>
          <p:cNvSpPr>
            <a:spLocks noEditPoints="1"/>
          </p:cNvSpPr>
          <p:nvPr/>
        </p:nvSpPr>
        <p:spPr bwMode="auto">
          <a:xfrm rot="13858708">
            <a:off x="6299835" y="4782820"/>
            <a:ext cx="755650" cy="765175"/>
          </a:xfrm>
          <a:custGeom>
            <a:avLst/>
            <a:gdLst>
              <a:gd name="T0" fmla="*/ 70 w 83"/>
              <a:gd name="T1" fmla="*/ 23 h 84"/>
              <a:gd name="T2" fmla="*/ 76 w 83"/>
              <a:gd name="T3" fmla="*/ 17 h 84"/>
              <a:gd name="T4" fmla="*/ 66 w 83"/>
              <a:gd name="T5" fmla="*/ 8 h 84"/>
              <a:gd name="T6" fmla="*/ 61 w 83"/>
              <a:gd name="T7" fmla="*/ 13 h 84"/>
              <a:gd name="T8" fmla="*/ 48 w 83"/>
              <a:gd name="T9" fmla="*/ 8 h 84"/>
              <a:gd name="T10" fmla="*/ 48 w 83"/>
              <a:gd name="T11" fmla="*/ 0 h 84"/>
              <a:gd name="T12" fmla="*/ 35 w 83"/>
              <a:gd name="T13" fmla="*/ 0 h 84"/>
              <a:gd name="T14" fmla="*/ 35 w 83"/>
              <a:gd name="T15" fmla="*/ 8 h 84"/>
              <a:gd name="T16" fmla="*/ 23 w 83"/>
              <a:gd name="T17" fmla="*/ 13 h 84"/>
              <a:gd name="T18" fmla="*/ 17 w 83"/>
              <a:gd name="T19" fmla="*/ 8 h 84"/>
              <a:gd name="T20" fmla="*/ 7 w 83"/>
              <a:gd name="T21" fmla="*/ 17 h 84"/>
              <a:gd name="T22" fmla="*/ 13 w 83"/>
              <a:gd name="T23" fmla="*/ 23 h 84"/>
              <a:gd name="T24" fmla="*/ 8 w 83"/>
              <a:gd name="T25" fmla="*/ 35 h 84"/>
              <a:gd name="T26" fmla="*/ 0 w 83"/>
              <a:gd name="T27" fmla="*/ 35 h 84"/>
              <a:gd name="T28" fmla="*/ 0 w 83"/>
              <a:gd name="T29" fmla="*/ 49 h 84"/>
              <a:gd name="T30" fmla="*/ 8 w 83"/>
              <a:gd name="T31" fmla="*/ 49 h 84"/>
              <a:gd name="T32" fmla="*/ 13 w 83"/>
              <a:gd name="T33" fmla="*/ 61 h 84"/>
              <a:gd name="T34" fmla="*/ 7 w 83"/>
              <a:gd name="T35" fmla="*/ 67 h 84"/>
              <a:gd name="T36" fmla="*/ 17 w 83"/>
              <a:gd name="T37" fmla="*/ 76 h 84"/>
              <a:gd name="T38" fmla="*/ 22 w 83"/>
              <a:gd name="T39" fmla="*/ 71 h 84"/>
              <a:gd name="T40" fmla="*/ 35 w 83"/>
              <a:gd name="T41" fmla="*/ 76 h 84"/>
              <a:gd name="T42" fmla="*/ 35 w 83"/>
              <a:gd name="T43" fmla="*/ 84 h 84"/>
              <a:gd name="T44" fmla="*/ 48 w 83"/>
              <a:gd name="T45" fmla="*/ 84 h 84"/>
              <a:gd name="T46" fmla="*/ 48 w 83"/>
              <a:gd name="T47" fmla="*/ 76 h 84"/>
              <a:gd name="T48" fmla="*/ 61 w 83"/>
              <a:gd name="T49" fmla="*/ 71 h 84"/>
              <a:gd name="T50" fmla="*/ 66 w 83"/>
              <a:gd name="T51" fmla="*/ 76 h 84"/>
              <a:gd name="T52" fmla="*/ 76 w 83"/>
              <a:gd name="T53" fmla="*/ 67 h 84"/>
              <a:gd name="T54" fmla="*/ 70 w 83"/>
              <a:gd name="T55" fmla="*/ 61 h 84"/>
              <a:gd name="T56" fmla="*/ 75 w 83"/>
              <a:gd name="T57" fmla="*/ 49 h 84"/>
              <a:gd name="T58" fmla="*/ 83 w 83"/>
              <a:gd name="T59" fmla="*/ 49 h 84"/>
              <a:gd name="T60" fmla="*/ 83 w 83"/>
              <a:gd name="T61" fmla="*/ 35 h 84"/>
              <a:gd name="T62" fmla="*/ 75 w 83"/>
              <a:gd name="T63" fmla="*/ 35 h 84"/>
              <a:gd name="T64" fmla="*/ 70 w 83"/>
              <a:gd name="T65" fmla="*/ 23 h 84"/>
              <a:gd name="T66" fmla="*/ 57 w 83"/>
              <a:gd name="T67" fmla="*/ 58 h 84"/>
              <a:gd name="T68" fmla="*/ 42 w 83"/>
              <a:gd name="T69" fmla="*/ 64 h 84"/>
              <a:gd name="T70" fmla="*/ 26 w 83"/>
              <a:gd name="T71" fmla="*/ 58 h 84"/>
              <a:gd name="T72" fmla="*/ 19 w 83"/>
              <a:gd name="T73" fmla="*/ 42 h 84"/>
              <a:gd name="T74" fmla="*/ 26 w 83"/>
              <a:gd name="T75" fmla="*/ 26 h 84"/>
              <a:gd name="T76" fmla="*/ 42 w 83"/>
              <a:gd name="T77" fmla="*/ 20 h 84"/>
              <a:gd name="T78" fmla="*/ 57 w 83"/>
              <a:gd name="T79" fmla="*/ 26 h 84"/>
              <a:gd name="T80" fmla="*/ 64 w 83"/>
              <a:gd name="T81" fmla="*/ 42 h 84"/>
              <a:gd name="T82" fmla="*/ 57 w 83"/>
              <a:gd name="T83" fmla="*/ 5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4">
                <a:moveTo>
                  <a:pt x="70" y="23"/>
                </a:moveTo>
                <a:cubicBezTo>
                  <a:pt x="76" y="17"/>
                  <a:pt x="76" y="17"/>
                  <a:pt x="76" y="17"/>
                </a:cubicBezTo>
                <a:cubicBezTo>
                  <a:pt x="66" y="8"/>
                  <a:pt x="66" y="8"/>
                  <a:pt x="66" y="8"/>
                </a:cubicBezTo>
                <a:cubicBezTo>
                  <a:pt x="61" y="13"/>
                  <a:pt x="61" y="13"/>
                  <a:pt x="61" y="13"/>
                </a:cubicBezTo>
                <a:cubicBezTo>
                  <a:pt x="57" y="11"/>
                  <a:pt x="53" y="9"/>
                  <a:pt x="48" y="8"/>
                </a:cubicBezTo>
                <a:cubicBezTo>
                  <a:pt x="48" y="0"/>
                  <a:pt x="48" y="0"/>
                  <a:pt x="48" y="0"/>
                </a:cubicBezTo>
                <a:cubicBezTo>
                  <a:pt x="35" y="0"/>
                  <a:pt x="35" y="0"/>
                  <a:pt x="35" y="0"/>
                </a:cubicBezTo>
                <a:cubicBezTo>
                  <a:pt x="35" y="8"/>
                  <a:pt x="35" y="8"/>
                  <a:pt x="35" y="8"/>
                </a:cubicBezTo>
                <a:cubicBezTo>
                  <a:pt x="30" y="9"/>
                  <a:pt x="26" y="11"/>
                  <a:pt x="23" y="13"/>
                </a:cubicBezTo>
                <a:cubicBezTo>
                  <a:pt x="17" y="8"/>
                  <a:pt x="17" y="8"/>
                  <a:pt x="17" y="8"/>
                </a:cubicBezTo>
                <a:cubicBezTo>
                  <a:pt x="7" y="17"/>
                  <a:pt x="7" y="17"/>
                  <a:pt x="7" y="17"/>
                </a:cubicBezTo>
                <a:cubicBezTo>
                  <a:pt x="13" y="23"/>
                  <a:pt x="13" y="23"/>
                  <a:pt x="13" y="23"/>
                </a:cubicBezTo>
                <a:cubicBezTo>
                  <a:pt x="10" y="27"/>
                  <a:pt x="9" y="31"/>
                  <a:pt x="8" y="35"/>
                </a:cubicBezTo>
                <a:cubicBezTo>
                  <a:pt x="0" y="35"/>
                  <a:pt x="0" y="35"/>
                  <a:pt x="0" y="35"/>
                </a:cubicBezTo>
                <a:cubicBezTo>
                  <a:pt x="0" y="49"/>
                  <a:pt x="0" y="49"/>
                  <a:pt x="0" y="49"/>
                </a:cubicBezTo>
                <a:cubicBezTo>
                  <a:pt x="8" y="49"/>
                  <a:pt x="8" y="49"/>
                  <a:pt x="8" y="49"/>
                </a:cubicBezTo>
                <a:cubicBezTo>
                  <a:pt x="9" y="53"/>
                  <a:pt x="10" y="57"/>
                  <a:pt x="13" y="61"/>
                </a:cubicBezTo>
                <a:cubicBezTo>
                  <a:pt x="7" y="67"/>
                  <a:pt x="7" y="67"/>
                  <a:pt x="7" y="67"/>
                </a:cubicBezTo>
                <a:cubicBezTo>
                  <a:pt x="17" y="76"/>
                  <a:pt x="17" y="76"/>
                  <a:pt x="17" y="76"/>
                </a:cubicBezTo>
                <a:cubicBezTo>
                  <a:pt x="22" y="71"/>
                  <a:pt x="22" y="71"/>
                  <a:pt x="22" y="71"/>
                </a:cubicBezTo>
                <a:cubicBezTo>
                  <a:pt x="26" y="73"/>
                  <a:pt x="30" y="75"/>
                  <a:pt x="35" y="76"/>
                </a:cubicBezTo>
                <a:cubicBezTo>
                  <a:pt x="35" y="84"/>
                  <a:pt x="35" y="84"/>
                  <a:pt x="35" y="84"/>
                </a:cubicBezTo>
                <a:cubicBezTo>
                  <a:pt x="48" y="84"/>
                  <a:pt x="48" y="84"/>
                  <a:pt x="48" y="84"/>
                </a:cubicBezTo>
                <a:cubicBezTo>
                  <a:pt x="48" y="76"/>
                  <a:pt x="48" y="76"/>
                  <a:pt x="48" y="76"/>
                </a:cubicBezTo>
                <a:cubicBezTo>
                  <a:pt x="53" y="75"/>
                  <a:pt x="57" y="73"/>
                  <a:pt x="61" y="71"/>
                </a:cubicBezTo>
                <a:cubicBezTo>
                  <a:pt x="66" y="76"/>
                  <a:pt x="66" y="76"/>
                  <a:pt x="66" y="76"/>
                </a:cubicBezTo>
                <a:cubicBezTo>
                  <a:pt x="76" y="67"/>
                  <a:pt x="76" y="67"/>
                  <a:pt x="76" y="67"/>
                </a:cubicBezTo>
                <a:cubicBezTo>
                  <a:pt x="70" y="61"/>
                  <a:pt x="70" y="61"/>
                  <a:pt x="70" y="61"/>
                </a:cubicBezTo>
                <a:cubicBezTo>
                  <a:pt x="73" y="57"/>
                  <a:pt x="74" y="53"/>
                  <a:pt x="75" y="49"/>
                </a:cubicBezTo>
                <a:cubicBezTo>
                  <a:pt x="83" y="49"/>
                  <a:pt x="83" y="49"/>
                  <a:pt x="83" y="49"/>
                </a:cubicBezTo>
                <a:cubicBezTo>
                  <a:pt x="83" y="35"/>
                  <a:pt x="83" y="35"/>
                  <a:pt x="83" y="35"/>
                </a:cubicBezTo>
                <a:cubicBezTo>
                  <a:pt x="75" y="35"/>
                  <a:pt x="75" y="35"/>
                  <a:pt x="75" y="35"/>
                </a:cubicBezTo>
                <a:cubicBezTo>
                  <a:pt x="74" y="31"/>
                  <a:pt x="73" y="27"/>
                  <a:pt x="70" y="23"/>
                </a:cubicBezTo>
                <a:close/>
                <a:moveTo>
                  <a:pt x="57" y="58"/>
                </a:moveTo>
                <a:cubicBezTo>
                  <a:pt x="53" y="62"/>
                  <a:pt x="48" y="64"/>
                  <a:pt x="42" y="64"/>
                </a:cubicBezTo>
                <a:cubicBezTo>
                  <a:pt x="35" y="64"/>
                  <a:pt x="30" y="62"/>
                  <a:pt x="26" y="58"/>
                </a:cubicBezTo>
                <a:cubicBezTo>
                  <a:pt x="22" y="54"/>
                  <a:pt x="19" y="48"/>
                  <a:pt x="19" y="42"/>
                </a:cubicBezTo>
                <a:cubicBezTo>
                  <a:pt x="19" y="36"/>
                  <a:pt x="22" y="30"/>
                  <a:pt x="26" y="26"/>
                </a:cubicBezTo>
                <a:cubicBezTo>
                  <a:pt x="30" y="22"/>
                  <a:pt x="35" y="20"/>
                  <a:pt x="42" y="20"/>
                </a:cubicBezTo>
                <a:cubicBezTo>
                  <a:pt x="48" y="20"/>
                  <a:pt x="53" y="22"/>
                  <a:pt x="57" y="26"/>
                </a:cubicBezTo>
                <a:cubicBezTo>
                  <a:pt x="61" y="30"/>
                  <a:pt x="64" y="36"/>
                  <a:pt x="64" y="42"/>
                </a:cubicBezTo>
                <a:cubicBezTo>
                  <a:pt x="64" y="48"/>
                  <a:pt x="61" y="54"/>
                  <a:pt x="57" y="58"/>
                </a:cubicBezTo>
                <a:close/>
              </a:path>
            </a:pathLst>
          </a:custGeom>
          <a:solidFill>
            <a:srgbClr val="F78B45"/>
          </a:solidFill>
          <a:ln>
            <a:noFill/>
          </a:ln>
          <a:effectLst>
            <a:outerShdw blurRad="50800" dist="38100" dir="8100000" algn="tr" rotWithShape="0">
              <a:prstClr val="black">
                <a:alpha val="40000"/>
              </a:prstClr>
            </a:outerShdw>
          </a:effectLst>
          <a:scene3d>
            <a:camera prst="orthographicFront"/>
            <a:lightRig rig="threePt" dir="t"/>
          </a:scene3d>
          <a:sp3d extrusionH="76200">
            <a:extrusionClr>
              <a:srgbClr val="A5C3CF"/>
            </a:extrusionClr>
          </a:sp3d>
        </p:spPr>
        <p:txBody>
          <a:bodyPr/>
          <a:lstStyle/>
          <a:p>
            <a:pPr>
              <a:defRPr/>
            </a:pPr>
            <a:endParaRPr lang="zh-CN" altLang="en-US"/>
          </a:p>
        </p:txBody>
      </p:sp>
      <p:sp>
        <p:nvSpPr>
          <p:cNvPr id="16" name="Freeform 18"/>
          <p:cNvSpPr/>
          <p:nvPr/>
        </p:nvSpPr>
        <p:spPr bwMode="auto">
          <a:xfrm rot="20480961">
            <a:off x="6142355" y="4778375"/>
            <a:ext cx="1071245" cy="915670"/>
          </a:xfrm>
          <a:custGeom>
            <a:avLst/>
            <a:gdLst>
              <a:gd name="T0" fmla="*/ 2147483646 w 52"/>
              <a:gd name="T1" fmla="*/ 0 h 44"/>
              <a:gd name="T2" fmla="*/ 2147483646 w 52"/>
              <a:gd name="T3" fmla="*/ 2147483646 h 44"/>
              <a:gd name="T4" fmla="*/ 2147483646 w 52"/>
              <a:gd name="T5" fmla="*/ 2147483646 h 44"/>
              <a:gd name="T6" fmla="*/ 2147483646 w 52"/>
              <a:gd name="T7" fmla="*/ 2147483646 h 44"/>
              <a:gd name="T8" fmla="*/ 2147483646 w 52"/>
              <a:gd name="T9" fmla="*/ 2147483646 h 44"/>
              <a:gd name="T10" fmla="*/ 2147483646 w 52"/>
              <a:gd name="T11" fmla="*/ 2147483646 h 44"/>
              <a:gd name="T12" fmla="*/ 2147483646 w 52"/>
              <a:gd name="T13" fmla="*/ 2147483646 h 44"/>
              <a:gd name="T14" fmla="*/ 2147483646 w 52"/>
              <a:gd name="T15" fmla="*/ 2147483646 h 44"/>
              <a:gd name="T16" fmla="*/ 2147483646 w 52"/>
              <a:gd name="T17" fmla="*/ 2147483646 h 44"/>
              <a:gd name="T18" fmla="*/ 2147483646 w 52"/>
              <a:gd name="T19" fmla="*/ 2147483646 h 44"/>
              <a:gd name="T20" fmla="*/ 0 w 52"/>
              <a:gd name="T21" fmla="*/ 2147483646 h 44"/>
              <a:gd name="T22" fmla="*/ 0 w 52"/>
              <a:gd name="T23" fmla="*/ 2147483646 h 44"/>
              <a:gd name="T24" fmla="*/ 2147483646 w 52"/>
              <a:gd name="T25" fmla="*/ 2147483646 h 44"/>
              <a:gd name="T26" fmla="*/ 2147483646 w 52"/>
              <a:gd name="T27" fmla="*/ 2147483646 h 44"/>
              <a:gd name="T28" fmla="*/ 2147483646 w 52"/>
              <a:gd name="T29" fmla="*/ 2147483646 h 44"/>
              <a:gd name="T30" fmla="*/ 2147483646 w 52"/>
              <a:gd name="T31" fmla="*/ 2147483646 h 44"/>
              <a:gd name="T32" fmla="*/ 2147483646 w 52"/>
              <a:gd name="T33" fmla="*/ 2147483646 h 44"/>
              <a:gd name="T34" fmla="*/ 2147483646 w 52"/>
              <a:gd name="T35" fmla="*/ 2147483646 h 44"/>
              <a:gd name="T36" fmla="*/ 2147483646 w 52"/>
              <a:gd name="T37" fmla="*/ 0 h 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2" h="44">
                <a:moveTo>
                  <a:pt x="45" y="0"/>
                </a:moveTo>
                <a:cubicBezTo>
                  <a:pt x="43" y="2"/>
                  <a:pt x="43" y="2"/>
                  <a:pt x="43" y="2"/>
                </a:cubicBezTo>
                <a:cubicBezTo>
                  <a:pt x="43" y="3"/>
                  <a:pt x="43" y="3"/>
                  <a:pt x="43" y="3"/>
                </a:cubicBezTo>
                <a:cubicBezTo>
                  <a:pt x="47" y="8"/>
                  <a:pt x="49" y="14"/>
                  <a:pt x="49" y="20"/>
                </a:cubicBezTo>
                <a:cubicBezTo>
                  <a:pt x="48" y="26"/>
                  <a:pt x="45" y="31"/>
                  <a:pt x="41" y="35"/>
                </a:cubicBezTo>
                <a:cubicBezTo>
                  <a:pt x="37" y="39"/>
                  <a:pt x="31" y="41"/>
                  <a:pt x="26" y="41"/>
                </a:cubicBezTo>
                <a:cubicBezTo>
                  <a:pt x="25" y="41"/>
                  <a:pt x="25" y="41"/>
                  <a:pt x="24" y="40"/>
                </a:cubicBezTo>
                <a:cubicBezTo>
                  <a:pt x="18" y="40"/>
                  <a:pt x="13" y="37"/>
                  <a:pt x="9" y="32"/>
                </a:cubicBezTo>
                <a:cubicBezTo>
                  <a:pt x="5" y="28"/>
                  <a:pt x="3" y="22"/>
                  <a:pt x="3" y="16"/>
                </a:cubicBezTo>
                <a:cubicBezTo>
                  <a:pt x="3" y="15"/>
                  <a:pt x="3" y="15"/>
                  <a:pt x="3" y="15"/>
                </a:cubicBezTo>
                <a:cubicBezTo>
                  <a:pt x="0" y="15"/>
                  <a:pt x="0" y="15"/>
                  <a:pt x="0" y="15"/>
                </a:cubicBezTo>
                <a:cubicBezTo>
                  <a:pt x="0" y="16"/>
                  <a:pt x="0" y="16"/>
                  <a:pt x="0" y="16"/>
                </a:cubicBezTo>
                <a:cubicBezTo>
                  <a:pt x="0" y="22"/>
                  <a:pt x="2" y="29"/>
                  <a:pt x="6" y="34"/>
                </a:cubicBezTo>
                <a:cubicBezTo>
                  <a:pt x="11" y="40"/>
                  <a:pt x="17" y="43"/>
                  <a:pt x="24" y="43"/>
                </a:cubicBezTo>
                <a:cubicBezTo>
                  <a:pt x="25" y="44"/>
                  <a:pt x="25" y="44"/>
                  <a:pt x="26" y="44"/>
                </a:cubicBezTo>
                <a:cubicBezTo>
                  <a:pt x="32" y="44"/>
                  <a:pt x="38" y="41"/>
                  <a:pt x="43" y="38"/>
                </a:cubicBezTo>
                <a:cubicBezTo>
                  <a:pt x="48" y="33"/>
                  <a:pt x="51" y="27"/>
                  <a:pt x="52" y="20"/>
                </a:cubicBezTo>
                <a:cubicBezTo>
                  <a:pt x="52" y="13"/>
                  <a:pt x="50" y="6"/>
                  <a:pt x="46" y="1"/>
                </a:cubicBezTo>
                <a:cubicBezTo>
                  <a:pt x="45" y="0"/>
                  <a:pt x="45" y="0"/>
                  <a:pt x="45" y="0"/>
                </a:cubicBezTo>
              </a:path>
            </a:pathLst>
          </a:custGeom>
          <a:solidFill>
            <a:srgbClr val="D3EF8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矩形 29"/>
          <p:cNvSpPr>
            <a:spLocks noChangeArrowheads="1"/>
          </p:cNvSpPr>
          <p:nvPr/>
        </p:nvSpPr>
        <p:spPr bwMode="auto">
          <a:xfrm>
            <a:off x="1509395" y="4026535"/>
            <a:ext cx="3103563"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9pPr>
          </a:lstStyle>
          <a:p>
            <a:pPr algn="r">
              <a:lnSpc>
                <a:spcPct val="120000"/>
              </a:lnSpc>
              <a:spcBef>
                <a:spcPct val="0"/>
              </a:spcBef>
              <a:buFontTx/>
              <a:buNone/>
            </a:pPr>
            <a:r>
              <a:rPr lang="zh-CN" altLang="en-US" sz="1600">
                <a:solidFill>
                  <a:srgbClr val="666666"/>
                </a:solidFill>
                <a:latin typeface="微软雅黑 Light" panose="020B0502040204020203" pitchFamily="34" charset="-122"/>
                <a:ea typeface="微软雅黑 Light" panose="020B0502040204020203" pitchFamily="34" charset="-122"/>
              </a:rPr>
              <a:t>价值观引领个人职业道路的选择，它关乎个人如何通过职业追求实现自我价值和理想。</a:t>
            </a:r>
            <a:endParaRPr lang="zh-CN" altLang="en-US" sz="1600">
              <a:solidFill>
                <a:srgbClr val="666666"/>
              </a:solidFill>
              <a:latin typeface="微软雅黑 Light" panose="020B0502040204020203" pitchFamily="34" charset="-122"/>
              <a:ea typeface="微软雅黑 Light" panose="020B0502040204020203" pitchFamily="34" charset="-122"/>
            </a:endParaRPr>
          </a:p>
        </p:txBody>
      </p:sp>
      <p:sp>
        <p:nvSpPr>
          <p:cNvPr id="19" name="矩形 30"/>
          <p:cNvSpPr>
            <a:spLocks noChangeArrowheads="1"/>
          </p:cNvSpPr>
          <p:nvPr/>
        </p:nvSpPr>
        <p:spPr bwMode="auto">
          <a:xfrm>
            <a:off x="7566343" y="3416300"/>
            <a:ext cx="3103562"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9pPr>
          </a:lstStyle>
          <a:p>
            <a:pPr algn="just">
              <a:lnSpc>
                <a:spcPct val="120000"/>
              </a:lnSpc>
              <a:spcBef>
                <a:spcPct val="0"/>
              </a:spcBef>
              <a:buFontTx/>
              <a:buNone/>
            </a:pPr>
            <a:r>
              <a:rPr lang="zh-CN" altLang="en-US" sz="1600">
                <a:solidFill>
                  <a:srgbClr val="666666"/>
                </a:solidFill>
                <a:latin typeface="微软雅黑 Light" panose="020B0502040204020203" pitchFamily="34" charset="-122"/>
                <a:ea typeface="微软雅黑 Light" panose="020B0502040204020203" pitchFamily="34" charset="-122"/>
              </a:rPr>
              <a:t>价值观是职业选择的指南针，它促使个人深入了解自我，明确</a:t>
            </a:r>
            <a:r>
              <a:rPr lang="en-US" altLang="zh-CN" sz="1600">
                <a:solidFill>
                  <a:srgbClr val="666666"/>
                </a:solidFill>
                <a:latin typeface="微软雅黑 Light" panose="020B0502040204020203" pitchFamily="34" charset="-122"/>
                <a:ea typeface="微软雅黑 Light" panose="020B0502040204020203" pitchFamily="34" charset="-122"/>
              </a:rPr>
              <a:t>“</a:t>
            </a:r>
            <a:r>
              <a:rPr lang="zh-CN" altLang="en-US" sz="1600">
                <a:solidFill>
                  <a:srgbClr val="666666"/>
                </a:solidFill>
                <a:latin typeface="微软雅黑 Light" panose="020B0502040204020203" pitchFamily="34" charset="-122"/>
                <a:ea typeface="微软雅黑 Light" panose="020B0502040204020203" pitchFamily="34" charset="-122"/>
              </a:rPr>
              <a:t>我能做什么</a:t>
            </a:r>
            <a:r>
              <a:rPr lang="en-US" altLang="zh-CN" sz="1600">
                <a:solidFill>
                  <a:srgbClr val="666666"/>
                </a:solidFill>
                <a:latin typeface="微软雅黑 Light" panose="020B0502040204020203" pitchFamily="34" charset="-122"/>
                <a:ea typeface="微软雅黑 Light" panose="020B0502040204020203" pitchFamily="34" charset="-122"/>
              </a:rPr>
              <a:t>”</a:t>
            </a:r>
            <a:r>
              <a:rPr lang="zh-CN" altLang="en-US" sz="1600">
                <a:solidFill>
                  <a:srgbClr val="666666"/>
                </a:solidFill>
                <a:latin typeface="微软雅黑 Light" panose="020B0502040204020203" pitchFamily="34" charset="-122"/>
                <a:ea typeface="微软雅黑 Light" panose="020B0502040204020203" pitchFamily="34" charset="-122"/>
              </a:rPr>
              <a:t>，为职业定位提供依据。</a:t>
            </a:r>
            <a:endParaRPr lang="zh-CN" altLang="en-US" sz="1600">
              <a:solidFill>
                <a:srgbClr val="666666"/>
              </a:solidFill>
              <a:latin typeface="微软雅黑 Light" panose="020B0502040204020203" pitchFamily="34" charset="-122"/>
              <a:ea typeface="微软雅黑 Light" panose="020B0502040204020203" pitchFamily="34" charset="-122"/>
            </a:endParaRPr>
          </a:p>
        </p:txBody>
      </p:sp>
      <p:sp>
        <p:nvSpPr>
          <p:cNvPr id="20" name="矩形 31"/>
          <p:cNvSpPr>
            <a:spLocks noChangeArrowheads="1"/>
          </p:cNvSpPr>
          <p:nvPr/>
        </p:nvSpPr>
        <p:spPr bwMode="auto">
          <a:xfrm>
            <a:off x="1706563" y="5671503"/>
            <a:ext cx="8778875"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9pPr>
          </a:lstStyle>
          <a:p>
            <a:pPr algn="just">
              <a:lnSpc>
                <a:spcPct val="120000"/>
              </a:lnSpc>
              <a:spcBef>
                <a:spcPct val="0"/>
              </a:spcBef>
              <a:buFontTx/>
              <a:buNone/>
            </a:pPr>
            <a:r>
              <a:rPr lang="zh-CN" altLang="en-US" sz="1600">
                <a:solidFill>
                  <a:srgbClr val="666666"/>
                </a:solidFill>
                <a:latin typeface="微软雅黑 Light" panose="020B0502040204020203" pitchFamily="34" charset="-122"/>
                <a:ea typeface="微软雅黑 Light" panose="020B0502040204020203" pitchFamily="34" charset="-122"/>
              </a:rPr>
              <a:t>价值观将影响职业态度与成就。积极的价值观激励人们以热情和乐观的态度面对工作，即使在平凡岗位上也能创造出非凡的成绩。相反，消极的价值观会导致工作动力不足，态度消极，难有作为。</a:t>
            </a:r>
            <a:endParaRPr lang="zh-CN" altLang="en-US" sz="1600">
              <a:solidFill>
                <a:srgbClr val="666666"/>
              </a:solidFill>
              <a:latin typeface="微软雅黑 Light" panose="020B0502040204020203" pitchFamily="34" charset="-122"/>
              <a:ea typeface="微软雅黑 Light" panose="020B0502040204020203" pitchFamily="34" charset="-122"/>
            </a:endParaRPr>
          </a:p>
        </p:txBody>
      </p:sp>
      <p:grpSp>
        <p:nvGrpSpPr>
          <p:cNvPr id="23" name="Group 8"/>
          <p:cNvGrpSpPr>
            <a:grpSpLocks noChangeAspect="1"/>
          </p:cNvGrpSpPr>
          <p:nvPr/>
        </p:nvGrpSpPr>
        <p:grpSpPr bwMode="auto">
          <a:xfrm rot="0">
            <a:off x="6600190" y="3955415"/>
            <a:ext cx="271145" cy="330835"/>
            <a:chOff x="3804" y="2116"/>
            <a:chExt cx="503" cy="614"/>
          </a:xfrm>
        </p:grpSpPr>
        <p:sp>
          <p:nvSpPr>
            <p:cNvPr id="24" name="AutoShape 7"/>
            <p:cNvSpPr>
              <a:spLocks noChangeAspect="1" noChangeArrowheads="1" noTextEdit="1"/>
            </p:cNvSpPr>
            <p:nvPr/>
          </p:nvSpPr>
          <p:spPr bwMode="auto">
            <a:xfrm>
              <a:off x="3804" y="2116"/>
              <a:ext cx="503" cy="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 name="Oval 9"/>
            <p:cNvSpPr>
              <a:spLocks noChangeArrowheads="1"/>
            </p:cNvSpPr>
            <p:nvPr/>
          </p:nvSpPr>
          <p:spPr bwMode="auto">
            <a:xfrm>
              <a:off x="3908" y="2137"/>
              <a:ext cx="273" cy="266"/>
            </a:xfrm>
            <a:prstGeom prst="ellipse">
              <a:avLst/>
            </a:prstGeom>
            <a:solidFill>
              <a:srgbClr val="888890"/>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9pPr>
            </a:lstStyle>
            <a:p>
              <a:pPr>
                <a:lnSpc>
                  <a:spcPct val="100000"/>
                </a:lnSpc>
                <a:spcBef>
                  <a:spcPct val="0"/>
                </a:spcBef>
                <a:buFontTx/>
                <a:buNone/>
              </a:pPr>
              <a:endParaRPr lang="zh-CN" altLang="en-US" sz="1800"/>
            </a:p>
          </p:txBody>
        </p:sp>
        <p:sp>
          <p:nvSpPr>
            <p:cNvPr id="26" name="Freeform 10"/>
            <p:cNvSpPr/>
            <p:nvPr/>
          </p:nvSpPr>
          <p:spPr bwMode="auto">
            <a:xfrm>
              <a:off x="3783" y="2423"/>
              <a:ext cx="524" cy="327"/>
            </a:xfrm>
            <a:custGeom>
              <a:avLst/>
              <a:gdLst>
                <a:gd name="T0" fmla="*/ 1355269345 w 25"/>
                <a:gd name="T1" fmla="*/ 0 h 16"/>
                <a:gd name="T2" fmla="*/ 1100313016 w 25"/>
                <a:gd name="T3" fmla="*/ 0 h 16"/>
                <a:gd name="T4" fmla="*/ 1270157828 w 25"/>
                <a:gd name="T5" fmla="*/ 802198485 h 16"/>
                <a:gd name="T6" fmla="*/ 1019447093 w 25"/>
                <a:gd name="T7" fmla="*/ 1019752627 h 16"/>
                <a:gd name="T8" fmla="*/ 764490764 w 25"/>
                <a:gd name="T9" fmla="*/ 802198485 h 16"/>
                <a:gd name="T10" fmla="*/ 934519626 w 25"/>
                <a:gd name="T11" fmla="*/ 0 h 16"/>
                <a:gd name="T12" fmla="*/ 679563737 w 25"/>
                <a:gd name="T13" fmla="*/ 0 h 16"/>
                <a:gd name="T14" fmla="*/ 0 w 25"/>
                <a:gd name="T15" fmla="*/ 584814750 h 16"/>
                <a:gd name="T16" fmla="*/ 0 w 25"/>
                <a:gd name="T17" fmla="*/ 1019752627 h 16"/>
                <a:gd name="T18" fmla="*/ 1019447093 w 25"/>
                <a:gd name="T19" fmla="*/ 1165958823 h 16"/>
                <a:gd name="T20" fmla="*/ 2119760109 w 25"/>
                <a:gd name="T21" fmla="*/ 1019752627 h 16"/>
                <a:gd name="T22" fmla="*/ 2119760109 w 25"/>
                <a:gd name="T23" fmla="*/ 584814750 h 16"/>
                <a:gd name="T24" fmla="*/ 1355269345 w 25"/>
                <a:gd name="T25" fmla="*/ 0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16">
                  <a:moveTo>
                    <a:pt x="16" y="0"/>
                  </a:moveTo>
                  <a:cubicBezTo>
                    <a:pt x="13" y="0"/>
                    <a:pt x="13" y="0"/>
                    <a:pt x="13" y="0"/>
                  </a:cubicBezTo>
                  <a:cubicBezTo>
                    <a:pt x="15" y="11"/>
                    <a:pt x="15" y="11"/>
                    <a:pt x="15" y="11"/>
                  </a:cubicBezTo>
                  <a:cubicBezTo>
                    <a:pt x="12" y="14"/>
                    <a:pt x="12" y="14"/>
                    <a:pt x="12" y="14"/>
                  </a:cubicBezTo>
                  <a:cubicBezTo>
                    <a:pt x="9" y="11"/>
                    <a:pt x="9" y="11"/>
                    <a:pt x="9" y="11"/>
                  </a:cubicBezTo>
                  <a:cubicBezTo>
                    <a:pt x="11" y="0"/>
                    <a:pt x="11" y="0"/>
                    <a:pt x="11" y="0"/>
                  </a:cubicBezTo>
                  <a:cubicBezTo>
                    <a:pt x="8" y="0"/>
                    <a:pt x="8" y="0"/>
                    <a:pt x="8" y="0"/>
                  </a:cubicBezTo>
                  <a:cubicBezTo>
                    <a:pt x="3" y="0"/>
                    <a:pt x="0" y="4"/>
                    <a:pt x="0" y="8"/>
                  </a:cubicBezTo>
                  <a:cubicBezTo>
                    <a:pt x="0" y="14"/>
                    <a:pt x="0" y="14"/>
                    <a:pt x="0" y="14"/>
                  </a:cubicBezTo>
                  <a:cubicBezTo>
                    <a:pt x="3" y="16"/>
                    <a:pt x="9" y="16"/>
                    <a:pt x="12" y="16"/>
                  </a:cubicBezTo>
                  <a:cubicBezTo>
                    <a:pt x="15" y="16"/>
                    <a:pt x="21" y="16"/>
                    <a:pt x="25" y="14"/>
                  </a:cubicBezTo>
                  <a:cubicBezTo>
                    <a:pt x="25" y="8"/>
                    <a:pt x="25" y="8"/>
                    <a:pt x="25" y="8"/>
                  </a:cubicBezTo>
                  <a:cubicBezTo>
                    <a:pt x="25" y="4"/>
                    <a:pt x="21" y="0"/>
                    <a:pt x="16" y="0"/>
                  </a:cubicBezTo>
                </a:path>
              </a:pathLst>
            </a:custGeom>
            <a:solidFill>
              <a:srgbClr val="88889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7" name="Group 8"/>
          <p:cNvGrpSpPr>
            <a:grpSpLocks noChangeAspect="1"/>
          </p:cNvGrpSpPr>
          <p:nvPr/>
        </p:nvGrpSpPr>
        <p:grpSpPr bwMode="auto">
          <a:xfrm rot="0">
            <a:off x="6546215" y="5038725"/>
            <a:ext cx="214630" cy="262255"/>
            <a:chOff x="3804" y="2116"/>
            <a:chExt cx="503" cy="614"/>
          </a:xfrm>
        </p:grpSpPr>
        <p:sp>
          <p:nvSpPr>
            <p:cNvPr id="28" name="AutoShape 7"/>
            <p:cNvSpPr>
              <a:spLocks noChangeAspect="1" noChangeArrowheads="1" noTextEdit="1"/>
            </p:cNvSpPr>
            <p:nvPr/>
          </p:nvSpPr>
          <p:spPr bwMode="auto">
            <a:xfrm>
              <a:off x="3804" y="2116"/>
              <a:ext cx="503" cy="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9" name="Oval 9"/>
            <p:cNvSpPr>
              <a:spLocks noChangeArrowheads="1"/>
            </p:cNvSpPr>
            <p:nvPr/>
          </p:nvSpPr>
          <p:spPr bwMode="auto">
            <a:xfrm>
              <a:off x="3908" y="2137"/>
              <a:ext cx="273" cy="266"/>
            </a:xfrm>
            <a:prstGeom prst="ellipse">
              <a:avLst/>
            </a:prstGeom>
            <a:solidFill>
              <a:srgbClr val="888890"/>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9pPr>
            </a:lstStyle>
            <a:p>
              <a:pPr>
                <a:lnSpc>
                  <a:spcPct val="100000"/>
                </a:lnSpc>
                <a:spcBef>
                  <a:spcPct val="0"/>
                </a:spcBef>
                <a:buFontTx/>
                <a:buNone/>
              </a:pPr>
              <a:endParaRPr lang="zh-CN" altLang="en-US" sz="1800"/>
            </a:p>
          </p:txBody>
        </p:sp>
        <p:sp>
          <p:nvSpPr>
            <p:cNvPr id="30" name="Freeform 10"/>
            <p:cNvSpPr/>
            <p:nvPr/>
          </p:nvSpPr>
          <p:spPr bwMode="auto">
            <a:xfrm>
              <a:off x="3783" y="2423"/>
              <a:ext cx="524" cy="327"/>
            </a:xfrm>
            <a:custGeom>
              <a:avLst/>
              <a:gdLst>
                <a:gd name="T0" fmla="*/ 1355269345 w 25"/>
                <a:gd name="T1" fmla="*/ 0 h 16"/>
                <a:gd name="T2" fmla="*/ 1100313016 w 25"/>
                <a:gd name="T3" fmla="*/ 0 h 16"/>
                <a:gd name="T4" fmla="*/ 1270157828 w 25"/>
                <a:gd name="T5" fmla="*/ 802198485 h 16"/>
                <a:gd name="T6" fmla="*/ 1019447093 w 25"/>
                <a:gd name="T7" fmla="*/ 1019752627 h 16"/>
                <a:gd name="T8" fmla="*/ 764490764 w 25"/>
                <a:gd name="T9" fmla="*/ 802198485 h 16"/>
                <a:gd name="T10" fmla="*/ 934519626 w 25"/>
                <a:gd name="T11" fmla="*/ 0 h 16"/>
                <a:gd name="T12" fmla="*/ 679563737 w 25"/>
                <a:gd name="T13" fmla="*/ 0 h 16"/>
                <a:gd name="T14" fmla="*/ 0 w 25"/>
                <a:gd name="T15" fmla="*/ 584814750 h 16"/>
                <a:gd name="T16" fmla="*/ 0 w 25"/>
                <a:gd name="T17" fmla="*/ 1019752627 h 16"/>
                <a:gd name="T18" fmla="*/ 1019447093 w 25"/>
                <a:gd name="T19" fmla="*/ 1165958823 h 16"/>
                <a:gd name="T20" fmla="*/ 2119760109 w 25"/>
                <a:gd name="T21" fmla="*/ 1019752627 h 16"/>
                <a:gd name="T22" fmla="*/ 2119760109 w 25"/>
                <a:gd name="T23" fmla="*/ 584814750 h 16"/>
                <a:gd name="T24" fmla="*/ 1355269345 w 25"/>
                <a:gd name="T25" fmla="*/ 0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16">
                  <a:moveTo>
                    <a:pt x="16" y="0"/>
                  </a:moveTo>
                  <a:cubicBezTo>
                    <a:pt x="13" y="0"/>
                    <a:pt x="13" y="0"/>
                    <a:pt x="13" y="0"/>
                  </a:cubicBezTo>
                  <a:cubicBezTo>
                    <a:pt x="15" y="11"/>
                    <a:pt x="15" y="11"/>
                    <a:pt x="15" y="11"/>
                  </a:cubicBezTo>
                  <a:cubicBezTo>
                    <a:pt x="12" y="14"/>
                    <a:pt x="12" y="14"/>
                    <a:pt x="12" y="14"/>
                  </a:cubicBezTo>
                  <a:cubicBezTo>
                    <a:pt x="9" y="11"/>
                    <a:pt x="9" y="11"/>
                    <a:pt x="9" y="11"/>
                  </a:cubicBezTo>
                  <a:cubicBezTo>
                    <a:pt x="11" y="0"/>
                    <a:pt x="11" y="0"/>
                    <a:pt x="11" y="0"/>
                  </a:cubicBezTo>
                  <a:cubicBezTo>
                    <a:pt x="8" y="0"/>
                    <a:pt x="8" y="0"/>
                    <a:pt x="8" y="0"/>
                  </a:cubicBezTo>
                  <a:cubicBezTo>
                    <a:pt x="3" y="0"/>
                    <a:pt x="0" y="4"/>
                    <a:pt x="0" y="8"/>
                  </a:cubicBezTo>
                  <a:cubicBezTo>
                    <a:pt x="0" y="14"/>
                    <a:pt x="0" y="14"/>
                    <a:pt x="0" y="14"/>
                  </a:cubicBezTo>
                  <a:cubicBezTo>
                    <a:pt x="3" y="16"/>
                    <a:pt x="9" y="16"/>
                    <a:pt x="12" y="16"/>
                  </a:cubicBezTo>
                  <a:cubicBezTo>
                    <a:pt x="15" y="16"/>
                    <a:pt x="21" y="16"/>
                    <a:pt x="25" y="14"/>
                  </a:cubicBezTo>
                  <a:cubicBezTo>
                    <a:pt x="25" y="8"/>
                    <a:pt x="25" y="8"/>
                    <a:pt x="25" y="8"/>
                  </a:cubicBezTo>
                  <a:cubicBezTo>
                    <a:pt x="25" y="4"/>
                    <a:pt x="21" y="0"/>
                    <a:pt x="16" y="0"/>
                  </a:cubicBezTo>
                </a:path>
              </a:pathLst>
            </a:custGeom>
            <a:solidFill>
              <a:srgbClr val="88889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一、价值观与职业选择</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47" name="文本框 43"/>
          <p:cNvSpPr txBox="1"/>
          <p:nvPr/>
        </p:nvSpPr>
        <p:spPr>
          <a:xfrm>
            <a:off x="485885" y="1100913"/>
            <a:ext cx="10867914" cy="1134413"/>
          </a:xfrm>
          <a:prstGeom prst="rect">
            <a:avLst/>
          </a:prstGeom>
          <a:noFill/>
        </p:spPr>
        <p:txBody>
          <a:bodyPr wrap="square" rtlCol="0">
            <a:spAutoFit/>
          </a:bodyPr>
          <a:lstStyle/>
          <a:p>
            <a:pPr indent="457200" algn="just">
              <a:lnSpc>
                <a:spcPct val="150000"/>
              </a:lnSpc>
            </a:pPr>
            <a:r>
              <a:rPr lang="zh-CN" altLang="en-US" sz="2400" dirty="0"/>
              <a:t>职业研究机构和职业专家通过调查对职业价值观进行了详细的研究，我国学者阚雅玲将职业价值观分为以下</a:t>
            </a:r>
            <a:r>
              <a:rPr lang="en-US" altLang="zh-CN" sz="2400" dirty="0"/>
              <a:t>12</a:t>
            </a:r>
            <a:r>
              <a:rPr lang="zh-CN" altLang="en-US" sz="2400" dirty="0"/>
              <a:t>类。</a:t>
            </a:r>
            <a:endParaRPr lang="en-US" altLang="zh-CN" sz="2400" dirty="0"/>
          </a:p>
        </p:txBody>
      </p:sp>
      <p:grpSp>
        <p:nvGrpSpPr>
          <p:cNvPr id="7" name="组合 6"/>
          <p:cNvGrpSpPr/>
          <p:nvPr/>
        </p:nvGrpSpPr>
        <p:grpSpPr>
          <a:xfrm>
            <a:off x="2107045" y="2598460"/>
            <a:ext cx="615909" cy="388364"/>
            <a:chOff x="5262563" y="628650"/>
            <a:chExt cx="1714501" cy="1081088"/>
          </a:xfrm>
        </p:grpSpPr>
        <p:sp>
          <p:nvSpPr>
            <p:cNvPr id="8" name="Freeform 30"/>
            <p:cNvSpPr/>
            <p:nvPr/>
          </p:nvSpPr>
          <p:spPr bwMode="auto">
            <a:xfrm>
              <a:off x="5538788" y="1468438"/>
              <a:ext cx="1155700" cy="65088"/>
            </a:xfrm>
            <a:custGeom>
              <a:avLst/>
              <a:gdLst>
                <a:gd name="T0" fmla="*/ 0 w 728"/>
                <a:gd name="T1" fmla="*/ 41 h 41"/>
                <a:gd name="T2" fmla="*/ 0 w 728"/>
                <a:gd name="T3" fmla="*/ 0 h 41"/>
                <a:gd name="T4" fmla="*/ 728 w 728"/>
                <a:gd name="T5" fmla="*/ 0 h 41"/>
                <a:gd name="T6" fmla="*/ 728 w 728"/>
                <a:gd name="T7" fmla="*/ 41 h 41"/>
                <a:gd name="T8" fmla="*/ 0 w 728"/>
                <a:gd name="T9" fmla="*/ 41 h 41"/>
                <a:gd name="T10" fmla="*/ 0 w 728"/>
                <a:gd name="T11" fmla="*/ 41 h 41"/>
              </a:gdLst>
              <a:ahLst/>
              <a:cxnLst>
                <a:cxn ang="0">
                  <a:pos x="T0" y="T1"/>
                </a:cxn>
                <a:cxn ang="0">
                  <a:pos x="T2" y="T3"/>
                </a:cxn>
                <a:cxn ang="0">
                  <a:pos x="T4" y="T5"/>
                </a:cxn>
                <a:cxn ang="0">
                  <a:pos x="T6" y="T7"/>
                </a:cxn>
                <a:cxn ang="0">
                  <a:pos x="T8" y="T9"/>
                </a:cxn>
                <a:cxn ang="0">
                  <a:pos x="T10" y="T11"/>
                </a:cxn>
              </a:cxnLst>
              <a:rect l="0" t="0" r="r" b="b"/>
              <a:pathLst>
                <a:path w="728" h="41">
                  <a:moveTo>
                    <a:pt x="0" y="41"/>
                  </a:moveTo>
                  <a:lnTo>
                    <a:pt x="0" y="0"/>
                  </a:lnTo>
                  <a:lnTo>
                    <a:pt x="728" y="0"/>
                  </a:lnTo>
                  <a:lnTo>
                    <a:pt x="728" y="41"/>
                  </a:lnTo>
                  <a:lnTo>
                    <a:pt x="0" y="41"/>
                  </a:lnTo>
                  <a:lnTo>
                    <a:pt x="0" y="41"/>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31"/>
            <p:cNvSpPr/>
            <p:nvPr/>
          </p:nvSpPr>
          <p:spPr bwMode="auto">
            <a:xfrm>
              <a:off x="6088063" y="901700"/>
              <a:ext cx="65088" cy="587375"/>
            </a:xfrm>
            <a:custGeom>
              <a:avLst/>
              <a:gdLst>
                <a:gd name="T0" fmla="*/ 0 w 41"/>
                <a:gd name="T1" fmla="*/ 370 h 370"/>
                <a:gd name="T2" fmla="*/ 0 w 41"/>
                <a:gd name="T3" fmla="*/ 0 h 370"/>
                <a:gd name="T4" fmla="*/ 41 w 41"/>
                <a:gd name="T5" fmla="*/ 0 h 370"/>
                <a:gd name="T6" fmla="*/ 41 w 41"/>
                <a:gd name="T7" fmla="*/ 370 h 370"/>
                <a:gd name="T8" fmla="*/ 0 w 41"/>
                <a:gd name="T9" fmla="*/ 370 h 370"/>
                <a:gd name="T10" fmla="*/ 0 w 41"/>
                <a:gd name="T11" fmla="*/ 370 h 370"/>
              </a:gdLst>
              <a:ahLst/>
              <a:cxnLst>
                <a:cxn ang="0">
                  <a:pos x="T0" y="T1"/>
                </a:cxn>
                <a:cxn ang="0">
                  <a:pos x="T2" y="T3"/>
                </a:cxn>
                <a:cxn ang="0">
                  <a:pos x="T4" y="T5"/>
                </a:cxn>
                <a:cxn ang="0">
                  <a:pos x="T6" y="T7"/>
                </a:cxn>
                <a:cxn ang="0">
                  <a:pos x="T8" y="T9"/>
                </a:cxn>
                <a:cxn ang="0">
                  <a:pos x="T10" y="T11"/>
                </a:cxn>
              </a:cxnLst>
              <a:rect l="0" t="0" r="r" b="b"/>
              <a:pathLst>
                <a:path w="41" h="370">
                  <a:moveTo>
                    <a:pt x="0" y="370"/>
                  </a:moveTo>
                  <a:lnTo>
                    <a:pt x="0" y="0"/>
                  </a:lnTo>
                  <a:lnTo>
                    <a:pt x="41" y="0"/>
                  </a:lnTo>
                  <a:lnTo>
                    <a:pt x="41" y="370"/>
                  </a:lnTo>
                  <a:lnTo>
                    <a:pt x="0" y="370"/>
                  </a:lnTo>
                  <a:lnTo>
                    <a:pt x="0" y="370"/>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2"/>
            <p:cNvSpPr/>
            <p:nvPr/>
          </p:nvSpPr>
          <p:spPr bwMode="auto">
            <a:xfrm>
              <a:off x="5262563" y="1292225"/>
              <a:ext cx="431800" cy="417513"/>
            </a:xfrm>
            <a:custGeom>
              <a:avLst/>
              <a:gdLst>
                <a:gd name="T0" fmla="*/ 147 w 147"/>
                <a:gd name="T1" fmla="*/ 120 h 142"/>
                <a:gd name="T2" fmla="*/ 124 w 147"/>
                <a:gd name="T3" fmla="*/ 142 h 142"/>
                <a:gd name="T4" fmla="*/ 23 w 147"/>
                <a:gd name="T5" fmla="*/ 142 h 142"/>
                <a:gd name="T6" fmla="*/ 0 w 147"/>
                <a:gd name="T7" fmla="*/ 120 h 142"/>
                <a:gd name="T8" fmla="*/ 0 w 147"/>
                <a:gd name="T9" fmla="*/ 22 h 142"/>
                <a:gd name="T10" fmla="*/ 23 w 147"/>
                <a:gd name="T11" fmla="*/ 0 h 142"/>
                <a:gd name="T12" fmla="*/ 124 w 147"/>
                <a:gd name="T13" fmla="*/ 0 h 142"/>
                <a:gd name="T14" fmla="*/ 147 w 147"/>
                <a:gd name="T15" fmla="*/ 22 h 142"/>
                <a:gd name="T16" fmla="*/ 147 w 147"/>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42">
                  <a:moveTo>
                    <a:pt x="147" y="120"/>
                  </a:moveTo>
                  <a:cubicBezTo>
                    <a:pt x="147" y="132"/>
                    <a:pt x="137" y="142"/>
                    <a:pt x="124" y="142"/>
                  </a:cubicBezTo>
                  <a:cubicBezTo>
                    <a:pt x="23" y="142"/>
                    <a:pt x="23" y="142"/>
                    <a:pt x="23" y="142"/>
                  </a:cubicBezTo>
                  <a:cubicBezTo>
                    <a:pt x="10" y="142"/>
                    <a:pt x="0" y="132"/>
                    <a:pt x="0" y="120"/>
                  </a:cubicBezTo>
                  <a:cubicBezTo>
                    <a:pt x="0" y="22"/>
                    <a:pt x="0" y="22"/>
                    <a:pt x="0" y="22"/>
                  </a:cubicBezTo>
                  <a:cubicBezTo>
                    <a:pt x="0" y="10"/>
                    <a:pt x="10" y="0"/>
                    <a:pt x="23" y="0"/>
                  </a:cubicBezTo>
                  <a:cubicBezTo>
                    <a:pt x="124" y="0"/>
                    <a:pt x="124" y="0"/>
                    <a:pt x="124" y="0"/>
                  </a:cubicBezTo>
                  <a:cubicBezTo>
                    <a:pt x="137" y="0"/>
                    <a:pt x="147" y="10"/>
                    <a:pt x="147" y="22"/>
                  </a:cubicBezTo>
                  <a:lnTo>
                    <a:pt x="147"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33"/>
            <p:cNvSpPr/>
            <p:nvPr/>
          </p:nvSpPr>
          <p:spPr bwMode="auto">
            <a:xfrm>
              <a:off x="5907088" y="1292225"/>
              <a:ext cx="428625" cy="417513"/>
            </a:xfrm>
            <a:custGeom>
              <a:avLst/>
              <a:gdLst>
                <a:gd name="T0" fmla="*/ 146 w 146"/>
                <a:gd name="T1" fmla="*/ 120 h 142"/>
                <a:gd name="T2" fmla="*/ 123 w 146"/>
                <a:gd name="T3" fmla="*/ 142 h 142"/>
                <a:gd name="T4" fmla="*/ 22 w 146"/>
                <a:gd name="T5" fmla="*/ 142 h 142"/>
                <a:gd name="T6" fmla="*/ 0 w 146"/>
                <a:gd name="T7" fmla="*/ 120 h 142"/>
                <a:gd name="T8" fmla="*/ 0 w 146"/>
                <a:gd name="T9" fmla="*/ 22 h 142"/>
                <a:gd name="T10" fmla="*/ 22 w 146"/>
                <a:gd name="T11" fmla="*/ 0 h 142"/>
                <a:gd name="T12" fmla="*/ 123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3" y="142"/>
                  </a:cubicBezTo>
                  <a:cubicBezTo>
                    <a:pt x="22" y="142"/>
                    <a:pt x="22" y="142"/>
                    <a:pt x="22" y="142"/>
                  </a:cubicBezTo>
                  <a:cubicBezTo>
                    <a:pt x="10" y="142"/>
                    <a:pt x="0" y="132"/>
                    <a:pt x="0" y="120"/>
                  </a:cubicBezTo>
                  <a:cubicBezTo>
                    <a:pt x="0" y="22"/>
                    <a:pt x="0" y="22"/>
                    <a:pt x="0" y="22"/>
                  </a:cubicBezTo>
                  <a:cubicBezTo>
                    <a:pt x="0" y="10"/>
                    <a:pt x="10" y="0"/>
                    <a:pt x="22" y="0"/>
                  </a:cubicBezTo>
                  <a:cubicBezTo>
                    <a:pt x="123" y="0"/>
                    <a:pt x="123" y="0"/>
                    <a:pt x="123"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34"/>
            <p:cNvSpPr/>
            <p:nvPr/>
          </p:nvSpPr>
          <p:spPr bwMode="auto">
            <a:xfrm>
              <a:off x="6546851" y="1292225"/>
              <a:ext cx="430213" cy="417513"/>
            </a:xfrm>
            <a:custGeom>
              <a:avLst/>
              <a:gdLst>
                <a:gd name="T0" fmla="*/ 146 w 146"/>
                <a:gd name="T1" fmla="*/ 120 h 142"/>
                <a:gd name="T2" fmla="*/ 124 w 146"/>
                <a:gd name="T3" fmla="*/ 142 h 142"/>
                <a:gd name="T4" fmla="*/ 22 w 146"/>
                <a:gd name="T5" fmla="*/ 142 h 142"/>
                <a:gd name="T6" fmla="*/ 0 w 146"/>
                <a:gd name="T7" fmla="*/ 120 h 142"/>
                <a:gd name="T8" fmla="*/ 0 w 146"/>
                <a:gd name="T9" fmla="*/ 22 h 142"/>
                <a:gd name="T10" fmla="*/ 22 w 146"/>
                <a:gd name="T11" fmla="*/ 0 h 142"/>
                <a:gd name="T12" fmla="*/ 124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4" y="142"/>
                  </a:cubicBezTo>
                  <a:cubicBezTo>
                    <a:pt x="22" y="142"/>
                    <a:pt x="22" y="142"/>
                    <a:pt x="22" y="142"/>
                  </a:cubicBezTo>
                  <a:cubicBezTo>
                    <a:pt x="10" y="142"/>
                    <a:pt x="0" y="132"/>
                    <a:pt x="0" y="120"/>
                  </a:cubicBezTo>
                  <a:cubicBezTo>
                    <a:pt x="0" y="22"/>
                    <a:pt x="0" y="22"/>
                    <a:pt x="0" y="22"/>
                  </a:cubicBezTo>
                  <a:cubicBezTo>
                    <a:pt x="0" y="10"/>
                    <a:pt x="10" y="0"/>
                    <a:pt x="22" y="0"/>
                  </a:cubicBezTo>
                  <a:cubicBezTo>
                    <a:pt x="124" y="0"/>
                    <a:pt x="124" y="0"/>
                    <a:pt x="124"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35"/>
            <p:cNvSpPr/>
            <p:nvPr/>
          </p:nvSpPr>
          <p:spPr bwMode="auto">
            <a:xfrm>
              <a:off x="5611813" y="628650"/>
              <a:ext cx="1014413" cy="417513"/>
            </a:xfrm>
            <a:custGeom>
              <a:avLst/>
              <a:gdLst>
                <a:gd name="T0" fmla="*/ 345 w 345"/>
                <a:gd name="T1" fmla="*/ 120 h 142"/>
                <a:gd name="T2" fmla="*/ 323 w 345"/>
                <a:gd name="T3" fmla="*/ 142 h 142"/>
                <a:gd name="T4" fmla="*/ 22 w 345"/>
                <a:gd name="T5" fmla="*/ 142 h 142"/>
                <a:gd name="T6" fmla="*/ 0 w 345"/>
                <a:gd name="T7" fmla="*/ 120 h 142"/>
                <a:gd name="T8" fmla="*/ 0 w 345"/>
                <a:gd name="T9" fmla="*/ 22 h 142"/>
                <a:gd name="T10" fmla="*/ 22 w 345"/>
                <a:gd name="T11" fmla="*/ 0 h 142"/>
                <a:gd name="T12" fmla="*/ 323 w 345"/>
                <a:gd name="T13" fmla="*/ 0 h 142"/>
                <a:gd name="T14" fmla="*/ 345 w 345"/>
                <a:gd name="T15" fmla="*/ 22 h 142"/>
                <a:gd name="T16" fmla="*/ 345 w 345"/>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142">
                  <a:moveTo>
                    <a:pt x="345" y="120"/>
                  </a:moveTo>
                  <a:cubicBezTo>
                    <a:pt x="345" y="132"/>
                    <a:pt x="335" y="142"/>
                    <a:pt x="323" y="142"/>
                  </a:cubicBezTo>
                  <a:cubicBezTo>
                    <a:pt x="22" y="142"/>
                    <a:pt x="22" y="142"/>
                    <a:pt x="22" y="142"/>
                  </a:cubicBezTo>
                  <a:cubicBezTo>
                    <a:pt x="10" y="142"/>
                    <a:pt x="0" y="132"/>
                    <a:pt x="0" y="120"/>
                  </a:cubicBezTo>
                  <a:cubicBezTo>
                    <a:pt x="0" y="22"/>
                    <a:pt x="0" y="22"/>
                    <a:pt x="0" y="22"/>
                  </a:cubicBezTo>
                  <a:cubicBezTo>
                    <a:pt x="0" y="10"/>
                    <a:pt x="10" y="0"/>
                    <a:pt x="22" y="0"/>
                  </a:cubicBezTo>
                  <a:cubicBezTo>
                    <a:pt x="323" y="0"/>
                    <a:pt x="323" y="0"/>
                    <a:pt x="323" y="0"/>
                  </a:cubicBezTo>
                  <a:cubicBezTo>
                    <a:pt x="335" y="0"/>
                    <a:pt x="345" y="10"/>
                    <a:pt x="345" y="22"/>
                  </a:cubicBezTo>
                  <a:lnTo>
                    <a:pt x="345" y="120"/>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组合 13"/>
          <p:cNvGrpSpPr/>
          <p:nvPr/>
        </p:nvGrpSpPr>
        <p:grpSpPr>
          <a:xfrm>
            <a:off x="2107045" y="3296457"/>
            <a:ext cx="615909" cy="388364"/>
            <a:chOff x="5262563" y="628650"/>
            <a:chExt cx="1714501" cy="1081088"/>
          </a:xfrm>
        </p:grpSpPr>
        <p:sp>
          <p:nvSpPr>
            <p:cNvPr id="15" name="Freeform 30"/>
            <p:cNvSpPr/>
            <p:nvPr/>
          </p:nvSpPr>
          <p:spPr bwMode="auto">
            <a:xfrm>
              <a:off x="5538788" y="1468438"/>
              <a:ext cx="1155700" cy="65088"/>
            </a:xfrm>
            <a:custGeom>
              <a:avLst/>
              <a:gdLst>
                <a:gd name="T0" fmla="*/ 0 w 728"/>
                <a:gd name="T1" fmla="*/ 41 h 41"/>
                <a:gd name="T2" fmla="*/ 0 w 728"/>
                <a:gd name="T3" fmla="*/ 0 h 41"/>
                <a:gd name="T4" fmla="*/ 728 w 728"/>
                <a:gd name="T5" fmla="*/ 0 h 41"/>
                <a:gd name="T6" fmla="*/ 728 w 728"/>
                <a:gd name="T7" fmla="*/ 41 h 41"/>
                <a:gd name="T8" fmla="*/ 0 w 728"/>
                <a:gd name="T9" fmla="*/ 41 h 41"/>
                <a:gd name="T10" fmla="*/ 0 w 728"/>
                <a:gd name="T11" fmla="*/ 41 h 41"/>
              </a:gdLst>
              <a:ahLst/>
              <a:cxnLst>
                <a:cxn ang="0">
                  <a:pos x="T0" y="T1"/>
                </a:cxn>
                <a:cxn ang="0">
                  <a:pos x="T2" y="T3"/>
                </a:cxn>
                <a:cxn ang="0">
                  <a:pos x="T4" y="T5"/>
                </a:cxn>
                <a:cxn ang="0">
                  <a:pos x="T6" y="T7"/>
                </a:cxn>
                <a:cxn ang="0">
                  <a:pos x="T8" y="T9"/>
                </a:cxn>
                <a:cxn ang="0">
                  <a:pos x="T10" y="T11"/>
                </a:cxn>
              </a:cxnLst>
              <a:rect l="0" t="0" r="r" b="b"/>
              <a:pathLst>
                <a:path w="728" h="41">
                  <a:moveTo>
                    <a:pt x="0" y="41"/>
                  </a:moveTo>
                  <a:lnTo>
                    <a:pt x="0" y="0"/>
                  </a:lnTo>
                  <a:lnTo>
                    <a:pt x="728" y="0"/>
                  </a:lnTo>
                  <a:lnTo>
                    <a:pt x="728" y="41"/>
                  </a:lnTo>
                  <a:lnTo>
                    <a:pt x="0" y="41"/>
                  </a:lnTo>
                  <a:lnTo>
                    <a:pt x="0" y="41"/>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31"/>
            <p:cNvSpPr/>
            <p:nvPr/>
          </p:nvSpPr>
          <p:spPr bwMode="auto">
            <a:xfrm>
              <a:off x="6088063" y="901700"/>
              <a:ext cx="65088" cy="587375"/>
            </a:xfrm>
            <a:custGeom>
              <a:avLst/>
              <a:gdLst>
                <a:gd name="T0" fmla="*/ 0 w 41"/>
                <a:gd name="T1" fmla="*/ 370 h 370"/>
                <a:gd name="T2" fmla="*/ 0 w 41"/>
                <a:gd name="T3" fmla="*/ 0 h 370"/>
                <a:gd name="T4" fmla="*/ 41 w 41"/>
                <a:gd name="T5" fmla="*/ 0 h 370"/>
                <a:gd name="T6" fmla="*/ 41 w 41"/>
                <a:gd name="T7" fmla="*/ 370 h 370"/>
                <a:gd name="T8" fmla="*/ 0 w 41"/>
                <a:gd name="T9" fmla="*/ 370 h 370"/>
                <a:gd name="T10" fmla="*/ 0 w 41"/>
                <a:gd name="T11" fmla="*/ 370 h 370"/>
              </a:gdLst>
              <a:ahLst/>
              <a:cxnLst>
                <a:cxn ang="0">
                  <a:pos x="T0" y="T1"/>
                </a:cxn>
                <a:cxn ang="0">
                  <a:pos x="T2" y="T3"/>
                </a:cxn>
                <a:cxn ang="0">
                  <a:pos x="T4" y="T5"/>
                </a:cxn>
                <a:cxn ang="0">
                  <a:pos x="T6" y="T7"/>
                </a:cxn>
                <a:cxn ang="0">
                  <a:pos x="T8" y="T9"/>
                </a:cxn>
                <a:cxn ang="0">
                  <a:pos x="T10" y="T11"/>
                </a:cxn>
              </a:cxnLst>
              <a:rect l="0" t="0" r="r" b="b"/>
              <a:pathLst>
                <a:path w="41" h="370">
                  <a:moveTo>
                    <a:pt x="0" y="370"/>
                  </a:moveTo>
                  <a:lnTo>
                    <a:pt x="0" y="0"/>
                  </a:lnTo>
                  <a:lnTo>
                    <a:pt x="41" y="0"/>
                  </a:lnTo>
                  <a:lnTo>
                    <a:pt x="41" y="370"/>
                  </a:lnTo>
                  <a:lnTo>
                    <a:pt x="0" y="370"/>
                  </a:lnTo>
                  <a:lnTo>
                    <a:pt x="0" y="370"/>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32"/>
            <p:cNvSpPr/>
            <p:nvPr/>
          </p:nvSpPr>
          <p:spPr bwMode="auto">
            <a:xfrm>
              <a:off x="5262563" y="1292225"/>
              <a:ext cx="431800" cy="417513"/>
            </a:xfrm>
            <a:custGeom>
              <a:avLst/>
              <a:gdLst>
                <a:gd name="T0" fmla="*/ 147 w 147"/>
                <a:gd name="T1" fmla="*/ 120 h 142"/>
                <a:gd name="T2" fmla="*/ 124 w 147"/>
                <a:gd name="T3" fmla="*/ 142 h 142"/>
                <a:gd name="T4" fmla="*/ 23 w 147"/>
                <a:gd name="T5" fmla="*/ 142 h 142"/>
                <a:gd name="T6" fmla="*/ 0 w 147"/>
                <a:gd name="T7" fmla="*/ 120 h 142"/>
                <a:gd name="T8" fmla="*/ 0 w 147"/>
                <a:gd name="T9" fmla="*/ 22 h 142"/>
                <a:gd name="T10" fmla="*/ 23 w 147"/>
                <a:gd name="T11" fmla="*/ 0 h 142"/>
                <a:gd name="T12" fmla="*/ 124 w 147"/>
                <a:gd name="T13" fmla="*/ 0 h 142"/>
                <a:gd name="T14" fmla="*/ 147 w 147"/>
                <a:gd name="T15" fmla="*/ 22 h 142"/>
                <a:gd name="T16" fmla="*/ 147 w 147"/>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42">
                  <a:moveTo>
                    <a:pt x="147" y="120"/>
                  </a:moveTo>
                  <a:cubicBezTo>
                    <a:pt x="147" y="132"/>
                    <a:pt x="137" y="142"/>
                    <a:pt x="124" y="142"/>
                  </a:cubicBezTo>
                  <a:cubicBezTo>
                    <a:pt x="23" y="142"/>
                    <a:pt x="23" y="142"/>
                    <a:pt x="23" y="142"/>
                  </a:cubicBezTo>
                  <a:cubicBezTo>
                    <a:pt x="10" y="142"/>
                    <a:pt x="0" y="132"/>
                    <a:pt x="0" y="120"/>
                  </a:cubicBezTo>
                  <a:cubicBezTo>
                    <a:pt x="0" y="22"/>
                    <a:pt x="0" y="22"/>
                    <a:pt x="0" y="22"/>
                  </a:cubicBezTo>
                  <a:cubicBezTo>
                    <a:pt x="0" y="10"/>
                    <a:pt x="10" y="0"/>
                    <a:pt x="23" y="0"/>
                  </a:cubicBezTo>
                  <a:cubicBezTo>
                    <a:pt x="124" y="0"/>
                    <a:pt x="124" y="0"/>
                    <a:pt x="124" y="0"/>
                  </a:cubicBezTo>
                  <a:cubicBezTo>
                    <a:pt x="137" y="0"/>
                    <a:pt x="147" y="10"/>
                    <a:pt x="147" y="22"/>
                  </a:cubicBezTo>
                  <a:lnTo>
                    <a:pt x="147"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3"/>
            <p:cNvSpPr/>
            <p:nvPr/>
          </p:nvSpPr>
          <p:spPr bwMode="auto">
            <a:xfrm>
              <a:off x="5907088" y="1292225"/>
              <a:ext cx="428625" cy="417513"/>
            </a:xfrm>
            <a:custGeom>
              <a:avLst/>
              <a:gdLst>
                <a:gd name="T0" fmla="*/ 146 w 146"/>
                <a:gd name="T1" fmla="*/ 120 h 142"/>
                <a:gd name="T2" fmla="*/ 123 w 146"/>
                <a:gd name="T3" fmla="*/ 142 h 142"/>
                <a:gd name="T4" fmla="*/ 22 w 146"/>
                <a:gd name="T5" fmla="*/ 142 h 142"/>
                <a:gd name="T6" fmla="*/ 0 w 146"/>
                <a:gd name="T7" fmla="*/ 120 h 142"/>
                <a:gd name="T8" fmla="*/ 0 w 146"/>
                <a:gd name="T9" fmla="*/ 22 h 142"/>
                <a:gd name="T10" fmla="*/ 22 w 146"/>
                <a:gd name="T11" fmla="*/ 0 h 142"/>
                <a:gd name="T12" fmla="*/ 123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3" y="142"/>
                  </a:cubicBezTo>
                  <a:cubicBezTo>
                    <a:pt x="22" y="142"/>
                    <a:pt x="22" y="142"/>
                    <a:pt x="22" y="142"/>
                  </a:cubicBezTo>
                  <a:cubicBezTo>
                    <a:pt x="10" y="142"/>
                    <a:pt x="0" y="132"/>
                    <a:pt x="0" y="120"/>
                  </a:cubicBezTo>
                  <a:cubicBezTo>
                    <a:pt x="0" y="22"/>
                    <a:pt x="0" y="22"/>
                    <a:pt x="0" y="22"/>
                  </a:cubicBezTo>
                  <a:cubicBezTo>
                    <a:pt x="0" y="10"/>
                    <a:pt x="10" y="0"/>
                    <a:pt x="22" y="0"/>
                  </a:cubicBezTo>
                  <a:cubicBezTo>
                    <a:pt x="123" y="0"/>
                    <a:pt x="123" y="0"/>
                    <a:pt x="123"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34"/>
            <p:cNvSpPr/>
            <p:nvPr/>
          </p:nvSpPr>
          <p:spPr bwMode="auto">
            <a:xfrm>
              <a:off x="6546851" y="1292225"/>
              <a:ext cx="430213" cy="417513"/>
            </a:xfrm>
            <a:custGeom>
              <a:avLst/>
              <a:gdLst>
                <a:gd name="T0" fmla="*/ 146 w 146"/>
                <a:gd name="T1" fmla="*/ 120 h 142"/>
                <a:gd name="T2" fmla="*/ 124 w 146"/>
                <a:gd name="T3" fmla="*/ 142 h 142"/>
                <a:gd name="T4" fmla="*/ 22 w 146"/>
                <a:gd name="T5" fmla="*/ 142 h 142"/>
                <a:gd name="T6" fmla="*/ 0 w 146"/>
                <a:gd name="T7" fmla="*/ 120 h 142"/>
                <a:gd name="T8" fmla="*/ 0 w 146"/>
                <a:gd name="T9" fmla="*/ 22 h 142"/>
                <a:gd name="T10" fmla="*/ 22 w 146"/>
                <a:gd name="T11" fmla="*/ 0 h 142"/>
                <a:gd name="T12" fmla="*/ 124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4" y="142"/>
                  </a:cubicBezTo>
                  <a:cubicBezTo>
                    <a:pt x="22" y="142"/>
                    <a:pt x="22" y="142"/>
                    <a:pt x="22" y="142"/>
                  </a:cubicBezTo>
                  <a:cubicBezTo>
                    <a:pt x="10" y="142"/>
                    <a:pt x="0" y="132"/>
                    <a:pt x="0" y="120"/>
                  </a:cubicBezTo>
                  <a:cubicBezTo>
                    <a:pt x="0" y="22"/>
                    <a:pt x="0" y="22"/>
                    <a:pt x="0" y="22"/>
                  </a:cubicBezTo>
                  <a:cubicBezTo>
                    <a:pt x="0" y="10"/>
                    <a:pt x="10" y="0"/>
                    <a:pt x="22" y="0"/>
                  </a:cubicBezTo>
                  <a:cubicBezTo>
                    <a:pt x="124" y="0"/>
                    <a:pt x="124" y="0"/>
                    <a:pt x="124"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35"/>
            <p:cNvSpPr/>
            <p:nvPr/>
          </p:nvSpPr>
          <p:spPr bwMode="auto">
            <a:xfrm>
              <a:off x="5611813" y="628650"/>
              <a:ext cx="1014413" cy="417513"/>
            </a:xfrm>
            <a:custGeom>
              <a:avLst/>
              <a:gdLst>
                <a:gd name="T0" fmla="*/ 345 w 345"/>
                <a:gd name="T1" fmla="*/ 120 h 142"/>
                <a:gd name="T2" fmla="*/ 323 w 345"/>
                <a:gd name="T3" fmla="*/ 142 h 142"/>
                <a:gd name="T4" fmla="*/ 22 w 345"/>
                <a:gd name="T5" fmla="*/ 142 h 142"/>
                <a:gd name="T6" fmla="*/ 0 w 345"/>
                <a:gd name="T7" fmla="*/ 120 h 142"/>
                <a:gd name="T8" fmla="*/ 0 w 345"/>
                <a:gd name="T9" fmla="*/ 22 h 142"/>
                <a:gd name="T10" fmla="*/ 22 w 345"/>
                <a:gd name="T11" fmla="*/ 0 h 142"/>
                <a:gd name="T12" fmla="*/ 323 w 345"/>
                <a:gd name="T13" fmla="*/ 0 h 142"/>
                <a:gd name="T14" fmla="*/ 345 w 345"/>
                <a:gd name="T15" fmla="*/ 22 h 142"/>
                <a:gd name="T16" fmla="*/ 345 w 345"/>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142">
                  <a:moveTo>
                    <a:pt x="345" y="120"/>
                  </a:moveTo>
                  <a:cubicBezTo>
                    <a:pt x="345" y="132"/>
                    <a:pt x="335" y="142"/>
                    <a:pt x="323" y="142"/>
                  </a:cubicBezTo>
                  <a:cubicBezTo>
                    <a:pt x="22" y="142"/>
                    <a:pt x="22" y="142"/>
                    <a:pt x="22" y="142"/>
                  </a:cubicBezTo>
                  <a:cubicBezTo>
                    <a:pt x="10" y="142"/>
                    <a:pt x="0" y="132"/>
                    <a:pt x="0" y="120"/>
                  </a:cubicBezTo>
                  <a:cubicBezTo>
                    <a:pt x="0" y="22"/>
                    <a:pt x="0" y="22"/>
                    <a:pt x="0" y="22"/>
                  </a:cubicBezTo>
                  <a:cubicBezTo>
                    <a:pt x="0" y="10"/>
                    <a:pt x="10" y="0"/>
                    <a:pt x="22" y="0"/>
                  </a:cubicBezTo>
                  <a:cubicBezTo>
                    <a:pt x="323" y="0"/>
                    <a:pt x="323" y="0"/>
                    <a:pt x="323" y="0"/>
                  </a:cubicBezTo>
                  <a:cubicBezTo>
                    <a:pt x="335" y="0"/>
                    <a:pt x="345" y="10"/>
                    <a:pt x="345" y="22"/>
                  </a:cubicBezTo>
                  <a:lnTo>
                    <a:pt x="345" y="120"/>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2107045" y="3994454"/>
            <a:ext cx="615909" cy="388364"/>
            <a:chOff x="5262563" y="628650"/>
            <a:chExt cx="1714501" cy="1081088"/>
          </a:xfrm>
        </p:grpSpPr>
        <p:sp>
          <p:nvSpPr>
            <p:cNvPr id="22" name="Freeform 30"/>
            <p:cNvSpPr/>
            <p:nvPr/>
          </p:nvSpPr>
          <p:spPr bwMode="auto">
            <a:xfrm>
              <a:off x="5538788" y="1468438"/>
              <a:ext cx="1155700" cy="65088"/>
            </a:xfrm>
            <a:custGeom>
              <a:avLst/>
              <a:gdLst>
                <a:gd name="T0" fmla="*/ 0 w 728"/>
                <a:gd name="T1" fmla="*/ 41 h 41"/>
                <a:gd name="T2" fmla="*/ 0 w 728"/>
                <a:gd name="T3" fmla="*/ 0 h 41"/>
                <a:gd name="T4" fmla="*/ 728 w 728"/>
                <a:gd name="T5" fmla="*/ 0 h 41"/>
                <a:gd name="T6" fmla="*/ 728 w 728"/>
                <a:gd name="T7" fmla="*/ 41 h 41"/>
                <a:gd name="T8" fmla="*/ 0 w 728"/>
                <a:gd name="T9" fmla="*/ 41 h 41"/>
                <a:gd name="T10" fmla="*/ 0 w 728"/>
                <a:gd name="T11" fmla="*/ 41 h 41"/>
              </a:gdLst>
              <a:ahLst/>
              <a:cxnLst>
                <a:cxn ang="0">
                  <a:pos x="T0" y="T1"/>
                </a:cxn>
                <a:cxn ang="0">
                  <a:pos x="T2" y="T3"/>
                </a:cxn>
                <a:cxn ang="0">
                  <a:pos x="T4" y="T5"/>
                </a:cxn>
                <a:cxn ang="0">
                  <a:pos x="T6" y="T7"/>
                </a:cxn>
                <a:cxn ang="0">
                  <a:pos x="T8" y="T9"/>
                </a:cxn>
                <a:cxn ang="0">
                  <a:pos x="T10" y="T11"/>
                </a:cxn>
              </a:cxnLst>
              <a:rect l="0" t="0" r="r" b="b"/>
              <a:pathLst>
                <a:path w="728" h="41">
                  <a:moveTo>
                    <a:pt x="0" y="41"/>
                  </a:moveTo>
                  <a:lnTo>
                    <a:pt x="0" y="0"/>
                  </a:lnTo>
                  <a:lnTo>
                    <a:pt x="728" y="0"/>
                  </a:lnTo>
                  <a:lnTo>
                    <a:pt x="728" y="41"/>
                  </a:lnTo>
                  <a:lnTo>
                    <a:pt x="0" y="41"/>
                  </a:lnTo>
                  <a:lnTo>
                    <a:pt x="0" y="41"/>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31"/>
            <p:cNvSpPr/>
            <p:nvPr/>
          </p:nvSpPr>
          <p:spPr bwMode="auto">
            <a:xfrm>
              <a:off x="6088063" y="901700"/>
              <a:ext cx="65088" cy="587375"/>
            </a:xfrm>
            <a:custGeom>
              <a:avLst/>
              <a:gdLst>
                <a:gd name="T0" fmla="*/ 0 w 41"/>
                <a:gd name="T1" fmla="*/ 370 h 370"/>
                <a:gd name="T2" fmla="*/ 0 w 41"/>
                <a:gd name="T3" fmla="*/ 0 h 370"/>
                <a:gd name="T4" fmla="*/ 41 w 41"/>
                <a:gd name="T5" fmla="*/ 0 h 370"/>
                <a:gd name="T6" fmla="*/ 41 w 41"/>
                <a:gd name="T7" fmla="*/ 370 h 370"/>
                <a:gd name="T8" fmla="*/ 0 w 41"/>
                <a:gd name="T9" fmla="*/ 370 h 370"/>
                <a:gd name="T10" fmla="*/ 0 w 41"/>
                <a:gd name="T11" fmla="*/ 370 h 370"/>
              </a:gdLst>
              <a:ahLst/>
              <a:cxnLst>
                <a:cxn ang="0">
                  <a:pos x="T0" y="T1"/>
                </a:cxn>
                <a:cxn ang="0">
                  <a:pos x="T2" y="T3"/>
                </a:cxn>
                <a:cxn ang="0">
                  <a:pos x="T4" y="T5"/>
                </a:cxn>
                <a:cxn ang="0">
                  <a:pos x="T6" y="T7"/>
                </a:cxn>
                <a:cxn ang="0">
                  <a:pos x="T8" y="T9"/>
                </a:cxn>
                <a:cxn ang="0">
                  <a:pos x="T10" y="T11"/>
                </a:cxn>
              </a:cxnLst>
              <a:rect l="0" t="0" r="r" b="b"/>
              <a:pathLst>
                <a:path w="41" h="370">
                  <a:moveTo>
                    <a:pt x="0" y="370"/>
                  </a:moveTo>
                  <a:lnTo>
                    <a:pt x="0" y="0"/>
                  </a:lnTo>
                  <a:lnTo>
                    <a:pt x="41" y="0"/>
                  </a:lnTo>
                  <a:lnTo>
                    <a:pt x="41" y="370"/>
                  </a:lnTo>
                  <a:lnTo>
                    <a:pt x="0" y="370"/>
                  </a:lnTo>
                  <a:lnTo>
                    <a:pt x="0" y="370"/>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2"/>
            <p:cNvSpPr/>
            <p:nvPr/>
          </p:nvSpPr>
          <p:spPr bwMode="auto">
            <a:xfrm>
              <a:off x="5262563" y="1292225"/>
              <a:ext cx="431800" cy="417513"/>
            </a:xfrm>
            <a:custGeom>
              <a:avLst/>
              <a:gdLst>
                <a:gd name="T0" fmla="*/ 147 w 147"/>
                <a:gd name="T1" fmla="*/ 120 h 142"/>
                <a:gd name="T2" fmla="*/ 124 w 147"/>
                <a:gd name="T3" fmla="*/ 142 h 142"/>
                <a:gd name="T4" fmla="*/ 23 w 147"/>
                <a:gd name="T5" fmla="*/ 142 h 142"/>
                <a:gd name="T6" fmla="*/ 0 w 147"/>
                <a:gd name="T7" fmla="*/ 120 h 142"/>
                <a:gd name="T8" fmla="*/ 0 w 147"/>
                <a:gd name="T9" fmla="*/ 22 h 142"/>
                <a:gd name="T10" fmla="*/ 23 w 147"/>
                <a:gd name="T11" fmla="*/ 0 h 142"/>
                <a:gd name="T12" fmla="*/ 124 w 147"/>
                <a:gd name="T13" fmla="*/ 0 h 142"/>
                <a:gd name="T14" fmla="*/ 147 w 147"/>
                <a:gd name="T15" fmla="*/ 22 h 142"/>
                <a:gd name="T16" fmla="*/ 147 w 147"/>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42">
                  <a:moveTo>
                    <a:pt x="147" y="120"/>
                  </a:moveTo>
                  <a:cubicBezTo>
                    <a:pt x="147" y="132"/>
                    <a:pt x="137" y="142"/>
                    <a:pt x="124" y="142"/>
                  </a:cubicBezTo>
                  <a:cubicBezTo>
                    <a:pt x="23" y="142"/>
                    <a:pt x="23" y="142"/>
                    <a:pt x="23" y="142"/>
                  </a:cubicBezTo>
                  <a:cubicBezTo>
                    <a:pt x="10" y="142"/>
                    <a:pt x="0" y="132"/>
                    <a:pt x="0" y="120"/>
                  </a:cubicBezTo>
                  <a:cubicBezTo>
                    <a:pt x="0" y="22"/>
                    <a:pt x="0" y="22"/>
                    <a:pt x="0" y="22"/>
                  </a:cubicBezTo>
                  <a:cubicBezTo>
                    <a:pt x="0" y="10"/>
                    <a:pt x="10" y="0"/>
                    <a:pt x="23" y="0"/>
                  </a:cubicBezTo>
                  <a:cubicBezTo>
                    <a:pt x="124" y="0"/>
                    <a:pt x="124" y="0"/>
                    <a:pt x="124" y="0"/>
                  </a:cubicBezTo>
                  <a:cubicBezTo>
                    <a:pt x="137" y="0"/>
                    <a:pt x="147" y="10"/>
                    <a:pt x="147" y="22"/>
                  </a:cubicBezTo>
                  <a:lnTo>
                    <a:pt x="147"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3"/>
            <p:cNvSpPr/>
            <p:nvPr/>
          </p:nvSpPr>
          <p:spPr bwMode="auto">
            <a:xfrm>
              <a:off x="5907088" y="1292225"/>
              <a:ext cx="428625" cy="417513"/>
            </a:xfrm>
            <a:custGeom>
              <a:avLst/>
              <a:gdLst>
                <a:gd name="T0" fmla="*/ 146 w 146"/>
                <a:gd name="T1" fmla="*/ 120 h 142"/>
                <a:gd name="T2" fmla="*/ 123 w 146"/>
                <a:gd name="T3" fmla="*/ 142 h 142"/>
                <a:gd name="T4" fmla="*/ 22 w 146"/>
                <a:gd name="T5" fmla="*/ 142 h 142"/>
                <a:gd name="T6" fmla="*/ 0 w 146"/>
                <a:gd name="T7" fmla="*/ 120 h 142"/>
                <a:gd name="T8" fmla="*/ 0 w 146"/>
                <a:gd name="T9" fmla="*/ 22 h 142"/>
                <a:gd name="T10" fmla="*/ 22 w 146"/>
                <a:gd name="T11" fmla="*/ 0 h 142"/>
                <a:gd name="T12" fmla="*/ 123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3" y="142"/>
                  </a:cubicBezTo>
                  <a:cubicBezTo>
                    <a:pt x="22" y="142"/>
                    <a:pt x="22" y="142"/>
                    <a:pt x="22" y="142"/>
                  </a:cubicBezTo>
                  <a:cubicBezTo>
                    <a:pt x="10" y="142"/>
                    <a:pt x="0" y="132"/>
                    <a:pt x="0" y="120"/>
                  </a:cubicBezTo>
                  <a:cubicBezTo>
                    <a:pt x="0" y="22"/>
                    <a:pt x="0" y="22"/>
                    <a:pt x="0" y="22"/>
                  </a:cubicBezTo>
                  <a:cubicBezTo>
                    <a:pt x="0" y="10"/>
                    <a:pt x="10" y="0"/>
                    <a:pt x="22" y="0"/>
                  </a:cubicBezTo>
                  <a:cubicBezTo>
                    <a:pt x="123" y="0"/>
                    <a:pt x="123" y="0"/>
                    <a:pt x="123"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4"/>
            <p:cNvSpPr/>
            <p:nvPr/>
          </p:nvSpPr>
          <p:spPr bwMode="auto">
            <a:xfrm>
              <a:off x="6546851" y="1292225"/>
              <a:ext cx="430213" cy="417513"/>
            </a:xfrm>
            <a:custGeom>
              <a:avLst/>
              <a:gdLst>
                <a:gd name="T0" fmla="*/ 146 w 146"/>
                <a:gd name="T1" fmla="*/ 120 h 142"/>
                <a:gd name="T2" fmla="*/ 124 w 146"/>
                <a:gd name="T3" fmla="*/ 142 h 142"/>
                <a:gd name="T4" fmla="*/ 22 w 146"/>
                <a:gd name="T5" fmla="*/ 142 h 142"/>
                <a:gd name="T6" fmla="*/ 0 w 146"/>
                <a:gd name="T7" fmla="*/ 120 h 142"/>
                <a:gd name="T8" fmla="*/ 0 w 146"/>
                <a:gd name="T9" fmla="*/ 22 h 142"/>
                <a:gd name="T10" fmla="*/ 22 w 146"/>
                <a:gd name="T11" fmla="*/ 0 h 142"/>
                <a:gd name="T12" fmla="*/ 124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4" y="142"/>
                  </a:cubicBezTo>
                  <a:cubicBezTo>
                    <a:pt x="22" y="142"/>
                    <a:pt x="22" y="142"/>
                    <a:pt x="22" y="142"/>
                  </a:cubicBezTo>
                  <a:cubicBezTo>
                    <a:pt x="10" y="142"/>
                    <a:pt x="0" y="132"/>
                    <a:pt x="0" y="120"/>
                  </a:cubicBezTo>
                  <a:cubicBezTo>
                    <a:pt x="0" y="22"/>
                    <a:pt x="0" y="22"/>
                    <a:pt x="0" y="22"/>
                  </a:cubicBezTo>
                  <a:cubicBezTo>
                    <a:pt x="0" y="10"/>
                    <a:pt x="10" y="0"/>
                    <a:pt x="22" y="0"/>
                  </a:cubicBezTo>
                  <a:cubicBezTo>
                    <a:pt x="124" y="0"/>
                    <a:pt x="124" y="0"/>
                    <a:pt x="124"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5"/>
            <p:cNvSpPr/>
            <p:nvPr/>
          </p:nvSpPr>
          <p:spPr bwMode="auto">
            <a:xfrm>
              <a:off x="5611813" y="628650"/>
              <a:ext cx="1014413" cy="417513"/>
            </a:xfrm>
            <a:custGeom>
              <a:avLst/>
              <a:gdLst>
                <a:gd name="T0" fmla="*/ 345 w 345"/>
                <a:gd name="T1" fmla="*/ 120 h 142"/>
                <a:gd name="T2" fmla="*/ 323 w 345"/>
                <a:gd name="T3" fmla="*/ 142 h 142"/>
                <a:gd name="T4" fmla="*/ 22 w 345"/>
                <a:gd name="T5" fmla="*/ 142 h 142"/>
                <a:gd name="T6" fmla="*/ 0 w 345"/>
                <a:gd name="T7" fmla="*/ 120 h 142"/>
                <a:gd name="T8" fmla="*/ 0 w 345"/>
                <a:gd name="T9" fmla="*/ 22 h 142"/>
                <a:gd name="T10" fmla="*/ 22 w 345"/>
                <a:gd name="T11" fmla="*/ 0 h 142"/>
                <a:gd name="T12" fmla="*/ 323 w 345"/>
                <a:gd name="T13" fmla="*/ 0 h 142"/>
                <a:gd name="T14" fmla="*/ 345 w 345"/>
                <a:gd name="T15" fmla="*/ 22 h 142"/>
                <a:gd name="T16" fmla="*/ 345 w 345"/>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142">
                  <a:moveTo>
                    <a:pt x="345" y="120"/>
                  </a:moveTo>
                  <a:cubicBezTo>
                    <a:pt x="345" y="132"/>
                    <a:pt x="335" y="142"/>
                    <a:pt x="323" y="142"/>
                  </a:cubicBezTo>
                  <a:cubicBezTo>
                    <a:pt x="22" y="142"/>
                    <a:pt x="22" y="142"/>
                    <a:pt x="22" y="142"/>
                  </a:cubicBezTo>
                  <a:cubicBezTo>
                    <a:pt x="10" y="142"/>
                    <a:pt x="0" y="132"/>
                    <a:pt x="0" y="120"/>
                  </a:cubicBezTo>
                  <a:cubicBezTo>
                    <a:pt x="0" y="22"/>
                    <a:pt x="0" y="22"/>
                    <a:pt x="0" y="22"/>
                  </a:cubicBezTo>
                  <a:cubicBezTo>
                    <a:pt x="0" y="10"/>
                    <a:pt x="10" y="0"/>
                    <a:pt x="22" y="0"/>
                  </a:cubicBezTo>
                  <a:cubicBezTo>
                    <a:pt x="323" y="0"/>
                    <a:pt x="323" y="0"/>
                    <a:pt x="323" y="0"/>
                  </a:cubicBezTo>
                  <a:cubicBezTo>
                    <a:pt x="335" y="0"/>
                    <a:pt x="345" y="10"/>
                    <a:pt x="345" y="22"/>
                  </a:cubicBezTo>
                  <a:lnTo>
                    <a:pt x="345" y="120"/>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 name="组合 27"/>
          <p:cNvGrpSpPr/>
          <p:nvPr/>
        </p:nvGrpSpPr>
        <p:grpSpPr>
          <a:xfrm>
            <a:off x="2107045" y="4692451"/>
            <a:ext cx="615909" cy="388364"/>
            <a:chOff x="5262563" y="628650"/>
            <a:chExt cx="1714501" cy="1081088"/>
          </a:xfrm>
        </p:grpSpPr>
        <p:sp>
          <p:nvSpPr>
            <p:cNvPr id="29" name="Freeform 30"/>
            <p:cNvSpPr/>
            <p:nvPr/>
          </p:nvSpPr>
          <p:spPr bwMode="auto">
            <a:xfrm>
              <a:off x="5538788" y="1468438"/>
              <a:ext cx="1155700" cy="65088"/>
            </a:xfrm>
            <a:custGeom>
              <a:avLst/>
              <a:gdLst>
                <a:gd name="T0" fmla="*/ 0 w 728"/>
                <a:gd name="T1" fmla="*/ 41 h 41"/>
                <a:gd name="T2" fmla="*/ 0 w 728"/>
                <a:gd name="T3" fmla="*/ 0 h 41"/>
                <a:gd name="T4" fmla="*/ 728 w 728"/>
                <a:gd name="T5" fmla="*/ 0 h 41"/>
                <a:gd name="T6" fmla="*/ 728 w 728"/>
                <a:gd name="T7" fmla="*/ 41 h 41"/>
                <a:gd name="T8" fmla="*/ 0 w 728"/>
                <a:gd name="T9" fmla="*/ 41 h 41"/>
                <a:gd name="T10" fmla="*/ 0 w 728"/>
                <a:gd name="T11" fmla="*/ 41 h 41"/>
              </a:gdLst>
              <a:ahLst/>
              <a:cxnLst>
                <a:cxn ang="0">
                  <a:pos x="T0" y="T1"/>
                </a:cxn>
                <a:cxn ang="0">
                  <a:pos x="T2" y="T3"/>
                </a:cxn>
                <a:cxn ang="0">
                  <a:pos x="T4" y="T5"/>
                </a:cxn>
                <a:cxn ang="0">
                  <a:pos x="T6" y="T7"/>
                </a:cxn>
                <a:cxn ang="0">
                  <a:pos x="T8" y="T9"/>
                </a:cxn>
                <a:cxn ang="0">
                  <a:pos x="T10" y="T11"/>
                </a:cxn>
              </a:cxnLst>
              <a:rect l="0" t="0" r="r" b="b"/>
              <a:pathLst>
                <a:path w="728" h="41">
                  <a:moveTo>
                    <a:pt x="0" y="41"/>
                  </a:moveTo>
                  <a:lnTo>
                    <a:pt x="0" y="0"/>
                  </a:lnTo>
                  <a:lnTo>
                    <a:pt x="728" y="0"/>
                  </a:lnTo>
                  <a:lnTo>
                    <a:pt x="728" y="41"/>
                  </a:lnTo>
                  <a:lnTo>
                    <a:pt x="0" y="41"/>
                  </a:lnTo>
                  <a:lnTo>
                    <a:pt x="0" y="41"/>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1"/>
            <p:cNvSpPr/>
            <p:nvPr/>
          </p:nvSpPr>
          <p:spPr bwMode="auto">
            <a:xfrm>
              <a:off x="6088063" y="901700"/>
              <a:ext cx="65088" cy="587375"/>
            </a:xfrm>
            <a:custGeom>
              <a:avLst/>
              <a:gdLst>
                <a:gd name="T0" fmla="*/ 0 w 41"/>
                <a:gd name="T1" fmla="*/ 370 h 370"/>
                <a:gd name="T2" fmla="*/ 0 w 41"/>
                <a:gd name="T3" fmla="*/ 0 h 370"/>
                <a:gd name="T4" fmla="*/ 41 w 41"/>
                <a:gd name="T5" fmla="*/ 0 h 370"/>
                <a:gd name="T6" fmla="*/ 41 w 41"/>
                <a:gd name="T7" fmla="*/ 370 h 370"/>
                <a:gd name="T8" fmla="*/ 0 w 41"/>
                <a:gd name="T9" fmla="*/ 370 h 370"/>
                <a:gd name="T10" fmla="*/ 0 w 41"/>
                <a:gd name="T11" fmla="*/ 370 h 370"/>
              </a:gdLst>
              <a:ahLst/>
              <a:cxnLst>
                <a:cxn ang="0">
                  <a:pos x="T0" y="T1"/>
                </a:cxn>
                <a:cxn ang="0">
                  <a:pos x="T2" y="T3"/>
                </a:cxn>
                <a:cxn ang="0">
                  <a:pos x="T4" y="T5"/>
                </a:cxn>
                <a:cxn ang="0">
                  <a:pos x="T6" y="T7"/>
                </a:cxn>
                <a:cxn ang="0">
                  <a:pos x="T8" y="T9"/>
                </a:cxn>
                <a:cxn ang="0">
                  <a:pos x="T10" y="T11"/>
                </a:cxn>
              </a:cxnLst>
              <a:rect l="0" t="0" r="r" b="b"/>
              <a:pathLst>
                <a:path w="41" h="370">
                  <a:moveTo>
                    <a:pt x="0" y="370"/>
                  </a:moveTo>
                  <a:lnTo>
                    <a:pt x="0" y="0"/>
                  </a:lnTo>
                  <a:lnTo>
                    <a:pt x="41" y="0"/>
                  </a:lnTo>
                  <a:lnTo>
                    <a:pt x="41" y="370"/>
                  </a:lnTo>
                  <a:lnTo>
                    <a:pt x="0" y="370"/>
                  </a:lnTo>
                  <a:lnTo>
                    <a:pt x="0" y="370"/>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2"/>
            <p:cNvSpPr/>
            <p:nvPr/>
          </p:nvSpPr>
          <p:spPr bwMode="auto">
            <a:xfrm>
              <a:off x="5262563" y="1292225"/>
              <a:ext cx="431800" cy="417513"/>
            </a:xfrm>
            <a:custGeom>
              <a:avLst/>
              <a:gdLst>
                <a:gd name="T0" fmla="*/ 147 w 147"/>
                <a:gd name="T1" fmla="*/ 120 h 142"/>
                <a:gd name="T2" fmla="*/ 124 w 147"/>
                <a:gd name="T3" fmla="*/ 142 h 142"/>
                <a:gd name="T4" fmla="*/ 23 w 147"/>
                <a:gd name="T5" fmla="*/ 142 h 142"/>
                <a:gd name="T6" fmla="*/ 0 w 147"/>
                <a:gd name="T7" fmla="*/ 120 h 142"/>
                <a:gd name="T8" fmla="*/ 0 w 147"/>
                <a:gd name="T9" fmla="*/ 22 h 142"/>
                <a:gd name="T10" fmla="*/ 23 w 147"/>
                <a:gd name="T11" fmla="*/ 0 h 142"/>
                <a:gd name="T12" fmla="*/ 124 w 147"/>
                <a:gd name="T13" fmla="*/ 0 h 142"/>
                <a:gd name="T14" fmla="*/ 147 w 147"/>
                <a:gd name="T15" fmla="*/ 22 h 142"/>
                <a:gd name="T16" fmla="*/ 147 w 147"/>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42">
                  <a:moveTo>
                    <a:pt x="147" y="120"/>
                  </a:moveTo>
                  <a:cubicBezTo>
                    <a:pt x="147" y="132"/>
                    <a:pt x="137" y="142"/>
                    <a:pt x="124" y="142"/>
                  </a:cubicBezTo>
                  <a:cubicBezTo>
                    <a:pt x="23" y="142"/>
                    <a:pt x="23" y="142"/>
                    <a:pt x="23" y="142"/>
                  </a:cubicBezTo>
                  <a:cubicBezTo>
                    <a:pt x="10" y="142"/>
                    <a:pt x="0" y="132"/>
                    <a:pt x="0" y="120"/>
                  </a:cubicBezTo>
                  <a:cubicBezTo>
                    <a:pt x="0" y="22"/>
                    <a:pt x="0" y="22"/>
                    <a:pt x="0" y="22"/>
                  </a:cubicBezTo>
                  <a:cubicBezTo>
                    <a:pt x="0" y="10"/>
                    <a:pt x="10" y="0"/>
                    <a:pt x="23" y="0"/>
                  </a:cubicBezTo>
                  <a:cubicBezTo>
                    <a:pt x="124" y="0"/>
                    <a:pt x="124" y="0"/>
                    <a:pt x="124" y="0"/>
                  </a:cubicBezTo>
                  <a:cubicBezTo>
                    <a:pt x="137" y="0"/>
                    <a:pt x="147" y="10"/>
                    <a:pt x="147" y="22"/>
                  </a:cubicBezTo>
                  <a:lnTo>
                    <a:pt x="147"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3"/>
            <p:cNvSpPr/>
            <p:nvPr/>
          </p:nvSpPr>
          <p:spPr bwMode="auto">
            <a:xfrm>
              <a:off x="5907088" y="1292225"/>
              <a:ext cx="428625" cy="417513"/>
            </a:xfrm>
            <a:custGeom>
              <a:avLst/>
              <a:gdLst>
                <a:gd name="T0" fmla="*/ 146 w 146"/>
                <a:gd name="T1" fmla="*/ 120 h 142"/>
                <a:gd name="T2" fmla="*/ 123 w 146"/>
                <a:gd name="T3" fmla="*/ 142 h 142"/>
                <a:gd name="T4" fmla="*/ 22 w 146"/>
                <a:gd name="T5" fmla="*/ 142 h 142"/>
                <a:gd name="T6" fmla="*/ 0 w 146"/>
                <a:gd name="T7" fmla="*/ 120 h 142"/>
                <a:gd name="T8" fmla="*/ 0 w 146"/>
                <a:gd name="T9" fmla="*/ 22 h 142"/>
                <a:gd name="T10" fmla="*/ 22 w 146"/>
                <a:gd name="T11" fmla="*/ 0 h 142"/>
                <a:gd name="T12" fmla="*/ 123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3" y="142"/>
                  </a:cubicBezTo>
                  <a:cubicBezTo>
                    <a:pt x="22" y="142"/>
                    <a:pt x="22" y="142"/>
                    <a:pt x="22" y="142"/>
                  </a:cubicBezTo>
                  <a:cubicBezTo>
                    <a:pt x="10" y="142"/>
                    <a:pt x="0" y="132"/>
                    <a:pt x="0" y="120"/>
                  </a:cubicBezTo>
                  <a:cubicBezTo>
                    <a:pt x="0" y="22"/>
                    <a:pt x="0" y="22"/>
                    <a:pt x="0" y="22"/>
                  </a:cubicBezTo>
                  <a:cubicBezTo>
                    <a:pt x="0" y="10"/>
                    <a:pt x="10" y="0"/>
                    <a:pt x="22" y="0"/>
                  </a:cubicBezTo>
                  <a:cubicBezTo>
                    <a:pt x="123" y="0"/>
                    <a:pt x="123" y="0"/>
                    <a:pt x="123"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4"/>
            <p:cNvSpPr/>
            <p:nvPr/>
          </p:nvSpPr>
          <p:spPr bwMode="auto">
            <a:xfrm>
              <a:off x="6546851" y="1292225"/>
              <a:ext cx="430213" cy="417513"/>
            </a:xfrm>
            <a:custGeom>
              <a:avLst/>
              <a:gdLst>
                <a:gd name="T0" fmla="*/ 146 w 146"/>
                <a:gd name="T1" fmla="*/ 120 h 142"/>
                <a:gd name="T2" fmla="*/ 124 w 146"/>
                <a:gd name="T3" fmla="*/ 142 h 142"/>
                <a:gd name="T4" fmla="*/ 22 w 146"/>
                <a:gd name="T5" fmla="*/ 142 h 142"/>
                <a:gd name="T6" fmla="*/ 0 w 146"/>
                <a:gd name="T7" fmla="*/ 120 h 142"/>
                <a:gd name="T8" fmla="*/ 0 w 146"/>
                <a:gd name="T9" fmla="*/ 22 h 142"/>
                <a:gd name="T10" fmla="*/ 22 w 146"/>
                <a:gd name="T11" fmla="*/ 0 h 142"/>
                <a:gd name="T12" fmla="*/ 124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4" y="142"/>
                  </a:cubicBezTo>
                  <a:cubicBezTo>
                    <a:pt x="22" y="142"/>
                    <a:pt x="22" y="142"/>
                    <a:pt x="22" y="142"/>
                  </a:cubicBezTo>
                  <a:cubicBezTo>
                    <a:pt x="10" y="142"/>
                    <a:pt x="0" y="132"/>
                    <a:pt x="0" y="120"/>
                  </a:cubicBezTo>
                  <a:cubicBezTo>
                    <a:pt x="0" y="22"/>
                    <a:pt x="0" y="22"/>
                    <a:pt x="0" y="22"/>
                  </a:cubicBezTo>
                  <a:cubicBezTo>
                    <a:pt x="0" y="10"/>
                    <a:pt x="10" y="0"/>
                    <a:pt x="22" y="0"/>
                  </a:cubicBezTo>
                  <a:cubicBezTo>
                    <a:pt x="124" y="0"/>
                    <a:pt x="124" y="0"/>
                    <a:pt x="124"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5"/>
            <p:cNvSpPr/>
            <p:nvPr/>
          </p:nvSpPr>
          <p:spPr bwMode="auto">
            <a:xfrm>
              <a:off x="5611813" y="628650"/>
              <a:ext cx="1014413" cy="417513"/>
            </a:xfrm>
            <a:custGeom>
              <a:avLst/>
              <a:gdLst>
                <a:gd name="T0" fmla="*/ 345 w 345"/>
                <a:gd name="T1" fmla="*/ 120 h 142"/>
                <a:gd name="T2" fmla="*/ 323 w 345"/>
                <a:gd name="T3" fmla="*/ 142 h 142"/>
                <a:gd name="T4" fmla="*/ 22 w 345"/>
                <a:gd name="T5" fmla="*/ 142 h 142"/>
                <a:gd name="T6" fmla="*/ 0 w 345"/>
                <a:gd name="T7" fmla="*/ 120 h 142"/>
                <a:gd name="T8" fmla="*/ 0 w 345"/>
                <a:gd name="T9" fmla="*/ 22 h 142"/>
                <a:gd name="T10" fmla="*/ 22 w 345"/>
                <a:gd name="T11" fmla="*/ 0 h 142"/>
                <a:gd name="T12" fmla="*/ 323 w 345"/>
                <a:gd name="T13" fmla="*/ 0 h 142"/>
                <a:gd name="T14" fmla="*/ 345 w 345"/>
                <a:gd name="T15" fmla="*/ 22 h 142"/>
                <a:gd name="T16" fmla="*/ 345 w 345"/>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142">
                  <a:moveTo>
                    <a:pt x="345" y="120"/>
                  </a:moveTo>
                  <a:cubicBezTo>
                    <a:pt x="345" y="132"/>
                    <a:pt x="335" y="142"/>
                    <a:pt x="323" y="142"/>
                  </a:cubicBezTo>
                  <a:cubicBezTo>
                    <a:pt x="22" y="142"/>
                    <a:pt x="22" y="142"/>
                    <a:pt x="22" y="142"/>
                  </a:cubicBezTo>
                  <a:cubicBezTo>
                    <a:pt x="10" y="142"/>
                    <a:pt x="0" y="132"/>
                    <a:pt x="0" y="120"/>
                  </a:cubicBezTo>
                  <a:cubicBezTo>
                    <a:pt x="0" y="22"/>
                    <a:pt x="0" y="22"/>
                    <a:pt x="0" y="22"/>
                  </a:cubicBezTo>
                  <a:cubicBezTo>
                    <a:pt x="0" y="10"/>
                    <a:pt x="10" y="0"/>
                    <a:pt x="22" y="0"/>
                  </a:cubicBezTo>
                  <a:cubicBezTo>
                    <a:pt x="323" y="0"/>
                    <a:pt x="323" y="0"/>
                    <a:pt x="323" y="0"/>
                  </a:cubicBezTo>
                  <a:cubicBezTo>
                    <a:pt x="335" y="0"/>
                    <a:pt x="345" y="10"/>
                    <a:pt x="345" y="22"/>
                  </a:cubicBezTo>
                  <a:lnTo>
                    <a:pt x="345" y="120"/>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2107045" y="5390448"/>
            <a:ext cx="615909" cy="388364"/>
            <a:chOff x="5262563" y="628650"/>
            <a:chExt cx="1714501" cy="1081088"/>
          </a:xfrm>
        </p:grpSpPr>
        <p:sp>
          <p:nvSpPr>
            <p:cNvPr id="36" name="Freeform 30"/>
            <p:cNvSpPr/>
            <p:nvPr/>
          </p:nvSpPr>
          <p:spPr bwMode="auto">
            <a:xfrm>
              <a:off x="5538788" y="1468438"/>
              <a:ext cx="1155700" cy="65088"/>
            </a:xfrm>
            <a:custGeom>
              <a:avLst/>
              <a:gdLst>
                <a:gd name="T0" fmla="*/ 0 w 728"/>
                <a:gd name="T1" fmla="*/ 41 h 41"/>
                <a:gd name="T2" fmla="*/ 0 w 728"/>
                <a:gd name="T3" fmla="*/ 0 h 41"/>
                <a:gd name="T4" fmla="*/ 728 w 728"/>
                <a:gd name="T5" fmla="*/ 0 h 41"/>
                <a:gd name="T6" fmla="*/ 728 w 728"/>
                <a:gd name="T7" fmla="*/ 41 h 41"/>
                <a:gd name="T8" fmla="*/ 0 w 728"/>
                <a:gd name="T9" fmla="*/ 41 h 41"/>
                <a:gd name="T10" fmla="*/ 0 w 728"/>
                <a:gd name="T11" fmla="*/ 41 h 41"/>
              </a:gdLst>
              <a:ahLst/>
              <a:cxnLst>
                <a:cxn ang="0">
                  <a:pos x="T0" y="T1"/>
                </a:cxn>
                <a:cxn ang="0">
                  <a:pos x="T2" y="T3"/>
                </a:cxn>
                <a:cxn ang="0">
                  <a:pos x="T4" y="T5"/>
                </a:cxn>
                <a:cxn ang="0">
                  <a:pos x="T6" y="T7"/>
                </a:cxn>
                <a:cxn ang="0">
                  <a:pos x="T8" y="T9"/>
                </a:cxn>
                <a:cxn ang="0">
                  <a:pos x="T10" y="T11"/>
                </a:cxn>
              </a:cxnLst>
              <a:rect l="0" t="0" r="r" b="b"/>
              <a:pathLst>
                <a:path w="728" h="41">
                  <a:moveTo>
                    <a:pt x="0" y="41"/>
                  </a:moveTo>
                  <a:lnTo>
                    <a:pt x="0" y="0"/>
                  </a:lnTo>
                  <a:lnTo>
                    <a:pt x="728" y="0"/>
                  </a:lnTo>
                  <a:lnTo>
                    <a:pt x="728" y="41"/>
                  </a:lnTo>
                  <a:lnTo>
                    <a:pt x="0" y="41"/>
                  </a:lnTo>
                  <a:lnTo>
                    <a:pt x="0" y="41"/>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1"/>
            <p:cNvSpPr/>
            <p:nvPr/>
          </p:nvSpPr>
          <p:spPr bwMode="auto">
            <a:xfrm>
              <a:off x="6088063" y="901700"/>
              <a:ext cx="65088" cy="587375"/>
            </a:xfrm>
            <a:custGeom>
              <a:avLst/>
              <a:gdLst>
                <a:gd name="T0" fmla="*/ 0 w 41"/>
                <a:gd name="T1" fmla="*/ 370 h 370"/>
                <a:gd name="T2" fmla="*/ 0 w 41"/>
                <a:gd name="T3" fmla="*/ 0 h 370"/>
                <a:gd name="T4" fmla="*/ 41 w 41"/>
                <a:gd name="T5" fmla="*/ 0 h 370"/>
                <a:gd name="T6" fmla="*/ 41 w 41"/>
                <a:gd name="T7" fmla="*/ 370 h 370"/>
                <a:gd name="T8" fmla="*/ 0 w 41"/>
                <a:gd name="T9" fmla="*/ 370 h 370"/>
                <a:gd name="T10" fmla="*/ 0 w 41"/>
                <a:gd name="T11" fmla="*/ 370 h 370"/>
              </a:gdLst>
              <a:ahLst/>
              <a:cxnLst>
                <a:cxn ang="0">
                  <a:pos x="T0" y="T1"/>
                </a:cxn>
                <a:cxn ang="0">
                  <a:pos x="T2" y="T3"/>
                </a:cxn>
                <a:cxn ang="0">
                  <a:pos x="T4" y="T5"/>
                </a:cxn>
                <a:cxn ang="0">
                  <a:pos x="T6" y="T7"/>
                </a:cxn>
                <a:cxn ang="0">
                  <a:pos x="T8" y="T9"/>
                </a:cxn>
                <a:cxn ang="0">
                  <a:pos x="T10" y="T11"/>
                </a:cxn>
              </a:cxnLst>
              <a:rect l="0" t="0" r="r" b="b"/>
              <a:pathLst>
                <a:path w="41" h="370">
                  <a:moveTo>
                    <a:pt x="0" y="370"/>
                  </a:moveTo>
                  <a:lnTo>
                    <a:pt x="0" y="0"/>
                  </a:lnTo>
                  <a:lnTo>
                    <a:pt x="41" y="0"/>
                  </a:lnTo>
                  <a:lnTo>
                    <a:pt x="41" y="370"/>
                  </a:lnTo>
                  <a:lnTo>
                    <a:pt x="0" y="370"/>
                  </a:lnTo>
                  <a:lnTo>
                    <a:pt x="0" y="370"/>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2"/>
            <p:cNvSpPr/>
            <p:nvPr/>
          </p:nvSpPr>
          <p:spPr bwMode="auto">
            <a:xfrm>
              <a:off x="5262563" y="1292225"/>
              <a:ext cx="431800" cy="417513"/>
            </a:xfrm>
            <a:custGeom>
              <a:avLst/>
              <a:gdLst>
                <a:gd name="T0" fmla="*/ 147 w 147"/>
                <a:gd name="T1" fmla="*/ 120 h 142"/>
                <a:gd name="T2" fmla="*/ 124 w 147"/>
                <a:gd name="T3" fmla="*/ 142 h 142"/>
                <a:gd name="T4" fmla="*/ 23 w 147"/>
                <a:gd name="T5" fmla="*/ 142 h 142"/>
                <a:gd name="T6" fmla="*/ 0 w 147"/>
                <a:gd name="T7" fmla="*/ 120 h 142"/>
                <a:gd name="T8" fmla="*/ 0 w 147"/>
                <a:gd name="T9" fmla="*/ 22 h 142"/>
                <a:gd name="T10" fmla="*/ 23 w 147"/>
                <a:gd name="T11" fmla="*/ 0 h 142"/>
                <a:gd name="T12" fmla="*/ 124 w 147"/>
                <a:gd name="T13" fmla="*/ 0 h 142"/>
                <a:gd name="T14" fmla="*/ 147 w 147"/>
                <a:gd name="T15" fmla="*/ 22 h 142"/>
                <a:gd name="T16" fmla="*/ 147 w 147"/>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42">
                  <a:moveTo>
                    <a:pt x="147" y="120"/>
                  </a:moveTo>
                  <a:cubicBezTo>
                    <a:pt x="147" y="132"/>
                    <a:pt x="137" y="142"/>
                    <a:pt x="124" y="142"/>
                  </a:cubicBezTo>
                  <a:cubicBezTo>
                    <a:pt x="23" y="142"/>
                    <a:pt x="23" y="142"/>
                    <a:pt x="23" y="142"/>
                  </a:cubicBezTo>
                  <a:cubicBezTo>
                    <a:pt x="10" y="142"/>
                    <a:pt x="0" y="132"/>
                    <a:pt x="0" y="120"/>
                  </a:cubicBezTo>
                  <a:cubicBezTo>
                    <a:pt x="0" y="22"/>
                    <a:pt x="0" y="22"/>
                    <a:pt x="0" y="22"/>
                  </a:cubicBezTo>
                  <a:cubicBezTo>
                    <a:pt x="0" y="10"/>
                    <a:pt x="10" y="0"/>
                    <a:pt x="23" y="0"/>
                  </a:cubicBezTo>
                  <a:cubicBezTo>
                    <a:pt x="124" y="0"/>
                    <a:pt x="124" y="0"/>
                    <a:pt x="124" y="0"/>
                  </a:cubicBezTo>
                  <a:cubicBezTo>
                    <a:pt x="137" y="0"/>
                    <a:pt x="147" y="10"/>
                    <a:pt x="147" y="22"/>
                  </a:cubicBezTo>
                  <a:lnTo>
                    <a:pt x="147"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3"/>
            <p:cNvSpPr/>
            <p:nvPr/>
          </p:nvSpPr>
          <p:spPr bwMode="auto">
            <a:xfrm>
              <a:off x="5907088" y="1292225"/>
              <a:ext cx="428625" cy="417513"/>
            </a:xfrm>
            <a:custGeom>
              <a:avLst/>
              <a:gdLst>
                <a:gd name="T0" fmla="*/ 146 w 146"/>
                <a:gd name="T1" fmla="*/ 120 h 142"/>
                <a:gd name="T2" fmla="*/ 123 w 146"/>
                <a:gd name="T3" fmla="*/ 142 h 142"/>
                <a:gd name="T4" fmla="*/ 22 w 146"/>
                <a:gd name="T5" fmla="*/ 142 h 142"/>
                <a:gd name="T6" fmla="*/ 0 w 146"/>
                <a:gd name="T7" fmla="*/ 120 h 142"/>
                <a:gd name="T8" fmla="*/ 0 w 146"/>
                <a:gd name="T9" fmla="*/ 22 h 142"/>
                <a:gd name="T10" fmla="*/ 22 w 146"/>
                <a:gd name="T11" fmla="*/ 0 h 142"/>
                <a:gd name="T12" fmla="*/ 123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3" y="142"/>
                  </a:cubicBezTo>
                  <a:cubicBezTo>
                    <a:pt x="22" y="142"/>
                    <a:pt x="22" y="142"/>
                    <a:pt x="22" y="142"/>
                  </a:cubicBezTo>
                  <a:cubicBezTo>
                    <a:pt x="10" y="142"/>
                    <a:pt x="0" y="132"/>
                    <a:pt x="0" y="120"/>
                  </a:cubicBezTo>
                  <a:cubicBezTo>
                    <a:pt x="0" y="22"/>
                    <a:pt x="0" y="22"/>
                    <a:pt x="0" y="22"/>
                  </a:cubicBezTo>
                  <a:cubicBezTo>
                    <a:pt x="0" y="10"/>
                    <a:pt x="10" y="0"/>
                    <a:pt x="22" y="0"/>
                  </a:cubicBezTo>
                  <a:cubicBezTo>
                    <a:pt x="123" y="0"/>
                    <a:pt x="123" y="0"/>
                    <a:pt x="123"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4"/>
            <p:cNvSpPr/>
            <p:nvPr/>
          </p:nvSpPr>
          <p:spPr bwMode="auto">
            <a:xfrm>
              <a:off x="6546851" y="1292225"/>
              <a:ext cx="430213" cy="417513"/>
            </a:xfrm>
            <a:custGeom>
              <a:avLst/>
              <a:gdLst>
                <a:gd name="T0" fmla="*/ 146 w 146"/>
                <a:gd name="T1" fmla="*/ 120 h 142"/>
                <a:gd name="T2" fmla="*/ 124 w 146"/>
                <a:gd name="T3" fmla="*/ 142 h 142"/>
                <a:gd name="T4" fmla="*/ 22 w 146"/>
                <a:gd name="T5" fmla="*/ 142 h 142"/>
                <a:gd name="T6" fmla="*/ 0 w 146"/>
                <a:gd name="T7" fmla="*/ 120 h 142"/>
                <a:gd name="T8" fmla="*/ 0 w 146"/>
                <a:gd name="T9" fmla="*/ 22 h 142"/>
                <a:gd name="T10" fmla="*/ 22 w 146"/>
                <a:gd name="T11" fmla="*/ 0 h 142"/>
                <a:gd name="T12" fmla="*/ 124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4" y="142"/>
                  </a:cubicBezTo>
                  <a:cubicBezTo>
                    <a:pt x="22" y="142"/>
                    <a:pt x="22" y="142"/>
                    <a:pt x="22" y="142"/>
                  </a:cubicBezTo>
                  <a:cubicBezTo>
                    <a:pt x="10" y="142"/>
                    <a:pt x="0" y="132"/>
                    <a:pt x="0" y="120"/>
                  </a:cubicBezTo>
                  <a:cubicBezTo>
                    <a:pt x="0" y="22"/>
                    <a:pt x="0" y="22"/>
                    <a:pt x="0" y="22"/>
                  </a:cubicBezTo>
                  <a:cubicBezTo>
                    <a:pt x="0" y="10"/>
                    <a:pt x="10" y="0"/>
                    <a:pt x="22" y="0"/>
                  </a:cubicBezTo>
                  <a:cubicBezTo>
                    <a:pt x="124" y="0"/>
                    <a:pt x="124" y="0"/>
                    <a:pt x="124"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5"/>
            <p:cNvSpPr/>
            <p:nvPr/>
          </p:nvSpPr>
          <p:spPr bwMode="auto">
            <a:xfrm>
              <a:off x="5611813" y="628650"/>
              <a:ext cx="1014413" cy="417513"/>
            </a:xfrm>
            <a:custGeom>
              <a:avLst/>
              <a:gdLst>
                <a:gd name="T0" fmla="*/ 345 w 345"/>
                <a:gd name="T1" fmla="*/ 120 h 142"/>
                <a:gd name="T2" fmla="*/ 323 w 345"/>
                <a:gd name="T3" fmla="*/ 142 h 142"/>
                <a:gd name="T4" fmla="*/ 22 w 345"/>
                <a:gd name="T5" fmla="*/ 142 h 142"/>
                <a:gd name="T6" fmla="*/ 0 w 345"/>
                <a:gd name="T7" fmla="*/ 120 h 142"/>
                <a:gd name="T8" fmla="*/ 0 w 345"/>
                <a:gd name="T9" fmla="*/ 22 h 142"/>
                <a:gd name="T10" fmla="*/ 22 w 345"/>
                <a:gd name="T11" fmla="*/ 0 h 142"/>
                <a:gd name="T12" fmla="*/ 323 w 345"/>
                <a:gd name="T13" fmla="*/ 0 h 142"/>
                <a:gd name="T14" fmla="*/ 345 w 345"/>
                <a:gd name="T15" fmla="*/ 22 h 142"/>
                <a:gd name="T16" fmla="*/ 345 w 345"/>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142">
                  <a:moveTo>
                    <a:pt x="345" y="120"/>
                  </a:moveTo>
                  <a:cubicBezTo>
                    <a:pt x="345" y="132"/>
                    <a:pt x="335" y="142"/>
                    <a:pt x="323" y="142"/>
                  </a:cubicBezTo>
                  <a:cubicBezTo>
                    <a:pt x="22" y="142"/>
                    <a:pt x="22" y="142"/>
                    <a:pt x="22" y="142"/>
                  </a:cubicBezTo>
                  <a:cubicBezTo>
                    <a:pt x="10" y="142"/>
                    <a:pt x="0" y="132"/>
                    <a:pt x="0" y="120"/>
                  </a:cubicBezTo>
                  <a:cubicBezTo>
                    <a:pt x="0" y="22"/>
                    <a:pt x="0" y="22"/>
                    <a:pt x="0" y="22"/>
                  </a:cubicBezTo>
                  <a:cubicBezTo>
                    <a:pt x="0" y="10"/>
                    <a:pt x="10" y="0"/>
                    <a:pt x="22" y="0"/>
                  </a:cubicBezTo>
                  <a:cubicBezTo>
                    <a:pt x="323" y="0"/>
                    <a:pt x="323" y="0"/>
                    <a:pt x="323" y="0"/>
                  </a:cubicBezTo>
                  <a:cubicBezTo>
                    <a:pt x="335" y="0"/>
                    <a:pt x="345" y="10"/>
                    <a:pt x="345" y="22"/>
                  </a:cubicBezTo>
                  <a:lnTo>
                    <a:pt x="345" y="120"/>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p:nvPr/>
        </p:nvGrpSpPr>
        <p:grpSpPr>
          <a:xfrm>
            <a:off x="2107045" y="6088443"/>
            <a:ext cx="615909" cy="388364"/>
            <a:chOff x="5262563" y="628650"/>
            <a:chExt cx="1714501" cy="1081088"/>
          </a:xfrm>
        </p:grpSpPr>
        <p:sp>
          <p:nvSpPr>
            <p:cNvPr id="43" name="Freeform 30"/>
            <p:cNvSpPr/>
            <p:nvPr/>
          </p:nvSpPr>
          <p:spPr bwMode="auto">
            <a:xfrm>
              <a:off x="5538788" y="1468438"/>
              <a:ext cx="1155700" cy="65088"/>
            </a:xfrm>
            <a:custGeom>
              <a:avLst/>
              <a:gdLst>
                <a:gd name="T0" fmla="*/ 0 w 728"/>
                <a:gd name="T1" fmla="*/ 41 h 41"/>
                <a:gd name="T2" fmla="*/ 0 w 728"/>
                <a:gd name="T3" fmla="*/ 0 h 41"/>
                <a:gd name="T4" fmla="*/ 728 w 728"/>
                <a:gd name="T5" fmla="*/ 0 h 41"/>
                <a:gd name="T6" fmla="*/ 728 w 728"/>
                <a:gd name="T7" fmla="*/ 41 h 41"/>
                <a:gd name="T8" fmla="*/ 0 w 728"/>
                <a:gd name="T9" fmla="*/ 41 h 41"/>
                <a:gd name="T10" fmla="*/ 0 w 728"/>
                <a:gd name="T11" fmla="*/ 41 h 41"/>
              </a:gdLst>
              <a:ahLst/>
              <a:cxnLst>
                <a:cxn ang="0">
                  <a:pos x="T0" y="T1"/>
                </a:cxn>
                <a:cxn ang="0">
                  <a:pos x="T2" y="T3"/>
                </a:cxn>
                <a:cxn ang="0">
                  <a:pos x="T4" y="T5"/>
                </a:cxn>
                <a:cxn ang="0">
                  <a:pos x="T6" y="T7"/>
                </a:cxn>
                <a:cxn ang="0">
                  <a:pos x="T8" y="T9"/>
                </a:cxn>
                <a:cxn ang="0">
                  <a:pos x="T10" y="T11"/>
                </a:cxn>
              </a:cxnLst>
              <a:rect l="0" t="0" r="r" b="b"/>
              <a:pathLst>
                <a:path w="728" h="41">
                  <a:moveTo>
                    <a:pt x="0" y="41"/>
                  </a:moveTo>
                  <a:lnTo>
                    <a:pt x="0" y="0"/>
                  </a:lnTo>
                  <a:lnTo>
                    <a:pt x="728" y="0"/>
                  </a:lnTo>
                  <a:lnTo>
                    <a:pt x="728" y="41"/>
                  </a:lnTo>
                  <a:lnTo>
                    <a:pt x="0" y="41"/>
                  </a:lnTo>
                  <a:lnTo>
                    <a:pt x="0" y="41"/>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1"/>
            <p:cNvSpPr/>
            <p:nvPr/>
          </p:nvSpPr>
          <p:spPr bwMode="auto">
            <a:xfrm>
              <a:off x="6088063" y="901700"/>
              <a:ext cx="65088" cy="587375"/>
            </a:xfrm>
            <a:custGeom>
              <a:avLst/>
              <a:gdLst>
                <a:gd name="T0" fmla="*/ 0 w 41"/>
                <a:gd name="T1" fmla="*/ 370 h 370"/>
                <a:gd name="T2" fmla="*/ 0 w 41"/>
                <a:gd name="T3" fmla="*/ 0 h 370"/>
                <a:gd name="T4" fmla="*/ 41 w 41"/>
                <a:gd name="T5" fmla="*/ 0 h 370"/>
                <a:gd name="T6" fmla="*/ 41 w 41"/>
                <a:gd name="T7" fmla="*/ 370 h 370"/>
                <a:gd name="T8" fmla="*/ 0 w 41"/>
                <a:gd name="T9" fmla="*/ 370 h 370"/>
                <a:gd name="T10" fmla="*/ 0 w 41"/>
                <a:gd name="T11" fmla="*/ 370 h 370"/>
              </a:gdLst>
              <a:ahLst/>
              <a:cxnLst>
                <a:cxn ang="0">
                  <a:pos x="T0" y="T1"/>
                </a:cxn>
                <a:cxn ang="0">
                  <a:pos x="T2" y="T3"/>
                </a:cxn>
                <a:cxn ang="0">
                  <a:pos x="T4" y="T5"/>
                </a:cxn>
                <a:cxn ang="0">
                  <a:pos x="T6" y="T7"/>
                </a:cxn>
                <a:cxn ang="0">
                  <a:pos x="T8" y="T9"/>
                </a:cxn>
                <a:cxn ang="0">
                  <a:pos x="T10" y="T11"/>
                </a:cxn>
              </a:cxnLst>
              <a:rect l="0" t="0" r="r" b="b"/>
              <a:pathLst>
                <a:path w="41" h="370">
                  <a:moveTo>
                    <a:pt x="0" y="370"/>
                  </a:moveTo>
                  <a:lnTo>
                    <a:pt x="0" y="0"/>
                  </a:lnTo>
                  <a:lnTo>
                    <a:pt x="41" y="0"/>
                  </a:lnTo>
                  <a:lnTo>
                    <a:pt x="41" y="370"/>
                  </a:lnTo>
                  <a:lnTo>
                    <a:pt x="0" y="370"/>
                  </a:lnTo>
                  <a:lnTo>
                    <a:pt x="0" y="370"/>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2"/>
            <p:cNvSpPr/>
            <p:nvPr/>
          </p:nvSpPr>
          <p:spPr bwMode="auto">
            <a:xfrm>
              <a:off x="5262563" y="1292225"/>
              <a:ext cx="431800" cy="417513"/>
            </a:xfrm>
            <a:custGeom>
              <a:avLst/>
              <a:gdLst>
                <a:gd name="T0" fmla="*/ 147 w 147"/>
                <a:gd name="T1" fmla="*/ 120 h 142"/>
                <a:gd name="T2" fmla="*/ 124 w 147"/>
                <a:gd name="T3" fmla="*/ 142 h 142"/>
                <a:gd name="T4" fmla="*/ 23 w 147"/>
                <a:gd name="T5" fmla="*/ 142 h 142"/>
                <a:gd name="T6" fmla="*/ 0 w 147"/>
                <a:gd name="T7" fmla="*/ 120 h 142"/>
                <a:gd name="T8" fmla="*/ 0 w 147"/>
                <a:gd name="T9" fmla="*/ 22 h 142"/>
                <a:gd name="T10" fmla="*/ 23 w 147"/>
                <a:gd name="T11" fmla="*/ 0 h 142"/>
                <a:gd name="T12" fmla="*/ 124 w 147"/>
                <a:gd name="T13" fmla="*/ 0 h 142"/>
                <a:gd name="T14" fmla="*/ 147 w 147"/>
                <a:gd name="T15" fmla="*/ 22 h 142"/>
                <a:gd name="T16" fmla="*/ 147 w 147"/>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42">
                  <a:moveTo>
                    <a:pt x="147" y="120"/>
                  </a:moveTo>
                  <a:cubicBezTo>
                    <a:pt x="147" y="132"/>
                    <a:pt x="137" y="142"/>
                    <a:pt x="124" y="142"/>
                  </a:cubicBezTo>
                  <a:cubicBezTo>
                    <a:pt x="23" y="142"/>
                    <a:pt x="23" y="142"/>
                    <a:pt x="23" y="142"/>
                  </a:cubicBezTo>
                  <a:cubicBezTo>
                    <a:pt x="10" y="142"/>
                    <a:pt x="0" y="132"/>
                    <a:pt x="0" y="120"/>
                  </a:cubicBezTo>
                  <a:cubicBezTo>
                    <a:pt x="0" y="22"/>
                    <a:pt x="0" y="22"/>
                    <a:pt x="0" y="22"/>
                  </a:cubicBezTo>
                  <a:cubicBezTo>
                    <a:pt x="0" y="10"/>
                    <a:pt x="10" y="0"/>
                    <a:pt x="23" y="0"/>
                  </a:cubicBezTo>
                  <a:cubicBezTo>
                    <a:pt x="124" y="0"/>
                    <a:pt x="124" y="0"/>
                    <a:pt x="124" y="0"/>
                  </a:cubicBezTo>
                  <a:cubicBezTo>
                    <a:pt x="137" y="0"/>
                    <a:pt x="147" y="10"/>
                    <a:pt x="147" y="22"/>
                  </a:cubicBezTo>
                  <a:lnTo>
                    <a:pt x="147"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3"/>
            <p:cNvSpPr/>
            <p:nvPr/>
          </p:nvSpPr>
          <p:spPr bwMode="auto">
            <a:xfrm>
              <a:off x="5907088" y="1292225"/>
              <a:ext cx="428625" cy="417513"/>
            </a:xfrm>
            <a:custGeom>
              <a:avLst/>
              <a:gdLst>
                <a:gd name="T0" fmla="*/ 146 w 146"/>
                <a:gd name="T1" fmla="*/ 120 h 142"/>
                <a:gd name="T2" fmla="*/ 123 w 146"/>
                <a:gd name="T3" fmla="*/ 142 h 142"/>
                <a:gd name="T4" fmla="*/ 22 w 146"/>
                <a:gd name="T5" fmla="*/ 142 h 142"/>
                <a:gd name="T6" fmla="*/ 0 w 146"/>
                <a:gd name="T7" fmla="*/ 120 h 142"/>
                <a:gd name="T8" fmla="*/ 0 w 146"/>
                <a:gd name="T9" fmla="*/ 22 h 142"/>
                <a:gd name="T10" fmla="*/ 22 w 146"/>
                <a:gd name="T11" fmla="*/ 0 h 142"/>
                <a:gd name="T12" fmla="*/ 123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3" y="142"/>
                  </a:cubicBezTo>
                  <a:cubicBezTo>
                    <a:pt x="22" y="142"/>
                    <a:pt x="22" y="142"/>
                    <a:pt x="22" y="142"/>
                  </a:cubicBezTo>
                  <a:cubicBezTo>
                    <a:pt x="10" y="142"/>
                    <a:pt x="0" y="132"/>
                    <a:pt x="0" y="120"/>
                  </a:cubicBezTo>
                  <a:cubicBezTo>
                    <a:pt x="0" y="22"/>
                    <a:pt x="0" y="22"/>
                    <a:pt x="0" y="22"/>
                  </a:cubicBezTo>
                  <a:cubicBezTo>
                    <a:pt x="0" y="10"/>
                    <a:pt x="10" y="0"/>
                    <a:pt x="22" y="0"/>
                  </a:cubicBezTo>
                  <a:cubicBezTo>
                    <a:pt x="123" y="0"/>
                    <a:pt x="123" y="0"/>
                    <a:pt x="123"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4"/>
            <p:cNvSpPr/>
            <p:nvPr/>
          </p:nvSpPr>
          <p:spPr bwMode="auto">
            <a:xfrm>
              <a:off x="6546851" y="1292225"/>
              <a:ext cx="430213" cy="417513"/>
            </a:xfrm>
            <a:custGeom>
              <a:avLst/>
              <a:gdLst>
                <a:gd name="T0" fmla="*/ 146 w 146"/>
                <a:gd name="T1" fmla="*/ 120 h 142"/>
                <a:gd name="T2" fmla="*/ 124 w 146"/>
                <a:gd name="T3" fmla="*/ 142 h 142"/>
                <a:gd name="T4" fmla="*/ 22 w 146"/>
                <a:gd name="T5" fmla="*/ 142 h 142"/>
                <a:gd name="T6" fmla="*/ 0 w 146"/>
                <a:gd name="T7" fmla="*/ 120 h 142"/>
                <a:gd name="T8" fmla="*/ 0 w 146"/>
                <a:gd name="T9" fmla="*/ 22 h 142"/>
                <a:gd name="T10" fmla="*/ 22 w 146"/>
                <a:gd name="T11" fmla="*/ 0 h 142"/>
                <a:gd name="T12" fmla="*/ 124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4" y="142"/>
                  </a:cubicBezTo>
                  <a:cubicBezTo>
                    <a:pt x="22" y="142"/>
                    <a:pt x="22" y="142"/>
                    <a:pt x="22" y="142"/>
                  </a:cubicBezTo>
                  <a:cubicBezTo>
                    <a:pt x="10" y="142"/>
                    <a:pt x="0" y="132"/>
                    <a:pt x="0" y="120"/>
                  </a:cubicBezTo>
                  <a:cubicBezTo>
                    <a:pt x="0" y="22"/>
                    <a:pt x="0" y="22"/>
                    <a:pt x="0" y="22"/>
                  </a:cubicBezTo>
                  <a:cubicBezTo>
                    <a:pt x="0" y="10"/>
                    <a:pt x="10" y="0"/>
                    <a:pt x="22" y="0"/>
                  </a:cubicBezTo>
                  <a:cubicBezTo>
                    <a:pt x="124" y="0"/>
                    <a:pt x="124" y="0"/>
                    <a:pt x="124"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5"/>
            <p:cNvSpPr/>
            <p:nvPr/>
          </p:nvSpPr>
          <p:spPr bwMode="auto">
            <a:xfrm>
              <a:off x="5611813" y="628650"/>
              <a:ext cx="1014413" cy="417513"/>
            </a:xfrm>
            <a:custGeom>
              <a:avLst/>
              <a:gdLst>
                <a:gd name="T0" fmla="*/ 345 w 345"/>
                <a:gd name="T1" fmla="*/ 120 h 142"/>
                <a:gd name="T2" fmla="*/ 323 w 345"/>
                <a:gd name="T3" fmla="*/ 142 h 142"/>
                <a:gd name="T4" fmla="*/ 22 w 345"/>
                <a:gd name="T5" fmla="*/ 142 h 142"/>
                <a:gd name="T6" fmla="*/ 0 w 345"/>
                <a:gd name="T7" fmla="*/ 120 h 142"/>
                <a:gd name="T8" fmla="*/ 0 w 345"/>
                <a:gd name="T9" fmla="*/ 22 h 142"/>
                <a:gd name="T10" fmla="*/ 22 w 345"/>
                <a:gd name="T11" fmla="*/ 0 h 142"/>
                <a:gd name="T12" fmla="*/ 323 w 345"/>
                <a:gd name="T13" fmla="*/ 0 h 142"/>
                <a:gd name="T14" fmla="*/ 345 w 345"/>
                <a:gd name="T15" fmla="*/ 22 h 142"/>
                <a:gd name="T16" fmla="*/ 345 w 345"/>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142">
                  <a:moveTo>
                    <a:pt x="345" y="120"/>
                  </a:moveTo>
                  <a:cubicBezTo>
                    <a:pt x="345" y="132"/>
                    <a:pt x="335" y="142"/>
                    <a:pt x="323" y="142"/>
                  </a:cubicBezTo>
                  <a:cubicBezTo>
                    <a:pt x="22" y="142"/>
                    <a:pt x="22" y="142"/>
                    <a:pt x="22" y="142"/>
                  </a:cubicBezTo>
                  <a:cubicBezTo>
                    <a:pt x="10" y="142"/>
                    <a:pt x="0" y="132"/>
                    <a:pt x="0" y="120"/>
                  </a:cubicBezTo>
                  <a:cubicBezTo>
                    <a:pt x="0" y="22"/>
                    <a:pt x="0" y="22"/>
                    <a:pt x="0" y="22"/>
                  </a:cubicBezTo>
                  <a:cubicBezTo>
                    <a:pt x="0" y="10"/>
                    <a:pt x="10" y="0"/>
                    <a:pt x="22" y="0"/>
                  </a:cubicBezTo>
                  <a:cubicBezTo>
                    <a:pt x="323" y="0"/>
                    <a:pt x="323" y="0"/>
                    <a:pt x="323" y="0"/>
                  </a:cubicBezTo>
                  <a:cubicBezTo>
                    <a:pt x="335" y="0"/>
                    <a:pt x="345" y="10"/>
                    <a:pt x="345" y="22"/>
                  </a:cubicBezTo>
                  <a:lnTo>
                    <a:pt x="345" y="120"/>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2" name="文本框 43"/>
          <p:cNvSpPr txBox="1"/>
          <p:nvPr/>
        </p:nvSpPr>
        <p:spPr>
          <a:xfrm>
            <a:off x="3093319" y="2458237"/>
            <a:ext cx="1799733" cy="499111"/>
          </a:xfrm>
          <a:prstGeom prst="rect">
            <a:avLst/>
          </a:prstGeom>
          <a:noFill/>
        </p:spPr>
        <p:txBody>
          <a:bodyPr wrap="square" rtlCol="0">
            <a:spAutoFit/>
          </a:bodyPr>
          <a:lstStyle/>
          <a:p>
            <a:pPr algn="just">
              <a:lnSpc>
                <a:spcPct val="150000"/>
              </a:lnSpc>
            </a:pPr>
            <a:r>
              <a:rPr lang="zh-CN" altLang="en-US" sz="2000" b="1" dirty="0"/>
              <a:t>收入与财富</a:t>
            </a:r>
            <a:endParaRPr lang="en-US" altLang="zh-CN" sz="2000" b="1" dirty="0"/>
          </a:p>
        </p:txBody>
      </p:sp>
      <p:sp>
        <p:nvSpPr>
          <p:cNvPr id="53" name="文本框 43"/>
          <p:cNvSpPr txBox="1"/>
          <p:nvPr/>
        </p:nvSpPr>
        <p:spPr>
          <a:xfrm>
            <a:off x="3093319" y="3209840"/>
            <a:ext cx="1799733" cy="499111"/>
          </a:xfrm>
          <a:prstGeom prst="rect">
            <a:avLst/>
          </a:prstGeom>
          <a:noFill/>
        </p:spPr>
        <p:txBody>
          <a:bodyPr wrap="square" rtlCol="0">
            <a:spAutoFit/>
          </a:bodyPr>
          <a:lstStyle/>
          <a:p>
            <a:pPr algn="just">
              <a:lnSpc>
                <a:spcPct val="150000"/>
              </a:lnSpc>
            </a:pPr>
            <a:r>
              <a:rPr lang="zh-CN" altLang="en-US" sz="2000" b="1" dirty="0"/>
              <a:t>兴趣特长</a:t>
            </a:r>
            <a:endParaRPr lang="en-US" altLang="zh-CN" sz="2000" b="1" dirty="0"/>
          </a:p>
        </p:txBody>
      </p:sp>
      <p:sp>
        <p:nvSpPr>
          <p:cNvPr id="54" name="文本框 43"/>
          <p:cNvSpPr txBox="1"/>
          <p:nvPr/>
        </p:nvSpPr>
        <p:spPr>
          <a:xfrm>
            <a:off x="3093319" y="3942625"/>
            <a:ext cx="1799733" cy="499111"/>
          </a:xfrm>
          <a:prstGeom prst="rect">
            <a:avLst/>
          </a:prstGeom>
          <a:noFill/>
        </p:spPr>
        <p:txBody>
          <a:bodyPr wrap="square" rtlCol="0">
            <a:spAutoFit/>
          </a:bodyPr>
          <a:lstStyle/>
          <a:p>
            <a:pPr algn="just">
              <a:lnSpc>
                <a:spcPct val="150000"/>
              </a:lnSpc>
            </a:pPr>
            <a:r>
              <a:rPr lang="zh-CN" altLang="en-US" sz="2000" b="1" dirty="0"/>
              <a:t>权力地位</a:t>
            </a:r>
            <a:endParaRPr lang="en-US" altLang="zh-CN" sz="2000" b="1" dirty="0"/>
          </a:p>
        </p:txBody>
      </p:sp>
      <p:sp>
        <p:nvSpPr>
          <p:cNvPr id="55" name="文本框 43"/>
          <p:cNvSpPr txBox="1"/>
          <p:nvPr/>
        </p:nvSpPr>
        <p:spPr>
          <a:xfrm>
            <a:off x="3093319" y="4674576"/>
            <a:ext cx="1799733" cy="499111"/>
          </a:xfrm>
          <a:prstGeom prst="rect">
            <a:avLst/>
          </a:prstGeom>
          <a:noFill/>
        </p:spPr>
        <p:txBody>
          <a:bodyPr wrap="square" rtlCol="0">
            <a:spAutoFit/>
          </a:bodyPr>
          <a:lstStyle/>
          <a:p>
            <a:pPr algn="just">
              <a:lnSpc>
                <a:spcPct val="150000"/>
              </a:lnSpc>
            </a:pPr>
            <a:r>
              <a:rPr lang="zh-CN" altLang="en-US" sz="2000" b="1" dirty="0"/>
              <a:t>自由独立</a:t>
            </a:r>
            <a:endParaRPr lang="en-US" altLang="zh-CN" sz="2000" b="1" dirty="0"/>
          </a:p>
        </p:txBody>
      </p:sp>
      <p:sp>
        <p:nvSpPr>
          <p:cNvPr id="56" name="文本框 43"/>
          <p:cNvSpPr txBox="1"/>
          <p:nvPr/>
        </p:nvSpPr>
        <p:spPr>
          <a:xfrm>
            <a:off x="3093319" y="5363576"/>
            <a:ext cx="1799733" cy="499111"/>
          </a:xfrm>
          <a:prstGeom prst="rect">
            <a:avLst/>
          </a:prstGeom>
          <a:noFill/>
        </p:spPr>
        <p:txBody>
          <a:bodyPr wrap="square" rtlCol="0">
            <a:spAutoFit/>
          </a:bodyPr>
          <a:lstStyle/>
          <a:p>
            <a:pPr algn="just">
              <a:lnSpc>
                <a:spcPct val="150000"/>
              </a:lnSpc>
            </a:pPr>
            <a:r>
              <a:rPr lang="zh-CN" altLang="en-US" sz="2000" b="1" dirty="0"/>
              <a:t>自我成长</a:t>
            </a:r>
            <a:endParaRPr lang="en-US" altLang="zh-CN" sz="2000" b="1" dirty="0"/>
          </a:p>
        </p:txBody>
      </p:sp>
      <p:sp>
        <p:nvSpPr>
          <p:cNvPr id="57" name="文本框 43"/>
          <p:cNvSpPr txBox="1"/>
          <p:nvPr/>
        </p:nvSpPr>
        <p:spPr>
          <a:xfrm>
            <a:off x="3093319" y="6004841"/>
            <a:ext cx="1799733" cy="499111"/>
          </a:xfrm>
          <a:prstGeom prst="rect">
            <a:avLst/>
          </a:prstGeom>
          <a:noFill/>
        </p:spPr>
        <p:txBody>
          <a:bodyPr wrap="square" rtlCol="0">
            <a:spAutoFit/>
          </a:bodyPr>
          <a:lstStyle/>
          <a:p>
            <a:pPr algn="just">
              <a:lnSpc>
                <a:spcPct val="150000"/>
              </a:lnSpc>
            </a:pPr>
            <a:r>
              <a:rPr lang="zh-CN" altLang="en-US" sz="2000" b="1" dirty="0"/>
              <a:t>自我实现</a:t>
            </a:r>
            <a:endParaRPr lang="en-US" altLang="zh-CN" sz="2000" b="1" dirty="0"/>
          </a:p>
        </p:txBody>
      </p:sp>
      <p:grpSp>
        <p:nvGrpSpPr>
          <p:cNvPr id="58" name="组合 57"/>
          <p:cNvGrpSpPr/>
          <p:nvPr/>
        </p:nvGrpSpPr>
        <p:grpSpPr>
          <a:xfrm>
            <a:off x="6837587" y="2598460"/>
            <a:ext cx="615909" cy="388364"/>
            <a:chOff x="5262563" y="628650"/>
            <a:chExt cx="1714501" cy="1081088"/>
          </a:xfrm>
        </p:grpSpPr>
        <p:sp>
          <p:nvSpPr>
            <p:cNvPr id="59" name="Freeform 30"/>
            <p:cNvSpPr/>
            <p:nvPr/>
          </p:nvSpPr>
          <p:spPr bwMode="auto">
            <a:xfrm>
              <a:off x="5538788" y="1468438"/>
              <a:ext cx="1155700" cy="65088"/>
            </a:xfrm>
            <a:custGeom>
              <a:avLst/>
              <a:gdLst>
                <a:gd name="T0" fmla="*/ 0 w 728"/>
                <a:gd name="T1" fmla="*/ 41 h 41"/>
                <a:gd name="T2" fmla="*/ 0 w 728"/>
                <a:gd name="T3" fmla="*/ 0 h 41"/>
                <a:gd name="T4" fmla="*/ 728 w 728"/>
                <a:gd name="T5" fmla="*/ 0 h 41"/>
                <a:gd name="T6" fmla="*/ 728 w 728"/>
                <a:gd name="T7" fmla="*/ 41 h 41"/>
                <a:gd name="T8" fmla="*/ 0 w 728"/>
                <a:gd name="T9" fmla="*/ 41 h 41"/>
                <a:gd name="T10" fmla="*/ 0 w 728"/>
                <a:gd name="T11" fmla="*/ 41 h 41"/>
              </a:gdLst>
              <a:ahLst/>
              <a:cxnLst>
                <a:cxn ang="0">
                  <a:pos x="T0" y="T1"/>
                </a:cxn>
                <a:cxn ang="0">
                  <a:pos x="T2" y="T3"/>
                </a:cxn>
                <a:cxn ang="0">
                  <a:pos x="T4" y="T5"/>
                </a:cxn>
                <a:cxn ang="0">
                  <a:pos x="T6" y="T7"/>
                </a:cxn>
                <a:cxn ang="0">
                  <a:pos x="T8" y="T9"/>
                </a:cxn>
                <a:cxn ang="0">
                  <a:pos x="T10" y="T11"/>
                </a:cxn>
              </a:cxnLst>
              <a:rect l="0" t="0" r="r" b="b"/>
              <a:pathLst>
                <a:path w="728" h="41">
                  <a:moveTo>
                    <a:pt x="0" y="41"/>
                  </a:moveTo>
                  <a:lnTo>
                    <a:pt x="0" y="0"/>
                  </a:lnTo>
                  <a:lnTo>
                    <a:pt x="728" y="0"/>
                  </a:lnTo>
                  <a:lnTo>
                    <a:pt x="728" y="41"/>
                  </a:lnTo>
                  <a:lnTo>
                    <a:pt x="0" y="41"/>
                  </a:lnTo>
                  <a:lnTo>
                    <a:pt x="0" y="41"/>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1"/>
            <p:cNvSpPr/>
            <p:nvPr/>
          </p:nvSpPr>
          <p:spPr bwMode="auto">
            <a:xfrm>
              <a:off x="6088063" y="901700"/>
              <a:ext cx="65088" cy="587375"/>
            </a:xfrm>
            <a:custGeom>
              <a:avLst/>
              <a:gdLst>
                <a:gd name="T0" fmla="*/ 0 w 41"/>
                <a:gd name="T1" fmla="*/ 370 h 370"/>
                <a:gd name="T2" fmla="*/ 0 w 41"/>
                <a:gd name="T3" fmla="*/ 0 h 370"/>
                <a:gd name="T4" fmla="*/ 41 w 41"/>
                <a:gd name="T5" fmla="*/ 0 h 370"/>
                <a:gd name="T6" fmla="*/ 41 w 41"/>
                <a:gd name="T7" fmla="*/ 370 h 370"/>
                <a:gd name="T8" fmla="*/ 0 w 41"/>
                <a:gd name="T9" fmla="*/ 370 h 370"/>
                <a:gd name="T10" fmla="*/ 0 w 41"/>
                <a:gd name="T11" fmla="*/ 370 h 370"/>
              </a:gdLst>
              <a:ahLst/>
              <a:cxnLst>
                <a:cxn ang="0">
                  <a:pos x="T0" y="T1"/>
                </a:cxn>
                <a:cxn ang="0">
                  <a:pos x="T2" y="T3"/>
                </a:cxn>
                <a:cxn ang="0">
                  <a:pos x="T4" y="T5"/>
                </a:cxn>
                <a:cxn ang="0">
                  <a:pos x="T6" y="T7"/>
                </a:cxn>
                <a:cxn ang="0">
                  <a:pos x="T8" y="T9"/>
                </a:cxn>
                <a:cxn ang="0">
                  <a:pos x="T10" y="T11"/>
                </a:cxn>
              </a:cxnLst>
              <a:rect l="0" t="0" r="r" b="b"/>
              <a:pathLst>
                <a:path w="41" h="370">
                  <a:moveTo>
                    <a:pt x="0" y="370"/>
                  </a:moveTo>
                  <a:lnTo>
                    <a:pt x="0" y="0"/>
                  </a:lnTo>
                  <a:lnTo>
                    <a:pt x="41" y="0"/>
                  </a:lnTo>
                  <a:lnTo>
                    <a:pt x="41" y="370"/>
                  </a:lnTo>
                  <a:lnTo>
                    <a:pt x="0" y="370"/>
                  </a:lnTo>
                  <a:lnTo>
                    <a:pt x="0" y="370"/>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2"/>
            <p:cNvSpPr/>
            <p:nvPr/>
          </p:nvSpPr>
          <p:spPr bwMode="auto">
            <a:xfrm>
              <a:off x="5262563" y="1292225"/>
              <a:ext cx="431800" cy="417513"/>
            </a:xfrm>
            <a:custGeom>
              <a:avLst/>
              <a:gdLst>
                <a:gd name="T0" fmla="*/ 147 w 147"/>
                <a:gd name="T1" fmla="*/ 120 h 142"/>
                <a:gd name="T2" fmla="*/ 124 w 147"/>
                <a:gd name="T3" fmla="*/ 142 h 142"/>
                <a:gd name="T4" fmla="*/ 23 w 147"/>
                <a:gd name="T5" fmla="*/ 142 h 142"/>
                <a:gd name="T6" fmla="*/ 0 w 147"/>
                <a:gd name="T7" fmla="*/ 120 h 142"/>
                <a:gd name="T8" fmla="*/ 0 w 147"/>
                <a:gd name="T9" fmla="*/ 22 h 142"/>
                <a:gd name="T10" fmla="*/ 23 w 147"/>
                <a:gd name="T11" fmla="*/ 0 h 142"/>
                <a:gd name="T12" fmla="*/ 124 w 147"/>
                <a:gd name="T13" fmla="*/ 0 h 142"/>
                <a:gd name="T14" fmla="*/ 147 w 147"/>
                <a:gd name="T15" fmla="*/ 22 h 142"/>
                <a:gd name="T16" fmla="*/ 147 w 147"/>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42">
                  <a:moveTo>
                    <a:pt x="147" y="120"/>
                  </a:moveTo>
                  <a:cubicBezTo>
                    <a:pt x="147" y="132"/>
                    <a:pt x="137" y="142"/>
                    <a:pt x="124" y="142"/>
                  </a:cubicBezTo>
                  <a:cubicBezTo>
                    <a:pt x="23" y="142"/>
                    <a:pt x="23" y="142"/>
                    <a:pt x="23" y="142"/>
                  </a:cubicBezTo>
                  <a:cubicBezTo>
                    <a:pt x="10" y="142"/>
                    <a:pt x="0" y="132"/>
                    <a:pt x="0" y="120"/>
                  </a:cubicBezTo>
                  <a:cubicBezTo>
                    <a:pt x="0" y="22"/>
                    <a:pt x="0" y="22"/>
                    <a:pt x="0" y="22"/>
                  </a:cubicBezTo>
                  <a:cubicBezTo>
                    <a:pt x="0" y="10"/>
                    <a:pt x="10" y="0"/>
                    <a:pt x="23" y="0"/>
                  </a:cubicBezTo>
                  <a:cubicBezTo>
                    <a:pt x="124" y="0"/>
                    <a:pt x="124" y="0"/>
                    <a:pt x="124" y="0"/>
                  </a:cubicBezTo>
                  <a:cubicBezTo>
                    <a:pt x="137" y="0"/>
                    <a:pt x="147" y="10"/>
                    <a:pt x="147" y="22"/>
                  </a:cubicBezTo>
                  <a:lnTo>
                    <a:pt x="147"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3"/>
            <p:cNvSpPr/>
            <p:nvPr/>
          </p:nvSpPr>
          <p:spPr bwMode="auto">
            <a:xfrm>
              <a:off x="5907088" y="1292225"/>
              <a:ext cx="428625" cy="417513"/>
            </a:xfrm>
            <a:custGeom>
              <a:avLst/>
              <a:gdLst>
                <a:gd name="T0" fmla="*/ 146 w 146"/>
                <a:gd name="T1" fmla="*/ 120 h 142"/>
                <a:gd name="T2" fmla="*/ 123 w 146"/>
                <a:gd name="T3" fmla="*/ 142 h 142"/>
                <a:gd name="T4" fmla="*/ 22 w 146"/>
                <a:gd name="T5" fmla="*/ 142 h 142"/>
                <a:gd name="T6" fmla="*/ 0 w 146"/>
                <a:gd name="T7" fmla="*/ 120 h 142"/>
                <a:gd name="T8" fmla="*/ 0 w 146"/>
                <a:gd name="T9" fmla="*/ 22 h 142"/>
                <a:gd name="T10" fmla="*/ 22 w 146"/>
                <a:gd name="T11" fmla="*/ 0 h 142"/>
                <a:gd name="T12" fmla="*/ 123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3" y="142"/>
                  </a:cubicBezTo>
                  <a:cubicBezTo>
                    <a:pt x="22" y="142"/>
                    <a:pt x="22" y="142"/>
                    <a:pt x="22" y="142"/>
                  </a:cubicBezTo>
                  <a:cubicBezTo>
                    <a:pt x="10" y="142"/>
                    <a:pt x="0" y="132"/>
                    <a:pt x="0" y="120"/>
                  </a:cubicBezTo>
                  <a:cubicBezTo>
                    <a:pt x="0" y="22"/>
                    <a:pt x="0" y="22"/>
                    <a:pt x="0" y="22"/>
                  </a:cubicBezTo>
                  <a:cubicBezTo>
                    <a:pt x="0" y="10"/>
                    <a:pt x="10" y="0"/>
                    <a:pt x="22" y="0"/>
                  </a:cubicBezTo>
                  <a:cubicBezTo>
                    <a:pt x="123" y="0"/>
                    <a:pt x="123" y="0"/>
                    <a:pt x="123"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4"/>
            <p:cNvSpPr/>
            <p:nvPr/>
          </p:nvSpPr>
          <p:spPr bwMode="auto">
            <a:xfrm>
              <a:off x="6546851" y="1292225"/>
              <a:ext cx="430213" cy="417513"/>
            </a:xfrm>
            <a:custGeom>
              <a:avLst/>
              <a:gdLst>
                <a:gd name="T0" fmla="*/ 146 w 146"/>
                <a:gd name="T1" fmla="*/ 120 h 142"/>
                <a:gd name="T2" fmla="*/ 124 w 146"/>
                <a:gd name="T3" fmla="*/ 142 h 142"/>
                <a:gd name="T4" fmla="*/ 22 w 146"/>
                <a:gd name="T5" fmla="*/ 142 h 142"/>
                <a:gd name="T6" fmla="*/ 0 w 146"/>
                <a:gd name="T7" fmla="*/ 120 h 142"/>
                <a:gd name="T8" fmla="*/ 0 w 146"/>
                <a:gd name="T9" fmla="*/ 22 h 142"/>
                <a:gd name="T10" fmla="*/ 22 w 146"/>
                <a:gd name="T11" fmla="*/ 0 h 142"/>
                <a:gd name="T12" fmla="*/ 124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4" y="142"/>
                  </a:cubicBezTo>
                  <a:cubicBezTo>
                    <a:pt x="22" y="142"/>
                    <a:pt x="22" y="142"/>
                    <a:pt x="22" y="142"/>
                  </a:cubicBezTo>
                  <a:cubicBezTo>
                    <a:pt x="10" y="142"/>
                    <a:pt x="0" y="132"/>
                    <a:pt x="0" y="120"/>
                  </a:cubicBezTo>
                  <a:cubicBezTo>
                    <a:pt x="0" y="22"/>
                    <a:pt x="0" y="22"/>
                    <a:pt x="0" y="22"/>
                  </a:cubicBezTo>
                  <a:cubicBezTo>
                    <a:pt x="0" y="10"/>
                    <a:pt x="10" y="0"/>
                    <a:pt x="22" y="0"/>
                  </a:cubicBezTo>
                  <a:cubicBezTo>
                    <a:pt x="124" y="0"/>
                    <a:pt x="124" y="0"/>
                    <a:pt x="124"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5"/>
            <p:cNvSpPr/>
            <p:nvPr/>
          </p:nvSpPr>
          <p:spPr bwMode="auto">
            <a:xfrm>
              <a:off x="5611813" y="628650"/>
              <a:ext cx="1014413" cy="417513"/>
            </a:xfrm>
            <a:custGeom>
              <a:avLst/>
              <a:gdLst>
                <a:gd name="T0" fmla="*/ 345 w 345"/>
                <a:gd name="T1" fmla="*/ 120 h 142"/>
                <a:gd name="T2" fmla="*/ 323 w 345"/>
                <a:gd name="T3" fmla="*/ 142 h 142"/>
                <a:gd name="T4" fmla="*/ 22 w 345"/>
                <a:gd name="T5" fmla="*/ 142 h 142"/>
                <a:gd name="T6" fmla="*/ 0 w 345"/>
                <a:gd name="T7" fmla="*/ 120 h 142"/>
                <a:gd name="T8" fmla="*/ 0 w 345"/>
                <a:gd name="T9" fmla="*/ 22 h 142"/>
                <a:gd name="T10" fmla="*/ 22 w 345"/>
                <a:gd name="T11" fmla="*/ 0 h 142"/>
                <a:gd name="T12" fmla="*/ 323 w 345"/>
                <a:gd name="T13" fmla="*/ 0 h 142"/>
                <a:gd name="T14" fmla="*/ 345 w 345"/>
                <a:gd name="T15" fmla="*/ 22 h 142"/>
                <a:gd name="T16" fmla="*/ 345 w 345"/>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142">
                  <a:moveTo>
                    <a:pt x="345" y="120"/>
                  </a:moveTo>
                  <a:cubicBezTo>
                    <a:pt x="345" y="132"/>
                    <a:pt x="335" y="142"/>
                    <a:pt x="323" y="142"/>
                  </a:cubicBezTo>
                  <a:cubicBezTo>
                    <a:pt x="22" y="142"/>
                    <a:pt x="22" y="142"/>
                    <a:pt x="22" y="142"/>
                  </a:cubicBezTo>
                  <a:cubicBezTo>
                    <a:pt x="10" y="142"/>
                    <a:pt x="0" y="132"/>
                    <a:pt x="0" y="120"/>
                  </a:cubicBezTo>
                  <a:cubicBezTo>
                    <a:pt x="0" y="22"/>
                    <a:pt x="0" y="22"/>
                    <a:pt x="0" y="22"/>
                  </a:cubicBezTo>
                  <a:cubicBezTo>
                    <a:pt x="0" y="10"/>
                    <a:pt x="10" y="0"/>
                    <a:pt x="22" y="0"/>
                  </a:cubicBezTo>
                  <a:cubicBezTo>
                    <a:pt x="323" y="0"/>
                    <a:pt x="323" y="0"/>
                    <a:pt x="323" y="0"/>
                  </a:cubicBezTo>
                  <a:cubicBezTo>
                    <a:pt x="335" y="0"/>
                    <a:pt x="345" y="10"/>
                    <a:pt x="345" y="22"/>
                  </a:cubicBezTo>
                  <a:lnTo>
                    <a:pt x="345" y="120"/>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组合 64"/>
          <p:cNvGrpSpPr/>
          <p:nvPr/>
        </p:nvGrpSpPr>
        <p:grpSpPr>
          <a:xfrm>
            <a:off x="6837587" y="3296457"/>
            <a:ext cx="615909" cy="388364"/>
            <a:chOff x="5262563" y="628650"/>
            <a:chExt cx="1714501" cy="1081088"/>
          </a:xfrm>
        </p:grpSpPr>
        <p:sp>
          <p:nvSpPr>
            <p:cNvPr id="66" name="Freeform 30"/>
            <p:cNvSpPr/>
            <p:nvPr/>
          </p:nvSpPr>
          <p:spPr bwMode="auto">
            <a:xfrm>
              <a:off x="5538788" y="1468438"/>
              <a:ext cx="1155700" cy="65088"/>
            </a:xfrm>
            <a:custGeom>
              <a:avLst/>
              <a:gdLst>
                <a:gd name="T0" fmla="*/ 0 w 728"/>
                <a:gd name="T1" fmla="*/ 41 h 41"/>
                <a:gd name="T2" fmla="*/ 0 w 728"/>
                <a:gd name="T3" fmla="*/ 0 h 41"/>
                <a:gd name="T4" fmla="*/ 728 w 728"/>
                <a:gd name="T5" fmla="*/ 0 h 41"/>
                <a:gd name="T6" fmla="*/ 728 w 728"/>
                <a:gd name="T7" fmla="*/ 41 h 41"/>
                <a:gd name="T8" fmla="*/ 0 w 728"/>
                <a:gd name="T9" fmla="*/ 41 h 41"/>
                <a:gd name="T10" fmla="*/ 0 w 728"/>
                <a:gd name="T11" fmla="*/ 41 h 41"/>
              </a:gdLst>
              <a:ahLst/>
              <a:cxnLst>
                <a:cxn ang="0">
                  <a:pos x="T0" y="T1"/>
                </a:cxn>
                <a:cxn ang="0">
                  <a:pos x="T2" y="T3"/>
                </a:cxn>
                <a:cxn ang="0">
                  <a:pos x="T4" y="T5"/>
                </a:cxn>
                <a:cxn ang="0">
                  <a:pos x="T6" y="T7"/>
                </a:cxn>
                <a:cxn ang="0">
                  <a:pos x="T8" y="T9"/>
                </a:cxn>
                <a:cxn ang="0">
                  <a:pos x="T10" y="T11"/>
                </a:cxn>
              </a:cxnLst>
              <a:rect l="0" t="0" r="r" b="b"/>
              <a:pathLst>
                <a:path w="728" h="41">
                  <a:moveTo>
                    <a:pt x="0" y="41"/>
                  </a:moveTo>
                  <a:lnTo>
                    <a:pt x="0" y="0"/>
                  </a:lnTo>
                  <a:lnTo>
                    <a:pt x="728" y="0"/>
                  </a:lnTo>
                  <a:lnTo>
                    <a:pt x="728" y="41"/>
                  </a:lnTo>
                  <a:lnTo>
                    <a:pt x="0" y="41"/>
                  </a:lnTo>
                  <a:lnTo>
                    <a:pt x="0" y="41"/>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1"/>
            <p:cNvSpPr/>
            <p:nvPr/>
          </p:nvSpPr>
          <p:spPr bwMode="auto">
            <a:xfrm>
              <a:off x="6088063" y="901700"/>
              <a:ext cx="65088" cy="587375"/>
            </a:xfrm>
            <a:custGeom>
              <a:avLst/>
              <a:gdLst>
                <a:gd name="T0" fmla="*/ 0 w 41"/>
                <a:gd name="T1" fmla="*/ 370 h 370"/>
                <a:gd name="T2" fmla="*/ 0 w 41"/>
                <a:gd name="T3" fmla="*/ 0 h 370"/>
                <a:gd name="T4" fmla="*/ 41 w 41"/>
                <a:gd name="T5" fmla="*/ 0 h 370"/>
                <a:gd name="T6" fmla="*/ 41 w 41"/>
                <a:gd name="T7" fmla="*/ 370 h 370"/>
                <a:gd name="T8" fmla="*/ 0 w 41"/>
                <a:gd name="T9" fmla="*/ 370 h 370"/>
                <a:gd name="T10" fmla="*/ 0 w 41"/>
                <a:gd name="T11" fmla="*/ 370 h 370"/>
              </a:gdLst>
              <a:ahLst/>
              <a:cxnLst>
                <a:cxn ang="0">
                  <a:pos x="T0" y="T1"/>
                </a:cxn>
                <a:cxn ang="0">
                  <a:pos x="T2" y="T3"/>
                </a:cxn>
                <a:cxn ang="0">
                  <a:pos x="T4" y="T5"/>
                </a:cxn>
                <a:cxn ang="0">
                  <a:pos x="T6" y="T7"/>
                </a:cxn>
                <a:cxn ang="0">
                  <a:pos x="T8" y="T9"/>
                </a:cxn>
                <a:cxn ang="0">
                  <a:pos x="T10" y="T11"/>
                </a:cxn>
              </a:cxnLst>
              <a:rect l="0" t="0" r="r" b="b"/>
              <a:pathLst>
                <a:path w="41" h="370">
                  <a:moveTo>
                    <a:pt x="0" y="370"/>
                  </a:moveTo>
                  <a:lnTo>
                    <a:pt x="0" y="0"/>
                  </a:lnTo>
                  <a:lnTo>
                    <a:pt x="41" y="0"/>
                  </a:lnTo>
                  <a:lnTo>
                    <a:pt x="41" y="370"/>
                  </a:lnTo>
                  <a:lnTo>
                    <a:pt x="0" y="370"/>
                  </a:lnTo>
                  <a:lnTo>
                    <a:pt x="0" y="370"/>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2"/>
            <p:cNvSpPr/>
            <p:nvPr/>
          </p:nvSpPr>
          <p:spPr bwMode="auto">
            <a:xfrm>
              <a:off x="5262563" y="1292225"/>
              <a:ext cx="431800" cy="417513"/>
            </a:xfrm>
            <a:custGeom>
              <a:avLst/>
              <a:gdLst>
                <a:gd name="T0" fmla="*/ 147 w 147"/>
                <a:gd name="T1" fmla="*/ 120 h 142"/>
                <a:gd name="T2" fmla="*/ 124 w 147"/>
                <a:gd name="T3" fmla="*/ 142 h 142"/>
                <a:gd name="T4" fmla="*/ 23 w 147"/>
                <a:gd name="T5" fmla="*/ 142 h 142"/>
                <a:gd name="T6" fmla="*/ 0 w 147"/>
                <a:gd name="T7" fmla="*/ 120 h 142"/>
                <a:gd name="T8" fmla="*/ 0 w 147"/>
                <a:gd name="T9" fmla="*/ 22 h 142"/>
                <a:gd name="T10" fmla="*/ 23 w 147"/>
                <a:gd name="T11" fmla="*/ 0 h 142"/>
                <a:gd name="T12" fmla="*/ 124 w 147"/>
                <a:gd name="T13" fmla="*/ 0 h 142"/>
                <a:gd name="T14" fmla="*/ 147 w 147"/>
                <a:gd name="T15" fmla="*/ 22 h 142"/>
                <a:gd name="T16" fmla="*/ 147 w 147"/>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42">
                  <a:moveTo>
                    <a:pt x="147" y="120"/>
                  </a:moveTo>
                  <a:cubicBezTo>
                    <a:pt x="147" y="132"/>
                    <a:pt x="137" y="142"/>
                    <a:pt x="124" y="142"/>
                  </a:cubicBezTo>
                  <a:cubicBezTo>
                    <a:pt x="23" y="142"/>
                    <a:pt x="23" y="142"/>
                    <a:pt x="23" y="142"/>
                  </a:cubicBezTo>
                  <a:cubicBezTo>
                    <a:pt x="10" y="142"/>
                    <a:pt x="0" y="132"/>
                    <a:pt x="0" y="120"/>
                  </a:cubicBezTo>
                  <a:cubicBezTo>
                    <a:pt x="0" y="22"/>
                    <a:pt x="0" y="22"/>
                    <a:pt x="0" y="22"/>
                  </a:cubicBezTo>
                  <a:cubicBezTo>
                    <a:pt x="0" y="10"/>
                    <a:pt x="10" y="0"/>
                    <a:pt x="23" y="0"/>
                  </a:cubicBezTo>
                  <a:cubicBezTo>
                    <a:pt x="124" y="0"/>
                    <a:pt x="124" y="0"/>
                    <a:pt x="124" y="0"/>
                  </a:cubicBezTo>
                  <a:cubicBezTo>
                    <a:pt x="137" y="0"/>
                    <a:pt x="147" y="10"/>
                    <a:pt x="147" y="22"/>
                  </a:cubicBezTo>
                  <a:lnTo>
                    <a:pt x="147"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3"/>
            <p:cNvSpPr/>
            <p:nvPr/>
          </p:nvSpPr>
          <p:spPr bwMode="auto">
            <a:xfrm>
              <a:off x="5907088" y="1292225"/>
              <a:ext cx="428625" cy="417513"/>
            </a:xfrm>
            <a:custGeom>
              <a:avLst/>
              <a:gdLst>
                <a:gd name="T0" fmla="*/ 146 w 146"/>
                <a:gd name="T1" fmla="*/ 120 h 142"/>
                <a:gd name="T2" fmla="*/ 123 w 146"/>
                <a:gd name="T3" fmla="*/ 142 h 142"/>
                <a:gd name="T4" fmla="*/ 22 w 146"/>
                <a:gd name="T5" fmla="*/ 142 h 142"/>
                <a:gd name="T6" fmla="*/ 0 w 146"/>
                <a:gd name="T7" fmla="*/ 120 h 142"/>
                <a:gd name="T8" fmla="*/ 0 w 146"/>
                <a:gd name="T9" fmla="*/ 22 h 142"/>
                <a:gd name="T10" fmla="*/ 22 w 146"/>
                <a:gd name="T11" fmla="*/ 0 h 142"/>
                <a:gd name="T12" fmla="*/ 123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3" y="142"/>
                  </a:cubicBezTo>
                  <a:cubicBezTo>
                    <a:pt x="22" y="142"/>
                    <a:pt x="22" y="142"/>
                    <a:pt x="22" y="142"/>
                  </a:cubicBezTo>
                  <a:cubicBezTo>
                    <a:pt x="10" y="142"/>
                    <a:pt x="0" y="132"/>
                    <a:pt x="0" y="120"/>
                  </a:cubicBezTo>
                  <a:cubicBezTo>
                    <a:pt x="0" y="22"/>
                    <a:pt x="0" y="22"/>
                    <a:pt x="0" y="22"/>
                  </a:cubicBezTo>
                  <a:cubicBezTo>
                    <a:pt x="0" y="10"/>
                    <a:pt x="10" y="0"/>
                    <a:pt x="22" y="0"/>
                  </a:cubicBezTo>
                  <a:cubicBezTo>
                    <a:pt x="123" y="0"/>
                    <a:pt x="123" y="0"/>
                    <a:pt x="123"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4"/>
            <p:cNvSpPr/>
            <p:nvPr/>
          </p:nvSpPr>
          <p:spPr bwMode="auto">
            <a:xfrm>
              <a:off x="6546851" y="1292225"/>
              <a:ext cx="430213" cy="417513"/>
            </a:xfrm>
            <a:custGeom>
              <a:avLst/>
              <a:gdLst>
                <a:gd name="T0" fmla="*/ 146 w 146"/>
                <a:gd name="T1" fmla="*/ 120 h 142"/>
                <a:gd name="T2" fmla="*/ 124 w 146"/>
                <a:gd name="T3" fmla="*/ 142 h 142"/>
                <a:gd name="T4" fmla="*/ 22 w 146"/>
                <a:gd name="T5" fmla="*/ 142 h 142"/>
                <a:gd name="T6" fmla="*/ 0 w 146"/>
                <a:gd name="T7" fmla="*/ 120 h 142"/>
                <a:gd name="T8" fmla="*/ 0 w 146"/>
                <a:gd name="T9" fmla="*/ 22 h 142"/>
                <a:gd name="T10" fmla="*/ 22 w 146"/>
                <a:gd name="T11" fmla="*/ 0 h 142"/>
                <a:gd name="T12" fmla="*/ 124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4" y="142"/>
                  </a:cubicBezTo>
                  <a:cubicBezTo>
                    <a:pt x="22" y="142"/>
                    <a:pt x="22" y="142"/>
                    <a:pt x="22" y="142"/>
                  </a:cubicBezTo>
                  <a:cubicBezTo>
                    <a:pt x="10" y="142"/>
                    <a:pt x="0" y="132"/>
                    <a:pt x="0" y="120"/>
                  </a:cubicBezTo>
                  <a:cubicBezTo>
                    <a:pt x="0" y="22"/>
                    <a:pt x="0" y="22"/>
                    <a:pt x="0" y="22"/>
                  </a:cubicBezTo>
                  <a:cubicBezTo>
                    <a:pt x="0" y="10"/>
                    <a:pt x="10" y="0"/>
                    <a:pt x="22" y="0"/>
                  </a:cubicBezTo>
                  <a:cubicBezTo>
                    <a:pt x="124" y="0"/>
                    <a:pt x="124" y="0"/>
                    <a:pt x="124"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5"/>
            <p:cNvSpPr/>
            <p:nvPr/>
          </p:nvSpPr>
          <p:spPr bwMode="auto">
            <a:xfrm>
              <a:off x="5611813" y="628650"/>
              <a:ext cx="1014413" cy="417513"/>
            </a:xfrm>
            <a:custGeom>
              <a:avLst/>
              <a:gdLst>
                <a:gd name="T0" fmla="*/ 345 w 345"/>
                <a:gd name="T1" fmla="*/ 120 h 142"/>
                <a:gd name="T2" fmla="*/ 323 w 345"/>
                <a:gd name="T3" fmla="*/ 142 h 142"/>
                <a:gd name="T4" fmla="*/ 22 w 345"/>
                <a:gd name="T5" fmla="*/ 142 h 142"/>
                <a:gd name="T6" fmla="*/ 0 w 345"/>
                <a:gd name="T7" fmla="*/ 120 h 142"/>
                <a:gd name="T8" fmla="*/ 0 w 345"/>
                <a:gd name="T9" fmla="*/ 22 h 142"/>
                <a:gd name="T10" fmla="*/ 22 w 345"/>
                <a:gd name="T11" fmla="*/ 0 h 142"/>
                <a:gd name="T12" fmla="*/ 323 w 345"/>
                <a:gd name="T13" fmla="*/ 0 h 142"/>
                <a:gd name="T14" fmla="*/ 345 w 345"/>
                <a:gd name="T15" fmla="*/ 22 h 142"/>
                <a:gd name="T16" fmla="*/ 345 w 345"/>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142">
                  <a:moveTo>
                    <a:pt x="345" y="120"/>
                  </a:moveTo>
                  <a:cubicBezTo>
                    <a:pt x="345" y="132"/>
                    <a:pt x="335" y="142"/>
                    <a:pt x="323" y="142"/>
                  </a:cubicBezTo>
                  <a:cubicBezTo>
                    <a:pt x="22" y="142"/>
                    <a:pt x="22" y="142"/>
                    <a:pt x="22" y="142"/>
                  </a:cubicBezTo>
                  <a:cubicBezTo>
                    <a:pt x="10" y="142"/>
                    <a:pt x="0" y="132"/>
                    <a:pt x="0" y="120"/>
                  </a:cubicBezTo>
                  <a:cubicBezTo>
                    <a:pt x="0" y="22"/>
                    <a:pt x="0" y="22"/>
                    <a:pt x="0" y="22"/>
                  </a:cubicBezTo>
                  <a:cubicBezTo>
                    <a:pt x="0" y="10"/>
                    <a:pt x="10" y="0"/>
                    <a:pt x="22" y="0"/>
                  </a:cubicBezTo>
                  <a:cubicBezTo>
                    <a:pt x="323" y="0"/>
                    <a:pt x="323" y="0"/>
                    <a:pt x="323" y="0"/>
                  </a:cubicBezTo>
                  <a:cubicBezTo>
                    <a:pt x="335" y="0"/>
                    <a:pt x="345" y="10"/>
                    <a:pt x="345" y="22"/>
                  </a:cubicBezTo>
                  <a:lnTo>
                    <a:pt x="345" y="120"/>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2" name="组合 71"/>
          <p:cNvGrpSpPr/>
          <p:nvPr/>
        </p:nvGrpSpPr>
        <p:grpSpPr>
          <a:xfrm>
            <a:off x="6837587" y="3994454"/>
            <a:ext cx="615909" cy="388364"/>
            <a:chOff x="5262563" y="628650"/>
            <a:chExt cx="1714501" cy="1081088"/>
          </a:xfrm>
        </p:grpSpPr>
        <p:sp>
          <p:nvSpPr>
            <p:cNvPr id="73" name="Freeform 30"/>
            <p:cNvSpPr/>
            <p:nvPr/>
          </p:nvSpPr>
          <p:spPr bwMode="auto">
            <a:xfrm>
              <a:off x="5538788" y="1468438"/>
              <a:ext cx="1155700" cy="65088"/>
            </a:xfrm>
            <a:custGeom>
              <a:avLst/>
              <a:gdLst>
                <a:gd name="T0" fmla="*/ 0 w 728"/>
                <a:gd name="T1" fmla="*/ 41 h 41"/>
                <a:gd name="T2" fmla="*/ 0 w 728"/>
                <a:gd name="T3" fmla="*/ 0 h 41"/>
                <a:gd name="T4" fmla="*/ 728 w 728"/>
                <a:gd name="T5" fmla="*/ 0 h 41"/>
                <a:gd name="T6" fmla="*/ 728 w 728"/>
                <a:gd name="T7" fmla="*/ 41 h 41"/>
                <a:gd name="T8" fmla="*/ 0 w 728"/>
                <a:gd name="T9" fmla="*/ 41 h 41"/>
                <a:gd name="T10" fmla="*/ 0 w 728"/>
                <a:gd name="T11" fmla="*/ 41 h 41"/>
              </a:gdLst>
              <a:ahLst/>
              <a:cxnLst>
                <a:cxn ang="0">
                  <a:pos x="T0" y="T1"/>
                </a:cxn>
                <a:cxn ang="0">
                  <a:pos x="T2" y="T3"/>
                </a:cxn>
                <a:cxn ang="0">
                  <a:pos x="T4" y="T5"/>
                </a:cxn>
                <a:cxn ang="0">
                  <a:pos x="T6" y="T7"/>
                </a:cxn>
                <a:cxn ang="0">
                  <a:pos x="T8" y="T9"/>
                </a:cxn>
                <a:cxn ang="0">
                  <a:pos x="T10" y="T11"/>
                </a:cxn>
              </a:cxnLst>
              <a:rect l="0" t="0" r="r" b="b"/>
              <a:pathLst>
                <a:path w="728" h="41">
                  <a:moveTo>
                    <a:pt x="0" y="41"/>
                  </a:moveTo>
                  <a:lnTo>
                    <a:pt x="0" y="0"/>
                  </a:lnTo>
                  <a:lnTo>
                    <a:pt x="728" y="0"/>
                  </a:lnTo>
                  <a:lnTo>
                    <a:pt x="728" y="41"/>
                  </a:lnTo>
                  <a:lnTo>
                    <a:pt x="0" y="41"/>
                  </a:lnTo>
                  <a:lnTo>
                    <a:pt x="0" y="41"/>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1"/>
            <p:cNvSpPr/>
            <p:nvPr/>
          </p:nvSpPr>
          <p:spPr bwMode="auto">
            <a:xfrm>
              <a:off x="6088063" y="901700"/>
              <a:ext cx="65088" cy="587375"/>
            </a:xfrm>
            <a:custGeom>
              <a:avLst/>
              <a:gdLst>
                <a:gd name="T0" fmla="*/ 0 w 41"/>
                <a:gd name="T1" fmla="*/ 370 h 370"/>
                <a:gd name="T2" fmla="*/ 0 w 41"/>
                <a:gd name="T3" fmla="*/ 0 h 370"/>
                <a:gd name="T4" fmla="*/ 41 w 41"/>
                <a:gd name="T5" fmla="*/ 0 h 370"/>
                <a:gd name="T6" fmla="*/ 41 w 41"/>
                <a:gd name="T7" fmla="*/ 370 h 370"/>
                <a:gd name="T8" fmla="*/ 0 w 41"/>
                <a:gd name="T9" fmla="*/ 370 h 370"/>
                <a:gd name="T10" fmla="*/ 0 w 41"/>
                <a:gd name="T11" fmla="*/ 370 h 370"/>
              </a:gdLst>
              <a:ahLst/>
              <a:cxnLst>
                <a:cxn ang="0">
                  <a:pos x="T0" y="T1"/>
                </a:cxn>
                <a:cxn ang="0">
                  <a:pos x="T2" y="T3"/>
                </a:cxn>
                <a:cxn ang="0">
                  <a:pos x="T4" y="T5"/>
                </a:cxn>
                <a:cxn ang="0">
                  <a:pos x="T6" y="T7"/>
                </a:cxn>
                <a:cxn ang="0">
                  <a:pos x="T8" y="T9"/>
                </a:cxn>
                <a:cxn ang="0">
                  <a:pos x="T10" y="T11"/>
                </a:cxn>
              </a:cxnLst>
              <a:rect l="0" t="0" r="r" b="b"/>
              <a:pathLst>
                <a:path w="41" h="370">
                  <a:moveTo>
                    <a:pt x="0" y="370"/>
                  </a:moveTo>
                  <a:lnTo>
                    <a:pt x="0" y="0"/>
                  </a:lnTo>
                  <a:lnTo>
                    <a:pt x="41" y="0"/>
                  </a:lnTo>
                  <a:lnTo>
                    <a:pt x="41" y="370"/>
                  </a:lnTo>
                  <a:lnTo>
                    <a:pt x="0" y="370"/>
                  </a:lnTo>
                  <a:lnTo>
                    <a:pt x="0" y="370"/>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2"/>
            <p:cNvSpPr/>
            <p:nvPr/>
          </p:nvSpPr>
          <p:spPr bwMode="auto">
            <a:xfrm>
              <a:off x="5262563" y="1292225"/>
              <a:ext cx="431800" cy="417513"/>
            </a:xfrm>
            <a:custGeom>
              <a:avLst/>
              <a:gdLst>
                <a:gd name="T0" fmla="*/ 147 w 147"/>
                <a:gd name="T1" fmla="*/ 120 h 142"/>
                <a:gd name="T2" fmla="*/ 124 w 147"/>
                <a:gd name="T3" fmla="*/ 142 h 142"/>
                <a:gd name="T4" fmla="*/ 23 w 147"/>
                <a:gd name="T5" fmla="*/ 142 h 142"/>
                <a:gd name="T6" fmla="*/ 0 w 147"/>
                <a:gd name="T7" fmla="*/ 120 h 142"/>
                <a:gd name="T8" fmla="*/ 0 w 147"/>
                <a:gd name="T9" fmla="*/ 22 h 142"/>
                <a:gd name="T10" fmla="*/ 23 w 147"/>
                <a:gd name="T11" fmla="*/ 0 h 142"/>
                <a:gd name="T12" fmla="*/ 124 w 147"/>
                <a:gd name="T13" fmla="*/ 0 h 142"/>
                <a:gd name="T14" fmla="*/ 147 w 147"/>
                <a:gd name="T15" fmla="*/ 22 h 142"/>
                <a:gd name="T16" fmla="*/ 147 w 147"/>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42">
                  <a:moveTo>
                    <a:pt x="147" y="120"/>
                  </a:moveTo>
                  <a:cubicBezTo>
                    <a:pt x="147" y="132"/>
                    <a:pt x="137" y="142"/>
                    <a:pt x="124" y="142"/>
                  </a:cubicBezTo>
                  <a:cubicBezTo>
                    <a:pt x="23" y="142"/>
                    <a:pt x="23" y="142"/>
                    <a:pt x="23" y="142"/>
                  </a:cubicBezTo>
                  <a:cubicBezTo>
                    <a:pt x="10" y="142"/>
                    <a:pt x="0" y="132"/>
                    <a:pt x="0" y="120"/>
                  </a:cubicBezTo>
                  <a:cubicBezTo>
                    <a:pt x="0" y="22"/>
                    <a:pt x="0" y="22"/>
                    <a:pt x="0" y="22"/>
                  </a:cubicBezTo>
                  <a:cubicBezTo>
                    <a:pt x="0" y="10"/>
                    <a:pt x="10" y="0"/>
                    <a:pt x="23" y="0"/>
                  </a:cubicBezTo>
                  <a:cubicBezTo>
                    <a:pt x="124" y="0"/>
                    <a:pt x="124" y="0"/>
                    <a:pt x="124" y="0"/>
                  </a:cubicBezTo>
                  <a:cubicBezTo>
                    <a:pt x="137" y="0"/>
                    <a:pt x="147" y="10"/>
                    <a:pt x="147" y="22"/>
                  </a:cubicBezTo>
                  <a:lnTo>
                    <a:pt x="147"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3"/>
            <p:cNvSpPr/>
            <p:nvPr/>
          </p:nvSpPr>
          <p:spPr bwMode="auto">
            <a:xfrm>
              <a:off x="5907088" y="1292225"/>
              <a:ext cx="428625" cy="417513"/>
            </a:xfrm>
            <a:custGeom>
              <a:avLst/>
              <a:gdLst>
                <a:gd name="T0" fmla="*/ 146 w 146"/>
                <a:gd name="T1" fmla="*/ 120 h 142"/>
                <a:gd name="T2" fmla="*/ 123 w 146"/>
                <a:gd name="T3" fmla="*/ 142 h 142"/>
                <a:gd name="T4" fmla="*/ 22 w 146"/>
                <a:gd name="T5" fmla="*/ 142 h 142"/>
                <a:gd name="T6" fmla="*/ 0 w 146"/>
                <a:gd name="T7" fmla="*/ 120 h 142"/>
                <a:gd name="T8" fmla="*/ 0 w 146"/>
                <a:gd name="T9" fmla="*/ 22 h 142"/>
                <a:gd name="T10" fmla="*/ 22 w 146"/>
                <a:gd name="T11" fmla="*/ 0 h 142"/>
                <a:gd name="T12" fmla="*/ 123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3" y="142"/>
                  </a:cubicBezTo>
                  <a:cubicBezTo>
                    <a:pt x="22" y="142"/>
                    <a:pt x="22" y="142"/>
                    <a:pt x="22" y="142"/>
                  </a:cubicBezTo>
                  <a:cubicBezTo>
                    <a:pt x="10" y="142"/>
                    <a:pt x="0" y="132"/>
                    <a:pt x="0" y="120"/>
                  </a:cubicBezTo>
                  <a:cubicBezTo>
                    <a:pt x="0" y="22"/>
                    <a:pt x="0" y="22"/>
                    <a:pt x="0" y="22"/>
                  </a:cubicBezTo>
                  <a:cubicBezTo>
                    <a:pt x="0" y="10"/>
                    <a:pt x="10" y="0"/>
                    <a:pt x="22" y="0"/>
                  </a:cubicBezTo>
                  <a:cubicBezTo>
                    <a:pt x="123" y="0"/>
                    <a:pt x="123" y="0"/>
                    <a:pt x="123"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4"/>
            <p:cNvSpPr/>
            <p:nvPr/>
          </p:nvSpPr>
          <p:spPr bwMode="auto">
            <a:xfrm>
              <a:off x="6546851" y="1292225"/>
              <a:ext cx="430213" cy="417513"/>
            </a:xfrm>
            <a:custGeom>
              <a:avLst/>
              <a:gdLst>
                <a:gd name="T0" fmla="*/ 146 w 146"/>
                <a:gd name="T1" fmla="*/ 120 h 142"/>
                <a:gd name="T2" fmla="*/ 124 w 146"/>
                <a:gd name="T3" fmla="*/ 142 h 142"/>
                <a:gd name="T4" fmla="*/ 22 w 146"/>
                <a:gd name="T5" fmla="*/ 142 h 142"/>
                <a:gd name="T6" fmla="*/ 0 w 146"/>
                <a:gd name="T7" fmla="*/ 120 h 142"/>
                <a:gd name="T8" fmla="*/ 0 w 146"/>
                <a:gd name="T9" fmla="*/ 22 h 142"/>
                <a:gd name="T10" fmla="*/ 22 w 146"/>
                <a:gd name="T11" fmla="*/ 0 h 142"/>
                <a:gd name="T12" fmla="*/ 124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4" y="142"/>
                  </a:cubicBezTo>
                  <a:cubicBezTo>
                    <a:pt x="22" y="142"/>
                    <a:pt x="22" y="142"/>
                    <a:pt x="22" y="142"/>
                  </a:cubicBezTo>
                  <a:cubicBezTo>
                    <a:pt x="10" y="142"/>
                    <a:pt x="0" y="132"/>
                    <a:pt x="0" y="120"/>
                  </a:cubicBezTo>
                  <a:cubicBezTo>
                    <a:pt x="0" y="22"/>
                    <a:pt x="0" y="22"/>
                    <a:pt x="0" y="22"/>
                  </a:cubicBezTo>
                  <a:cubicBezTo>
                    <a:pt x="0" y="10"/>
                    <a:pt x="10" y="0"/>
                    <a:pt x="22" y="0"/>
                  </a:cubicBezTo>
                  <a:cubicBezTo>
                    <a:pt x="124" y="0"/>
                    <a:pt x="124" y="0"/>
                    <a:pt x="124"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5"/>
            <p:cNvSpPr/>
            <p:nvPr/>
          </p:nvSpPr>
          <p:spPr bwMode="auto">
            <a:xfrm>
              <a:off x="5611813" y="628650"/>
              <a:ext cx="1014413" cy="417513"/>
            </a:xfrm>
            <a:custGeom>
              <a:avLst/>
              <a:gdLst>
                <a:gd name="T0" fmla="*/ 345 w 345"/>
                <a:gd name="T1" fmla="*/ 120 h 142"/>
                <a:gd name="T2" fmla="*/ 323 w 345"/>
                <a:gd name="T3" fmla="*/ 142 h 142"/>
                <a:gd name="T4" fmla="*/ 22 w 345"/>
                <a:gd name="T5" fmla="*/ 142 h 142"/>
                <a:gd name="T6" fmla="*/ 0 w 345"/>
                <a:gd name="T7" fmla="*/ 120 h 142"/>
                <a:gd name="T8" fmla="*/ 0 w 345"/>
                <a:gd name="T9" fmla="*/ 22 h 142"/>
                <a:gd name="T10" fmla="*/ 22 w 345"/>
                <a:gd name="T11" fmla="*/ 0 h 142"/>
                <a:gd name="T12" fmla="*/ 323 w 345"/>
                <a:gd name="T13" fmla="*/ 0 h 142"/>
                <a:gd name="T14" fmla="*/ 345 w 345"/>
                <a:gd name="T15" fmla="*/ 22 h 142"/>
                <a:gd name="T16" fmla="*/ 345 w 345"/>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142">
                  <a:moveTo>
                    <a:pt x="345" y="120"/>
                  </a:moveTo>
                  <a:cubicBezTo>
                    <a:pt x="345" y="132"/>
                    <a:pt x="335" y="142"/>
                    <a:pt x="323" y="142"/>
                  </a:cubicBezTo>
                  <a:cubicBezTo>
                    <a:pt x="22" y="142"/>
                    <a:pt x="22" y="142"/>
                    <a:pt x="22" y="142"/>
                  </a:cubicBezTo>
                  <a:cubicBezTo>
                    <a:pt x="10" y="142"/>
                    <a:pt x="0" y="132"/>
                    <a:pt x="0" y="120"/>
                  </a:cubicBezTo>
                  <a:cubicBezTo>
                    <a:pt x="0" y="22"/>
                    <a:pt x="0" y="22"/>
                    <a:pt x="0" y="22"/>
                  </a:cubicBezTo>
                  <a:cubicBezTo>
                    <a:pt x="0" y="10"/>
                    <a:pt x="10" y="0"/>
                    <a:pt x="22" y="0"/>
                  </a:cubicBezTo>
                  <a:cubicBezTo>
                    <a:pt x="323" y="0"/>
                    <a:pt x="323" y="0"/>
                    <a:pt x="323" y="0"/>
                  </a:cubicBezTo>
                  <a:cubicBezTo>
                    <a:pt x="335" y="0"/>
                    <a:pt x="345" y="10"/>
                    <a:pt x="345" y="22"/>
                  </a:cubicBezTo>
                  <a:lnTo>
                    <a:pt x="345" y="120"/>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9" name="组合 78"/>
          <p:cNvGrpSpPr/>
          <p:nvPr/>
        </p:nvGrpSpPr>
        <p:grpSpPr>
          <a:xfrm>
            <a:off x="6837587" y="4692451"/>
            <a:ext cx="615909" cy="388364"/>
            <a:chOff x="5262563" y="628650"/>
            <a:chExt cx="1714501" cy="1081088"/>
          </a:xfrm>
        </p:grpSpPr>
        <p:sp>
          <p:nvSpPr>
            <p:cNvPr id="80" name="Freeform 30"/>
            <p:cNvSpPr/>
            <p:nvPr/>
          </p:nvSpPr>
          <p:spPr bwMode="auto">
            <a:xfrm>
              <a:off x="5538788" y="1468438"/>
              <a:ext cx="1155700" cy="65088"/>
            </a:xfrm>
            <a:custGeom>
              <a:avLst/>
              <a:gdLst>
                <a:gd name="T0" fmla="*/ 0 w 728"/>
                <a:gd name="T1" fmla="*/ 41 h 41"/>
                <a:gd name="T2" fmla="*/ 0 w 728"/>
                <a:gd name="T3" fmla="*/ 0 h 41"/>
                <a:gd name="T4" fmla="*/ 728 w 728"/>
                <a:gd name="T5" fmla="*/ 0 h 41"/>
                <a:gd name="T6" fmla="*/ 728 w 728"/>
                <a:gd name="T7" fmla="*/ 41 h 41"/>
                <a:gd name="T8" fmla="*/ 0 w 728"/>
                <a:gd name="T9" fmla="*/ 41 h 41"/>
                <a:gd name="T10" fmla="*/ 0 w 728"/>
                <a:gd name="T11" fmla="*/ 41 h 41"/>
              </a:gdLst>
              <a:ahLst/>
              <a:cxnLst>
                <a:cxn ang="0">
                  <a:pos x="T0" y="T1"/>
                </a:cxn>
                <a:cxn ang="0">
                  <a:pos x="T2" y="T3"/>
                </a:cxn>
                <a:cxn ang="0">
                  <a:pos x="T4" y="T5"/>
                </a:cxn>
                <a:cxn ang="0">
                  <a:pos x="T6" y="T7"/>
                </a:cxn>
                <a:cxn ang="0">
                  <a:pos x="T8" y="T9"/>
                </a:cxn>
                <a:cxn ang="0">
                  <a:pos x="T10" y="T11"/>
                </a:cxn>
              </a:cxnLst>
              <a:rect l="0" t="0" r="r" b="b"/>
              <a:pathLst>
                <a:path w="728" h="41">
                  <a:moveTo>
                    <a:pt x="0" y="41"/>
                  </a:moveTo>
                  <a:lnTo>
                    <a:pt x="0" y="0"/>
                  </a:lnTo>
                  <a:lnTo>
                    <a:pt x="728" y="0"/>
                  </a:lnTo>
                  <a:lnTo>
                    <a:pt x="728" y="41"/>
                  </a:lnTo>
                  <a:lnTo>
                    <a:pt x="0" y="41"/>
                  </a:lnTo>
                  <a:lnTo>
                    <a:pt x="0" y="41"/>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1"/>
            <p:cNvSpPr/>
            <p:nvPr/>
          </p:nvSpPr>
          <p:spPr bwMode="auto">
            <a:xfrm>
              <a:off x="6088063" y="901700"/>
              <a:ext cx="65088" cy="587375"/>
            </a:xfrm>
            <a:custGeom>
              <a:avLst/>
              <a:gdLst>
                <a:gd name="T0" fmla="*/ 0 w 41"/>
                <a:gd name="T1" fmla="*/ 370 h 370"/>
                <a:gd name="T2" fmla="*/ 0 w 41"/>
                <a:gd name="T3" fmla="*/ 0 h 370"/>
                <a:gd name="T4" fmla="*/ 41 w 41"/>
                <a:gd name="T5" fmla="*/ 0 h 370"/>
                <a:gd name="T6" fmla="*/ 41 w 41"/>
                <a:gd name="T7" fmla="*/ 370 h 370"/>
                <a:gd name="T8" fmla="*/ 0 w 41"/>
                <a:gd name="T9" fmla="*/ 370 h 370"/>
                <a:gd name="T10" fmla="*/ 0 w 41"/>
                <a:gd name="T11" fmla="*/ 370 h 370"/>
              </a:gdLst>
              <a:ahLst/>
              <a:cxnLst>
                <a:cxn ang="0">
                  <a:pos x="T0" y="T1"/>
                </a:cxn>
                <a:cxn ang="0">
                  <a:pos x="T2" y="T3"/>
                </a:cxn>
                <a:cxn ang="0">
                  <a:pos x="T4" y="T5"/>
                </a:cxn>
                <a:cxn ang="0">
                  <a:pos x="T6" y="T7"/>
                </a:cxn>
                <a:cxn ang="0">
                  <a:pos x="T8" y="T9"/>
                </a:cxn>
                <a:cxn ang="0">
                  <a:pos x="T10" y="T11"/>
                </a:cxn>
              </a:cxnLst>
              <a:rect l="0" t="0" r="r" b="b"/>
              <a:pathLst>
                <a:path w="41" h="370">
                  <a:moveTo>
                    <a:pt x="0" y="370"/>
                  </a:moveTo>
                  <a:lnTo>
                    <a:pt x="0" y="0"/>
                  </a:lnTo>
                  <a:lnTo>
                    <a:pt x="41" y="0"/>
                  </a:lnTo>
                  <a:lnTo>
                    <a:pt x="41" y="370"/>
                  </a:lnTo>
                  <a:lnTo>
                    <a:pt x="0" y="370"/>
                  </a:lnTo>
                  <a:lnTo>
                    <a:pt x="0" y="370"/>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2"/>
            <p:cNvSpPr/>
            <p:nvPr/>
          </p:nvSpPr>
          <p:spPr bwMode="auto">
            <a:xfrm>
              <a:off x="5262563" y="1292225"/>
              <a:ext cx="431800" cy="417513"/>
            </a:xfrm>
            <a:custGeom>
              <a:avLst/>
              <a:gdLst>
                <a:gd name="T0" fmla="*/ 147 w 147"/>
                <a:gd name="T1" fmla="*/ 120 h 142"/>
                <a:gd name="T2" fmla="*/ 124 w 147"/>
                <a:gd name="T3" fmla="*/ 142 h 142"/>
                <a:gd name="T4" fmla="*/ 23 w 147"/>
                <a:gd name="T5" fmla="*/ 142 h 142"/>
                <a:gd name="T6" fmla="*/ 0 w 147"/>
                <a:gd name="T7" fmla="*/ 120 h 142"/>
                <a:gd name="T8" fmla="*/ 0 w 147"/>
                <a:gd name="T9" fmla="*/ 22 h 142"/>
                <a:gd name="T10" fmla="*/ 23 w 147"/>
                <a:gd name="T11" fmla="*/ 0 h 142"/>
                <a:gd name="T12" fmla="*/ 124 w 147"/>
                <a:gd name="T13" fmla="*/ 0 h 142"/>
                <a:gd name="T14" fmla="*/ 147 w 147"/>
                <a:gd name="T15" fmla="*/ 22 h 142"/>
                <a:gd name="T16" fmla="*/ 147 w 147"/>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42">
                  <a:moveTo>
                    <a:pt x="147" y="120"/>
                  </a:moveTo>
                  <a:cubicBezTo>
                    <a:pt x="147" y="132"/>
                    <a:pt x="137" y="142"/>
                    <a:pt x="124" y="142"/>
                  </a:cubicBezTo>
                  <a:cubicBezTo>
                    <a:pt x="23" y="142"/>
                    <a:pt x="23" y="142"/>
                    <a:pt x="23" y="142"/>
                  </a:cubicBezTo>
                  <a:cubicBezTo>
                    <a:pt x="10" y="142"/>
                    <a:pt x="0" y="132"/>
                    <a:pt x="0" y="120"/>
                  </a:cubicBezTo>
                  <a:cubicBezTo>
                    <a:pt x="0" y="22"/>
                    <a:pt x="0" y="22"/>
                    <a:pt x="0" y="22"/>
                  </a:cubicBezTo>
                  <a:cubicBezTo>
                    <a:pt x="0" y="10"/>
                    <a:pt x="10" y="0"/>
                    <a:pt x="23" y="0"/>
                  </a:cubicBezTo>
                  <a:cubicBezTo>
                    <a:pt x="124" y="0"/>
                    <a:pt x="124" y="0"/>
                    <a:pt x="124" y="0"/>
                  </a:cubicBezTo>
                  <a:cubicBezTo>
                    <a:pt x="137" y="0"/>
                    <a:pt x="147" y="10"/>
                    <a:pt x="147" y="22"/>
                  </a:cubicBezTo>
                  <a:lnTo>
                    <a:pt x="147"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3"/>
            <p:cNvSpPr/>
            <p:nvPr/>
          </p:nvSpPr>
          <p:spPr bwMode="auto">
            <a:xfrm>
              <a:off x="5907088" y="1292225"/>
              <a:ext cx="428625" cy="417513"/>
            </a:xfrm>
            <a:custGeom>
              <a:avLst/>
              <a:gdLst>
                <a:gd name="T0" fmla="*/ 146 w 146"/>
                <a:gd name="T1" fmla="*/ 120 h 142"/>
                <a:gd name="T2" fmla="*/ 123 w 146"/>
                <a:gd name="T3" fmla="*/ 142 h 142"/>
                <a:gd name="T4" fmla="*/ 22 w 146"/>
                <a:gd name="T5" fmla="*/ 142 h 142"/>
                <a:gd name="T6" fmla="*/ 0 w 146"/>
                <a:gd name="T7" fmla="*/ 120 h 142"/>
                <a:gd name="T8" fmla="*/ 0 w 146"/>
                <a:gd name="T9" fmla="*/ 22 h 142"/>
                <a:gd name="T10" fmla="*/ 22 w 146"/>
                <a:gd name="T11" fmla="*/ 0 h 142"/>
                <a:gd name="T12" fmla="*/ 123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3" y="142"/>
                  </a:cubicBezTo>
                  <a:cubicBezTo>
                    <a:pt x="22" y="142"/>
                    <a:pt x="22" y="142"/>
                    <a:pt x="22" y="142"/>
                  </a:cubicBezTo>
                  <a:cubicBezTo>
                    <a:pt x="10" y="142"/>
                    <a:pt x="0" y="132"/>
                    <a:pt x="0" y="120"/>
                  </a:cubicBezTo>
                  <a:cubicBezTo>
                    <a:pt x="0" y="22"/>
                    <a:pt x="0" y="22"/>
                    <a:pt x="0" y="22"/>
                  </a:cubicBezTo>
                  <a:cubicBezTo>
                    <a:pt x="0" y="10"/>
                    <a:pt x="10" y="0"/>
                    <a:pt x="22" y="0"/>
                  </a:cubicBezTo>
                  <a:cubicBezTo>
                    <a:pt x="123" y="0"/>
                    <a:pt x="123" y="0"/>
                    <a:pt x="123"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4"/>
            <p:cNvSpPr/>
            <p:nvPr/>
          </p:nvSpPr>
          <p:spPr bwMode="auto">
            <a:xfrm>
              <a:off x="6546851" y="1292225"/>
              <a:ext cx="430213" cy="417513"/>
            </a:xfrm>
            <a:custGeom>
              <a:avLst/>
              <a:gdLst>
                <a:gd name="T0" fmla="*/ 146 w 146"/>
                <a:gd name="T1" fmla="*/ 120 h 142"/>
                <a:gd name="T2" fmla="*/ 124 w 146"/>
                <a:gd name="T3" fmla="*/ 142 h 142"/>
                <a:gd name="T4" fmla="*/ 22 w 146"/>
                <a:gd name="T5" fmla="*/ 142 h 142"/>
                <a:gd name="T6" fmla="*/ 0 w 146"/>
                <a:gd name="T7" fmla="*/ 120 h 142"/>
                <a:gd name="T8" fmla="*/ 0 w 146"/>
                <a:gd name="T9" fmla="*/ 22 h 142"/>
                <a:gd name="T10" fmla="*/ 22 w 146"/>
                <a:gd name="T11" fmla="*/ 0 h 142"/>
                <a:gd name="T12" fmla="*/ 124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4" y="142"/>
                  </a:cubicBezTo>
                  <a:cubicBezTo>
                    <a:pt x="22" y="142"/>
                    <a:pt x="22" y="142"/>
                    <a:pt x="22" y="142"/>
                  </a:cubicBezTo>
                  <a:cubicBezTo>
                    <a:pt x="10" y="142"/>
                    <a:pt x="0" y="132"/>
                    <a:pt x="0" y="120"/>
                  </a:cubicBezTo>
                  <a:cubicBezTo>
                    <a:pt x="0" y="22"/>
                    <a:pt x="0" y="22"/>
                    <a:pt x="0" y="22"/>
                  </a:cubicBezTo>
                  <a:cubicBezTo>
                    <a:pt x="0" y="10"/>
                    <a:pt x="10" y="0"/>
                    <a:pt x="22" y="0"/>
                  </a:cubicBezTo>
                  <a:cubicBezTo>
                    <a:pt x="124" y="0"/>
                    <a:pt x="124" y="0"/>
                    <a:pt x="124"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5"/>
            <p:cNvSpPr/>
            <p:nvPr/>
          </p:nvSpPr>
          <p:spPr bwMode="auto">
            <a:xfrm>
              <a:off x="5611813" y="628650"/>
              <a:ext cx="1014413" cy="417513"/>
            </a:xfrm>
            <a:custGeom>
              <a:avLst/>
              <a:gdLst>
                <a:gd name="T0" fmla="*/ 345 w 345"/>
                <a:gd name="T1" fmla="*/ 120 h 142"/>
                <a:gd name="T2" fmla="*/ 323 w 345"/>
                <a:gd name="T3" fmla="*/ 142 h 142"/>
                <a:gd name="T4" fmla="*/ 22 w 345"/>
                <a:gd name="T5" fmla="*/ 142 h 142"/>
                <a:gd name="T6" fmla="*/ 0 w 345"/>
                <a:gd name="T7" fmla="*/ 120 h 142"/>
                <a:gd name="T8" fmla="*/ 0 w 345"/>
                <a:gd name="T9" fmla="*/ 22 h 142"/>
                <a:gd name="T10" fmla="*/ 22 w 345"/>
                <a:gd name="T11" fmla="*/ 0 h 142"/>
                <a:gd name="T12" fmla="*/ 323 w 345"/>
                <a:gd name="T13" fmla="*/ 0 h 142"/>
                <a:gd name="T14" fmla="*/ 345 w 345"/>
                <a:gd name="T15" fmla="*/ 22 h 142"/>
                <a:gd name="T16" fmla="*/ 345 w 345"/>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142">
                  <a:moveTo>
                    <a:pt x="345" y="120"/>
                  </a:moveTo>
                  <a:cubicBezTo>
                    <a:pt x="345" y="132"/>
                    <a:pt x="335" y="142"/>
                    <a:pt x="323" y="142"/>
                  </a:cubicBezTo>
                  <a:cubicBezTo>
                    <a:pt x="22" y="142"/>
                    <a:pt x="22" y="142"/>
                    <a:pt x="22" y="142"/>
                  </a:cubicBezTo>
                  <a:cubicBezTo>
                    <a:pt x="10" y="142"/>
                    <a:pt x="0" y="132"/>
                    <a:pt x="0" y="120"/>
                  </a:cubicBezTo>
                  <a:cubicBezTo>
                    <a:pt x="0" y="22"/>
                    <a:pt x="0" y="22"/>
                    <a:pt x="0" y="22"/>
                  </a:cubicBezTo>
                  <a:cubicBezTo>
                    <a:pt x="0" y="10"/>
                    <a:pt x="10" y="0"/>
                    <a:pt x="22" y="0"/>
                  </a:cubicBezTo>
                  <a:cubicBezTo>
                    <a:pt x="323" y="0"/>
                    <a:pt x="323" y="0"/>
                    <a:pt x="323" y="0"/>
                  </a:cubicBezTo>
                  <a:cubicBezTo>
                    <a:pt x="335" y="0"/>
                    <a:pt x="345" y="10"/>
                    <a:pt x="345" y="22"/>
                  </a:cubicBezTo>
                  <a:lnTo>
                    <a:pt x="345" y="120"/>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6" name="组合 85"/>
          <p:cNvGrpSpPr/>
          <p:nvPr/>
        </p:nvGrpSpPr>
        <p:grpSpPr>
          <a:xfrm>
            <a:off x="6837587" y="5390448"/>
            <a:ext cx="615909" cy="388364"/>
            <a:chOff x="5262563" y="628650"/>
            <a:chExt cx="1714501" cy="1081088"/>
          </a:xfrm>
        </p:grpSpPr>
        <p:sp>
          <p:nvSpPr>
            <p:cNvPr id="87" name="Freeform 30"/>
            <p:cNvSpPr/>
            <p:nvPr/>
          </p:nvSpPr>
          <p:spPr bwMode="auto">
            <a:xfrm>
              <a:off x="5538788" y="1468438"/>
              <a:ext cx="1155700" cy="65088"/>
            </a:xfrm>
            <a:custGeom>
              <a:avLst/>
              <a:gdLst>
                <a:gd name="T0" fmla="*/ 0 w 728"/>
                <a:gd name="T1" fmla="*/ 41 h 41"/>
                <a:gd name="T2" fmla="*/ 0 w 728"/>
                <a:gd name="T3" fmla="*/ 0 h 41"/>
                <a:gd name="T4" fmla="*/ 728 w 728"/>
                <a:gd name="T5" fmla="*/ 0 h 41"/>
                <a:gd name="T6" fmla="*/ 728 w 728"/>
                <a:gd name="T7" fmla="*/ 41 h 41"/>
                <a:gd name="T8" fmla="*/ 0 w 728"/>
                <a:gd name="T9" fmla="*/ 41 h 41"/>
                <a:gd name="T10" fmla="*/ 0 w 728"/>
                <a:gd name="T11" fmla="*/ 41 h 41"/>
              </a:gdLst>
              <a:ahLst/>
              <a:cxnLst>
                <a:cxn ang="0">
                  <a:pos x="T0" y="T1"/>
                </a:cxn>
                <a:cxn ang="0">
                  <a:pos x="T2" y="T3"/>
                </a:cxn>
                <a:cxn ang="0">
                  <a:pos x="T4" y="T5"/>
                </a:cxn>
                <a:cxn ang="0">
                  <a:pos x="T6" y="T7"/>
                </a:cxn>
                <a:cxn ang="0">
                  <a:pos x="T8" y="T9"/>
                </a:cxn>
                <a:cxn ang="0">
                  <a:pos x="T10" y="T11"/>
                </a:cxn>
              </a:cxnLst>
              <a:rect l="0" t="0" r="r" b="b"/>
              <a:pathLst>
                <a:path w="728" h="41">
                  <a:moveTo>
                    <a:pt x="0" y="41"/>
                  </a:moveTo>
                  <a:lnTo>
                    <a:pt x="0" y="0"/>
                  </a:lnTo>
                  <a:lnTo>
                    <a:pt x="728" y="0"/>
                  </a:lnTo>
                  <a:lnTo>
                    <a:pt x="728" y="41"/>
                  </a:lnTo>
                  <a:lnTo>
                    <a:pt x="0" y="41"/>
                  </a:lnTo>
                  <a:lnTo>
                    <a:pt x="0" y="41"/>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1"/>
            <p:cNvSpPr/>
            <p:nvPr/>
          </p:nvSpPr>
          <p:spPr bwMode="auto">
            <a:xfrm>
              <a:off x="6088063" y="901700"/>
              <a:ext cx="65088" cy="587375"/>
            </a:xfrm>
            <a:custGeom>
              <a:avLst/>
              <a:gdLst>
                <a:gd name="T0" fmla="*/ 0 w 41"/>
                <a:gd name="T1" fmla="*/ 370 h 370"/>
                <a:gd name="T2" fmla="*/ 0 w 41"/>
                <a:gd name="T3" fmla="*/ 0 h 370"/>
                <a:gd name="T4" fmla="*/ 41 w 41"/>
                <a:gd name="T5" fmla="*/ 0 h 370"/>
                <a:gd name="T6" fmla="*/ 41 w 41"/>
                <a:gd name="T7" fmla="*/ 370 h 370"/>
                <a:gd name="T8" fmla="*/ 0 w 41"/>
                <a:gd name="T9" fmla="*/ 370 h 370"/>
                <a:gd name="T10" fmla="*/ 0 w 41"/>
                <a:gd name="T11" fmla="*/ 370 h 370"/>
              </a:gdLst>
              <a:ahLst/>
              <a:cxnLst>
                <a:cxn ang="0">
                  <a:pos x="T0" y="T1"/>
                </a:cxn>
                <a:cxn ang="0">
                  <a:pos x="T2" y="T3"/>
                </a:cxn>
                <a:cxn ang="0">
                  <a:pos x="T4" y="T5"/>
                </a:cxn>
                <a:cxn ang="0">
                  <a:pos x="T6" y="T7"/>
                </a:cxn>
                <a:cxn ang="0">
                  <a:pos x="T8" y="T9"/>
                </a:cxn>
                <a:cxn ang="0">
                  <a:pos x="T10" y="T11"/>
                </a:cxn>
              </a:cxnLst>
              <a:rect l="0" t="0" r="r" b="b"/>
              <a:pathLst>
                <a:path w="41" h="370">
                  <a:moveTo>
                    <a:pt x="0" y="370"/>
                  </a:moveTo>
                  <a:lnTo>
                    <a:pt x="0" y="0"/>
                  </a:lnTo>
                  <a:lnTo>
                    <a:pt x="41" y="0"/>
                  </a:lnTo>
                  <a:lnTo>
                    <a:pt x="41" y="370"/>
                  </a:lnTo>
                  <a:lnTo>
                    <a:pt x="0" y="370"/>
                  </a:lnTo>
                  <a:lnTo>
                    <a:pt x="0" y="370"/>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2"/>
            <p:cNvSpPr/>
            <p:nvPr/>
          </p:nvSpPr>
          <p:spPr bwMode="auto">
            <a:xfrm>
              <a:off x="5262563" y="1292225"/>
              <a:ext cx="431800" cy="417513"/>
            </a:xfrm>
            <a:custGeom>
              <a:avLst/>
              <a:gdLst>
                <a:gd name="T0" fmla="*/ 147 w 147"/>
                <a:gd name="T1" fmla="*/ 120 h 142"/>
                <a:gd name="T2" fmla="*/ 124 w 147"/>
                <a:gd name="T3" fmla="*/ 142 h 142"/>
                <a:gd name="T4" fmla="*/ 23 w 147"/>
                <a:gd name="T5" fmla="*/ 142 h 142"/>
                <a:gd name="T6" fmla="*/ 0 w 147"/>
                <a:gd name="T7" fmla="*/ 120 h 142"/>
                <a:gd name="T8" fmla="*/ 0 w 147"/>
                <a:gd name="T9" fmla="*/ 22 h 142"/>
                <a:gd name="T10" fmla="*/ 23 w 147"/>
                <a:gd name="T11" fmla="*/ 0 h 142"/>
                <a:gd name="T12" fmla="*/ 124 w 147"/>
                <a:gd name="T13" fmla="*/ 0 h 142"/>
                <a:gd name="T14" fmla="*/ 147 w 147"/>
                <a:gd name="T15" fmla="*/ 22 h 142"/>
                <a:gd name="T16" fmla="*/ 147 w 147"/>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42">
                  <a:moveTo>
                    <a:pt x="147" y="120"/>
                  </a:moveTo>
                  <a:cubicBezTo>
                    <a:pt x="147" y="132"/>
                    <a:pt x="137" y="142"/>
                    <a:pt x="124" y="142"/>
                  </a:cubicBezTo>
                  <a:cubicBezTo>
                    <a:pt x="23" y="142"/>
                    <a:pt x="23" y="142"/>
                    <a:pt x="23" y="142"/>
                  </a:cubicBezTo>
                  <a:cubicBezTo>
                    <a:pt x="10" y="142"/>
                    <a:pt x="0" y="132"/>
                    <a:pt x="0" y="120"/>
                  </a:cubicBezTo>
                  <a:cubicBezTo>
                    <a:pt x="0" y="22"/>
                    <a:pt x="0" y="22"/>
                    <a:pt x="0" y="22"/>
                  </a:cubicBezTo>
                  <a:cubicBezTo>
                    <a:pt x="0" y="10"/>
                    <a:pt x="10" y="0"/>
                    <a:pt x="23" y="0"/>
                  </a:cubicBezTo>
                  <a:cubicBezTo>
                    <a:pt x="124" y="0"/>
                    <a:pt x="124" y="0"/>
                    <a:pt x="124" y="0"/>
                  </a:cubicBezTo>
                  <a:cubicBezTo>
                    <a:pt x="137" y="0"/>
                    <a:pt x="147" y="10"/>
                    <a:pt x="147" y="22"/>
                  </a:cubicBezTo>
                  <a:lnTo>
                    <a:pt x="147"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3"/>
            <p:cNvSpPr/>
            <p:nvPr/>
          </p:nvSpPr>
          <p:spPr bwMode="auto">
            <a:xfrm>
              <a:off x="5907088" y="1292225"/>
              <a:ext cx="428625" cy="417513"/>
            </a:xfrm>
            <a:custGeom>
              <a:avLst/>
              <a:gdLst>
                <a:gd name="T0" fmla="*/ 146 w 146"/>
                <a:gd name="T1" fmla="*/ 120 h 142"/>
                <a:gd name="T2" fmla="*/ 123 w 146"/>
                <a:gd name="T3" fmla="*/ 142 h 142"/>
                <a:gd name="T4" fmla="*/ 22 w 146"/>
                <a:gd name="T5" fmla="*/ 142 h 142"/>
                <a:gd name="T6" fmla="*/ 0 w 146"/>
                <a:gd name="T7" fmla="*/ 120 h 142"/>
                <a:gd name="T8" fmla="*/ 0 w 146"/>
                <a:gd name="T9" fmla="*/ 22 h 142"/>
                <a:gd name="T10" fmla="*/ 22 w 146"/>
                <a:gd name="T11" fmla="*/ 0 h 142"/>
                <a:gd name="T12" fmla="*/ 123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3" y="142"/>
                  </a:cubicBezTo>
                  <a:cubicBezTo>
                    <a:pt x="22" y="142"/>
                    <a:pt x="22" y="142"/>
                    <a:pt x="22" y="142"/>
                  </a:cubicBezTo>
                  <a:cubicBezTo>
                    <a:pt x="10" y="142"/>
                    <a:pt x="0" y="132"/>
                    <a:pt x="0" y="120"/>
                  </a:cubicBezTo>
                  <a:cubicBezTo>
                    <a:pt x="0" y="22"/>
                    <a:pt x="0" y="22"/>
                    <a:pt x="0" y="22"/>
                  </a:cubicBezTo>
                  <a:cubicBezTo>
                    <a:pt x="0" y="10"/>
                    <a:pt x="10" y="0"/>
                    <a:pt x="22" y="0"/>
                  </a:cubicBezTo>
                  <a:cubicBezTo>
                    <a:pt x="123" y="0"/>
                    <a:pt x="123" y="0"/>
                    <a:pt x="123"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34"/>
            <p:cNvSpPr/>
            <p:nvPr/>
          </p:nvSpPr>
          <p:spPr bwMode="auto">
            <a:xfrm>
              <a:off x="6546851" y="1292225"/>
              <a:ext cx="430213" cy="417513"/>
            </a:xfrm>
            <a:custGeom>
              <a:avLst/>
              <a:gdLst>
                <a:gd name="T0" fmla="*/ 146 w 146"/>
                <a:gd name="T1" fmla="*/ 120 h 142"/>
                <a:gd name="T2" fmla="*/ 124 w 146"/>
                <a:gd name="T3" fmla="*/ 142 h 142"/>
                <a:gd name="T4" fmla="*/ 22 w 146"/>
                <a:gd name="T5" fmla="*/ 142 h 142"/>
                <a:gd name="T6" fmla="*/ 0 w 146"/>
                <a:gd name="T7" fmla="*/ 120 h 142"/>
                <a:gd name="T8" fmla="*/ 0 w 146"/>
                <a:gd name="T9" fmla="*/ 22 h 142"/>
                <a:gd name="T10" fmla="*/ 22 w 146"/>
                <a:gd name="T11" fmla="*/ 0 h 142"/>
                <a:gd name="T12" fmla="*/ 124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4" y="142"/>
                  </a:cubicBezTo>
                  <a:cubicBezTo>
                    <a:pt x="22" y="142"/>
                    <a:pt x="22" y="142"/>
                    <a:pt x="22" y="142"/>
                  </a:cubicBezTo>
                  <a:cubicBezTo>
                    <a:pt x="10" y="142"/>
                    <a:pt x="0" y="132"/>
                    <a:pt x="0" y="120"/>
                  </a:cubicBezTo>
                  <a:cubicBezTo>
                    <a:pt x="0" y="22"/>
                    <a:pt x="0" y="22"/>
                    <a:pt x="0" y="22"/>
                  </a:cubicBezTo>
                  <a:cubicBezTo>
                    <a:pt x="0" y="10"/>
                    <a:pt x="10" y="0"/>
                    <a:pt x="22" y="0"/>
                  </a:cubicBezTo>
                  <a:cubicBezTo>
                    <a:pt x="124" y="0"/>
                    <a:pt x="124" y="0"/>
                    <a:pt x="124"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5"/>
            <p:cNvSpPr/>
            <p:nvPr/>
          </p:nvSpPr>
          <p:spPr bwMode="auto">
            <a:xfrm>
              <a:off x="5611813" y="628650"/>
              <a:ext cx="1014413" cy="417513"/>
            </a:xfrm>
            <a:custGeom>
              <a:avLst/>
              <a:gdLst>
                <a:gd name="T0" fmla="*/ 345 w 345"/>
                <a:gd name="T1" fmla="*/ 120 h 142"/>
                <a:gd name="T2" fmla="*/ 323 w 345"/>
                <a:gd name="T3" fmla="*/ 142 h 142"/>
                <a:gd name="T4" fmla="*/ 22 w 345"/>
                <a:gd name="T5" fmla="*/ 142 h 142"/>
                <a:gd name="T6" fmla="*/ 0 w 345"/>
                <a:gd name="T7" fmla="*/ 120 h 142"/>
                <a:gd name="T8" fmla="*/ 0 w 345"/>
                <a:gd name="T9" fmla="*/ 22 h 142"/>
                <a:gd name="T10" fmla="*/ 22 w 345"/>
                <a:gd name="T11" fmla="*/ 0 h 142"/>
                <a:gd name="T12" fmla="*/ 323 w 345"/>
                <a:gd name="T13" fmla="*/ 0 h 142"/>
                <a:gd name="T14" fmla="*/ 345 w 345"/>
                <a:gd name="T15" fmla="*/ 22 h 142"/>
                <a:gd name="T16" fmla="*/ 345 w 345"/>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142">
                  <a:moveTo>
                    <a:pt x="345" y="120"/>
                  </a:moveTo>
                  <a:cubicBezTo>
                    <a:pt x="345" y="132"/>
                    <a:pt x="335" y="142"/>
                    <a:pt x="323" y="142"/>
                  </a:cubicBezTo>
                  <a:cubicBezTo>
                    <a:pt x="22" y="142"/>
                    <a:pt x="22" y="142"/>
                    <a:pt x="22" y="142"/>
                  </a:cubicBezTo>
                  <a:cubicBezTo>
                    <a:pt x="10" y="142"/>
                    <a:pt x="0" y="132"/>
                    <a:pt x="0" y="120"/>
                  </a:cubicBezTo>
                  <a:cubicBezTo>
                    <a:pt x="0" y="22"/>
                    <a:pt x="0" y="22"/>
                    <a:pt x="0" y="22"/>
                  </a:cubicBezTo>
                  <a:cubicBezTo>
                    <a:pt x="0" y="10"/>
                    <a:pt x="10" y="0"/>
                    <a:pt x="22" y="0"/>
                  </a:cubicBezTo>
                  <a:cubicBezTo>
                    <a:pt x="323" y="0"/>
                    <a:pt x="323" y="0"/>
                    <a:pt x="323" y="0"/>
                  </a:cubicBezTo>
                  <a:cubicBezTo>
                    <a:pt x="335" y="0"/>
                    <a:pt x="345" y="10"/>
                    <a:pt x="345" y="22"/>
                  </a:cubicBezTo>
                  <a:lnTo>
                    <a:pt x="345" y="120"/>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3" name="组合 92"/>
          <p:cNvGrpSpPr/>
          <p:nvPr/>
        </p:nvGrpSpPr>
        <p:grpSpPr>
          <a:xfrm>
            <a:off x="6837587" y="6088443"/>
            <a:ext cx="615909" cy="388364"/>
            <a:chOff x="5262563" y="628650"/>
            <a:chExt cx="1714501" cy="1081088"/>
          </a:xfrm>
        </p:grpSpPr>
        <p:sp>
          <p:nvSpPr>
            <p:cNvPr id="94" name="Freeform 30"/>
            <p:cNvSpPr/>
            <p:nvPr/>
          </p:nvSpPr>
          <p:spPr bwMode="auto">
            <a:xfrm>
              <a:off x="5538788" y="1468438"/>
              <a:ext cx="1155700" cy="65088"/>
            </a:xfrm>
            <a:custGeom>
              <a:avLst/>
              <a:gdLst>
                <a:gd name="T0" fmla="*/ 0 w 728"/>
                <a:gd name="T1" fmla="*/ 41 h 41"/>
                <a:gd name="T2" fmla="*/ 0 w 728"/>
                <a:gd name="T3" fmla="*/ 0 h 41"/>
                <a:gd name="T4" fmla="*/ 728 w 728"/>
                <a:gd name="T5" fmla="*/ 0 h 41"/>
                <a:gd name="T6" fmla="*/ 728 w 728"/>
                <a:gd name="T7" fmla="*/ 41 h 41"/>
                <a:gd name="T8" fmla="*/ 0 w 728"/>
                <a:gd name="T9" fmla="*/ 41 h 41"/>
                <a:gd name="T10" fmla="*/ 0 w 728"/>
                <a:gd name="T11" fmla="*/ 41 h 41"/>
              </a:gdLst>
              <a:ahLst/>
              <a:cxnLst>
                <a:cxn ang="0">
                  <a:pos x="T0" y="T1"/>
                </a:cxn>
                <a:cxn ang="0">
                  <a:pos x="T2" y="T3"/>
                </a:cxn>
                <a:cxn ang="0">
                  <a:pos x="T4" y="T5"/>
                </a:cxn>
                <a:cxn ang="0">
                  <a:pos x="T6" y="T7"/>
                </a:cxn>
                <a:cxn ang="0">
                  <a:pos x="T8" y="T9"/>
                </a:cxn>
                <a:cxn ang="0">
                  <a:pos x="T10" y="T11"/>
                </a:cxn>
              </a:cxnLst>
              <a:rect l="0" t="0" r="r" b="b"/>
              <a:pathLst>
                <a:path w="728" h="41">
                  <a:moveTo>
                    <a:pt x="0" y="41"/>
                  </a:moveTo>
                  <a:lnTo>
                    <a:pt x="0" y="0"/>
                  </a:lnTo>
                  <a:lnTo>
                    <a:pt x="728" y="0"/>
                  </a:lnTo>
                  <a:lnTo>
                    <a:pt x="728" y="41"/>
                  </a:lnTo>
                  <a:lnTo>
                    <a:pt x="0" y="41"/>
                  </a:lnTo>
                  <a:lnTo>
                    <a:pt x="0" y="41"/>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31"/>
            <p:cNvSpPr/>
            <p:nvPr/>
          </p:nvSpPr>
          <p:spPr bwMode="auto">
            <a:xfrm>
              <a:off x="6088063" y="901700"/>
              <a:ext cx="65088" cy="587375"/>
            </a:xfrm>
            <a:custGeom>
              <a:avLst/>
              <a:gdLst>
                <a:gd name="T0" fmla="*/ 0 w 41"/>
                <a:gd name="T1" fmla="*/ 370 h 370"/>
                <a:gd name="T2" fmla="*/ 0 w 41"/>
                <a:gd name="T3" fmla="*/ 0 h 370"/>
                <a:gd name="T4" fmla="*/ 41 w 41"/>
                <a:gd name="T5" fmla="*/ 0 h 370"/>
                <a:gd name="T6" fmla="*/ 41 w 41"/>
                <a:gd name="T7" fmla="*/ 370 h 370"/>
                <a:gd name="T8" fmla="*/ 0 w 41"/>
                <a:gd name="T9" fmla="*/ 370 h 370"/>
                <a:gd name="T10" fmla="*/ 0 w 41"/>
                <a:gd name="T11" fmla="*/ 370 h 370"/>
              </a:gdLst>
              <a:ahLst/>
              <a:cxnLst>
                <a:cxn ang="0">
                  <a:pos x="T0" y="T1"/>
                </a:cxn>
                <a:cxn ang="0">
                  <a:pos x="T2" y="T3"/>
                </a:cxn>
                <a:cxn ang="0">
                  <a:pos x="T4" y="T5"/>
                </a:cxn>
                <a:cxn ang="0">
                  <a:pos x="T6" y="T7"/>
                </a:cxn>
                <a:cxn ang="0">
                  <a:pos x="T8" y="T9"/>
                </a:cxn>
                <a:cxn ang="0">
                  <a:pos x="T10" y="T11"/>
                </a:cxn>
              </a:cxnLst>
              <a:rect l="0" t="0" r="r" b="b"/>
              <a:pathLst>
                <a:path w="41" h="370">
                  <a:moveTo>
                    <a:pt x="0" y="370"/>
                  </a:moveTo>
                  <a:lnTo>
                    <a:pt x="0" y="0"/>
                  </a:lnTo>
                  <a:lnTo>
                    <a:pt x="41" y="0"/>
                  </a:lnTo>
                  <a:lnTo>
                    <a:pt x="41" y="370"/>
                  </a:lnTo>
                  <a:lnTo>
                    <a:pt x="0" y="370"/>
                  </a:lnTo>
                  <a:lnTo>
                    <a:pt x="0" y="370"/>
                  </a:lnTo>
                  <a:close/>
                </a:path>
              </a:pathLst>
            </a:custGeom>
            <a:solidFill>
              <a:srgbClr val="A6C8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32"/>
            <p:cNvSpPr/>
            <p:nvPr/>
          </p:nvSpPr>
          <p:spPr bwMode="auto">
            <a:xfrm>
              <a:off x="5262563" y="1292225"/>
              <a:ext cx="431800" cy="417513"/>
            </a:xfrm>
            <a:custGeom>
              <a:avLst/>
              <a:gdLst>
                <a:gd name="T0" fmla="*/ 147 w 147"/>
                <a:gd name="T1" fmla="*/ 120 h 142"/>
                <a:gd name="T2" fmla="*/ 124 w 147"/>
                <a:gd name="T3" fmla="*/ 142 h 142"/>
                <a:gd name="T4" fmla="*/ 23 w 147"/>
                <a:gd name="T5" fmla="*/ 142 h 142"/>
                <a:gd name="T6" fmla="*/ 0 w 147"/>
                <a:gd name="T7" fmla="*/ 120 h 142"/>
                <a:gd name="T8" fmla="*/ 0 w 147"/>
                <a:gd name="T9" fmla="*/ 22 h 142"/>
                <a:gd name="T10" fmla="*/ 23 w 147"/>
                <a:gd name="T11" fmla="*/ 0 h 142"/>
                <a:gd name="T12" fmla="*/ 124 w 147"/>
                <a:gd name="T13" fmla="*/ 0 h 142"/>
                <a:gd name="T14" fmla="*/ 147 w 147"/>
                <a:gd name="T15" fmla="*/ 22 h 142"/>
                <a:gd name="T16" fmla="*/ 147 w 147"/>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42">
                  <a:moveTo>
                    <a:pt x="147" y="120"/>
                  </a:moveTo>
                  <a:cubicBezTo>
                    <a:pt x="147" y="132"/>
                    <a:pt x="137" y="142"/>
                    <a:pt x="124" y="142"/>
                  </a:cubicBezTo>
                  <a:cubicBezTo>
                    <a:pt x="23" y="142"/>
                    <a:pt x="23" y="142"/>
                    <a:pt x="23" y="142"/>
                  </a:cubicBezTo>
                  <a:cubicBezTo>
                    <a:pt x="10" y="142"/>
                    <a:pt x="0" y="132"/>
                    <a:pt x="0" y="120"/>
                  </a:cubicBezTo>
                  <a:cubicBezTo>
                    <a:pt x="0" y="22"/>
                    <a:pt x="0" y="22"/>
                    <a:pt x="0" y="22"/>
                  </a:cubicBezTo>
                  <a:cubicBezTo>
                    <a:pt x="0" y="10"/>
                    <a:pt x="10" y="0"/>
                    <a:pt x="23" y="0"/>
                  </a:cubicBezTo>
                  <a:cubicBezTo>
                    <a:pt x="124" y="0"/>
                    <a:pt x="124" y="0"/>
                    <a:pt x="124" y="0"/>
                  </a:cubicBezTo>
                  <a:cubicBezTo>
                    <a:pt x="137" y="0"/>
                    <a:pt x="147" y="10"/>
                    <a:pt x="147" y="22"/>
                  </a:cubicBezTo>
                  <a:lnTo>
                    <a:pt x="147"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3"/>
            <p:cNvSpPr/>
            <p:nvPr/>
          </p:nvSpPr>
          <p:spPr bwMode="auto">
            <a:xfrm>
              <a:off x="5907088" y="1292225"/>
              <a:ext cx="428625" cy="417513"/>
            </a:xfrm>
            <a:custGeom>
              <a:avLst/>
              <a:gdLst>
                <a:gd name="T0" fmla="*/ 146 w 146"/>
                <a:gd name="T1" fmla="*/ 120 h 142"/>
                <a:gd name="T2" fmla="*/ 123 w 146"/>
                <a:gd name="T3" fmla="*/ 142 h 142"/>
                <a:gd name="T4" fmla="*/ 22 w 146"/>
                <a:gd name="T5" fmla="*/ 142 h 142"/>
                <a:gd name="T6" fmla="*/ 0 w 146"/>
                <a:gd name="T7" fmla="*/ 120 h 142"/>
                <a:gd name="T8" fmla="*/ 0 w 146"/>
                <a:gd name="T9" fmla="*/ 22 h 142"/>
                <a:gd name="T10" fmla="*/ 22 w 146"/>
                <a:gd name="T11" fmla="*/ 0 h 142"/>
                <a:gd name="T12" fmla="*/ 123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3" y="142"/>
                  </a:cubicBezTo>
                  <a:cubicBezTo>
                    <a:pt x="22" y="142"/>
                    <a:pt x="22" y="142"/>
                    <a:pt x="22" y="142"/>
                  </a:cubicBezTo>
                  <a:cubicBezTo>
                    <a:pt x="10" y="142"/>
                    <a:pt x="0" y="132"/>
                    <a:pt x="0" y="120"/>
                  </a:cubicBezTo>
                  <a:cubicBezTo>
                    <a:pt x="0" y="22"/>
                    <a:pt x="0" y="22"/>
                    <a:pt x="0" y="22"/>
                  </a:cubicBezTo>
                  <a:cubicBezTo>
                    <a:pt x="0" y="10"/>
                    <a:pt x="10" y="0"/>
                    <a:pt x="22" y="0"/>
                  </a:cubicBezTo>
                  <a:cubicBezTo>
                    <a:pt x="123" y="0"/>
                    <a:pt x="123" y="0"/>
                    <a:pt x="123"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34"/>
            <p:cNvSpPr/>
            <p:nvPr/>
          </p:nvSpPr>
          <p:spPr bwMode="auto">
            <a:xfrm>
              <a:off x="6546851" y="1292225"/>
              <a:ext cx="430213" cy="417513"/>
            </a:xfrm>
            <a:custGeom>
              <a:avLst/>
              <a:gdLst>
                <a:gd name="T0" fmla="*/ 146 w 146"/>
                <a:gd name="T1" fmla="*/ 120 h 142"/>
                <a:gd name="T2" fmla="*/ 124 w 146"/>
                <a:gd name="T3" fmla="*/ 142 h 142"/>
                <a:gd name="T4" fmla="*/ 22 w 146"/>
                <a:gd name="T5" fmla="*/ 142 h 142"/>
                <a:gd name="T6" fmla="*/ 0 w 146"/>
                <a:gd name="T7" fmla="*/ 120 h 142"/>
                <a:gd name="T8" fmla="*/ 0 w 146"/>
                <a:gd name="T9" fmla="*/ 22 h 142"/>
                <a:gd name="T10" fmla="*/ 22 w 146"/>
                <a:gd name="T11" fmla="*/ 0 h 142"/>
                <a:gd name="T12" fmla="*/ 124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4" y="142"/>
                  </a:cubicBezTo>
                  <a:cubicBezTo>
                    <a:pt x="22" y="142"/>
                    <a:pt x="22" y="142"/>
                    <a:pt x="22" y="142"/>
                  </a:cubicBezTo>
                  <a:cubicBezTo>
                    <a:pt x="10" y="142"/>
                    <a:pt x="0" y="132"/>
                    <a:pt x="0" y="120"/>
                  </a:cubicBezTo>
                  <a:cubicBezTo>
                    <a:pt x="0" y="22"/>
                    <a:pt x="0" y="22"/>
                    <a:pt x="0" y="22"/>
                  </a:cubicBezTo>
                  <a:cubicBezTo>
                    <a:pt x="0" y="10"/>
                    <a:pt x="10" y="0"/>
                    <a:pt x="22" y="0"/>
                  </a:cubicBezTo>
                  <a:cubicBezTo>
                    <a:pt x="124" y="0"/>
                    <a:pt x="124" y="0"/>
                    <a:pt x="124" y="0"/>
                  </a:cubicBezTo>
                  <a:cubicBezTo>
                    <a:pt x="136" y="0"/>
                    <a:pt x="146" y="10"/>
                    <a:pt x="146" y="22"/>
                  </a:cubicBezTo>
                  <a:lnTo>
                    <a:pt x="146" y="120"/>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35"/>
            <p:cNvSpPr/>
            <p:nvPr/>
          </p:nvSpPr>
          <p:spPr bwMode="auto">
            <a:xfrm>
              <a:off x="5611813" y="628650"/>
              <a:ext cx="1014413" cy="417513"/>
            </a:xfrm>
            <a:custGeom>
              <a:avLst/>
              <a:gdLst>
                <a:gd name="T0" fmla="*/ 345 w 345"/>
                <a:gd name="T1" fmla="*/ 120 h 142"/>
                <a:gd name="T2" fmla="*/ 323 w 345"/>
                <a:gd name="T3" fmla="*/ 142 h 142"/>
                <a:gd name="T4" fmla="*/ 22 w 345"/>
                <a:gd name="T5" fmla="*/ 142 h 142"/>
                <a:gd name="T6" fmla="*/ 0 w 345"/>
                <a:gd name="T7" fmla="*/ 120 h 142"/>
                <a:gd name="T8" fmla="*/ 0 w 345"/>
                <a:gd name="T9" fmla="*/ 22 h 142"/>
                <a:gd name="T10" fmla="*/ 22 w 345"/>
                <a:gd name="T11" fmla="*/ 0 h 142"/>
                <a:gd name="T12" fmla="*/ 323 w 345"/>
                <a:gd name="T13" fmla="*/ 0 h 142"/>
                <a:gd name="T14" fmla="*/ 345 w 345"/>
                <a:gd name="T15" fmla="*/ 22 h 142"/>
                <a:gd name="T16" fmla="*/ 345 w 345"/>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142">
                  <a:moveTo>
                    <a:pt x="345" y="120"/>
                  </a:moveTo>
                  <a:cubicBezTo>
                    <a:pt x="345" y="132"/>
                    <a:pt x="335" y="142"/>
                    <a:pt x="323" y="142"/>
                  </a:cubicBezTo>
                  <a:cubicBezTo>
                    <a:pt x="22" y="142"/>
                    <a:pt x="22" y="142"/>
                    <a:pt x="22" y="142"/>
                  </a:cubicBezTo>
                  <a:cubicBezTo>
                    <a:pt x="10" y="142"/>
                    <a:pt x="0" y="132"/>
                    <a:pt x="0" y="120"/>
                  </a:cubicBezTo>
                  <a:cubicBezTo>
                    <a:pt x="0" y="22"/>
                    <a:pt x="0" y="22"/>
                    <a:pt x="0" y="22"/>
                  </a:cubicBezTo>
                  <a:cubicBezTo>
                    <a:pt x="0" y="10"/>
                    <a:pt x="10" y="0"/>
                    <a:pt x="22" y="0"/>
                  </a:cubicBezTo>
                  <a:cubicBezTo>
                    <a:pt x="323" y="0"/>
                    <a:pt x="323" y="0"/>
                    <a:pt x="323" y="0"/>
                  </a:cubicBezTo>
                  <a:cubicBezTo>
                    <a:pt x="335" y="0"/>
                    <a:pt x="345" y="10"/>
                    <a:pt x="345" y="22"/>
                  </a:cubicBezTo>
                  <a:lnTo>
                    <a:pt x="345" y="120"/>
                  </a:ln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0" name="文本框 43"/>
          <p:cNvSpPr txBox="1"/>
          <p:nvPr/>
        </p:nvSpPr>
        <p:spPr>
          <a:xfrm>
            <a:off x="7823861" y="2458237"/>
            <a:ext cx="1799733" cy="499111"/>
          </a:xfrm>
          <a:prstGeom prst="rect">
            <a:avLst/>
          </a:prstGeom>
          <a:noFill/>
        </p:spPr>
        <p:txBody>
          <a:bodyPr wrap="square" rtlCol="0">
            <a:spAutoFit/>
          </a:bodyPr>
          <a:lstStyle/>
          <a:p>
            <a:pPr algn="just">
              <a:lnSpc>
                <a:spcPct val="150000"/>
              </a:lnSpc>
            </a:pPr>
            <a:r>
              <a:rPr lang="zh-CN" altLang="en-US" sz="2000" b="1" dirty="0"/>
              <a:t>人际关系</a:t>
            </a:r>
            <a:endParaRPr lang="en-US" altLang="zh-CN" sz="2000" b="1" dirty="0"/>
          </a:p>
        </p:txBody>
      </p:sp>
      <p:sp>
        <p:nvSpPr>
          <p:cNvPr id="101" name="文本框 43"/>
          <p:cNvSpPr txBox="1"/>
          <p:nvPr/>
        </p:nvSpPr>
        <p:spPr>
          <a:xfrm>
            <a:off x="7823861" y="3209840"/>
            <a:ext cx="1799733" cy="499111"/>
          </a:xfrm>
          <a:prstGeom prst="rect">
            <a:avLst/>
          </a:prstGeom>
          <a:noFill/>
        </p:spPr>
        <p:txBody>
          <a:bodyPr wrap="square" rtlCol="0">
            <a:spAutoFit/>
          </a:bodyPr>
          <a:lstStyle/>
          <a:p>
            <a:pPr algn="just">
              <a:lnSpc>
                <a:spcPct val="150000"/>
              </a:lnSpc>
            </a:pPr>
            <a:r>
              <a:rPr lang="zh-CN" altLang="en-US" sz="2000" b="1" dirty="0"/>
              <a:t>身心健康</a:t>
            </a:r>
            <a:endParaRPr lang="en-US" altLang="zh-CN" sz="2000" b="1" dirty="0"/>
          </a:p>
        </p:txBody>
      </p:sp>
      <p:sp>
        <p:nvSpPr>
          <p:cNvPr id="102" name="文本框 43"/>
          <p:cNvSpPr txBox="1"/>
          <p:nvPr/>
        </p:nvSpPr>
        <p:spPr>
          <a:xfrm>
            <a:off x="7823861" y="3942625"/>
            <a:ext cx="1799733" cy="499111"/>
          </a:xfrm>
          <a:prstGeom prst="rect">
            <a:avLst/>
          </a:prstGeom>
          <a:noFill/>
        </p:spPr>
        <p:txBody>
          <a:bodyPr wrap="square" rtlCol="0">
            <a:spAutoFit/>
          </a:bodyPr>
          <a:lstStyle/>
          <a:p>
            <a:pPr algn="just">
              <a:lnSpc>
                <a:spcPct val="150000"/>
              </a:lnSpc>
            </a:pPr>
            <a:r>
              <a:rPr lang="zh-CN" altLang="en-US" sz="2000" b="1" dirty="0"/>
              <a:t>环境因素</a:t>
            </a:r>
            <a:endParaRPr lang="en-US" altLang="zh-CN" sz="2000" b="1" dirty="0"/>
          </a:p>
        </p:txBody>
      </p:sp>
      <p:sp>
        <p:nvSpPr>
          <p:cNvPr id="103" name="文本框 43"/>
          <p:cNvSpPr txBox="1"/>
          <p:nvPr/>
        </p:nvSpPr>
        <p:spPr>
          <a:xfrm>
            <a:off x="7823861" y="4674576"/>
            <a:ext cx="1799733" cy="499111"/>
          </a:xfrm>
          <a:prstGeom prst="rect">
            <a:avLst/>
          </a:prstGeom>
          <a:noFill/>
        </p:spPr>
        <p:txBody>
          <a:bodyPr wrap="square" rtlCol="0">
            <a:spAutoFit/>
          </a:bodyPr>
          <a:lstStyle/>
          <a:p>
            <a:pPr algn="just">
              <a:lnSpc>
                <a:spcPct val="150000"/>
              </a:lnSpc>
            </a:pPr>
            <a:r>
              <a:rPr lang="zh-CN" altLang="en-US" sz="2000" b="1" dirty="0"/>
              <a:t>工作稳定</a:t>
            </a:r>
            <a:endParaRPr lang="en-US" altLang="zh-CN" sz="2000" b="1" dirty="0"/>
          </a:p>
        </p:txBody>
      </p:sp>
      <p:sp>
        <p:nvSpPr>
          <p:cNvPr id="104" name="文本框 43"/>
          <p:cNvSpPr txBox="1"/>
          <p:nvPr/>
        </p:nvSpPr>
        <p:spPr>
          <a:xfrm>
            <a:off x="7823861" y="5363576"/>
            <a:ext cx="1799733" cy="499111"/>
          </a:xfrm>
          <a:prstGeom prst="rect">
            <a:avLst/>
          </a:prstGeom>
          <a:noFill/>
        </p:spPr>
        <p:txBody>
          <a:bodyPr wrap="square" rtlCol="0">
            <a:spAutoFit/>
          </a:bodyPr>
          <a:lstStyle/>
          <a:p>
            <a:pPr algn="just">
              <a:lnSpc>
                <a:spcPct val="150000"/>
              </a:lnSpc>
            </a:pPr>
            <a:r>
              <a:rPr lang="zh-CN" altLang="en-US" sz="2000" b="1" dirty="0"/>
              <a:t>社会需要</a:t>
            </a:r>
            <a:endParaRPr lang="en-US" altLang="zh-CN" sz="2000" b="1" dirty="0"/>
          </a:p>
        </p:txBody>
      </p:sp>
      <p:sp>
        <p:nvSpPr>
          <p:cNvPr id="105" name="文本框 43"/>
          <p:cNvSpPr txBox="1"/>
          <p:nvPr/>
        </p:nvSpPr>
        <p:spPr>
          <a:xfrm>
            <a:off x="7823861" y="6004841"/>
            <a:ext cx="1799733" cy="499111"/>
          </a:xfrm>
          <a:prstGeom prst="rect">
            <a:avLst/>
          </a:prstGeom>
          <a:noFill/>
        </p:spPr>
        <p:txBody>
          <a:bodyPr wrap="square" rtlCol="0">
            <a:spAutoFit/>
          </a:bodyPr>
          <a:lstStyle/>
          <a:p>
            <a:pPr algn="just">
              <a:lnSpc>
                <a:spcPct val="150000"/>
              </a:lnSpc>
            </a:pPr>
            <a:r>
              <a:rPr lang="zh-CN" altLang="en-US" sz="2000" b="1" dirty="0"/>
              <a:t>追求新意</a:t>
            </a:r>
            <a:endParaRPr lang="en-US" altLang="zh-CN" sz="2000" b="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一、价值观与职业选择</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47" name="组合 46"/>
          <p:cNvGrpSpPr/>
          <p:nvPr/>
        </p:nvGrpSpPr>
        <p:grpSpPr>
          <a:xfrm>
            <a:off x="684196" y="1267242"/>
            <a:ext cx="792457" cy="812984"/>
            <a:chOff x="7673976" y="2593975"/>
            <a:chExt cx="1716088" cy="1760538"/>
          </a:xfrm>
        </p:grpSpPr>
        <p:sp>
          <p:nvSpPr>
            <p:cNvPr id="7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8" name="文本框 43"/>
          <p:cNvSpPr txBox="1"/>
          <p:nvPr/>
        </p:nvSpPr>
        <p:spPr>
          <a:xfrm>
            <a:off x="1409700" y="990600"/>
            <a:ext cx="9944100" cy="3089275"/>
          </a:xfrm>
          <a:prstGeom prst="rect">
            <a:avLst/>
          </a:prstGeom>
          <a:noFill/>
        </p:spPr>
        <p:txBody>
          <a:bodyPr wrap="square" rtlCol="0">
            <a:noAutofit/>
          </a:bodyPr>
          <a:lstStyle/>
          <a:p>
            <a:pPr indent="457200" algn="just">
              <a:lnSpc>
                <a:spcPct val="150000"/>
              </a:lnSpc>
            </a:pPr>
            <a:r>
              <a:rPr lang="zh-CN" altLang="en-US" sz="2400" dirty="0"/>
              <a:t>【</a:t>
            </a:r>
            <a:r>
              <a:rPr sz="2400" dirty="0"/>
              <a:t>测试说明</a:t>
            </a:r>
            <a:r>
              <a:rPr lang="zh-CN" sz="2400" dirty="0"/>
              <a:t>】</a:t>
            </a:r>
            <a:r>
              <a:rPr lang="zh-CN" altLang="en-US" sz="2400" dirty="0"/>
              <a:t>本测试共有</a:t>
            </a:r>
            <a:r>
              <a:rPr lang="en-US" altLang="zh-CN" sz="2400" dirty="0"/>
              <a:t>40</a:t>
            </a:r>
            <a:r>
              <a:rPr lang="zh-CN" altLang="en-US" sz="2400" dirty="0"/>
              <a:t>个题目，代表</a:t>
            </a:r>
            <a:r>
              <a:rPr lang="en-US" altLang="zh-CN" sz="2400" dirty="0"/>
              <a:t>10</a:t>
            </a:r>
            <a:r>
              <a:rPr lang="zh-CN" altLang="en-US" sz="2400" dirty="0"/>
              <a:t>种职业价值观，每个题目需根据测试者自身实际的愿望或要求进行衡量。非常符合</a:t>
            </a:r>
            <a:r>
              <a:rPr lang="en-US" altLang="zh-CN" sz="2400" dirty="0"/>
              <a:t>—5</a:t>
            </a:r>
            <a:r>
              <a:rPr lang="zh-CN" altLang="en-US" sz="2400" dirty="0"/>
              <a:t>分，比较符合</a:t>
            </a:r>
            <a:r>
              <a:rPr lang="en-US" altLang="zh-CN" sz="2400" dirty="0"/>
              <a:t>—4</a:t>
            </a:r>
            <a:r>
              <a:rPr lang="zh-CN" altLang="en-US" sz="2400" dirty="0"/>
              <a:t>分，基本符合</a:t>
            </a:r>
            <a:r>
              <a:rPr lang="en-US" altLang="zh-CN" sz="2400" dirty="0"/>
              <a:t>—3</a:t>
            </a:r>
            <a:r>
              <a:rPr lang="zh-CN" altLang="en-US" sz="2400" dirty="0"/>
              <a:t>分，不太符合</a:t>
            </a:r>
            <a:r>
              <a:rPr lang="en-US" altLang="zh-CN" sz="2400" dirty="0"/>
              <a:t>—2</a:t>
            </a:r>
            <a:r>
              <a:rPr lang="zh-CN" altLang="en-US" sz="2400" dirty="0"/>
              <a:t>分，非常不符合</a:t>
            </a:r>
            <a:r>
              <a:rPr lang="en-US" altLang="zh-CN" sz="2400" dirty="0"/>
              <a:t>—1</a:t>
            </a:r>
            <a:r>
              <a:rPr lang="zh-CN" altLang="en-US" sz="2400" dirty="0"/>
              <a:t>分。</a:t>
            </a:r>
            <a:endParaRPr lang="zh-CN" sz="2400" dirty="0"/>
          </a:p>
          <a:p>
            <a:pPr indent="457200" algn="just">
              <a:lnSpc>
                <a:spcPct val="150000"/>
              </a:lnSpc>
            </a:pPr>
            <a:r>
              <a:rPr lang="zh-CN" altLang="en-US" sz="2400" dirty="0">
                <a:sym typeface="+mn-ea"/>
              </a:rPr>
              <a:t>【</a:t>
            </a:r>
            <a:r>
              <a:rPr sz="2400" dirty="0">
                <a:sym typeface="+mn-ea"/>
              </a:rPr>
              <a:t>测试</a:t>
            </a:r>
            <a:r>
              <a:rPr lang="zh-CN" altLang="en-US" sz="2400" dirty="0">
                <a:sym typeface="+mn-ea"/>
              </a:rPr>
              <a:t>分析</a:t>
            </a:r>
            <a:r>
              <a:rPr lang="zh-CN" sz="2400" dirty="0">
                <a:sym typeface="+mn-ea"/>
              </a:rPr>
              <a:t>】</a:t>
            </a:r>
            <a:r>
              <a:rPr lang="zh-CN" altLang="en-US" sz="2400" dirty="0"/>
              <a:t>进行分值汇总，将得分最高的</a:t>
            </a:r>
            <a:r>
              <a:rPr lang="en-US" altLang="zh-CN" sz="2400" dirty="0"/>
              <a:t>3</a:t>
            </a:r>
            <a:r>
              <a:rPr lang="zh-CN" altLang="en-US" sz="2400" dirty="0"/>
              <a:t>项参照下列分析进行解读，即能对自己的职业价值观有一个大致的了解。</a:t>
            </a:r>
            <a:endParaRPr sz="2400" dirty="0"/>
          </a:p>
          <a:p>
            <a:pPr indent="457200" algn="just">
              <a:lnSpc>
                <a:spcPct val="150000"/>
              </a:lnSpc>
            </a:pPr>
            <a:endParaRPr sz="2400" dirty="0"/>
          </a:p>
        </p:txBody>
      </p:sp>
      <p:pic>
        <p:nvPicPr>
          <p:cNvPr id="6" name="图片 5"/>
          <p:cNvPicPr>
            <a:picLocks noChangeAspect="1"/>
          </p:cNvPicPr>
          <p:nvPr/>
        </p:nvPicPr>
        <p:blipFill>
          <a:blip r:embed="rId1"/>
          <a:stretch>
            <a:fillRect/>
          </a:stretch>
        </p:blipFill>
        <p:spPr>
          <a:xfrm>
            <a:off x="3015615" y="4064000"/>
            <a:ext cx="1535430" cy="2270760"/>
          </a:xfrm>
          <a:prstGeom prst="rect">
            <a:avLst/>
          </a:prstGeom>
        </p:spPr>
      </p:pic>
      <p:pic>
        <p:nvPicPr>
          <p:cNvPr id="7" name="图片 6"/>
          <p:cNvPicPr>
            <a:picLocks noChangeAspect="1"/>
          </p:cNvPicPr>
          <p:nvPr/>
        </p:nvPicPr>
        <p:blipFill>
          <a:blip r:embed="rId2"/>
          <a:stretch>
            <a:fillRect/>
          </a:stretch>
        </p:blipFill>
        <p:spPr>
          <a:xfrm>
            <a:off x="5170805" y="3879215"/>
            <a:ext cx="5766435" cy="2536190"/>
          </a:xfrm>
          <a:prstGeom prst="rect">
            <a:avLst/>
          </a:prstGeom>
        </p:spPr>
      </p:pic>
      <p:grpSp>
        <p:nvGrpSpPr>
          <p:cNvPr id="8" name="组合 7"/>
          <p:cNvGrpSpPr>
            <a:grpSpLocks noChangeAspect="1"/>
          </p:cNvGrpSpPr>
          <p:nvPr/>
        </p:nvGrpSpPr>
        <p:grpSpPr>
          <a:xfrm>
            <a:off x="1021715" y="3912235"/>
            <a:ext cx="1374140" cy="2610485"/>
            <a:chOff x="3046809" y="3253979"/>
            <a:chExt cx="345282" cy="656034"/>
          </a:xfrm>
          <a:effectLst>
            <a:outerShdw blurRad="76200" dir="18900000" sy="23000" kx="-1200000" algn="bl" rotWithShape="0">
              <a:prstClr val="black">
                <a:alpha val="20000"/>
              </a:prstClr>
            </a:outerShdw>
          </a:effectLst>
        </p:grpSpPr>
        <p:sp>
          <p:nvSpPr>
            <p:cNvPr id="9" name="Freeform 81"/>
            <p:cNvSpPr/>
            <p:nvPr/>
          </p:nvSpPr>
          <p:spPr bwMode="auto">
            <a:xfrm>
              <a:off x="3151584" y="3258742"/>
              <a:ext cx="60722" cy="122634"/>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 name="Freeform 82"/>
            <p:cNvSpPr/>
            <p:nvPr/>
          </p:nvSpPr>
          <p:spPr bwMode="auto">
            <a:xfrm>
              <a:off x="3161109" y="3309939"/>
              <a:ext cx="9525" cy="14287"/>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 name="Freeform 83"/>
            <p:cNvSpPr/>
            <p:nvPr/>
          </p:nvSpPr>
          <p:spPr bwMode="auto">
            <a:xfrm>
              <a:off x="3165872" y="3305176"/>
              <a:ext cx="41672" cy="7620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 name="Freeform 84"/>
            <p:cNvSpPr/>
            <p:nvPr/>
          </p:nvSpPr>
          <p:spPr bwMode="auto">
            <a:xfrm>
              <a:off x="3113484" y="3390901"/>
              <a:ext cx="184547" cy="211931"/>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 name="Freeform 85"/>
            <p:cNvSpPr/>
            <p:nvPr/>
          </p:nvSpPr>
          <p:spPr bwMode="auto">
            <a:xfrm>
              <a:off x="3170634" y="3835004"/>
              <a:ext cx="89297" cy="51197"/>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4" name="Freeform 86"/>
            <p:cNvSpPr/>
            <p:nvPr/>
          </p:nvSpPr>
          <p:spPr bwMode="auto">
            <a:xfrm>
              <a:off x="3127772" y="3867151"/>
              <a:ext cx="51197" cy="42862"/>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 name="Freeform 87"/>
            <p:cNvSpPr/>
            <p:nvPr/>
          </p:nvSpPr>
          <p:spPr bwMode="auto">
            <a:xfrm>
              <a:off x="3170634" y="3532585"/>
              <a:ext cx="84534" cy="321469"/>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6" name="Freeform 88"/>
            <p:cNvSpPr/>
            <p:nvPr/>
          </p:nvSpPr>
          <p:spPr bwMode="auto">
            <a:xfrm>
              <a:off x="3170634" y="3532585"/>
              <a:ext cx="79772" cy="321469"/>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7" name="Freeform 89"/>
            <p:cNvSpPr/>
            <p:nvPr/>
          </p:nvSpPr>
          <p:spPr bwMode="auto">
            <a:xfrm>
              <a:off x="3236119" y="3674270"/>
              <a:ext cx="9525" cy="14287"/>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8" name="Freeform 90"/>
            <p:cNvSpPr/>
            <p:nvPr/>
          </p:nvSpPr>
          <p:spPr bwMode="auto">
            <a:xfrm>
              <a:off x="3123009" y="3527823"/>
              <a:ext cx="117872" cy="358378"/>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9" name="Freeform 91"/>
            <p:cNvSpPr/>
            <p:nvPr/>
          </p:nvSpPr>
          <p:spPr bwMode="auto">
            <a:xfrm>
              <a:off x="3132534" y="3513535"/>
              <a:ext cx="122634" cy="38100"/>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0" name="Freeform 92"/>
            <p:cNvSpPr/>
            <p:nvPr/>
          </p:nvSpPr>
          <p:spPr bwMode="auto">
            <a:xfrm>
              <a:off x="3334941" y="3295651"/>
              <a:ext cx="57150" cy="52387"/>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1" name="Freeform 93"/>
            <p:cNvSpPr/>
            <p:nvPr/>
          </p:nvSpPr>
          <p:spPr bwMode="auto">
            <a:xfrm>
              <a:off x="3123009" y="3527823"/>
              <a:ext cx="55959" cy="358378"/>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2" name="Freeform 94"/>
            <p:cNvSpPr/>
            <p:nvPr/>
          </p:nvSpPr>
          <p:spPr bwMode="auto">
            <a:xfrm>
              <a:off x="3161109" y="3532585"/>
              <a:ext cx="79772" cy="117872"/>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3" name="Freeform 95"/>
            <p:cNvSpPr/>
            <p:nvPr/>
          </p:nvSpPr>
          <p:spPr bwMode="auto">
            <a:xfrm>
              <a:off x="3221831" y="3527823"/>
              <a:ext cx="23812" cy="19050"/>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4" name="Freeform 96"/>
            <p:cNvSpPr/>
            <p:nvPr/>
          </p:nvSpPr>
          <p:spPr bwMode="auto">
            <a:xfrm>
              <a:off x="3142059" y="3328989"/>
              <a:ext cx="108347" cy="198834"/>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5" name="Freeform 97"/>
            <p:cNvSpPr/>
            <p:nvPr/>
          </p:nvSpPr>
          <p:spPr bwMode="auto">
            <a:xfrm>
              <a:off x="3142059" y="3357564"/>
              <a:ext cx="75009" cy="170259"/>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6" name="Freeform 98"/>
            <p:cNvSpPr/>
            <p:nvPr/>
          </p:nvSpPr>
          <p:spPr bwMode="auto">
            <a:xfrm>
              <a:off x="3084909" y="3338514"/>
              <a:ext cx="108347" cy="283369"/>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7" name="Freeform 99"/>
            <p:cNvSpPr/>
            <p:nvPr/>
          </p:nvSpPr>
          <p:spPr bwMode="auto">
            <a:xfrm>
              <a:off x="3108722" y="3456385"/>
              <a:ext cx="70247" cy="7620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8" name="Freeform 100"/>
            <p:cNvSpPr/>
            <p:nvPr/>
          </p:nvSpPr>
          <p:spPr bwMode="auto">
            <a:xfrm>
              <a:off x="3146822" y="3518298"/>
              <a:ext cx="60722" cy="42862"/>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9" name="Freeform 101"/>
            <p:cNvSpPr/>
            <p:nvPr/>
          </p:nvSpPr>
          <p:spPr bwMode="auto">
            <a:xfrm>
              <a:off x="3202781" y="3328989"/>
              <a:ext cx="155972" cy="259556"/>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0" name="Freeform 102"/>
            <p:cNvSpPr/>
            <p:nvPr/>
          </p:nvSpPr>
          <p:spPr bwMode="auto">
            <a:xfrm>
              <a:off x="3236119" y="3348039"/>
              <a:ext cx="122634" cy="194072"/>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1" name="Freeform 103"/>
            <p:cNvSpPr/>
            <p:nvPr/>
          </p:nvSpPr>
          <p:spPr bwMode="auto">
            <a:xfrm>
              <a:off x="3103959" y="3343276"/>
              <a:ext cx="79772" cy="132159"/>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2" name="Freeform 104"/>
            <p:cNvSpPr/>
            <p:nvPr/>
          </p:nvSpPr>
          <p:spPr bwMode="auto">
            <a:xfrm>
              <a:off x="3084909" y="3508773"/>
              <a:ext cx="61912" cy="113109"/>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3" name="Freeform 105"/>
            <p:cNvSpPr/>
            <p:nvPr/>
          </p:nvSpPr>
          <p:spPr bwMode="auto">
            <a:xfrm>
              <a:off x="3046809" y="3352801"/>
              <a:ext cx="119062" cy="189309"/>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4" name="Freeform 106"/>
            <p:cNvSpPr/>
            <p:nvPr/>
          </p:nvSpPr>
          <p:spPr bwMode="auto">
            <a:xfrm>
              <a:off x="3046809" y="3352801"/>
              <a:ext cx="109537" cy="189309"/>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5" name="Freeform 107"/>
            <p:cNvSpPr>
              <a:spLocks noEditPoints="1"/>
            </p:cNvSpPr>
            <p:nvPr/>
          </p:nvSpPr>
          <p:spPr bwMode="auto">
            <a:xfrm>
              <a:off x="3151584" y="3258742"/>
              <a:ext cx="65484" cy="79772"/>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6" name="Freeform 108"/>
            <p:cNvSpPr/>
            <p:nvPr/>
          </p:nvSpPr>
          <p:spPr bwMode="auto">
            <a:xfrm>
              <a:off x="3156347" y="3253979"/>
              <a:ext cx="65484" cy="51197"/>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二、价值观与现实的冲突</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107" name="矩形 106"/>
          <p:cNvSpPr/>
          <p:nvPr/>
        </p:nvSpPr>
        <p:spPr>
          <a:xfrm>
            <a:off x="0" y="1213049"/>
            <a:ext cx="12192000" cy="5115562"/>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0" y="6510411"/>
            <a:ext cx="12192000" cy="60670"/>
          </a:xfrm>
          <a:prstGeom prst="rect">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文本框 43"/>
          <p:cNvSpPr txBox="1"/>
          <p:nvPr/>
        </p:nvSpPr>
        <p:spPr>
          <a:xfrm>
            <a:off x="485885" y="1541630"/>
            <a:ext cx="10867914" cy="4458400"/>
          </a:xfrm>
          <a:prstGeom prst="rect">
            <a:avLst/>
          </a:prstGeom>
          <a:noFill/>
        </p:spPr>
        <p:txBody>
          <a:bodyPr wrap="square" rtlCol="0">
            <a:spAutoFit/>
          </a:bodyPr>
          <a:lstStyle/>
          <a:p>
            <a:pPr indent="457200" algn="just">
              <a:lnSpc>
                <a:spcPct val="150000"/>
              </a:lnSpc>
            </a:pPr>
            <a:r>
              <a:rPr lang="zh-CN" altLang="en-US" sz="2400" dirty="0"/>
              <a:t>任何一种职业都难以满足个体所有的职业价值观。比如，大学生可能既有“高收入”的价值诉求，又有“舒适悠闲”的价值诉求，显然同一个职业很难满足这两个要求。只有搞清各个价值诉求的主次需要，才能有效地帮助我们进行职业决策。</a:t>
            </a:r>
            <a:endParaRPr lang="en-US" altLang="zh-CN" sz="2400" dirty="0"/>
          </a:p>
          <a:p>
            <a:pPr indent="457200" algn="just">
              <a:lnSpc>
                <a:spcPct val="150000"/>
              </a:lnSpc>
            </a:pPr>
            <a:r>
              <a:rPr lang="zh-CN" altLang="en-US" sz="2400" dirty="0"/>
              <a:t>从本质上讲，价值观用于解决“为什么活着”这样的终极命题，涉及人的理想和追求。可在现实中，并不是所有的理想都能够实现。因为在现实生活环境中，个体除了要遵从价值观外，还需要承担各种责任，如对家人与社会的责任。这种时候大学生只能暂时放下理想，将它延后实现。</a:t>
            </a:r>
            <a:endParaRPr lang="zh-CN" altLang="en-US" sz="24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160680"/>
            <a:ext cx="5459832" cy="584775"/>
          </a:xfrm>
          <a:prstGeom prst="rect">
            <a:avLst/>
          </a:prstGeom>
        </p:spPr>
        <p:txBody>
          <a:bodyPr wrap="none">
            <a:spAutoFit/>
          </a:bodyPr>
          <a:lstStyle/>
          <a:p>
            <a:r>
              <a:rPr lang="zh-CN" altLang="en-US" sz="3200" dirty="0"/>
              <a:t>第一节  认识自我</a:t>
            </a:r>
            <a:endParaRPr lang="zh-CN" altLang="en-US" sz="3200" dirty="0"/>
          </a:p>
        </p:txBody>
      </p:sp>
      <p:sp>
        <p:nvSpPr>
          <p:cNvPr id="8" name="矩形 7"/>
          <p:cNvSpPr/>
          <p:nvPr/>
        </p:nvSpPr>
        <p:spPr>
          <a:xfrm>
            <a:off x="5370093" y="2053363"/>
            <a:ext cx="3695242" cy="584775"/>
          </a:xfrm>
          <a:prstGeom prst="rect">
            <a:avLst/>
          </a:prstGeom>
        </p:spPr>
        <p:txBody>
          <a:bodyPr wrap="none">
            <a:spAutoFit/>
          </a:bodyPr>
          <a:lstStyle/>
          <a:p>
            <a:r>
              <a:rPr lang="zh-CN" altLang="en-US" sz="3200" dirty="0"/>
              <a:t>第二节  性格与职业</a:t>
            </a:r>
            <a:endParaRPr lang="zh-CN" altLang="en-US" sz="3200" dirty="0"/>
          </a:p>
        </p:txBody>
      </p:sp>
      <p:sp>
        <p:nvSpPr>
          <p:cNvPr id="10" name="矩形 9"/>
          <p:cNvSpPr/>
          <p:nvPr/>
        </p:nvSpPr>
        <p:spPr>
          <a:xfrm>
            <a:off x="5370093" y="2924456"/>
            <a:ext cx="3695242" cy="584775"/>
          </a:xfrm>
          <a:prstGeom prst="rect">
            <a:avLst/>
          </a:prstGeom>
        </p:spPr>
        <p:txBody>
          <a:bodyPr wrap="none">
            <a:spAutoFit/>
          </a:bodyPr>
          <a:lstStyle/>
          <a:p>
            <a:r>
              <a:rPr lang="zh-CN" altLang="en-US" sz="3200" dirty="0"/>
              <a:t>第三节  兴趣与职业</a:t>
            </a:r>
            <a:endParaRPr lang="zh-CN" altLang="en-US" sz="3200" dirty="0"/>
          </a:p>
        </p:txBody>
      </p:sp>
      <p:sp>
        <p:nvSpPr>
          <p:cNvPr id="6" name="矩形 5"/>
          <p:cNvSpPr/>
          <p:nvPr/>
        </p:nvSpPr>
        <p:spPr>
          <a:xfrm>
            <a:off x="5370093" y="3838729"/>
            <a:ext cx="3695242" cy="584775"/>
          </a:xfrm>
          <a:prstGeom prst="rect">
            <a:avLst/>
          </a:prstGeom>
        </p:spPr>
        <p:txBody>
          <a:bodyPr wrap="none">
            <a:spAutoFit/>
          </a:bodyPr>
          <a:lstStyle/>
          <a:p>
            <a:r>
              <a:rPr lang="zh-CN" altLang="en-US" sz="3200" dirty="0"/>
              <a:t>第四节  能力与职业</a:t>
            </a:r>
            <a:endParaRPr lang="zh-CN" altLang="en-US" sz="3200" dirty="0"/>
          </a:p>
        </p:txBody>
      </p:sp>
      <p:sp>
        <p:nvSpPr>
          <p:cNvPr id="3" name="double-left-arrows_45721"/>
          <p:cNvSpPr>
            <a:spLocks noChangeAspect="1"/>
          </p:cNvSpPr>
          <p:nvPr/>
        </p:nvSpPr>
        <p:spPr bwMode="auto">
          <a:xfrm flipH="1">
            <a:off x="4596663" y="5694085"/>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4" name="矩形 3"/>
          <p:cNvSpPr/>
          <p:nvPr/>
        </p:nvSpPr>
        <p:spPr>
          <a:xfrm>
            <a:off x="5370093" y="5604538"/>
            <a:ext cx="4105611" cy="583565"/>
          </a:xfrm>
          <a:prstGeom prst="rect">
            <a:avLst/>
          </a:prstGeom>
          <a:solidFill>
            <a:schemeClr val="accent1"/>
          </a:solidFill>
        </p:spPr>
        <p:txBody>
          <a:bodyPr wrap="square">
            <a:spAutoFit/>
          </a:bodyPr>
          <a:p>
            <a:r>
              <a:rPr lang="zh-CN" altLang="en-US" sz="3200" dirty="0">
                <a:solidFill>
                  <a:schemeClr val="bg1"/>
                </a:solidFill>
              </a:rPr>
              <a:t>第六节</a:t>
            </a:r>
            <a:r>
              <a:rPr lang="en-US" altLang="zh-CN" sz="3200" dirty="0">
                <a:solidFill>
                  <a:schemeClr val="bg1"/>
                </a:solidFill>
              </a:rPr>
              <a:t>  </a:t>
            </a:r>
            <a:r>
              <a:rPr lang="zh-CN" altLang="en-US" sz="3200" dirty="0">
                <a:solidFill>
                  <a:schemeClr val="bg1"/>
                </a:solidFill>
              </a:rPr>
              <a:t>课堂实践</a:t>
            </a:r>
            <a:endParaRPr lang="zh-CN" altLang="en-US" sz="3200" dirty="0">
              <a:solidFill>
                <a:schemeClr val="bg1"/>
              </a:solidFill>
            </a:endParaRPr>
          </a:p>
        </p:txBody>
      </p:sp>
      <p:sp>
        <p:nvSpPr>
          <p:cNvPr id="5" name="矩形 4"/>
          <p:cNvSpPr/>
          <p:nvPr/>
        </p:nvSpPr>
        <p:spPr>
          <a:xfrm>
            <a:off x="5370093" y="4687598"/>
            <a:ext cx="4105611" cy="584775"/>
          </a:xfrm>
          <a:prstGeom prst="rect">
            <a:avLst/>
          </a:prstGeom>
        </p:spPr>
        <p:txBody>
          <a:bodyPr wrap="none">
            <a:spAutoFit/>
          </a:bodyPr>
          <a:p>
            <a:r>
              <a:rPr lang="zh-CN" altLang="en-US" sz="3200" dirty="0"/>
              <a:t>第五节  价值观与职业</a:t>
            </a:r>
            <a:endParaRPr lang="zh-CN" altLang="en-US" sz="32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一、认识独特的自己</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5522218"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rPr>
              <a:t>1．实践要求</a:t>
            </a:r>
            <a:endParaRPr sz="2800" b="1" dirty="0">
              <a:solidFill>
                <a:schemeClr val="bg1"/>
              </a:solidFill>
            </a:endParaRPr>
          </a:p>
        </p:txBody>
      </p:sp>
      <p:sp>
        <p:nvSpPr>
          <p:cNvPr id="8" name="文本框 43"/>
          <p:cNvSpPr txBox="1"/>
          <p:nvPr/>
        </p:nvSpPr>
        <p:spPr>
          <a:xfrm>
            <a:off x="656451" y="2506750"/>
            <a:ext cx="10813889" cy="2861310"/>
          </a:xfrm>
          <a:prstGeom prst="rect">
            <a:avLst/>
          </a:prstGeom>
          <a:noFill/>
        </p:spPr>
        <p:txBody>
          <a:bodyPr wrap="square" rtlCol="0">
            <a:spAutoFit/>
          </a:bodyPr>
          <a:p>
            <a:pPr indent="457200" algn="just">
              <a:lnSpc>
                <a:spcPct val="150000"/>
              </a:lnSpc>
            </a:pPr>
            <a:r>
              <a:rPr lang="zh-CN" altLang="en-US" sz="2400" dirty="0"/>
              <a:t>（</a:t>
            </a:r>
            <a:r>
              <a:rPr lang="en-US" altLang="zh-CN" sz="2400" dirty="0"/>
              <a:t>1</a:t>
            </a:r>
            <a:r>
              <a:rPr lang="zh-CN" altLang="en-US" sz="2400" dirty="0"/>
              <a:t>）进行至少一周的自我观察，记录自己在学习、生活中的行为、情感和思考。</a:t>
            </a:r>
            <a:endParaRPr lang="zh-CN" altLang="en-US" sz="2400" dirty="0"/>
          </a:p>
          <a:p>
            <a:pPr indent="457200" algn="just">
              <a:lnSpc>
                <a:spcPct val="150000"/>
              </a:lnSpc>
            </a:pPr>
            <a:r>
              <a:rPr lang="zh-CN" altLang="en-US" sz="2400" dirty="0"/>
              <a:t>（</a:t>
            </a:r>
            <a:r>
              <a:rPr lang="en-US" altLang="zh-CN" sz="2400" dirty="0"/>
              <a:t>2</a:t>
            </a:r>
            <a:r>
              <a:rPr lang="zh-CN" altLang="en-US" sz="2400" dirty="0"/>
              <a:t>）与家人、朋友和老师进行交流，收集他们对自己的评价和看法。</a:t>
            </a:r>
            <a:endParaRPr lang="zh-CN" altLang="en-US" sz="2400" dirty="0"/>
          </a:p>
          <a:p>
            <a:pPr indent="457200" algn="just">
              <a:lnSpc>
                <a:spcPct val="150000"/>
              </a:lnSpc>
            </a:pPr>
            <a:r>
              <a:rPr lang="zh-CN" altLang="en-US" sz="2400" dirty="0"/>
              <a:t>（</a:t>
            </a:r>
            <a:r>
              <a:rPr lang="en-US" altLang="zh-CN" sz="2400" dirty="0"/>
              <a:t>3</a:t>
            </a:r>
            <a:r>
              <a:rPr lang="zh-CN" altLang="en-US" sz="2400" dirty="0"/>
              <a:t>）对比过去与现在的自己，评估自己的成长和变化，并设定未来改进和发展的方向。</a:t>
            </a:r>
            <a:endParaRPr lang="zh-CN" altLang="en-US" sz="2400" dirty="0"/>
          </a:p>
        </p:txBody>
      </p:sp>
      <p:grpSp>
        <p:nvGrpSpPr>
          <p:cNvPr id="4" name="组合 3"/>
          <p:cNvGrpSpPr/>
          <p:nvPr/>
        </p:nvGrpSpPr>
        <p:grpSpPr>
          <a:xfrm>
            <a:off x="426386" y="1071027"/>
            <a:ext cx="792457" cy="812984"/>
            <a:chOff x="7673976" y="2593975"/>
            <a:chExt cx="1716088" cy="1760538"/>
          </a:xfrm>
        </p:grpSpPr>
        <p:sp>
          <p:nvSpPr>
            <p:cNvPr id="5"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一、认识独特的自己</a:t>
            </a:r>
            <a:endParaRPr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78806"/>
            <a:ext cx="5522218"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rPr>
              <a:t>2．实践呈现</a:t>
            </a:r>
            <a:endParaRPr sz="2800" b="1" dirty="0">
              <a:solidFill>
                <a:schemeClr val="bg1"/>
              </a:solidFill>
            </a:endParaRPr>
          </a:p>
        </p:txBody>
      </p:sp>
      <p:sp>
        <p:nvSpPr>
          <p:cNvPr id="8" name="文本框 43"/>
          <p:cNvSpPr txBox="1"/>
          <p:nvPr/>
        </p:nvSpPr>
        <p:spPr>
          <a:xfrm>
            <a:off x="656590" y="2506980"/>
            <a:ext cx="7287260" cy="3408680"/>
          </a:xfrm>
          <a:prstGeom prst="rect">
            <a:avLst/>
          </a:prstGeom>
          <a:noFill/>
        </p:spPr>
        <p:txBody>
          <a:bodyPr wrap="square" rtlCol="0">
            <a:noAutofit/>
          </a:bodyPr>
          <a:p>
            <a:pPr indent="457200" algn="just">
              <a:lnSpc>
                <a:spcPct val="150000"/>
              </a:lnSpc>
            </a:pPr>
            <a:r>
              <a:rPr lang="zh-CN" altLang="en-US" sz="2400" dirty="0"/>
              <a:t>准备一份自我认识报告（扫描右侧二维码查看自我认识报告示例），包括自我观察的总结、他人评价的整合和自我比较的结论。</a:t>
            </a:r>
            <a:endParaRPr lang="zh-CN" altLang="en-US" sz="2400" dirty="0"/>
          </a:p>
        </p:txBody>
      </p:sp>
      <p:grpSp>
        <p:nvGrpSpPr>
          <p:cNvPr id="6" name="组合 5"/>
          <p:cNvGrpSpPr/>
          <p:nvPr/>
        </p:nvGrpSpPr>
        <p:grpSpPr>
          <a:xfrm>
            <a:off x="426386" y="1098967"/>
            <a:ext cx="792457" cy="812984"/>
            <a:chOff x="7673976" y="2593975"/>
            <a:chExt cx="1716088" cy="1760538"/>
          </a:xfrm>
        </p:grpSpPr>
        <p:sp>
          <p:nvSpPr>
            <p:cNvPr id="9"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pic>
        <p:nvPicPr>
          <p:cNvPr id="11" name="图片 10"/>
          <p:cNvPicPr>
            <a:picLocks noChangeAspect="1"/>
          </p:cNvPicPr>
          <p:nvPr/>
        </p:nvPicPr>
        <p:blipFill>
          <a:blip r:embed="rId1"/>
          <a:stretch>
            <a:fillRect/>
          </a:stretch>
        </p:blipFill>
        <p:spPr>
          <a:xfrm>
            <a:off x="8403590" y="2506980"/>
            <a:ext cx="1800225" cy="261620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二、探索适合自己的职业类型</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50866"/>
            <a:ext cx="5522218"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rPr>
              <a:t>1．实践要求</a:t>
            </a:r>
            <a:endParaRPr sz="2800" b="1" dirty="0">
              <a:solidFill>
                <a:schemeClr val="bg1"/>
              </a:solidFill>
            </a:endParaRPr>
          </a:p>
        </p:txBody>
      </p:sp>
      <p:sp>
        <p:nvSpPr>
          <p:cNvPr id="8" name="文本框 43"/>
          <p:cNvSpPr txBox="1"/>
          <p:nvPr/>
        </p:nvSpPr>
        <p:spPr>
          <a:xfrm>
            <a:off x="656451" y="2506750"/>
            <a:ext cx="10813889" cy="1753235"/>
          </a:xfrm>
          <a:prstGeom prst="rect">
            <a:avLst/>
          </a:prstGeom>
          <a:noFill/>
        </p:spPr>
        <p:txBody>
          <a:bodyPr wrap="square" rtlCol="0">
            <a:spAutoFit/>
          </a:bodyPr>
          <a:p>
            <a:pPr indent="457200" algn="just">
              <a:lnSpc>
                <a:spcPct val="150000"/>
              </a:lnSpc>
            </a:pPr>
            <a:r>
              <a:rPr lang="zh-CN" altLang="en-US" sz="2400" dirty="0"/>
              <a:t>（</a:t>
            </a:r>
            <a:r>
              <a:rPr lang="en-US" altLang="zh-CN" sz="2400" dirty="0"/>
              <a:t>1</a:t>
            </a:r>
            <a:r>
              <a:rPr lang="zh-CN" altLang="en-US" sz="2400" dirty="0"/>
              <a:t>）分别对自己的职业兴趣、性格和职业价值观进行测试，根据测试结果，选择一个或几个自己喜欢的目标职业。</a:t>
            </a:r>
            <a:endParaRPr lang="zh-CN" altLang="en-US" sz="2400" dirty="0"/>
          </a:p>
          <a:p>
            <a:pPr indent="457200" algn="just">
              <a:lnSpc>
                <a:spcPct val="150000"/>
              </a:lnSpc>
            </a:pPr>
            <a:r>
              <a:rPr lang="zh-CN" altLang="en-US" sz="2400" dirty="0"/>
              <a:t>（</a:t>
            </a:r>
            <a:r>
              <a:rPr lang="en-US" altLang="zh-CN" sz="2400" dirty="0"/>
              <a:t>2</a:t>
            </a:r>
            <a:r>
              <a:rPr lang="zh-CN" altLang="en-US" sz="2400" dirty="0"/>
              <a:t>）分析从事这些目标职业所需要的能力，并说明自己应该提升哪些能力。</a:t>
            </a:r>
            <a:endParaRPr lang="zh-CN" altLang="en-US" sz="2400" dirty="0"/>
          </a:p>
        </p:txBody>
      </p:sp>
      <p:grpSp>
        <p:nvGrpSpPr>
          <p:cNvPr id="4" name="组合 3"/>
          <p:cNvGrpSpPr/>
          <p:nvPr/>
        </p:nvGrpSpPr>
        <p:grpSpPr>
          <a:xfrm>
            <a:off x="426386" y="1071027"/>
            <a:ext cx="792457" cy="812984"/>
            <a:chOff x="7673976" y="2593975"/>
            <a:chExt cx="1716088" cy="1760538"/>
          </a:xfrm>
        </p:grpSpPr>
        <p:sp>
          <p:nvSpPr>
            <p:cNvPr id="5"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二、探索适合自己的职业类型</a:t>
            </a:r>
            <a:endParaRPr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6" y="1478806"/>
            <a:ext cx="5522218"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rPr>
              <a:t>2．实践呈现</a:t>
            </a:r>
            <a:endParaRPr sz="2800" b="1" dirty="0">
              <a:solidFill>
                <a:schemeClr val="bg1"/>
              </a:solidFill>
            </a:endParaRPr>
          </a:p>
        </p:txBody>
      </p:sp>
      <p:sp>
        <p:nvSpPr>
          <p:cNvPr id="8" name="文本框 43"/>
          <p:cNvSpPr txBox="1"/>
          <p:nvPr/>
        </p:nvSpPr>
        <p:spPr>
          <a:xfrm>
            <a:off x="656590" y="2506980"/>
            <a:ext cx="7287260" cy="3408680"/>
          </a:xfrm>
          <a:prstGeom prst="rect">
            <a:avLst/>
          </a:prstGeom>
          <a:noFill/>
        </p:spPr>
        <p:txBody>
          <a:bodyPr wrap="square" rtlCol="0">
            <a:noAutofit/>
          </a:bodyPr>
          <a:p>
            <a:pPr indent="457200" algn="just">
              <a:lnSpc>
                <a:spcPct val="150000"/>
              </a:lnSpc>
            </a:pPr>
            <a:r>
              <a:rPr lang="zh-CN" altLang="en-US" sz="2400" dirty="0"/>
              <a:t>准备一份测试结果（扫码查看测试结果示例），阐述自己的职业兴趣、性格、价值观、能力及适合的职位。</a:t>
            </a:r>
            <a:endParaRPr lang="zh-CN" altLang="en-US" sz="2400" dirty="0"/>
          </a:p>
        </p:txBody>
      </p:sp>
      <p:grpSp>
        <p:nvGrpSpPr>
          <p:cNvPr id="6" name="组合 5"/>
          <p:cNvGrpSpPr/>
          <p:nvPr/>
        </p:nvGrpSpPr>
        <p:grpSpPr>
          <a:xfrm>
            <a:off x="426386" y="1098967"/>
            <a:ext cx="792457" cy="812984"/>
            <a:chOff x="7673976" y="2593975"/>
            <a:chExt cx="1716088" cy="1760538"/>
          </a:xfrm>
        </p:grpSpPr>
        <p:sp>
          <p:nvSpPr>
            <p:cNvPr id="9"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pic>
        <p:nvPicPr>
          <p:cNvPr id="4" name="图片 3"/>
          <p:cNvPicPr>
            <a:picLocks noChangeAspect="1"/>
          </p:cNvPicPr>
          <p:nvPr/>
        </p:nvPicPr>
        <p:blipFill>
          <a:blip r:embed="rId1"/>
          <a:stretch>
            <a:fillRect/>
          </a:stretch>
        </p:blipFill>
        <p:spPr>
          <a:xfrm>
            <a:off x="8413115" y="2373630"/>
            <a:ext cx="1835150" cy="274701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4294967295"/>
          </p:nvPr>
        </p:nvSpPr>
        <p:spPr>
          <a:xfrm>
            <a:off x="6516110" y="2426823"/>
            <a:ext cx="5559425" cy="1272350"/>
          </a:xfrm>
          <a:prstGeom prst="rect">
            <a:avLst/>
          </a:prstGeom>
        </p:spPr>
        <p:txBody>
          <a:bodyPr/>
          <a:lstStyle/>
          <a:p>
            <a:r>
              <a:rPr lang="zh-CN" altLang="en-US" sz="4000" dirty="0">
                <a:latin typeface="微软雅黑" panose="020B0503020204020204" pitchFamily="34" charset="-122"/>
                <a:ea typeface="微软雅黑" panose="020B0503020204020204" pitchFamily="34" charset="-122"/>
              </a:rPr>
              <a:t>感谢聆听！学习进步！</a:t>
            </a:r>
            <a:endParaRPr lang="zh-CN" altLang="en-US" b="0" dirty="0"/>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913476" y="4350670"/>
            <a:ext cx="2159088" cy="449409"/>
          </a:xfrm>
          <a:prstGeom prst="rect">
            <a:avLst/>
          </a:prstGeom>
        </p:spPr>
      </p:pic>
      <p:sp>
        <p:nvSpPr>
          <p:cNvPr id="3" name="副标题 4"/>
          <p:cNvSpPr>
            <a:spLocks noGrp="1"/>
          </p:cNvSpPr>
          <p:nvPr/>
        </p:nvSpPr>
        <p:spPr>
          <a:xfrm>
            <a:off x="6927850" y="3367405"/>
            <a:ext cx="4590415" cy="573405"/>
          </a:xfrm>
          <a:prstGeom prst="roundRect">
            <a:avLst>
              <a:gd name="adj" fmla="val 50000"/>
            </a:avLst>
          </a:prstGeom>
          <a:solidFill>
            <a:schemeClr val="accent2"/>
          </a:solidFill>
          <a:ln>
            <a:noFill/>
          </a:ln>
        </p:spPr>
        <p:txBody>
          <a:bodyPr vert="horz" lIns="91440" tIns="45720" rIns="91440" bIns="45720" rtlCol="0" anchor="ctr">
            <a:noAutofit/>
          </a:bodyPr>
          <a:lstStyle>
            <a:lvl1pPr marL="0" indent="457200" algn="just"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ea"/>
                <a:ea typeface="+mn-ea"/>
                <a:cs typeface="+mn-cs"/>
              </a:defRPr>
            </a:lvl1pPr>
            <a:lvl2pPr marL="4572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2pPr>
            <a:lvl3pPr marL="9144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3pPr>
            <a:lvl4pPr marL="13716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4pPr>
            <a:lvl5pPr marL="1828800" indent="457200" algn="just" defTabSz="914400" rtl="0" eaLnBrk="1" latinLnBrk="0" hangingPunct="1">
              <a:lnSpc>
                <a:spcPct val="130000"/>
              </a:lnSpc>
              <a:spcBef>
                <a:spcPts val="500"/>
              </a:spcBef>
              <a:buFont typeface="Arial" panose="020B0604020202020204" pitchFamily="34" charset="0"/>
              <a:buNone/>
              <a:defRPr sz="24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ctr"/>
            <a:r>
              <a:rPr lang="zh-CN" altLang="en-US" sz="1800" b="1" dirty="0"/>
              <a:t>大学生职业生涯规划与就业指导（实践版）</a:t>
            </a:r>
            <a:endParaRPr lang="zh-CN" altLang="en-US" sz="1800"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三、认识自我的方法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49" name="文本框 43"/>
          <p:cNvSpPr txBox="1"/>
          <p:nvPr/>
        </p:nvSpPr>
        <p:spPr>
          <a:xfrm>
            <a:off x="521980" y="1190558"/>
            <a:ext cx="10717520" cy="2306955"/>
          </a:xfrm>
          <a:prstGeom prst="rect">
            <a:avLst/>
          </a:prstGeom>
          <a:noFill/>
        </p:spPr>
        <p:txBody>
          <a:bodyPr wrap="square" rtlCol="0">
            <a:spAutoFit/>
          </a:bodyPr>
          <a:lstStyle/>
          <a:p>
            <a:pPr indent="457200" algn="just">
              <a:lnSpc>
                <a:spcPct val="150000"/>
              </a:lnSpc>
            </a:pPr>
            <a:r>
              <a:rPr lang="zh-CN" altLang="en-US" sz="2400" dirty="0"/>
              <a:t>在对职业生涯进行规划的过程中，通过对自我的认识，可以从“我想干什么”拓展到“我能干什么”，在正确认识自身优点与不足的基础上，实现对个人能力的管理与运用。心理学家将认识自我的内容划分为</a:t>
            </a:r>
            <a:r>
              <a:rPr lang="en-US" altLang="zh-CN" sz="2400" dirty="0"/>
              <a:t>4</a:t>
            </a:r>
            <a:r>
              <a:rPr lang="zh-CN" altLang="en-US" sz="2400" dirty="0"/>
              <a:t>个部分：“公开我”“隐私我”“潜在我”和“背脊我”，并以橱窗的形式展现出来，如下图所示。</a:t>
            </a:r>
            <a:endParaRPr lang="en-US" altLang="zh-CN" sz="2400" dirty="0"/>
          </a:p>
        </p:txBody>
      </p:sp>
      <p:pic>
        <p:nvPicPr>
          <p:cNvPr id="50" name="图片 49"/>
          <p:cNvPicPr/>
          <p:nvPr/>
        </p:nvPicPr>
        <p:blipFill>
          <a:blip r:embed="rId1"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80740" y="3641725"/>
            <a:ext cx="7218680" cy="2915285"/>
          </a:xfrm>
          <a:prstGeom prst="rect">
            <a:avLst/>
          </a:prstGeom>
          <a:noFill/>
          <a:ln>
            <a:noFill/>
          </a:ln>
        </p:spPr>
      </p:pic>
      <p:grpSp>
        <p:nvGrpSpPr>
          <p:cNvPr id="8" name="组合 7"/>
          <p:cNvGrpSpPr>
            <a:grpSpLocks noChangeAspect="1"/>
          </p:cNvGrpSpPr>
          <p:nvPr/>
        </p:nvGrpSpPr>
        <p:grpSpPr>
          <a:xfrm>
            <a:off x="1409883" y="3855935"/>
            <a:ext cx="1475722" cy="2802435"/>
            <a:chOff x="3046809" y="3253979"/>
            <a:chExt cx="345282" cy="656034"/>
          </a:xfrm>
          <a:effectLst>
            <a:outerShdw blurRad="76200" dir="18900000" sy="23000" kx="-1200000" algn="bl" rotWithShape="0">
              <a:prstClr val="black">
                <a:alpha val="20000"/>
              </a:prstClr>
            </a:outerShdw>
          </a:effectLst>
        </p:grpSpPr>
        <p:sp>
          <p:nvSpPr>
            <p:cNvPr id="9" name="Freeform 81"/>
            <p:cNvSpPr/>
            <p:nvPr/>
          </p:nvSpPr>
          <p:spPr bwMode="auto">
            <a:xfrm>
              <a:off x="3151584" y="3258742"/>
              <a:ext cx="60722" cy="122634"/>
            </a:xfrm>
            <a:custGeom>
              <a:avLst/>
              <a:gdLst>
                <a:gd name="T0" fmla="*/ 3 w 13"/>
                <a:gd name="T1" fmla="*/ 16 h 26"/>
                <a:gd name="T2" fmla="*/ 3 w 13"/>
                <a:gd name="T3" fmla="*/ 12 h 26"/>
                <a:gd name="T4" fmla="*/ 2 w 13"/>
                <a:gd name="T5" fmla="*/ 12 h 26"/>
                <a:gd name="T6" fmla="*/ 1 w 13"/>
                <a:gd name="T7" fmla="*/ 8 h 26"/>
                <a:gd name="T8" fmla="*/ 2 w 13"/>
                <a:gd name="T9" fmla="*/ 8 h 26"/>
                <a:gd name="T10" fmla="*/ 2 w 13"/>
                <a:gd name="T11" fmla="*/ 3 h 26"/>
                <a:gd name="T12" fmla="*/ 8 w 13"/>
                <a:gd name="T13" fmla="*/ 0 h 26"/>
                <a:gd name="T14" fmla="*/ 13 w 13"/>
                <a:gd name="T15" fmla="*/ 4 h 26"/>
                <a:gd name="T16" fmla="*/ 13 w 13"/>
                <a:gd name="T17" fmla="*/ 7 h 26"/>
                <a:gd name="T18" fmla="*/ 13 w 13"/>
                <a:gd name="T19" fmla="*/ 8 h 26"/>
                <a:gd name="T20" fmla="*/ 13 w 13"/>
                <a:gd name="T21" fmla="*/ 10 h 26"/>
                <a:gd name="T22" fmla="*/ 13 w 13"/>
                <a:gd name="T23" fmla="*/ 14 h 26"/>
                <a:gd name="T24" fmla="*/ 11 w 13"/>
                <a:gd name="T25" fmla="*/ 17 h 26"/>
                <a:gd name="T26" fmla="*/ 12 w 13"/>
                <a:gd name="T27" fmla="*/ 20 h 26"/>
                <a:gd name="T28" fmla="*/ 10 w 13"/>
                <a:gd name="T29" fmla="*/ 26 h 26"/>
                <a:gd name="T30" fmla="*/ 3 w 13"/>
                <a:gd name="T3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 name="Freeform 82"/>
            <p:cNvSpPr/>
            <p:nvPr/>
          </p:nvSpPr>
          <p:spPr bwMode="auto">
            <a:xfrm>
              <a:off x="3161109" y="3309939"/>
              <a:ext cx="9525" cy="14287"/>
            </a:xfrm>
            <a:custGeom>
              <a:avLst/>
              <a:gdLst>
                <a:gd name="T0" fmla="*/ 0 w 2"/>
                <a:gd name="T1" fmla="*/ 0 h 3"/>
                <a:gd name="T2" fmla="*/ 1 w 2"/>
                <a:gd name="T3" fmla="*/ 2 h 3"/>
                <a:gd name="T4" fmla="*/ 1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4" name="Freeform 83"/>
            <p:cNvSpPr/>
            <p:nvPr/>
          </p:nvSpPr>
          <p:spPr bwMode="auto">
            <a:xfrm>
              <a:off x="3165872" y="3305176"/>
              <a:ext cx="41672" cy="76200"/>
            </a:xfrm>
            <a:custGeom>
              <a:avLst/>
              <a:gdLst>
                <a:gd name="T0" fmla="*/ 7 w 9"/>
                <a:gd name="T1" fmla="*/ 16 h 16"/>
                <a:gd name="T2" fmla="*/ 9 w 9"/>
                <a:gd name="T3" fmla="*/ 10 h 16"/>
                <a:gd name="T4" fmla="*/ 8 w 9"/>
                <a:gd name="T5" fmla="*/ 7 h 16"/>
                <a:gd name="T6" fmla="*/ 8 w 9"/>
                <a:gd name="T7" fmla="*/ 7 h 16"/>
                <a:gd name="T8" fmla="*/ 4 w 9"/>
                <a:gd name="T9" fmla="*/ 6 h 16"/>
                <a:gd name="T10" fmla="*/ 0 w 9"/>
                <a:gd name="T11" fmla="*/ 0 h 16"/>
                <a:gd name="T12" fmla="*/ 0 w 9"/>
                <a:gd name="T13" fmla="*/ 2 h 16"/>
                <a:gd name="T14" fmla="*/ 0 w 9"/>
                <a:gd name="T15" fmla="*/ 2 h 16"/>
                <a:gd name="T16" fmla="*/ 0 w 9"/>
                <a:gd name="T17" fmla="*/ 6 h 16"/>
                <a:gd name="T18" fmla="*/ 7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 name="Freeform 84"/>
            <p:cNvSpPr/>
            <p:nvPr/>
          </p:nvSpPr>
          <p:spPr bwMode="auto">
            <a:xfrm>
              <a:off x="3113484" y="3390901"/>
              <a:ext cx="184547" cy="211931"/>
            </a:xfrm>
            <a:custGeom>
              <a:avLst/>
              <a:gdLst>
                <a:gd name="T0" fmla="*/ 0 w 39"/>
                <a:gd name="T1" fmla="*/ 45 h 45"/>
                <a:gd name="T2" fmla="*/ 27 w 39"/>
                <a:gd name="T3" fmla="*/ 38 h 45"/>
                <a:gd name="T4" fmla="*/ 36 w 39"/>
                <a:gd name="T5" fmla="*/ 41 h 45"/>
                <a:gd name="T6" fmla="*/ 39 w 39"/>
                <a:gd name="T7" fmla="*/ 32 h 45"/>
                <a:gd name="T8" fmla="*/ 31 w 39"/>
                <a:gd name="T9" fmla="*/ 11 h 45"/>
                <a:gd name="T10" fmla="*/ 22 w 39"/>
                <a:gd name="T11" fmla="*/ 0 h 45"/>
                <a:gd name="T12" fmla="*/ 9 w 39"/>
                <a:gd name="T13" fmla="*/ 21 h 45"/>
                <a:gd name="T14" fmla="*/ 0 w 39"/>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6" name="Freeform 85"/>
            <p:cNvSpPr/>
            <p:nvPr/>
          </p:nvSpPr>
          <p:spPr bwMode="auto">
            <a:xfrm>
              <a:off x="3170634" y="3835004"/>
              <a:ext cx="89297" cy="51197"/>
            </a:xfrm>
            <a:custGeom>
              <a:avLst/>
              <a:gdLst>
                <a:gd name="T0" fmla="*/ 1 w 19"/>
                <a:gd name="T1" fmla="*/ 7 h 11"/>
                <a:gd name="T2" fmla="*/ 6 w 19"/>
                <a:gd name="T3" fmla="*/ 8 h 11"/>
                <a:gd name="T4" fmla="*/ 11 w 19"/>
                <a:gd name="T5" fmla="*/ 10 h 11"/>
                <a:gd name="T6" fmla="*/ 19 w 19"/>
                <a:gd name="T7" fmla="*/ 10 h 11"/>
                <a:gd name="T8" fmla="*/ 14 w 19"/>
                <a:gd name="T9" fmla="*/ 7 h 11"/>
                <a:gd name="T10" fmla="*/ 10 w 19"/>
                <a:gd name="T11" fmla="*/ 2 h 11"/>
                <a:gd name="T12" fmla="*/ 8 w 19"/>
                <a:gd name="T13" fmla="*/ 0 h 11"/>
                <a:gd name="T14" fmla="*/ 2 w 19"/>
                <a:gd name="T15" fmla="*/ 1 h 11"/>
                <a:gd name="T16" fmla="*/ 1 w 1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7" name="Freeform 86"/>
            <p:cNvSpPr/>
            <p:nvPr/>
          </p:nvSpPr>
          <p:spPr bwMode="auto">
            <a:xfrm>
              <a:off x="3127772" y="3867151"/>
              <a:ext cx="51197" cy="42862"/>
            </a:xfrm>
            <a:custGeom>
              <a:avLst/>
              <a:gdLst>
                <a:gd name="T0" fmla="*/ 2 w 11"/>
                <a:gd name="T1" fmla="*/ 8 h 9"/>
                <a:gd name="T2" fmla="*/ 7 w 11"/>
                <a:gd name="T3" fmla="*/ 9 h 9"/>
                <a:gd name="T4" fmla="*/ 10 w 11"/>
                <a:gd name="T5" fmla="*/ 5 h 9"/>
                <a:gd name="T6" fmla="*/ 8 w 11"/>
                <a:gd name="T7" fmla="*/ 0 h 9"/>
                <a:gd name="T8" fmla="*/ 4 w 11"/>
                <a:gd name="T9" fmla="*/ 0 h 9"/>
                <a:gd name="T10" fmla="*/ 1 w 11"/>
                <a:gd name="T11" fmla="*/ 5 h 9"/>
                <a:gd name="T12" fmla="*/ 2 w 11"/>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8" name="Freeform 87"/>
            <p:cNvSpPr/>
            <p:nvPr/>
          </p:nvSpPr>
          <p:spPr bwMode="auto">
            <a:xfrm>
              <a:off x="3170634" y="3532585"/>
              <a:ext cx="84534" cy="321469"/>
            </a:xfrm>
            <a:custGeom>
              <a:avLst/>
              <a:gdLst>
                <a:gd name="T0" fmla="*/ 6 w 18"/>
                <a:gd name="T1" fmla="*/ 67 h 68"/>
                <a:gd name="T2" fmla="*/ 12 w 18"/>
                <a:gd name="T3" fmla="*/ 64 h 68"/>
                <a:gd name="T4" fmla="*/ 12 w 18"/>
                <a:gd name="T5" fmla="*/ 55 h 68"/>
                <a:gd name="T6" fmla="*/ 17 w 18"/>
                <a:gd name="T7" fmla="*/ 39 h 68"/>
                <a:gd name="T8" fmla="*/ 17 w 18"/>
                <a:gd name="T9" fmla="*/ 4 h 68"/>
                <a:gd name="T10" fmla="*/ 17 w 18"/>
                <a:gd name="T11" fmla="*/ 0 h 68"/>
                <a:gd name="T12" fmla="*/ 10 w 18"/>
                <a:gd name="T13" fmla="*/ 2 h 68"/>
                <a:gd name="T14" fmla="*/ 3 w 18"/>
                <a:gd name="T15" fmla="*/ 22 h 68"/>
                <a:gd name="T16" fmla="*/ 5 w 18"/>
                <a:gd name="T17" fmla="*/ 35 h 68"/>
                <a:gd name="T18" fmla="*/ 4 w 18"/>
                <a:gd name="T19" fmla="*/ 38 h 68"/>
                <a:gd name="T20" fmla="*/ 3 w 18"/>
                <a:gd name="T21" fmla="*/ 58 h 68"/>
                <a:gd name="T22" fmla="*/ 3 w 18"/>
                <a:gd name="T23" fmla="*/ 59 h 68"/>
                <a:gd name="T24" fmla="*/ 1 w 18"/>
                <a:gd name="T25" fmla="*/ 66 h 68"/>
                <a:gd name="T26" fmla="*/ 1 w 18"/>
                <a:gd name="T27" fmla="*/ 67 h 68"/>
                <a:gd name="T28" fmla="*/ 6 w 18"/>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9" name="Freeform 88"/>
            <p:cNvSpPr/>
            <p:nvPr/>
          </p:nvSpPr>
          <p:spPr bwMode="auto">
            <a:xfrm>
              <a:off x="3170634" y="3532585"/>
              <a:ext cx="79772" cy="321469"/>
            </a:xfrm>
            <a:custGeom>
              <a:avLst/>
              <a:gdLst>
                <a:gd name="T0" fmla="*/ 10 w 17"/>
                <a:gd name="T1" fmla="*/ 2 h 68"/>
                <a:gd name="T2" fmla="*/ 3 w 17"/>
                <a:gd name="T3" fmla="*/ 22 h 68"/>
                <a:gd name="T4" fmla="*/ 5 w 17"/>
                <a:gd name="T5" fmla="*/ 35 h 68"/>
                <a:gd name="T6" fmla="*/ 4 w 17"/>
                <a:gd name="T7" fmla="*/ 38 h 68"/>
                <a:gd name="T8" fmla="*/ 3 w 17"/>
                <a:gd name="T9" fmla="*/ 58 h 68"/>
                <a:gd name="T10" fmla="*/ 3 w 17"/>
                <a:gd name="T11" fmla="*/ 59 h 68"/>
                <a:gd name="T12" fmla="*/ 1 w 17"/>
                <a:gd name="T13" fmla="*/ 66 h 68"/>
                <a:gd name="T14" fmla="*/ 1 w 17"/>
                <a:gd name="T15" fmla="*/ 67 h 68"/>
                <a:gd name="T16" fmla="*/ 6 w 17"/>
                <a:gd name="T17" fmla="*/ 67 h 68"/>
                <a:gd name="T18" fmla="*/ 7 w 17"/>
                <a:gd name="T19" fmla="*/ 66 h 68"/>
                <a:gd name="T20" fmla="*/ 9 w 17"/>
                <a:gd name="T21" fmla="*/ 61 h 68"/>
                <a:gd name="T22" fmla="*/ 11 w 17"/>
                <a:gd name="T23" fmla="*/ 55 h 68"/>
                <a:gd name="T24" fmla="*/ 14 w 17"/>
                <a:gd name="T25" fmla="*/ 43 h 68"/>
                <a:gd name="T26" fmla="*/ 9 w 17"/>
                <a:gd name="T27" fmla="*/ 52 h 68"/>
                <a:gd name="T28" fmla="*/ 14 w 17"/>
                <a:gd name="T29" fmla="*/ 41 h 68"/>
                <a:gd name="T30" fmla="*/ 9 w 17"/>
                <a:gd name="T31" fmla="*/ 47 h 68"/>
                <a:gd name="T32" fmla="*/ 8 w 17"/>
                <a:gd name="T33" fmla="*/ 44 h 68"/>
                <a:gd name="T34" fmla="*/ 13 w 17"/>
                <a:gd name="T35" fmla="*/ 34 h 68"/>
                <a:gd name="T36" fmla="*/ 7 w 17"/>
                <a:gd name="T37" fmla="*/ 42 h 68"/>
                <a:gd name="T38" fmla="*/ 8 w 17"/>
                <a:gd name="T39" fmla="*/ 35 h 68"/>
                <a:gd name="T40" fmla="*/ 10 w 17"/>
                <a:gd name="T41" fmla="*/ 28 h 68"/>
                <a:gd name="T42" fmla="*/ 7 w 17"/>
                <a:gd name="T43" fmla="*/ 28 h 68"/>
                <a:gd name="T44" fmla="*/ 10 w 17"/>
                <a:gd name="T45" fmla="*/ 22 h 68"/>
                <a:gd name="T46" fmla="*/ 17 w 17"/>
                <a:gd name="T47" fmla="*/ 6 h 68"/>
                <a:gd name="T48" fmla="*/ 17 w 17"/>
                <a:gd name="T49" fmla="*/ 4 h 68"/>
                <a:gd name="T50" fmla="*/ 17 w 17"/>
                <a:gd name="T51" fmla="*/ 0 h 68"/>
                <a:gd name="T52" fmla="*/ 10 w 17"/>
                <a:gd name="T5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0" name="Freeform 89"/>
            <p:cNvSpPr/>
            <p:nvPr/>
          </p:nvSpPr>
          <p:spPr bwMode="auto">
            <a:xfrm>
              <a:off x="3236119" y="3674270"/>
              <a:ext cx="9525" cy="14287"/>
            </a:xfrm>
            <a:custGeom>
              <a:avLst/>
              <a:gdLst>
                <a:gd name="T0" fmla="*/ 0 w 2"/>
                <a:gd name="T1" fmla="*/ 3 h 3"/>
                <a:gd name="T2" fmla="*/ 1 w 2"/>
                <a:gd name="T3" fmla="*/ 0 h 3"/>
                <a:gd name="T4" fmla="*/ 0 w 2"/>
                <a:gd name="T5" fmla="*/ 3 h 3"/>
              </a:gdLst>
              <a:ahLst/>
              <a:cxnLst>
                <a:cxn ang="0">
                  <a:pos x="T0" y="T1"/>
                </a:cxn>
                <a:cxn ang="0">
                  <a:pos x="T2" y="T3"/>
                </a:cxn>
                <a:cxn ang="0">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1" name="Freeform 90"/>
            <p:cNvSpPr/>
            <p:nvPr/>
          </p:nvSpPr>
          <p:spPr bwMode="auto">
            <a:xfrm>
              <a:off x="3123009" y="3527823"/>
              <a:ext cx="117872" cy="358378"/>
            </a:xfrm>
            <a:custGeom>
              <a:avLst/>
              <a:gdLst>
                <a:gd name="T0" fmla="*/ 6 w 25"/>
                <a:gd name="T1" fmla="*/ 75 h 76"/>
                <a:gd name="T2" fmla="*/ 12 w 25"/>
                <a:gd name="T3" fmla="*/ 73 h 76"/>
                <a:gd name="T4" fmla="*/ 11 w 25"/>
                <a:gd name="T5" fmla="*/ 69 h 76"/>
                <a:gd name="T6" fmla="*/ 9 w 25"/>
                <a:gd name="T7" fmla="*/ 63 h 76"/>
                <a:gd name="T8" fmla="*/ 13 w 25"/>
                <a:gd name="T9" fmla="*/ 45 h 76"/>
                <a:gd name="T10" fmla="*/ 14 w 25"/>
                <a:gd name="T11" fmla="*/ 34 h 76"/>
                <a:gd name="T12" fmla="*/ 19 w 25"/>
                <a:gd name="T13" fmla="*/ 21 h 76"/>
                <a:gd name="T14" fmla="*/ 24 w 25"/>
                <a:gd name="T15" fmla="*/ 6 h 76"/>
                <a:gd name="T16" fmla="*/ 23 w 25"/>
                <a:gd name="T17" fmla="*/ 1 h 76"/>
                <a:gd name="T18" fmla="*/ 4 w 25"/>
                <a:gd name="T19" fmla="*/ 0 h 76"/>
                <a:gd name="T20" fmla="*/ 2 w 25"/>
                <a:gd name="T21" fmla="*/ 15 h 76"/>
                <a:gd name="T22" fmla="*/ 3 w 25"/>
                <a:gd name="T23" fmla="*/ 25 h 76"/>
                <a:gd name="T24" fmla="*/ 3 w 25"/>
                <a:gd name="T25" fmla="*/ 38 h 76"/>
                <a:gd name="T26" fmla="*/ 0 w 25"/>
                <a:gd name="T27" fmla="*/ 66 h 76"/>
                <a:gd name="T28" fmla="*/ 2 w 25"/>
                <a:gd name="T29" fmla="*/ 70 h 76"/>
                <a:gd name="T30" fmla="*/ 1 w 25"/>
                <a:gd name="T31" fmla="*/ 72 h 76"/>
                <a:gd name="T32" fmla="*/ 6 w 25"/>
                <a:gd name="T33"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2" name="Freeform 91"/>
            <p:cNvSpPr/>
            <p:nvPr/>
          </p:nvSpPr>
          <p:spPr bwMode="auto">
            <a:xfrm>
              <a:off x="3132534" y="3513535"/>
              <a:ext cx="122634" cy="38100"/>
            </a:xfrm>
            <a:custGeom>
              <a:avLst/>
              <a:gdLst>
                <a:gd name="T0" fmla="*/ 0 w 26"/>
                <a:gd name="T1" fmla="*/ 7 h 8"/>
                <a:gd name="T2" fmla="*/ 9 w 26"/>
                <a:gd name="T3" fmla="*/ 7 h 8"/>
                <a:gd name="T4" fmla="*/ 19 w 26"/>
                <a:gd name="T5" fmla="*/ 7 h 8"/>
                <a:gd name="T6" fmla="*/ 25 w 26"/>
                <a:gd name="T7" fmla="*/ 5 h 8"/>
                <a:gd name="T8" fmla="*/ 24 w 26"/>
                <a:gd name="T9" fmla="*/ 0 h 8"/>
                <a:gd name="T10" fmla="*/ 20 w 26"/>
                <a:gd name="T11" fmla="*/ 3 h 8"/>
                <a:gd name="T12" fmla="*/ 2 w 26"/>
                <a:gd name="T13" fmla="*/ 2 h 8"/>
                <a:gd name="T14" fmla="*/ 0 w 26"/>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3" name="Freeform 92"/>
            <p:cNvSpPr/>
            <p:nvPr/>
          </p:nvSpPr>
          <p:spPr bwMode="auto">
            <a:xfrm>
              <a:off x="3334941" y="3295651"/>
              <a:ext cx="57150" cy="52387"/>
            </a:xfrm>
            <a:custGeom>
              <a:avLst/>
              <a:gdLst>
                <a:gd name="T0" fmla="*/ 3 w 12"/>
                <a:gd name="T1" fmla="*/ 11 h 11"/>
                <a:gd name="T2" fmla="*/ 8 w 12"/>
                <a:gd name="T3" fmla="*/ 9 h 11"/>
                <a:gd name="T4" fmla="*/ 11 w 12"/>
                <a:gd name="T5" fmla="*/ 2 h 11"/>
                <a:gd name="T6" fmla="*/ 11 w 12"/>
                <a:gd name="T7" fmla="*/ 0 h 11"/>
                <a:gd name="T8" fmla="*/ 9 w 12"/>
                <a:gd name="T9" fmla="*/ 0 h 11"/>
                <a:gd name="T10" fmla="*/ 6 w 12"/>
                <a:gd name="T11" fmla="*/ 2 h 11"/>
                <a:gd name="T12" fmla="*/ 3 w 12"/>
                <a:gd name="T13" fmla="*/ 4 h 11"/>
                <a:gd name="T14" fmla="*/ 3 w 12"/>
                <a:gd name="T15" fmla="*/ 1 h 11"/>
                <a:gd name="T16" fmla="*/ 2 w 12"/>
                <a:gd name="T17" fmla="*/ 3 h 11"/>
                <a:gd name="T18" fmla="*/ 1 w 12"/>
                <a:gd name="T19" fmla="*/ 6 h 11"/>
                <a:gd name="T20" fmla="*/ 1 w 12"/>
                <a:gd name="T21" fmla="*/ 8 h 11"/>
                <a:gd name="T22" fmla="*/ 3 w 12"/>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4" name="Freeform 93"/>
            <p:cNvSpPr/>
            <p:nvPr/>
          </p:nvSpPr>
          <p:spPr bwMode="auto">
            <a:xfrm>
              <a:off x="3123009" y="3527823"/>
              <a:ext cx="55959" cy="358378"/>
            </a:xfrm>
            <a:custGeom>
              <a:avLst/>
              <a:gdLst>
                <a:gd name="T0" fmla="*/ 4 w 12"/>
                <a:gd name="T1" fmla="*/ 0 h 76"/>
                <a:gd name="T2" fmla="*/ 2 w 12"/>
                <a:gd name="T3" fmla="*/ 15 h 76"/>
                <a:gd name="T4" fmla="*/ 3 w 12"/>
                <a:gd name="T5" fmla="*/ 25 h 76"/>
                <a:gd name="T6" fmla="*/ 3 w 12"/>
                <a:gd name="T7" fmla="*/ 38 h 76"/>
                <a:gd name="T8" fmla="*/ 0 w 12"/>
                <a:gd name="T9" fmla="*/ 66 h 76"/>
                <a:gd name="T10" fmla="*/ 2 w 12"/>
                <a:gd name="T11" fmla="*/ 70 h 76"/>
                <a:gd name="T12" fmla="*/ 1 w 12"/>
                <a:gd name="T13" fmla="*/ 72 h 76"/>
                <a:gd name="T14" fmla="*/ 6 w 12"/>
                <a:gd name="T15" fmla="*/ 75 h 76"/>
                <a:gd name="T16" fmla="*/ 8 w 12"/>
                <a:gd name="T17" fmla="*/ 75 h 76"/>
                <a:gd name="T18" fmla="*/ 8 w 12"/>
                <a:gd name="T19" fmla="*/ 72 h 76"/>
                <a:gd name="T20" fmla="*/ 4 w 12"/>
                <a:gd name="T21" fmla="*/ 71 h 76"/>
                <a:gd name="T22" fmla="*/ 8 w 12"/>
                <a:gd name="T23" fmla="*/ 69 h 76"/>
                <a:gd name="T24" fmla="*/ 8 w 12"/>
                <a:gd name="T25" fmla="*/ 56 h 76"/>
                <a:gd name="T26" fmla="*/ 10 w 12"/>
                <a:gd name="T27" fmla="*/ 61 h 76"/>
                <a:gd name="T28" fmla="*/ 10 w 12"/>
                <a:gd name="T29" fmla="*/ 60 h 76"/>
                <a:gd name="T30" fmla="*/ 11 w 12"/>
                <a:gd name="T31" fmla="*/ 46 h 76"/>
                <a:gd name="T32" fmla="*/ 10 w 12"/>
                <a:gd name="T33" fmla="*/ 39 h 76"/>
                <a:gd name="T34" fmla="*/ 10 w 12"/>
                <a:gd name="T35" fmla="*/ 44 h 76"/>
                <a:gd name="T36" fmla="*/ 8 w 12"/>
                <a:gd name="T37" fmla="*/ 50 h 76"/>
                <a:gd name="T38" fmla="*/ 8 w 12"/>
                <a:gd name="T39" fmla="*/ 33 h 76"/>
                <a:gd name="T40" fmla="*/ 12 w 12"/>
                <a:gd name="T41" fmla="*/ 31 h 76"/>
                <a:gd name="T42" fmla="*/ 8 w 12"/>
                <a:gd name="T43" fmla="*/ 25 h 76"/>
                <a:gd name="T44" fmla="*/ 11 w 12"/>
                <a:gd name="T45" fmla="*/ 16 h 76"/>
                <a:gd name="T46" fmla="*/ 7 w 12"/>
                <a:gd name="T47" fmla="*/ 14 h 76"/>
                <a:gd name="T48" fmla="*/ 11 w 12"/>
                <a:gd name="T49" fmla="*/ 1 h 76"/>
                <a:gd name="T50" fmla="*/ 4 w 12"/>
                <a:gd name="T5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5" name="Freeform 94"/>
            <p:cNvSpPr/>
            <p:nvPr/>
          </p:nvSpPr>
          <p:spPr bwMode="auto">
            <a:xfrm>
              <a:off x="3161109" y="3532585"/>
              <a:ext cx="79772" cy="117872"/>
            </a:xfrm>
            <a:custGeom>
              <a:avLst/>
              <a:gdLst>
                <a:gd name="T0" fmla="*/ 1 w 17"/>
                <a:gd name="T1" fmla="*/ 0 h 25"/>
                <a:gd name="T2" fmla="*/ 0 w 17"/>
                <a:gd name="T3" fmla="*/ 4 h 25"/>
                <a:gd name="T4" fmla="*/ 10 w 17"/>
                <a:gd name="T5" fmla="*/ 6 h 25"/>
                <a:gd name="T6" fmla="*/ 11 w 17"/>
                <a:gd name="T7" fmla="*/ 15 h 25"/>
                <a:gd name="T8" fmla="*/ 8 w 17"/>
                <a:gd name="T9" fmla="*/ 18 h 25"/>
                <a:gd name="T10" fmla="*/ 9 w 17"/>
                <a:gd name="T11" fmla="*/ 25 h 25"/>
                <a:gd name="T12" fmla="*/ 11 w 17"/>
                <a:gd name="T13" fmla="*/ 20 h 25"/>
                <a:gd name="T14" fmla="*/ 16 w 17"/>
                <a:gd name="T15" fmla="*/ 5 h 25"/>
                <a:gd name="T16" fmla="*/ 15 w 17"/>
                <a:gd name="T17" fmla="*/ 0 h 25"/>
                <a:gd name="T18" fmla="*/ 1 w 1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6" name="Freeform 95"/>
            <p:cNvSpPr/>
            <p:nvPr/>
          </p:nvSpPr>
          <p:spPr bwMode="auto">
            <a:xfrm>
              <a:off x="3221831" y="3527823"/>
              <a:ext cx="23812" cy="19050"/>
            </a:xfrm>
            <a:custGeom>
              <a:avLst/>
              <a:gdLst>
                <a:gd name="T0" fmla="*/ 4 w 5"/>
                <a:gd name="T1" fmla="*/ 0 h 4"/>
                <a:gd name="T2" fmla="*/ 3 w 5"/>
                <a:gd name="T3" fmla="*/ 3 h 4"/>
                <a:gd name="T4" fmla="*/ 0 w 5"/>
                <a:gd name="T5" fmla="*/ 4 h 4"/>
                <a:gd name="T6" fmla="*/ 0 w 5"/>
                <a:gd name="T7" fmla="*/ 1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7" name="Freeform 96"/>
            <p:cNvSpPr/>
            <p:nvPr/>
          </p:nvSpPr>
          <p:spPr bwMode="auto">
            <a:xfrm>
              <a:off x="3142059" y="3328989"/>
              <a:ext cx="108347" cy="198834"/>
            </a:xfrm>
            <a:custGeom>
              <a:avLst/>
              <a:gdLst>
                <a:gd name="T0" fmla="*/ 0 w 23"/>
                <a:gd name="T1" fmla="*/ 38 h 42"/>
                <a:gd name="T2" fmla="*/ 9 w 23"/>
                <a:gd name="T3" fmla="*/ 42 h 42"/>
                <a:gd name="T4" fmla="*/ 20 w 23"/>
                <a:gd name="T5" fmla="*/ 42 h 42"/>
                <a:gd name="T6" fmla="*/ 23 w 23"/>
                <a:gd name="T7" fmla="*/ 38 h 42"/>
                <a:gd name="T8" fmla="*/ 21 w 23"/>
                <a:gd name="T9" fmla="*/ 31 h 42"/>
                <a:gd name="T10" fmla="*/ 21 w 23"/>
                <a:gd name="T11" fmla="*/ 23 h 42"/>
                <a:gd name="T12" fmla="*/ 15 w 23"/>
                <a:gd name="T13" fmla="*/ 9 h 42"/>
                <a:gd name="T14" fmla="*/ 18 w 23"/>
                <a:gd name="T15" fmla="*/ 6 h 42"/>
                <a:gd name="T16" fmla="*/ 13 w 23"/>
                <a:gd name="T17" fmla="*/ 2 h 42"/>
                <a:gd name="T18" fmla="*/ 12 w 23"/>
                <a:gd name="T19" fmla="*/ 9 h 42"/>
                <a:gd name="T20" fmla="*/ 11 w 23"/>
                <a:gd name="T21" fmla="*/ 6 h 42"/>
                <a:gd name="T22" fmla="*/ 5 w 23"/>
                <a:gd name="T23" fmla="*/ 0 h 42"/>
                <a:gd name="T24" fmla="*/ 4 w 23"/>
                <a:gd name="T25" fmla="*/ 2 h 42"/>
                <a:gd name="T26" fmla="*/ 7 w 23"/>
                <a:gd name="T27" fmla="*/ 9 h 42"/>
                <a:gd name="T28" fmla="*/ 5 w 23"/>
                <a:gd name="T29" fmla="*/ 14 h 42"/>
                <a:gd name="T30" fmla="*/ 0 w 23"/>
                <a:gd name="T3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8" name="Freeform 97"/>
            <p:cNvSpPr/>
            <p:nvPr/>
          </p:nvSpPr>
          <p:spPr bwMode="auto">
            <a:xfrm>
              <a:off x="3142059" y="3357564"/>
              <a:ext cx="75009" cy="170259"/>
            </a:xfrm>
            <a:custGeom>
              <a:avLst/>
              <a:gdLst>
                <a:gd name="T0" fmla="*/ 7 w 16"/>
                <a:gd name="T1" fmla="*/ 4 h 36"/>
                <a:gd name="T2" fmla="*/ 5 w 16"/>
                <a:gd name="T3" fmla="*/ 9 h 36"/>
                <a:gd name="T4" fmla="*/ 0 w 16"/>
                <a:gd name="T5" fmla="*/ 32 h 36"/>
                <a:gd name="T6" fmla="*/ 9 w 16"/>
                <a:gd name="T7" fmla="*/ 36 h 36"/>
                <a:gd name="T8" fmla="*/ 11 w 16"/>
                <a:gd name="T9" fmla="*/ 36 h 36"/>
                <a:gd name="T10" fmla="*/ 8 w 16"/>
                <a:gd name="T11" fmla="*/ 33 h 36"/>
                <a:gd name="T12" fmla="*/ 7 w 16"/>
                <a:gd name="T13" fmla="*/ 30 h 36"/>
                <a:gd name="T14" fmla="*/ 10 w 16"/>
                <a:gd name="T15" fmla="*/ 32 h 36"/>
                <a:gd name="T16" fmla="*/ 8 w 16"/>
                <a:gd name="T17" fmla="*/ 29 h 36"/>
                <a:gd name="T18" fmla="*/ 15 w 16"/>
                <a:gd name="T19" fmla="*/ 36 h 36"/>
                <a:gd name="T20" fmla="*/ 16 w 16"/>
                <a:gd name="T21" fmla="*/ 36 h 36"/>
                <a:gd name="T22" fmla="*/ 8 w 16"/>
                <a:gd name="T23" fmla="*/ 27 h 36"/>
                <a:gd name="T24" fmla="*/ 10 w 16"/>
                <a:gd name="T25" fmla="*/ 25 h 36"/>
                <a:gd name="T26" fmla="*/ 10 w 16"/>
                <a:gd name="T27" fmla="*/ 23 h 36"/>
                <a:gd name="T28" fmla="*/ 15 w 16"/>
                <a:gd name="T29" fmla="*/ 26 h 36"/>
                <a:gd name="T30" fmla="*/ 10 w 16"/>
                <a:gd name="T31" fmla="*/ 22 h 36"/>
                <a:gd name="T32" fmla="*/ 10 w 16"/>
                <a:gd name="T33" fmla="*/ 20 h 36"/>
                <a:gd name="T34" fmla="*/ 15 w 16"/>
                <a:gd name="T35" fmla="*/ 22 h 36"/>
                <a:gd name="T36" fmla="*/ 10 w 16"/>
                <a:gd name="T37" fmla="*/ 18 h 36"/>
                <a:gd name="T38" fmla="*/ 8 w 16"/>
                <a:gd name="T39" fmla="*/ 15 h 36"/>
                <a:gd name="T40" fmla="*/ 13 w 16"/>
                <a:gd name="T41" fmla="*/ 15 h 36"/>
                <a:gd name="T42" fmla="*/ 8 w 16"/>
                <a:gd name="T43" fmla="*/ 12 h 36"/>
                <a:gd name="T44" fmla="*/ 7 w 16"/>
                <a:gd name="T45" fmla="*/ 6 h 36"/>
                <a:gd name="T46" fmla="*/ 11 w 16"/>
                <a:gd name="T47" fmla="*/ 0 h 36"/>
                <a:gd name="T48" fmla="*/ 7 w 16"/>
                <a:gd name="T4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9" name="Freeform 98"/>
            <p:cNvSpPr/>
            <p:nvPr/>
          </p:nvSpPr>
          <p:spPr bwMode="auto">
            <a:xfrm>
              <a:off x="3084909" y="3338514"/>
              <a:ext cx="108347" cy="283369"/>
            </a:xfrm>
            <a:custGeom>
              <a:avLst/>
              <a:gdLst>
                <a:gd name="T0" fmla="*/ 8 w 23"/>
                <a:gd name="T1" fmla="*/ 59 h 60"/>
                <a:gd name="T2" fmla="*/ 14 w 23"/>
                <a:gd name="T3" fmla="*/ 38 h 60"/>
                <a:gd name="T4" fmla="*/ 20 w 23"/>
                <a:gd name="T5" fmla="*/ 26 h 60"/>
                <a:gd name="T6" fmla="*/ 20 w 23"/>
                <a:gd name="T7" fmla="*/ 9 h 60"/>
                <a:gd name="T8" fmla="*/ 16 w 23"/>
                <a:gd name="T9" fmla="*/ 0 h 60"/>
                <a:gd name="T10" fmla="*/ 12 w 23"/>
                <a:gd name="T11" fmla="*/ 1 h 60"/>
                <a:gd name="T12" fmla="*/ 4 w 23"/>
                <a:gd name="T13" fmla="*/ 3 h 60"/>
                <a:gd name="T14" fmla="*/ 6 w 23"/>
                <a:gd name="T15" fmla="*/ 16 h 60"/>
                <a:gd name="T16" fmla="*/ 5 w 23"/>
                <a:gd name="T17" fmla="*/ 23 h 60"/>
                <a:gd name="T18" fmla="*/ 4 w 23"/>
                <a:gd name="T19" fmla="*/ 34 h 60"/>
                <a:gd name="T20" fmla="*/ 1 w 23"/>
                <a:gd name="T21" fmla="*/ 41 h 60"/>
                <a:gd name="T22" fmla="*/ 2 w 23"/>
                <a:gd name="T23" fmla="*/ 42 h 60"/>
                <a:gd name="T24" fmla="*/ 0 w 23"/>
                <a:gd name="T25" fmla="*/ 58 h 60"/>
                <a:gd name="T26" fmla="*/ 8 w 23"/>
                <a:gd name="T2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0" name="Freeform 99"/>
            <p:cNvSpPr/>
            <p:nvPr/>
          </p:nvSpPr>
          <p:spPr bwMode="auto">
            <a:xfrm>
              <a:off x="3108722" y="3456385"/>
              <a:ext cx="70247" cy="76200"/>
            </a:xfrm>
            <a:custGeom>
              <a:avLst/>
              <a:gdLst>
                <a:gd name="T0" fmla="*/ 1 w 15"/>
                <a:gd name="T1" fmla="*/ 1 h 16"/>
                <a:gd name="T2" fmla="*/ 8 w 15"/>
                <a:gd name="T3" fmla="*/ 8 h 16"/>
                <a:gd name="T4" fmla="*/ 11 w 15"/>
                <a:gd name="T5" fmla="*/ 6 h 16"/>
                <a:gd name="T6" fmla="*/ 10 w 15"/>
                <a:gd name="T7" fmla="*/ 0 h 16"/>
                <a:gd name="T8" fmla="*/ 12 w 15"/>
                <a:gd name="T9" fmla="*/ 4 h 16"/>
                <a:gd name="T10" fmla="*/ 12 w 15"/>
                <a:gd name="T11" fmla="*/ 3 h 16"/>
                <a:gd name="T12" fmla="*/ 12 w 15"/>
                <a:gd name="T13" fmla="*/ 1 h 16"/>
                <a:gd name="T14" fmla="*/ 13 w 15"/>
                <a:gd name="T15" fmla="*/ 1 h 16"/>
                <a:gd name="T16" fmla="*/ 15 w 15"/>
                <a:gd name="T17" fmla="*/ 3 h 16"/>
                <a:gd name="T18" fmla="*/ 14 w 15"/>
                <a:gd name="T19" fmla="*/ 16 h 16"/>
                <a:gd name="T20" fmla="*/ 10 w 15"/>
                <a:gd name="T21" fmla="*/ 16 h 16"/>
                <a:gd name="T22" fmla="*/ 0 w 15"/>
                <a:gd name="T23" fmla="*/ 11 h 16"/>
                <a:gd name="T24" fmla="*/ 1 w 15"/>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1" name="Freeform 100"/>
            <p:cNvSpPr/>
            <p:nvPr/>
          </p:nvSpPr>
          <p:spPr bwMode="auto">
            <a:xfrm>
              <a:off x="3146822" y="3518298"/>
              <a:ext cx="60722" cy="42862"/>
            </a:xfrm>
            <a:custGeom>
              <a:avLst/>
              <a:gdLst>
                <a:gd name="T0" fmla="*/ 0 w 13"/>
                <a:gd name="T1" fmla="*/ 3 h 9"/>
                <a:gd name="T2" fmla="*/ 3 w 13"/>
                <a:gd name="T3" fmla="*/ 5 h 9"/>
                <a:gd name="T4" fmla="*/ 6 w 13"/>
                <a:gd name="T5" fmla="*/ 6 h 9"/>
                <a:gd name="T6" fmla="*/ 9 w 13"/>
                <a:gd name="T7" fmla="*/ 8 h 9"/>
                <a:gd name="T8" fmla="*/ 12 w 13"/>
                <a:gd name="T9" fmla="*/ 8 h 9"/>
                <a:gd name="T10" fmla="*/ 9 w 13"/>
                <a:gd name="T11" fmla="*/ 5 h 9"/>
                <a:gd name="T12" fmla="*/ 13 w 13"/>
                <a:gd name="T13" fmla="*/ 6 h 9"/>
                <a:gd name="T14" fmla="*/ 11 w 13"/>
                <a:gd name="T15" fmla="*/ 3 h 9"/>
                <a:gd name="T16" fmla="*/ 7 w 13"/>
                <a:gd name="T17" fmla="*/ 2 h 9"/>
                <a:gd name="T18" fmla="*/ 11 w 13"/>
                <a:gd name="T19" fmla="*/ 2 h 9"/>
                <a:gd name="T20" fmla="*/ 13 w 13"/>
                <a:gd name="T21" fmla="*/ 2 h 9"/>
                <a:gd name="T22" fmla="*/ 9 w 13"/>
                <a:gd name="T23" fmla="*/ 0 h 9"/>
                <a:gd name="T24" fmla="*/ 3 w 13"/>
                <a:gd name="T25" fmla="*/ 0 h 9"/>
                <a:gd name="T26" fmla="*/ 0 w 13"/>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2" name="Freeform 101"/>
            <p:cNvSpPr/>
            <p:nvPr/>
          </p:nvSpPr>
          <p:spPr bwMode="auto">
            <a:xfrm>
              <a:off x="3202781" y="3328989"/>
              <a:ext cx="155972" cy="259556"/>
            </a:xfrm>
            <a:custGeom>
              <a:avLst/>
              <a:gdLst>
                <a:gd name="T0" fmla="*/ 14 w 33"/>
                <a:gd name="T1" fmla="*/ 55 h 55"/>
                <a:gd name="T2" fmla="*/ 17 w 33"/>
                <a:gd name="T3" fmla="*/ 41 h 55"/>
                <a:gd name="T4" fmla="*/ 11 w 33"/>
                <a:gd name="T5" fmla="*/ 30 h 55"/>
                <a:gd name="T6" fmla="*/ 4 w 33"/>
                <a:gd name="T7" fmla="*/ 13 h 55"/>
                <a:gd name="T8" fmla="*/ 2 w 33"/>
                <a:gd name="T9" fmla="*/ 9 h 55"/>
                <a:gd name="T10" fmla="*/ 5 w 33"/>
                <a:gd name="T11" fmla="*/ 6 h 55"/>
                <a:gd name="T12" fmla="*/ 0 w 33"/>
                <a:gd name="T13" fmla="*/ 2 h 55"/>
                <a:gd name="T14" fmla="*/ 7 w 33"/>
                <a:gd name="T15" fmla="*/ 4 h 55"/>
                <a:gd name="T16" fmla="*/ 10 w 33"/>
                <a:gd name="T17" fmla="*/ 7 h 55"/>
                <a:gd name="T18" fmla="*/ 14 w 33"/>
                <a:gd name="T19" fmla="*/ 8 h 55"/>
                <a:gd name="T20" fmla="*/ 16 w 33"/>
                <a:gd name="T21" fmla="*/ 9 h 55"/>
                <a:gd name="T22" fmla="*/ 19 w 33"/>
                <a:gd name="T23" fmla="*/ 6 h 55"/>
                <a:gd name="T24" fmla="*/ 23 w 33"/>
                <a:gd name="T25" fmla="*/ 4 h 55"/>
                <a:gd name="T26" fmla="*/ 26 w 33"/>
                <a:gd name="T27" fmla="*/ 3 h 55"/>
                <a:gd name="T28" fmla="*/ 29 w 33"/>
                <a:gd name="T29" fmla="*/ 0 h 55"/>
                <a:gd name="T30" fmla="*/ 33 w 33"/>
                <a:gd name="T31" fmla="*/ 5 h 55"/>
                <a:gd name="T32" fmla="*/ 28 w 33"/>
                <a:gd name="T33" fmla="*/ 10 h 55"/>
                <a:gd name="T34" fmla="*/ 20 w 33"/>
                <a:gd name="T35" fmla="*/ 15 h 55"/>
                <a:gd name="T36" fmla="*/ 16 w 33"/>
                <a:gd name="T37" fmla="*/ 16 h 55"/>
                <a:gd name="T38" fmla="*/ 12 w 33"/>
                <a:gd name="T39" fmla="*/ 16 h 55"/>
                <a:gd name="T40" fmla="*/ 16 w 33"/>
                <a:gd name="T41" fmla="*/ 28 h 55"/>
                <a:gd name="T42" fmla="*/ 21 w 33"/>
                <a:gd name="T43" fmla="*/ 47 h 55"/>
                <a:gd name="T44" fmla="*/ 14 w 33"/>
                <a:gd name="T4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3" name="Freeform 102"/>
            <p:cNvSpPr/>
            <p:nvPr/>
          </p:nvSpPr>
          <p:spPr bwMode="auto">
            <a:xfrm>
              <a:off x="3236119" y="3348039"/>
              <a:ext cx="122634" cy="194072"/>
            </a:xfrm>
            <a:custGeom>
              <a:avLst/>
              <a:gdLst>
                <a:gd name="T0" fmla="*/ 16 w 26"/>
                <a:gd name="T1" fmla="*/ 8 h 41"/>
                <a:gd name="T2" fmla="*/ 20 w 26"/>
                <a:gd name="T3" fmla="*/ 3 h 41"/>
                <a:gd name="T4" fmla="*/ 17 w 26"/>
                <a:gd name="T5" fmla="*/ 5 h 41"/>
                <a:gd name="T6" fmla="*/ 17 w 26"/>
                <a:gd name="T7" fmla="*/ 0 h 41"/>
                <a:gd name="T8" fmla="*/ 16 w 26"/>
                <a:gd name="T9" fmla="*/ 0 h 41"/>
                <a:gd name="T10" fmla="*/ 15 w 26"/>
                <a:gd name="T11" fmla="*/ 1 h 41"/>
                <a:gd name="T12" fmla="*/ 16 w 26"/>
                <a:gd name="T13" fmla="*/ 4 h 41"/>
                <a:gd name="T14" fmla="*/ 9 w 26"/>
                <a:gd name="T15" fmla="*/ 11 h 41"/>
                <a:gd name="T16" fmla="*/ 12 w 26"/>
                <a:gd name="T17" fmla="*/ 4 h 41"/>
                <a:gd name="T18" fmla="*/ 5 w 26"/>
                <a:gd name="T19" fmla="*/ 11 h 41"/>
                <a:gd name="T20" fmla="*/ 5 w 26"/>
                <a:gd name="T21" fmla="*/ 10 h 41"/>
                <a:gd name="T22" fmla="*/ 8 w 26"/>
                <a:gd name="T23" fmla="*/ 7 h 41"/>
                <a:gd name="T24" fmla="*/ 5 w 26"/>
                <a:gd name="T25" fmla="*/ 9 h 41"/>
                <a:gd name="T26" fmla="*/ 7 w 26"/>
                <a:gd name="T27" fmla="*/ 6 h 41"/>
                <a:gd name="T28" fmla="*/ 5 w 26"/>
                <a:gd name="T29" fmla="*/ 8 h 41"/>
                <a:gd name="T30" fmla="*/ 6 w 26"/>
                <a:gd name="T31" fmla="*/ 4 h 41"/>
                <a:gd name="T32" fmla="*/ 5 w 26"/>
                <a:gd name="T33" fmla="*/ 4 h 41"/>
                <a:gd name="T34" fmla="*/ 3 w 26"/>
                <a:gd name="T35" fmla="*/ 9 h 41"/>
                <a:gd name="T36" fmla="*/ 1 w 26"/>
                <a:gd name="T37" fmla="*/ 13 h 41"/>
                <a:gd name="T38" fmla="*/ 2 w 26"/>
                <a:gd name="T39" fmla="*/ 7 h 41"/>
                <a:gd name="T40" fmla="*/ 1 w 26"/>
                <a:gd name="T41" fmla="*/ 11 h 41"/>
                <a:gd name="T42" fmla="*/ 0 w 26"/>
                <a:gd name="T43" fmla="*/ 14 h 41"/>
                <a:gd name="T44" fmla="*/ 3 w 26"/>
                <a:gd name="T45" fmla="*/ 22 h 41"/>
                <a:gd name="T46" fmla="*/ 7 w 26"/>
                <a:gd name="T47" fmla="*/ 30 h 41"/>
                <a:gd name="T48" fmla="*/ 10 w 26"/>
                <a:gd name="T49" fmla="*/ 34 h 41"/>
                <a:gd name="T50" fmla="*/ 13 w 26"/>
                <a:gd name="T51" fmla="*/ 41 h 41"/>
                <a:gd name="T52" fmla="*/ 14 w 26"/>
                <a:gd name="T53" fmla="*/ 40 h 41"/>
                <a:gd name="T54" fmla="*/ 9 w 26"/>
                <a:gd name="T55" fmla="*/ 24 h 41"/>
                <a:gd name="T56" fmla="*/ 5 w 26"/>
                <a:gd name="T57" fmla="*/ 12 h 41"/>
                <a:gd name="T58" fmla="*/ 9 w 26"/>
                <a:gd name="T59" fmla="*/ 12 h 41"/>
                <a:gd name="T60" fmla="*/ 13 w 26"/>
                <a:gd name="T61" fmla="*/ 11 h 41"/>
                <a:gd name="T62" fmla="*/ 21 w 26"/>
                <a:gd name="T63" fmla="*/ 6 h 41"/>
                <a:gd name="T64" fmla="*/ 26 w 26"/>
                <a:gd name="T65" fmla="*/ 1 h 41"/>
                <a:gd name="T66" fmla="*/ 26 w 26"/>
                <a:gd name="T67" fmla="*/ 1 h 41"/>
                <a:gd name="T68" fmla="*/ 21 w 26"/>
                <a:gd name="T69" fmla="*/ 4 h 41"/>
                <a:gd name="T70" fmla="*/ 16 w 26"/>
                <a:gd name="T7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4" name="Freeform 103"/>
            <p:cNvSpPr/>
            <p:nvPr/>
          </p:nvSpPr>
          <p:spPr bwMode="auto">
            <a:xfrm>
              <a:off x="3103959" y="3343276"/>
              <a:ext cx="79772" cy="132159"/>
            </a:xfrm>
            <a:custGeom>
              <a:avLst/>
              <a:gdLst>
                <a:gd name="T0" fmla="*/ 0 w 17"/>
                <a:gd name="T1" fmla="*/ 2 h 28"/>
                <a:gd name="T2" fmla="*/ 2 w 17"/>
                <a:gd name="T3" fmla="*/ 15 h 28"/>
                <a:gd name="T4" fmla="*/ 1 w 17"/>
                <a:gd name="T5" fmla="*/ 22 h 28"/>
                <a:gd name="T6" fmla="*/ 1 w 17"/>
                <a:gd name="T7" fmla="*/ 27 h 28"/>
                <a:gd name="T8" fmla="*/ 3 w 17"/>
                <a:gd name="T9" fmla="*/ 28 h 28"/>
                <a:gd name="T10" fmla="*/ 3 w 17"/>
                <a:gd name="T11" fmla="*/ 20 h 28"/>
                <a:gd name="T12" fmla="*/ 4 w 17"/>
                <a:gd name="T13" fmla="*/ 16 h 28"/>
                <a:gd name="T14" fmla="*/ 8 w 17"/>
                <a:gd name="T15" fmla="*/ 8 h 28"/>
                <a:gd name="T16" fmla="*/ 5 w 17"/>
                <a:gd name="T17" fmla="*/ 13 h 28"/>
                <a:gd name="T18" fmla="*/ 2 w 17"/>
                <a:gd name="T19" fmla="*/ 2 h 28"/>
                <a:gd name="T20" fmla="*/ 9 w 17"/>
                <a:gd name="T21" fmla="*/ 1 h 28"/>
                <a:gd name="T22" fmla="*/ 11 w 17"/>
                <a:gd name="T23" fmla="*/ 4 h 28"/>
                <a:gd name="T24" fmla="*/ 12 w 17"/>
                <a:gd name="T25" fmla="*/ 5 h 28"/>
                <a:gd name="T26" fmla="*/ 11 w 17"/>
                <a:gd name="T27" fmla="*/ 5 h 28"/>
                <a:gd name="T28" fmla="*/ 15 w 17"/>
                <a:gd name="T29" fmla="*/ 22 h 28"/>
                <a:gd name="T30" fmla="*/ 14 w 17"/>
                <a:gd name="T31" fmla="*/ 26 h 28"/>
                <a:gd name="T32" fmla="*/ 15 w 17"/>
                <a:gd name="T33" fmla="*/ 28 h 28"/>
                <a:gd name="T34" fmla="*/ 16 w 17"/>
                <a:gd name="T35" fmla="*/ 25 h 28"/>
                <a:gd name="T36" fmla="*/ 17 w 17"/>
                <a:gd name="T37" fmla="*/ 23 h 28"/>
                <a:gd name="T38" fmla="*/ 11 w 17"/>
                <a:gd name="T39" fmla="*/ 6 h 28"/>
                <a:gd name="T40" fmla="*/ 13 w 17"/>
                <a:gd name="T41" fmla="*/ 4 h 28"/>
                <a:gd name="T42" fmla="*/ 10 w 17"/>
                <a:gd name="T43" fmla="*/ 2 h 28"/>
                <a:gd name="T44" fmla="*/ 9 w 17"/>
                <a:gd name="T45" fmla="*/ 0 h 28"/>
                <a:gd name="T46" fmla="*/ 8 w 17"/>
                <a:gd name="T47" fmla="*/ 0 h 28"/>
                <a:gd name="T48" fmla="*/ 0 w 17"/>
                <a:gd name="T4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5" name="Freeform 104"/>
            <p:cNvSpPr/>
            <p:nvPr/>
          </p:nvSpPr>
          <p:spPr bwMode="auto">
            <a:xfrm>
              <a:off x="3084909" y="3508773"/>
              <a:ext cx="61912" cy="113109"/>
            </a:xfrm>
            <a:custGeom>
              <a:avLst/>
              <a:gdLst>
                <a:gd name="T0" fmla="*/ 8 w 13"/>
                <a:gd name="T1" fmla="*/ 23 h 24"/>
                <a:gd name="T2" fmla="*/ 13 w 13"/>
                <a:gd name="T3" fmla="*/ 4 h 24"/>
                <a:gd name="T4" fmla="*/ 12 w 13"/>
                <a:gd name="T5" fmla="*/ 5 h 24"/>
                <a:gd name="T6" fmla="*/ 8 w 13"/>
                <a:gd name="T7" fmla="*/ 14 h 24"/>
                <a:gd name="T8" fmla="*/ 5 w 13"/>
                <a:gd name="T9" fmla="*/ 20 h 24"/>
                <a:gd name="T10" fmla="*/ 4 w 13"/>
                <a:gd name="T11" fmla="*/ 16 h 24"/>
                <a:gd name="T12" fmla="*/ 5 w 13"/>
                <a:gd name="T13" fmla="*/ 5 h 24"/>
                <a:gd name="T14" fmla="*/ 5 w 13"/>
                <a:gd name="T15" fmla="*/ 1 h 24"/>
                <a:gd name="T16" fmla="*/ 4 w 13"/>
                <a:gd name="T17" fmla="*/ 0 h 24"/>
                <a:gd name="T18" fmla="*/ 1 w 13"/>
                <a:gd name="T19" fmla="*/ 5 h 24"/>
                <a:gd name="T20" fmla="*/ 2 w 13"/>
                <a:gd name="T21" fmla="*/ 6 h 24"/>
                <a:gd name="T22" fmla="*/ 0 w 13"/>
                <a:gd name="T23" fmla="*/ 22 h 24"/>
                <a:gd name="T24" fmla="*/ 8 w 13"/>
                <a:gd name="T2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6" name="Freeform 105"/>
            <p:cNvSpPr/>
            <p:nvPr/>
          </p:nvSpPr>
          <p:spPr bwMode="auto">
            <a:xfrm>
              <a:off x="3046809" y="3352801"/>
              <a:ext cx="119062" cy="189309"/>
            </a:xfrm>
            <a:custGeom>
              <a:avLst/>
              <a:gdLst>
                <a:gd name="T0" fmla="*/ 15 w 25"/>
                <a:gd name="T1" fmla="*/ 18 h 40"/>
                <a:gd name="T2" fmla="*/ 16 w 25"/>
                <a:gd name="T3" fmla="*/ 5 h 40"/>
                <a:gd name="T4" fmla="*/ 12 w 25"/>
                <a:gd name="T5" fmla="*/ 0 h 40"/>
                <a:gd name="T6" fmla="*/ 9 w 25"/>
                <a:gd name="T7" fmla="*/ 7 h 40"/>
                <a:gd name="T8" fmla="*/ 1 w 25"/>
                <a:gd name="T9" fmla="*/ 23 h 40"/>
                <a:gd name="T10" fmla="*/ 8 w 25"/>
                <a:gd name="T11" fmla="*/ 32 h 40"/>
                <a:gd name="T12" fmla="*/ 20 w 25"/>
                <a:gd name="T13" fmla="*/ 40 h 40"/>
                <a:gd name="T14" fmla="*/ 24 w 25"/>
                <a:gd name="T15" fmla="*/ 34 h 40"/>
                <a:gd name="T16" fmla="*/ 20 w 25"/>
                <a:gd name="T17" fmla="*/ 31 h 40"/>
                <a:gd name="T18" fmla="*/ 13 w 25"/>
                <a:gd name="T19" fmla="*/ 23 h 40"/>
                <a:gd name="T20" fmla="*/ 13 w 25"/>
                <a:gd name="T21" fmla="*/ 20 h 40"/>
                <a:gd name="T22" fmla="*/ 15 w 25"/>
                <a:gd name="T23"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7" name="Freeform 106"/>
            <p:cNvSpPr/>
            <p:nvPr/>
          </p:nvSpPr>
          <p:spPr bwMode="auto">
            <a:xfrm>
              <a:off x="3046809" y="3352801"/>
              <a:ext cx="109537" cy="189309"/>
            </a:xfrm>
            <a:custGeom>
              <a:avLst/>
              <a:gdLst>
                <a:gd name="T0" fmla="*/ 18 w 23"/>
                <a:gd name="T1" fmla="*/ 35 h 40"/>
                <a:gd name="T2" fmla="*/ 16 w 23"/>
                <a:gd name="T3" fmla="*/ 34 h 40"/>
                <a:gd name="T4" fmla="*/ 14 w 23"/>
                <a:gd name="T5" fmla="*/ 29 h 40"/>
                <a:gd name="T6" fmla="*/ 9 w 23"/>
                <a:gd name="T7" fmla="*/ 27 h 40"/>
                <a:gd name="T8" fmla="*/ 5 w 23"/>
                <a:gd name="T9" fmla="*/ 24 h 40"/>
                <a:gd name="T10" fmla="*/ 6 w 23"/>
                <a:gd name="T11" fmla="*/ 24 h 40"/>
                <a:gd name="T12" fmla="*/ 10 w 23"/>
                <a:gd name="T13" fmla="*/ 24 h 40"/>
                <a:gd name="T14" fmla="*/ 4 w 23"/>
                <a:gd name="T15" fmla="*/ 23 h 40"/>
                <a:gd name="T16" fmla="*/ 5 w 23"/>
                <a:gd name="T17" fmla="*/ 21 h 40"/>
                <a:gd name="T18" fmla="*/ 3 w 23"/>
                <a:gd name="T19" fmla="*/ 21 h 40"/>
                <a:gd name="T20" fmla="*/ 11 w 23"/>
                <a:gd name="T21" fmla="*/ 20 h 40"/>
                <a:gd name="T22" fmla="*/ 3 w 23"/>
                <a:gd name="T23" fmla="*/ 18 h 40"/>
                <a:gd name="T24" fmla="*/ 5 w 23"/>
                <a:gd name="T25" fmla="*/ 16 h 40"/>
                <a:gd name="T26" fmla="*/ 5 w 23"/>
                <a:gd name="T27" fmla="*/ 14 h 40"/>
                <a:gd name="T28" fmla="*/ 8 w 23"/>
                <a:gd name="T29" fmla="*/ 14 h 40"/>
                <a:gd name="T30" fmla="*/ 6 w 23"/>
                <a:gd name="T31" fmla="*/ 14 h 40"/>
                <a:gd name="T32" fmla="*/ 12 w 23"/>
                <a:gd name="T33" fmla="*/ 12 h 40"/>
                <a:gd name="T34" fmla="*/ 9 w 23"/>
                <a:gd name="T35" fmla="*/ 10 h 40"/>
                <a:gd name="T36" fmla="*/ 13 w 23"/>
                <a:gd name="T37" fmla="*/ 11 h 40"/>
                <a:gd name="T38" fmla="*/ 10 w 23"/>
                <a:gd name="T39" fmla="*/ 8 h 40"/>
                <a:gd name="T40" fmla="*/ 11 w 23"/>
                <a:gd name="T41" fmla="*/ 6 h 40"/>
                <a:gd name="T42" fmla="*/ 14 w 23"/>
                <a:gd name="T43" fmla="*/ 3 h 40"/>
                <a:gd name="T44" fmla="*/ 13 w 23"/>
                <a:gd name="T45" fmla="*/ 0 h 40"/>
                <a:gd name="T46" fmla="*/ 12 w 23"/>
                <a:gd name="T47" fmla="*/ 0 h 40"/>
                <a:gd name="T48" fmla="*/ 9 w 23"/>
                <a:gd name="T49" fmla="*/ 7 h 40"/>
                <a:gd name="T50" fmla="*/ 1 w 23"/>
                <a:gd name="T51" fmla="*/ 23 h 40"/>
                <a:gd name="T52" fmla="*/ 8 w 23"/>
                <a:gd name="T53" fmla="*/ 32 h 40"/>
                <a:gd name="T54" fmla="*/ 20 w 23"/>
                <a:gd name="T55" fmla="*/ 40 h 40"/>
                <a:gd name="T56" fmla="*/ 23 w 23"/>
                <a:gd name="T57" fmla="*/ 37 h 40"/>
                <a:gd name="T58" fmla="*/ 18 w 23"/>
                <a:gd name="T5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8" name="Freeform 107"/>
            <p:cNvSpPr>
              <a:spLocks noEditPoints="1"/>
            </p:cNvSpPr>
            <p:nvPr/>
          </p:nvSpPr>
          <p:spPr bwMode="auto">
            <a:xfrm>
              <a:off x="3151584" y="3258742"/>
              <a:ext cx="65484" cy="79772"/>
            </a:xfrm>
            <a:custGeom>
              <a:avLst/>
              <a:gdLst>
                <a:gd name="T0" fmla="*/ 13 w 14"/>
                <a:gd name="T1" fmla="*/ 11 h 17"/>
                <a:gd name="T2" fmla="*/ 13 w 14"/>
                <a:gd name="T3" fmla="*/ 10 h 17"/>
                <a:gd name="T4" fmla="*/ 13 w 14"/>
                <a:gd name="T5" fmla="*/ 10 h 17"/>
                <a:gd name="T6" fmla="*/ 13 w 14"/>
                <a:gd name="T7" fmla="*/ 10 h 17"/>
                <a:gd name="T8" fmla="*/ 13 w 14"/>
                <a:gd name="T9" fmla="*/ 8 h 17"/>
                <a:gd name="T10" fmla="*/ 13 w 14"/>
                <a:gd name="T11" fmla="*/ 8 h 17"/>
                <a:gd name="T12" fmla="*/ 13 w 14"/>
                <a:gd name="T13" fmla="*/ 8 h 17"/>
                <a:gd name="T14" fmla="*/ 13 w 14"/>
                <a:gd name="T15" fmla="*/ 8 h 17"/>
                <a:gd name="T16" fmla="*/ 13 w 14"/>
                <a:gd name="T17" fmla="*/ 8 h 17"/>
                <a:gd name="T18" fmla="*/ 13 w 14"/>
                <a:gd name="T19" fmla="*/ 8 h 17"/>
                <a:gd name="T20" fmla="*/ 13 w 14"/>
                <a:gd name="T21" fmla="*/ 8 h 17"/>
                <a:gd name="T22" fmla="*/ 13 w 14"/>
                <a:gd name="T23" fmla="*/ 8 h 17"/>
                <a:gd name="T24" fmla="*/ 13 w 14"/>
                <a:gd name="T25" fmla="*/ 8 h 17"/>
                <a:gd name="T26" fmla="*/ 13 w 14"/>
                <a:gd name="T27" fmla="*/ 8 h 17"/>
                <a:gd name="T28" fmla="*/ 13 w 14"/>
                <a:gd name="T29" fmla="*/ 8 h 17"/>
                <a:gd name="T30" fmla="*/ 13 w 14"/>
                <a:gd name="T31" fmla="*/ 7 h 17"/>
                <a:gd name="T32" fmla="*/ 13 w 14"/>
                <a:gd name="T33" fmla="*/ 4 h 17"/>
                <a:gd name="T34" fmla="*/ 10 w 14"/>
                <a:gd name="T35" fmla="*/ 1 h 17"/>
                <a:gd name="T36" fmla="*/ 9 w 14"/>
                <a:gd name="T37" fmla="*/ 4 h 17"/>
                <a:gd name="T38" fmla="*/ 6 w 14"/>
                <a:gd name="T39" fmla="*/ 0 h 17"/>
                <a:gd name="T40" fmla="*/ 2 w 14"/>
                <a:gd name="T41" fmla="*/ 3 h 17"/>
                <a:gd name="T42" fmla="*/ 2 w 14"/>
                <a:gd name="T43" fmla="*/ 8 h 17"/>
                <a:gd name="T44" fmla="*/ 1 w 14"/>
                <a:gd name="T45" fmla="*/ 8 h 17"/>
                <a:gd name="T46" fmla="*/ 2 w 14"/>
                <a:gd name="T47" fmla="*/ 12 h 17"/>
                <a:gd name="T48" fmla="*/ 3 w 14"/>
                <a:gd name="T49" fmla="*/ 12 h 17"/>
                <a:gd name="T50" fmla="*/ 6 w 14"/>
                <a:gd name="T51" fmla="*/ 17 h 17"/>
                <a:gd name="T52" fmla="*/ 10 w 14"/>
                <a:gd name="T53" fmla="*/ 17 h 17"/>
                <a:gd name="T54" fmla="*/ 11 w 14"/>
                <a:gd name="T55" fmla="*/ 17 h 17"/>
                <a:gd name="T56" fmla="*/ 11 w 14"/>
                <a:gd name="T57" fmla="*/ 17 h 17"/>
                <a:gd name="T58" fmla="*/ 13 w 14"/>
                <a:gd name="T59" fmla="*/ 14 h 17"/>
                <a:gd name="T60" fmla="*/ 13 w 14"/>
                <a:gd name="T61" fmla="*/ 11 h 17"/>
                <a:gd name="T62" fmla="*/ 7 w 14"/>
                <a:gd name="T63" fmla="*/ 16 h 17"/>
                <a:gd name="T64" fmla="*/ 6 w 14"/>
                <a:gd name="T65" fmla="*/ 13 h 17"/>
                <a:gd name="T66" fmla="*/ 7 w 14"/>
                <a:gd name="T67" fmla="*/ 11 h 17"/>
                <a:gd name="T68" fmla="*/ 6 w 14"/>
                <a:gd name="T69" fmla="*/ 11 h 17"/>
                <a:gd name="T70" fmla="*/ 5 w 14"/>
                <a:gd name="T71" fmla="*/ 9 h 17"/>
                <a:gd name="T72" fmla="*/ 5 w 14"/>
                <a:gd name="T73" fmla="*/ 9 h 17"/>
                <a:gd name="T74" fmla="*/ 6 w 14"/>
                <a:gd name="T75" fmla="*/ 7 h 17"/>
                <a:gd name="T76" fmla="*/ 6 w 14"/>
                <a:gd name="T77" fmla="*/ 6 h 17"/>
                <a:gd name="T78" fmla="*/ 9 w 14"/>
                <a:gd name="T79" fmla="*/ 5 h 17"/>
                <a:gd name="T80" fmla="*/ 12 w 14"/>
                <a:gd name="T81" fmla="*/ 7 h 17"/>
                <a:gd name="T82" fmla="*/ 12 w 14"/>
                <a:gd name="T83" fmla="*/ 8 h 17"/>
                <a:gd name="T84" fmla="*/ 13 w 14"/>
                <a:gd name="T85" fmla="*/ 10 h 17"/>
                <a:gd name="T86" fmla="*/ 11 w 14"/>
                <a:gd name="T87" fmla="*/ 16 h 17"/>
                <a:gd name="T88" fmla="*/ 7 w 14"/>
                <a:gd name="T8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9" name="Freeform 108"/>
            <p:cNvSpPr/>
            <p:nvPr/>
          </p:nvSpPr>
          <p:spPr bwMode="auto">
            <a:xfrm>
              <a:off x="3156347" y="3253979"/>
              <a:ext cx="65484" cy="51197"/>
            </a:xfrm>
            <a:custGeom>
              <a:avLst/>
              <a:gdLst>
                <a:gd name="T0" fmla="*/ 1 w 14"/>
                <a:gd name="T1" fmla="*/ 9 h 11"/>
                <a:gd name="T2" fmla="*/ 2 w 14"/>
                <a:gd name="T3" fmla="*/ 11 h 11"/>
                <a:gd name="T4" fmla="*/ 3 w 14"/>
                <a:gd name="T5" fmla="*/ 11 h 11"/>
                <a:gd name="T6" fmla="*/ 3 w 14"/>
                <a:gd name="T7" fmla="*/ 10 h 11"/>
                <a:gd name="T8" fmla="*/ 5 w 14"/>
                <a:gd name="T9" fmla="*/ 7 h 11"/>
                <a:gd name="T10" fmla="*/ 9 w 14"/>
                <a:gd name="T11" fmla="*/ 6 h 11"/>
                <a:gd name="T12" fmla="*/ 12 w 14"/>
                <a:gd name="T13" fmla="*/ 7 h 11"/>
                <a:gd name="T14" fmla="*/ 12 w 14"/>
                <a:gd name="T15" fmla="*/ 9 h 11"/>
                <a:gd name="T16" fmla="*/ 13 w 14"/>
                <a:gd name="T17" fmla="*/ 8 h 11"/>
                <a:gd name="T18" fmla="*/ 13 w 14"/>
                <a:gd name="T19" fmla="*/ 4 h 11"/>
                <a:gd name="T20" fmla="*/ 8 w 14"/>
                <a:gd name="T21" fmla="*/ 0 h 11"/>
                <a:gd name="T22" fmla="*/ 7 w 14"/>
                <a:gd name="T23" fmla="*/ 0 h 11"/>
                <a:gd name="T24" fmla="*/ 5 w 14"/>
                <a:gd name="T25" fmla="*/ 0 h 11"/>
                <a:gd name="T26" fmla="*/ 0 w 14"/>
                <a:gd name="T27" fmla="*/ 4 h 11"/>
                <a:gd name="T28" fmla="*/ 0 w 14"/>
                <a:gd name="T29" fmla="*/ 9 h 11"/>
                <a:gd name="T30" fmla="*/ 1 w 14"/>
                <a:gd name="T3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三、认识自我的方法</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pSp>
        <p:nvGrpSpPr>
          <p:cNvPr id="6" name="组合 5"/>
          <p:cNvGrpSpPr/>
          <p:nvPr/>
        </p:nvGrpSpPr>
        <p:grpSpPr>
          <a:xfrm>
            <a:off x="4976470" y="1444891"/>
            <a:ext cx="1746081" cy="4608000"/>
            <a:chOff x="5001764" y="1406791"/>
            <a:chExt cx="1746081" cy="4608000"/>
          </a:xfrm>
        </p:grpSpPr>
        <p:grpSp>
          <p:nvGrpSpPr>
            <p:cNvPr id="7" name="组合 6"/>
            <p:cNvGrpSpPr>
              <a:grpSpLocks noChangeAspect="1"/>
            </p:cNvGrpSpPr>
            <p:nvPr/>
          </p:nvGrpSpPr>
          <p:grpSpPr>
            <a:xfrm>
              <a:off x="5024575" y="2083068"/>
              <a:ext cx="360799" cy="396000"/>
              <a:chOff x="5115661" y="2074341"/>
              <a:chExt cx="234595" cy="257483"/>
            </a:xfrm>
          </p:grpSpPr>
          <p:sp>
            <p:nvSpPr>
              <p:cNvPr id="209" name="Freeform 5"/>
              <p:cNvSpPr/>
              <p:nvPr/>
            </p:nvSpPr>
            <p:spPr bwMode="auto">
              <a:xfrm>
                <a:off x="5115661" y="2211665"/>
                <a:ext cx="99178" cy="120158"/>
              </a:xfrm>
              <a:custGeom>
                <a:avLst/>
                <a:gdLst>
                  <a:gd name="T0" fmla="*/ 1 w 22"/>
                  <a:gd name="T1" fmla="*/ 0 h 26"/>
                  <a:gd name="T2" fmla="*/ 20 w 22"/>
                  <a:gd name="T3" fmla="*/ 0 h 26"/>
                  <a:gd name="T4" fmla="*/ 22 w 22"/>
                  <a:gd name="T5" fmla="*/ 2 h 26"/>
                  <a:gd name="T6" fmla="*/ 20 w 22"/>
                  <a:gd name="T7" fmla="*/ 3 h 26"/>
                  <a:gd name="T8" fmla="*/ 2 w 22"/>
                  <a:gd name="T9" fmla="*/ 3 h 26"/>
                  <a:gd name="T10" fmla="*/ 2 w 22"/>
                  <a:gd name="T11" fmla="*/ 25 h 26"/>
                  <a:gd name="T12" fmla="*/ 1 w 22"/>
                  <a:gd name="T13" fmla="*/ 26 h 26"/>
                  <a:gd name="T14" fmla="*/ 0 w 22"/>
                  <a:gd name="T15" fmla="*/ 25 h 26"/>
                  <a:gd name="T16" fmla="*/ 0 w 22"/>
                  <a:gd name="T17" fmla="*/ 2 h 26"/>
                  <a:gd name="T18" fmla="*/ 1 w 2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6">
                    <a:moveTo>
                      <a:pt x="1" y="0"/>
                    </a:moveTo>
                    <a:cubicBezTo>
                      <a:pt x="20" y="0"/>
                      <a:pt x="20" y="0"/>
                      <a:pt x="20" y="0"/>
                    </a:cubicBezTo>
                    <a:cubicBezTo>
                      <a:pt x="21" y="0"/>
                      <a:pt x="22" y="1"/>
                      <a:pt x="22" y="2"/>
                    </a:cubicBezTo>
                    <a:cubicBezTo>
                      <a:pt x="22" y="2"/>
                      <a:pt x="21" y="3"/>
                      <a:pt x="20" y="3"/>
                    </a:cubicBezTo>
                    <a:cubicBezTo>
                      <a:pt x="2" y="3"/>
                      <a:pt x="2" y="3"/>
                      <a:pt x="2" y="3"/>
                    </a:cubicBezTo>
                    <a:cubicBezTo>
                      <a:pt x="2" y="25"/>
                      <a:pt x="2" y="25"/>
                      <a:pt x="2" y="25"/>
                    </a:cubicBezTo>
                    <a:cubicBezTo>
                      <a:pt x="2" y="25"/>
                      <a:pt x="2" y="26"/>
                      <a:pt x="1" y="26"/>
                    </a:cubicBezTo>
                    <a:cubicBezTo>
                      <a:pt x="1" y="26"/>
                      <a:pt x="0" y="25"/>
                      <a:pt x="0" y="25"/>
                    </a:cubicBezTo>
                    <a:cubicBezTo>
                      <a:pt x="0" y="2"/>
                      <a:pt x="0" y="2"/>
                      <a:pt x="0" y="2"/>
                    </a:cubicBezTo>
                    <a:cubicBezTo>
                      <a:pt x="0" y="1"/>
                      <a:pt x="1" y="0"/>
                      <a:pt x="1" y="0"/>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210" name="Freeform 6"/>
              <p:cNvSpPr/>
              <p:nvPr/>
            </p:nvSpPr>
            <p:spPr bwMode="auto">
              <a:xfrm>
                <a:off x="5123290" y="2080062"/>
                <a:ext cx="36239" cy="127787"/>
              </a:xfrm>
              <a:custGeom>
                <a:avLst/>
                <a:gdLst>
                  <a:gd name="T0" fmla="*/ 8 w 8"/>
                  <a:gd name="T1" fmla="*/ 24 h 28"/>
                  <a:gd name="T2" fmla="*/ 8 w 8"/>
                  <a:gd name="T3" fmla="*/ 4 h 28"/>
                  <a:gd name="T4" fmla="*/ 4 w 8"/>
                  <a:gd name="T5" fmla="*/ 0 h 28"/>
                  <a:gd name="T6" fmla="*/ 0 w 8"/>
                  <a:gd name="T7" fmla="*/ 4 h 28"/>
                  <a:gd name="T8" fmla="*/ 0 w 8"/>
                  <a:gd name="T9" fmla="*/ 24 h 28"/>
                  <a:gd name="T10" fmla="*/ 4 w 8"/>
                  <a:gd name="T11" fmla="*/ 28 h 28"/>
                  <a:gd name="T12" fmla="*/ 8 w 8"/>
                  <a:gd name="T13" fmla="*/ 24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8" y="24"/>
                    </a:moveTo>
                    <a:cubicBezTo>
                      <a:pt x="8" y="4"/>
                      <a:pt x="8" y="4"/>
                      <a:pt x="8" y="4"/>
                    </a:cubicBezTo>
                    <a:cubicBezTo>
                      <a:pt x="8" y="2"/>
                      <a:pt x="6" y="0"/>
                      <a:pt x="4" y="0"/>
                    </a:cubicBezTo>
                    <a:cubicBezTo>
                      <a:pt x="2" y="0"/>
                      <a:pt x="0" y="2"/>
                      <a:pt x="0" y="4"/>
                    </a:cubicBezTo>
                    <a:cubicBezTo>
                      <a:pt x="0" y="24"/>
                      <a:pt x="0" y="24"/>
                      <a:pt x="0" y="24"/>
                    </a:cubicBezTo>
                    <a:cubicBezTo>
                      <a:pt x="0" y="26"/>
                      <a:pt x="2" y="28"/>
                      <a:pt x="4" y="28"/>
                    </a:cubicBezTo>
                    <a:cubicBezTo>
                      <a:pt x="6" y="28"/>
                      <a:pt x="8" y="26"/>
                      <a:pt x="8" y="24"/>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211" name="Freeform 7"/>
              <p:cNvSpPr/>
              <p:nvPr/>
            </p:nvSpPr>
            <p:spPr bwMode="auto">
              <a:xfrm>
                <a:off x="5174787" y="2074341"/>
                <a:ext cx="154490" cy="257483"/>
              </a:xfrm>
              <a:custGeom>
                <a:avLst/>
                <a:gdLst>
                  <a:gd name="T0" fmla="*/ 3 w 34"/>
                  <a:gd name="T1" fmla="*/ 50 h 56"/>
                  <a:gd name="T2" fmla="*/ 4 w 34"/>
                  <a:gd name="T3" fmla="*/ 55 h 56"/>
                  <a:gd name="T4" fmla="*/ 7 w 34"/>
                  <a:gd name="T5" fmla="*/ 56 h 56"/>
                  <a:gd name="T6" fmla="*/ 10 w 34"/>
                  <a:gd name="T7" fmla="*/ 54 h 56"/>
                  <a:gd name="T8" fmla="*/ 18 w 34"/>
                  <a:gd name="T9" fmla="*/ 41 h 56"/>
                  <a:gd name="T10" fmla="*/ 33 w 34"/>
                  <a:gd name="T11" fmla="*/ 41 h 56"/>
                  <a:gd name="T12" fmla="*/ 34 w 34"/>
                  <a:gd name="T13" fmla="*/ 40 h 56"/>
                  <a:gd name="T14" fmla="*/ 34 w 34"/>
                  <a:gd name="T15" fmla="*/ 30 h 56"/>
                  <a:gd name="T16" fmla="*/ 23 w 34"/>
                  <a:gd name="T17" fmla="*/ 13 h 56"/>
                  <a:gd name="T18" fmla="*/ 21 w 34"/>
                  <a:gd name="T19" fmla="*/ 14 h 56"/>
                  <a:gd name="T20" fmla="*/ 25 w 34"/>
                  <a:gd name="T21" fmla="*/ 7 h 56"/>
                  <a:gd name="T22" fmla="*/ 18 w 34"/>
                  <a:gd name="T23" fmla="*/ 0 h 56"/>
                  <a:gd name="T24" fmla="*/ 10 w 34"/>
                  <a:gd name="T25" fmla="*/ 7 h 56"/>
                  <a:gd name="T26" fmla="*/ 18 w 34"/>
                  <a:gd name="T27" fmla="*/ 15 h 56"/>
                  <a:gd name="T28" fmla="*/ 20 w 34"/>
                  <a:gd name="T29" fmla="*/ 14 h 56"/>
                  <a:gd name="T30" fmla="*/ 15 w 34"/>
                  <a:gd name="T31" fmla="*/ 19 h 56"/>
                  <a:gd name="T32" fmla="*/ 4 w 34"/>
                  <a:gd name="T33" fmla="*/ 22 h 56"/>
                  <a:gd name="T34" fmla="*/ 1 w 34"/>
                  <a:gd name="T35" fmla="*/ 24 h 56"/>
                  <a:gd name="T36" fmla="*/ 1 w 34"/>
                  <a:gd name="T37" fmla="*/ 27 h 56"/>
                  <a:gd name="T38" fmla="*/ 5 w 34"/>
                  <a:gd name="T39" fmla="*/ 30 h 56"/>
                  <a:gd name="T40" fmla="*/ 5 w 34"/>
                  <a:gd name="T41" fmla="*/ 30 h 56"/>
                  <a:gd name="T42" fmla="*/ 13 w 34"/>
                  <a:gd name="T43" fmla="*/ 28 h 56"/>
                  <a:gd name="T44" fmla="*/ 13 w 34"/>
                  <a:gd name="T45" fmla="*/ 30 h 56"/>
                  <a:gd name="T46" fmla="*/ 13 w 34"/>
                  <a:gd name="T47" fmla="*/ 33 h 56"/>
                  <a:gd name="T48" fmla="*/ 3 w 34"/>
                  <a:gd name="T49"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56">
                    <a:moveTo>
                      <a:pt x="3" y="50"/>
                    </a:moveTo>
                    <a:cubicBezTo>
                      <a:pt x="2" y="51"/>
                      <a:pt x="3" y="54"/>
                      <a:pt x="4" y="55"/>
                    </a:cubicBezTo>
                    <a:cubicBezTo>
                      <a:pt x="5" y="56"/>
                      <a:pt x="6" y="56"/>
                      <a:pt x="7" y="56"/>
                    </a:cubicBezTo>
                    <a:cubicBezTo>
                      <a:pt x="8" y="56"/>
                      <a:pt x="9" y="55"/>
                      <a:pt x="10" y="54"/>
                    </a:cubicBezTo>
                    <a:cubicBezTo>
                      <a:pt x="18" y="41"/>
                      <a:pt x="18" y="41"/>
                      <a:pt x="18" y="41"/>
                    </a:cubicBezTo>
                    <a:cubicBezTo>
                      <a:pt x="33" y="41"/>
                      <a:pt x="33" y="41"/>
                      <a:pt x="33" y="41"/>
                    </a:cubicBezTo>
                    <a:cubicBezTo>
                      <a:pt x="34" y="41"/>
                      <a:pt x="34" y="40"/>
                      <a:pt x="34" y="40"/>
                    </a:cubicBezTo>
                    <a:cubicBezTo>
                      <a:pt x="34" y="30"/>
                      <a:pt x="34" y="30"/>
                      <a:pt x="34" y="30"/>
                    </a:cubicBezTo>
                    <a:cubicBezTo>
                      <a:pt x="34" y="20"/>
                      <a:pt x="29" y="13"/>
                      <a:pt x="23" y="13"/>
                    </a:cubicBezTo>
                    <a:cubicBezTo>
                      <a:pt x="23" y="13"/>
                      <a:pt x="22" y="13"/>
                      <a:pt x="21" y="14"/>
                    </a:cubicBezTo>
                    <a:cubicBezTo>
                      <a:pt x="24" y="12"/>
                      <a:pt x="25" y="10"/>
                      <a:pt x="25" y="7"/>
                    </a:cubicBezTo>
                    <a:cubicBezTo>
                      <a:pt x="25" y="3"/>
                      <a:pt x="22" y="0"/>
                      <a:pt x="18" y="0"/>
                    </a:cubicBezTo>
                    <a:cubicBezTo>
                      <a:pt x="14" y="0"/>
                      <a:pt x="10" y="3"/>
                      <a:pt x="10" y="7"/>
                    </a:cubicBezTo>
                    <a:cubicBezTo>
                      <a:pt x="10" y="11"/>
                      <a:pt x="14" y="15"/>
                      <a:pt x="18" y="15"/>
                    </a:cubicBezTo>
                    <a:cubicBezTo>
                      <a:pt x="18" y="15"/>
                      <a:pt x="19" y="15"/>
                      <a:pt x="20" y="14"/>
                    </a:cubicBezTo>
                    <a:cubicBezTo>
                      <a:pt x="18" y="15"/>
                      <a:pt x="16" y="17"/>
                      <a:pt x="15" y="19"/>
                    </a:cubicBezTo>
                    <a:cubicBezTo>
                      <a:pt x="4" y="22"/>
                      <a:pt x="4" y="22"/>
                      <a:pt x="4" y="22"/>
                    </a:cubicBezTo>
                    <a:cubicBezTo>
                      <a:pt x="3" y="22"/>
                      <a:pt x="2" y="23"/>
                      <a:pt x="1" y="24"/>
                    </a:cubicBezTo>
                    <a:cubicBezTo>
                      <a:pt x="0" y="25"/>
                      <a:pt x="0" y="26"/>
                      <a:pt x="1" y="27"/>
                    </a:cubicBezTo>
                    <a:cubicBezTo>
                      <a:pt x="1" y="29"/>
                      <a:pt x="3" y="30"/>
                      <a:pt x="5" y="30"/>
                    </a:cubicBezTo>
                    <a:cubicBezTo>
                      <a:pt x="5" y="30"/>
                      <a:pt x="5" y="30"/>
                      <a:pt x="5" y="30"/>
                    </a:cubicBezTo>
                    <a:cubicBezTo>
                      <a:pt x="13" y="28"/>
                      <a:pt x="13" y="28"/>
                      <a:pt x="13" y="28"/>
                    </a:cubicBezTo>
                    <a:cubicBezTo>
                      <a:pt x="13" y="29"/>
                      <a:pt x="13" y="30"/>
                      <a:pt x="13" y="30"/>
                    </a:cubicBezTo>
                    <a:cubicBezTo>
                      <a:pt x="13" y="33"/>
                      <a:pt x="13" y="33"/>
                      <a:pt x="13" y="33"/>
                    </a:cubicBezTo>
                    <a:lnTo>
                      <a:pt x="3" y="50"/>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212" name="Freeform 8"/>
              <p:cNvSpPr/>
              <p:nvPr/>
            </p:nvSpPr>
            <p:spPr bwMode="auto">
              <a:xfrm>
                <a:off x="5264428" y="2184963"/>
                <a:ext cx="85828" cy="101085"/>
              </a:xfrm>
              <a:custGeom>
                <a:avLst/>
                <a:gdLst>
                  <a:gd name="T0" fmla="*/ 1 w 19"/>
                  <a:gd name="T1" fmla="*/ 19 h 22"/>
                  <a:gd name="T2" fmla="*/ 17 w 19"/>
                  <a:gd name="T3" fmla="*/ 19 h 22"/>
                  <a:gd name="T4" fmla="*/ 17 w 19"/>
                  <a:gd name="T5" fmla="*/ 1 h 22"/>
                  <a:gd name="T6" fmla="*/ 18 w 19"/>
                  <a:gd name="T7" fmla="*/ 0 h 22"/>
                  <a:gd name="T8" fmla="*/ 19 w 19"/>
                  <a:gd name="T9" fmla="*/ 1 h 22"/>
                  <a:gd name="T10" fmla="*/ 19 w 19"/>
                  <a:gd name="T11" fmla="*/ 20 h 22"/>
                  <a:gd name="T12" fmla="*/ 18 w 19"/>
                  <a:gd name="T13" fmla="*/ 22 h 22"/>
                  <a:gd name="T14" fmla="*/ 1 w 19"/>
                  <a:gd name="T15" fmla="*/ 22 h 22"/>
                  <a:gd name="T16" fmla="*/ 0 w 19"/>
                  <a:gd name="T17" fmla="*/ 20 h 22"/>
                  <a:gd name="T18" fmla="*/ 1 w 19"/>
                  <a:gd name="T19"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2">
                    <a:moveTo>
                      <a:pt x="1" y="19"/>
                    </a:moveTo>
                    <a:cubicBezTo>
                      <a:pt x="17" y="19"/>
                      <a:pt x="17" y="19"/>
                      <a:pt x="17" y="19"/>
                    </a:cubicBezTo>
                    <a:cubicBezTo>
                      <a:pt x="17" y="1"/>
                      <a:pt x="17" y="1"/>
                      <a:pt x="17" y="1"/>
                    </a:cubicBezTo>
                    <a:cubicBezTo>
                      <a:pt x="17" y="1"/>
                      <a:pt x="17" y="0"/>
                      <a:pt x="18" y="0"/>
                    </a:cubicBezTo>
                    <a:cubicBezTo>
                      <a:pt x="19" y="0"/>
                      <a:pt x="19" y="1"/>
                      <a:pt x="19" y="1"/>
                    </a:cubicBezTo>
                    <a:cubicBezTo>
                      <a:pt x="19" y="20"/>
                      <a:pt x="19" y="20"/>
                      <a:pt x="19" y="20"/>
                    </a:cubicBezTo>
                    <a:cubicBezTo>
                      <a:pt x="19" y="21"/>
                      <a:pt x="19" y="22"/>
                      <a:pt x="18" y="22"/>
                    </a:cubicBezTo>
                    <a:cubicBezTo>
                      <a:pt x="1" y="22"/>
                      <a:pt x="1" y="22"/>
                      <a:pt x="1" y="22"/>
                    </a:cubicBezTo>
                    <a:cubicBezTo>
                      <a:pt x="1" y="22"/>
                      <a:pt x="0" y="21"/>
                      <a:pt x="0" y="20"/>
                    </a:cubicBezTo>
                    <a:cubicBezTo>
                      <a:pt x="0" y="20"/>
                      <a:pt x="1" y="19"/>
                      <a:pt x="1" y="19"/>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grpSp>
        <p:sp>
          <p:nvSpPr>
            <p:cNvPr id="8" name="Rectangle 9"/>
            <p:cNvSpPr>
              <a:spLocks noChangeArrowheads="1"/>
            </p:cNvSpPr>
            <p:nvPr/>
          </p:nvSpPr>
          <p:spPr bwMode="auto">
            <a:xfrm>
              <a:off x="5727897" y="1406791"/>
              <a:ext cx="249854" cy="43486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Rectangle 10"/>
            <p:cNvSpPr>
              <a:spLocks noChangeArrowheads="1"/>
            </p:cNvSpPr>
            <p:nvPr/>
          </p:nvSpPr>
          <p:spPr bwMode="auto">
            <a:xfrm>
              <a:off x="5727897" y="1406791"/>
              <a:ext cx="249854" cy="43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 name="Freeform 11"/>
            <p:cNvSpPr/>
            <p:nvPr/>
          </p:nvSpPr>
          <p:spPr bwMode="auto">
            <a:xfrm>
              <a:off x="5478043" y="1406791"/>
              <a:ext cx="249854" cy="434861"/>
            </a:xfrm>
            <a:custGeom>
              <a:avLst/>
              <a:gdLst>
                <a:gd name="T0" fmla="*/ 67 w 131"/>
                <a:gd name="T1" fmla="*/ 0 h 228"/>
                <a:gd name="T2" fmla="*/ 0 w 131"/>
                <a:gd name="T3" fmla="*/ 68 h 228"/>
                <a:gd name="T4" fmla="*/ 0 w 131"/>
                <a:gd name="T5" fmla="*/ 228 h 228"/>
                <a:gd name="T6" fmla="*/ 67 w 131"/>
                <a:gd name="T7" fmla="*/ 228 h 228"/>
                <a:gd name="T8" fmla="*/ 131 w 131"/>
                <a:gd name="T9" fmla="*/ 228 h 228"/>
                <a:gd name="T10" fmla="*/ 131 w 131"/>
                <a:gd name="T11" fmla="*/ 68 h 228"/>
                <a:gd name="T12" fmla="*/ 131 w 131"/>
                <a:gd name="T13" fmla="*/ 0 h 228"/>
                <a:gd name="T14" fmla="*/ 67 w 131"/>
                <a:gd name="T15" fmla="*/ 0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228">
                  <a:moveTo>
                    <a:pt x="67" y="0"/>
                  </a:moveTo>
                  <a:lnTo>
                    <a:pt x="0" y="68"/>
                  </a:lnTo>
                  <a:lnTo>
                    <a:pt x="0" y="228"/>
                  </a:lnTo>
                  <a:lnTo>
                    <a:pt x="67" y="228"/>
                  </a:lnTo>
                  <a:lnTo>
                    <a:pt x="131" y="228"/>
                  </a:lnTo>
                  <a:lnTo>
                    <a:pt x="131" y="68"/>
                  </a:lnTo>
                  <a:lnTo>
                    <a:pt x="131" y="0"/>
                  </a:lnTo>
                  <a:lnTo>
                    <a:pt x="67" y="0"/>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a:off x="5478043" y="1406791"/>
              <a:ext cx="249854" cy="434861"/>
            </a:xfrm>
            <a:custGeom>
              <a:avLst/>
              <a:gdLst>
                <a:gd name="T0" fmla="*/ 67 w 131"/>
                <a:gd name="T1" fmla="*/ 0 h 228"/>
                <a:gd name="T2" fmla="*/ 0 w 131"/>
                <a:gd name="T3" fmla="*/ 68 h 228"/>
                <a:gd name="T4" fmla="*/ 0 w 131"/>
                <a:gd name="T5" fmla="*/ 228 h 228"/>
                <a:gd name="T6" fmla="*/ 67 w 131"/>
                <a:gd name="T7" fmla="*/ 228 h 228"/>
                <a:gd name="T8" fmla="*/ 131 w 131"/>
                <a:gd name="T9" fmla="*/ 228 h 228"/>
                <a:gd name="T10" fmla="*/ 131 w 131"/>
                <a:gd name="T11" fmla="*/ 68 h 228"/>
                <a:gd name="T12" fmla="*/ 131 w 131"/>
                <a:gd name="T13" fmla="*/ 0 h 228"/>
                <a:gd name="T14" fmla="*/ 67 w 131"/>
                <a:gd name="T15" fmla="*/ 0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228">
                  <a:moveTo>
                    <a:pt x="67" y="0"/>
                  </a:moveTo>
                  <a:lnTo>
                    <a:pt x="0" y="68"/>
                  </a:lnTo>
                  <a:lnTo>
                    <a:pt x="0" y="228"/>
                  </a:lnTo>
                  <a:lnTo>
                    <a:pt x="67" y="228"/>
                  </a:lnTo>
                  <a:lnTo>
                    <a:pt x="131" y="228"/>
                  </a:lnTo>
                  <a:lnTo>
                    <a:pt x="131" y="68"/>
                  </a:lnTo>
                  <a:lnTo>
                    <a:pt x="131" y="0"/>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3"/>
            <p:cNvSpPr/>
            <p:nvPr/>
          </p:nvSpPr>
          <p:spPr bwMode="auto">
            <a:xfrm>
              <a:off x="5977749" y="1406791"/>
              <a:ext cx="246039" cy="434861"/>
            </a:xfrm>
            <a:custGeom>
              <a:avLst/>
              <a:gdLst>
                <a:gd name="T0" fmla="*/ 64 w 129"/>
                <a:gd name="T1" fmla="*/ 0 h 228"/>
                <a:gd name="T2" fmla="*/ 0 w 129"/>
                <a:gd name="T3" fmla="*/ 0 h 228"/>
                <a:gd name="T4" fmla="*/ 0 w 129"/>
                <a:gd name="T5" fmla="*/ 68 h 228"/>
                <a:gd name="T6" fmla="*/ 0 w 129"/>
                <a:gd name="T7" fmla="*/ 228 h 228"/>
                <a:gd name="T8" fmla="*/ 64 w 129"/>
                <a:gd name="T9" fmla="*/ 228 h 228"/>
                <a:gd name="T10" fmla="*/ 129 w 129"/>
                <a:gd name="T11" fmla="*/ 228 h 228"/>
                <a:gd name="T12" fmla="*/ 129 w 129"/>
                <a:gd name="T13" fmla="*/ 68 h 228"/>
                <a:gd name="T14" fmla="*/ 64 w 129"/>
                <a:gd name="T15" fmla="*/ 0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228">
                  <a:moveTo>
                    <a:pt x="64" y="0"/>
                  </a:moveTo>
                  <a:lnTo>
                    <a:pt x="0" y="0"/>
                  </a:lnTo>
                  <a:lnTo>
                    <a:pt x="0" y="68"/>
                  </a:lnTo>
                  <a:lnTo>
                    <a:pt x="0" y="228"/>
                  </a:lnTo>
                  <a:lnTo>
                    <a:pt x="64" y="228"/>
                  </a:lnTo>
                  <a:lnTo>
                    <a:pt x="129" y="228"/>
                  </a:lnTo>
                  <a:lnTo>
                    <a:pt x="129" y="68"/>
                  </a:lnTo>
                  <a:lnTo>
                    <a:pt x="6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4"/>
            <p:cNvSpPr/>
            <p:nvPr/>
          </p:nvSpPr>
          <p:spPr bwMode="auto">
            <a:xfrm>
              <a:off x="5977749" y="1406791"/>
              <a:ext cx="246039" cy="434861"/>
            </a:xfrm>
            <a:custGeom>
              <a:avLst/>
              <a:gdLst>
                <a:gd name="T0" fmla="*/ 64 w 129"/>
                <a:gd name="T1" fmla="*/ 0 h 228"/>
                <a:gd name="T2" fmla="*/ 0 w 129"/>
                <a:gd name="T3" fmla="*/ 0 h 228"/>
                <a:gd name="T4" fmla="*/ 0 w 129"/>
                <a:gd name="T5" fmla="*/ 68 h 228"/>
                <a:gd name="T6" fmla="*/ 0 w 129"/>
                <a:gd name="T7" fmla="*/ 228 h 228"/>
                <a:gd name="T8" fmla="*/ 64 w 129"/>
                <a:gd name="T9" fmla="*/ 228 h 228"/>
                <a:gd name="T10" fmla="*/ 129 w 129"/>
                <a:gd name="T11" fmla="*/ 228 h 228"/>
                <a:gd name="T12" fmla="*/ 129 w 129"/>
                <a:gd name="T13" fmla="*/ 68 h 228"/>
                <a:gd name="T14" fmla="*/ 64 w 129"/>
                <a:gd name="T15" fmla="*/ 0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228">
                  <a:moveTo>
                    <a:pt x="64" y="0"/>
                  </a:moveTo>
                  <a:lnTo>
                    <a:pt x="0" y="0"/>
                  </a:lnTo>
                  <a:lnTo>
                    <a:pt x="0" y="68"/>
                  </a:lnTo>
                  <a:lnTo>
                    <a:pt x="0" y="228"/>
                  </a:lnTo>
                  <a:lnTo>
                    <a:pt x="64" y="228"/>
                  </a:lnTo>
                  <a:lnTo>
                    <a:pt x="129" y="228"/>
                  </a:lnTo>
                  <a:lnTo>
                    <a:pt x="129" y="68"/>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Rectangle 15"/>
            <p:cNvSpPr>
              <a:spLocks noChangeArrowheads="1"/>
            </p:cNvSpPr>
            <p:nvPr/>
          </p:nvSpPr>
          <p:spPr bwMode="auto">
            <a:xfrm>
              <a:off x="5478043" y="1841652"/>
              <a:ext cx="249854" cy="255576"/>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 name="Rectangle 16"/>
            <p:cNvSpPr>
              <a:spLocks noChangeArrowheads="1"/>
            </p:cNvSpPr>
            <p:nvPr/>
          </p:nvSpPr>
          <p:spPr bwMode="auto">
            <a:xfrm>
              <a:off x="5478043" y="1841652"/>
              <a:ext cx="249854" cy="25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 name="Rectangle 17"/>
            <p:cNvSpPr>
              <a:spLocks noChangeArrowheads="1"/>
            </p:cNvSpPr>
            <p:nvPr/>
          </p:nvSpPr>
          <p:spPr bwMode="auto">
            <a:xfrm>
              <a:off x="5727897" y="1841652"/>
              <a:ext cx="249854" cy="255576"/>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Rectangle 18"/>
            <p:cNvSpPr>
              <a:spLocks noChangeArrowheads="1"/>
            </p:cNvSpPr>
            <p:nvPr/>
          </p:nvSpPr>
          <p:spPr bwMode="auto">
            <a:xfrm>
              <a:off x="5727897" y="1841652"/>
              <a:ext cx="249854" cy="25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Rectangle 19"/>
            <p:cNvSpPr>
              <a:spLocks noChangeArrowheads="1"/>
            </p:cNvSpPr>
            <p:nvPr/>
          </p:nvSpPr>
          <p:spPr bwMode="auto">
            <a:xfrm>
              <a:off x="5977749" y="1841652"/>
              <a:ext cx="246039" cy="255576"/>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Rectangle 20"/>
            <p:cNvSpPr>
              <a:spLocks noChangeArrowheads="1"/>
            </p:cNvSpPr>
            <p:nvPr/>
          </p:nvSpPr>
          <p:spPr bwMode="auto">
            <a:xfrm>
              <a:off x="5977749" y="1841652"/>
              <a:ext cx="246039" cy="25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Rectangle 21"/>
            <p:cNvSpPr>
              <a:spLocks noChangeArrowheads="1"/>
            </p:cNvSpPr>
            <p:nvPr/>
          </p:nvSpPr>
          <p:spPr bwMode="auto">
            <a:xfrm>
              <a:off x="6404504" y="1946552"/>
              <a:ext cx="181192" cy="188821"/>
            </a:xfrm>
            <a:prstGeom prst="rect">
              <a:avLst/>
            </a:prstGeom>
            <a:solidFill>
              <a:schemeClr val="accent5"/>
            </a:solidFill>
            <a:ln>
              <a:noFill/>
            </a:ln>
          </p:spPr>
          <p:txBody>
            <a:bodyPr vert="horz" wrap="square" lIns="91440" tIns="45720" rIns="91440" bIns="45720" numCol="1" anchor="t" anchorCtr="0" compatLnSpc="1"/>
            <a:lstStyle/>
            <a:p>
              <a:endParaRPr lang="zh-CN" altLang="en-US"/>
            </a:p>
          </p:txBody>
        </p:sp>
        <p:sp>
          <p:nvSpPr>
            <p:cNvPr id="21" name="Rectangle 22"/>
            <p:cNvSpPr>
              <a:spLocks noChangeArrowheads="1"/>
            </p:cNvSpPr>
            <p:nvPr/>
          </p:nvSpPr>
          <p:spPr bwMode="auto">
            <a:xfrm>
              <a:off x="6464105" y="1946552"/>
              <a:ext cx="181192" cy="188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 name="Freeform 23"/>
            <p:cNvSpPr/>
            <p:nvPr/>
          </p:nvSpPr>
          <p:spPr bwMode="auto">
            <a:xfrm>
              <a:off x="5727897" y="1536486"/>
              <a:ext cx="249854" cy="305166"/>
            </a:xfrm>
            <a:custGeom>
              <a:avLst/>
              <a:gdLst>
                <a:gd name="T0" fmla="*/ 131 w 131"/>
                <a:gd name="T1" fmla="*/ 0 h 160"/>
                <a:gd name="T2" fmla="*/ 0 w 131"/>
                <a:gd name="T3" fmla="*/ 0 h 160"/>
                <a:gd name="T4" fmla="*/ 0 w 131"/>
                <a:gd name="T5" fmla="*/ 0 h 160"/>
                <a:gd name="T6" fmla="*/ 0 w 131"/>
                <a:gd name="T7" fmla="*/ 160 h 160"/>
                <a:gd name="T8" fmla="*/ 131 w 131"/>
                <a:gd name="T9" fmla="*/ 160 h 160"/>
                <a:gd name="T10" fmla="*/ 131 w 131"/>
                <a:gd name="T11" fmla="*/ 0 h 160"/>
              </a:gdLst>
              <a:ahLst/>
              <a:cxnLst>
                <a:cxn ang="0">
                  <a:pos x="T0" y="T1"/>
                </a:cxn>
                <a:cxn ang="0">
                  <a:pos x="T2" y="T3"/>
                </a:cxn>
                <a:cxn ang="0">
                  <a:pos x="T4" y="T5"/>
                </a:cxn>
                <a:cxn ang="0">
                  <a:pos x="T6" y="T7"/>
                </a:cxn>
                <a:cxn ang="0">
                  <a:pos x="T8" y="T9"/>
                </a:cxn>
                <a:cxn ang="0">
                  <a:pos x="T10" y="T11"/>
                </a:cxn>
              </a:cxnLst>
              <a:rect l="0" t="0" r="r" b="b"/>
              <a:pathLst>
                <a:path w="131" h="160">
                  <a:moveTo>
                    <a:pt x="131" y="0"/>
                  </a:moveTo>
                  <a:lnTo>
                    <a:pt x="0" y="0"/>
                  </a:lnTo>
                  <a:lnTo>
                    <a:pt x="0" y="0"/>
                  </a:lnTo>
                  <a:lnTo>
                    <a:pt x="0" y="160"/>
                  </a:lnTo>
                  <a:lnTo>
                    <a:pt x="131" y="160"/>
                  </a:lnTo>
                  <a:lnTo>
                    <a:pt x="131"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4"/>
            <p:cNvSpPr/>
            <p:nvPr/>
          </p:nvSpPr>
          <p:spPr bwMode="auto">
            <a:xfrm>
              <a:off x="5727897" y="1536486"/>
              <a:ext cx="249854" cy="305166"/>
            </a:xfrm>
            <a:custGeom>
              <a:avLst/>
              <a:gdLst>
                <a:gd name="T0" fmla="*/ 131 w 131"/>
                <a:gd name="T1" fmla="*/ 0 h 160"/>
                <a:gd name="T2" fmla="*/ 0 w 131"/>
                <a:gd name="T3" fmla="*/ 0 h 160"/>
                <a:gd name="T4" fmla="*/ 0 w 131"/>
                <a:gd name="T5" fmla="*/ 0 h 160"/>
                <a:gd name="T6" fmla="*/ 0 w 131"/>
                <a:gd name="T7" fmla="*/ 160 h 160"/>
                <a:gd name="T8" fmla="*/ 131 w 131"/>
                <a:gd name="T9" fmla="*/ 160 h 160"/>
                <a:gd name="T10" fmla="*/ 131 w 131"/>
                <a:gd name="T11" fmla="*/ 0 h 160"/>
              </a:gdLst>
              <a:ahLst/>
              <a:cxnLst>
                <a:cxn ang="0">
                  <a:pos x="T0" y="T1"/>
                </a:cxn>
                <a:cxn ang="0">
                  <a:pos x="T2" y="T3"/>
                </a:cxn>
                <a:cxn ang="0">
                  <a:pos x="T4" y="T5"/>
                </a:cxn>
                <a:cxn ang="0">
                  <a:pos x="T6" y="T7"/>
                </a:cxn>
                <a:cxn ang="0">
                  <a:pos x="T8" y="T9"/>
                </a:cxn>
                <a:cxn ang="0">
                  <a:pos x="T10" y="T11"/>
                </a:cxn>
              </a:cxnLst>
              <a:rect l="0" t="0" r="r" b="b"/>
              <a:pathLst>
                <a:path w="131" h="160">
                  <a:moveTo>
                    <a:pt x="131" y="0"/>
                  </a:moveTo>
                  <a:lnTo>
                    <a:pt x="0" y="0"/>
                  </a:lnTo>
                  <a:lnTo>
                    <a:pt x="0" y="0"/>
                  </a:lnTo>
                  <a:lnTo>
                    <a:pt x="0" y="160"/>
                  </a:lnTo>
                  <a:lnTo>
                    <a:pt x="131" y="160"/>
                  </a:lnTo>
                  <a:lnTo>
                    <a:pt x="1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5"/>
            <p:cNvSpPr/>
            <p:nvPr/>
          </p:nvSpPr>
          <p:spPr bwMode="auto">
            <a:xfrm>
              <a:off x="5478043" y="1536486"/>
              <a:ext cx="381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6"/>
            <p:cNvSpPr/>
            <p:nvPr/>
          </p:nvSpPr>
          <p:spPr bwMode="auto">
            <a:xfrm>
              <a:off x="5478043" y="1536486"/>
              <a:ext cx="381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7"/>
            <p:cNvSpPr/>
            <p:nvPr/>
          </p:nvSpPr>
          <p:spPr bwMode="auto">
            <a:xfrm>
              <a:off x="5478043" y="1536486"/>
              <a:ext cx="249854" cy="305166"/>
            </a:xfrm>
            <a:custGeom>
              <a:avLst/>
              <a:gdLst>
                <a:gd name="T0" fmla="*/ 131 w 131"/>
                <a:gd name="T1" fmla="*/ 0 h 160"/>
                <a:gd name="T2" fmla="*/ 2 w 131"/>
                <a:gd name="T3" fmla="*/ 0 h 160"/>
                <a:gd name="T4" fmla="*/ 0 w 131"/>
                <a:gd name="T5" fmla="*/ 0 h 160"/>
                <a:gd name="T6" fmla="*/ 0 w 131"/>
                <a:gd name="T7" fmla="*/ 160 h 160"/>
                <a:gd name="T8" fmla="*/ 67 w 131"/>
                <a:gd name="T9" fmla="*/ 160 h 160"/>
                <a:gd name="T10" fmla="*/ 131 w 131"/>
                <a:gd name="T11" fmla="*/ 160 h 160"/>
                <a:gd name="T12" fmla="*/ 131 w 131"/>
                <a:gd name="T13" fmla="*/ 0 h 160"/>
                <a:gd name="T14" fmla="*/ 131 w 131"/>
                <a:gd name="T15" fmla="*/ 0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160">
                  <a:moveTo>
                    <a:pt x="131" y="0"/>
                  </a:moveTo>
                  <a:lnTo>
                    <a:pt x="2" y="0"/>
                  </a:lnTo>
                  <a:lnTo>
                    <a:pt x="0" y="0"/>
                  </a:lnTo>
                  <a:lnTo>
                    <a:pt x="0" y="160"/>
                  </a:lnTo>
                  <a:lnTo>
                    <a:pt x="67" y="160"/>
                  </a:lnTo>
                  <a:lnTo>
                    <a:pt x="131" y="160"/>
                  </a:lnTo>
                  <a:lnTo>
                    <a:pt x="131" y="0"/>
                  </a:lnTo>
                  <a:lnTo>
                    <a:pt x="131" y="0"/>
                  </a:lnTo>
                  <a:close/>
                </a:path>
              </a:pathLst>
            </a:custGeom>
            <a:solidFill>
              <a:srgbClr val="A3A3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8"/>
            <p:cNvSpPr/>
            <p:nvPr/>
          </p:nvSpPr>
          <p:spPr bwMode="auto">
            <a:xfrm>
              <a:off x="5478043" y="1536486"/>
              <a:ext cx="249854" cy="305166"/>
            </a:xfrm>
            <a:custGeom>
              <a:avLst/>
              <a:gdLst>
                <a:gd name="T0" fmla="*/ 131 w 131"/>
                <a:gd name="T1" fmla="*/ 0 h 160"/>
                <a:gd name="T2" fmla="*/ 2 w 131"/>
                <a:gd name="T3" fmla="*/ 0 h 160"/>
                <a:gd name="T4" fmla="*/ 0 w 131"/>
                <a:gd name="T5" fmla="*/ 0 h 160"/>
                <a:gd name="T6" fmla="*/ 0 w 131"/>
                <a:gd name="T7" fmla="*/ 160 h 160"/>
                <a:gd name="T8" fmla="*/ 67 w 131"/>
                <a:gd name="T9" fmla="*/ 160 h 160"/>
                <a:gd name="T10" fmla="*/ 131 w 131"/>
                <a:gd name="T11" fmla="*/ 160 h 160"/>
                <a:gd name="T12" fmla="*/ 131 w 131"/>
                <a:gd name="T13" fmla="*/ 0 h 160"/>
                <a:gd name="T14" fmla="*/ 131 w 131"/>
                <a:gd name="T15" fmla="*/ 0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160">
                  <a:moveTo>
                    <a:pt x="131" y="0"/>
                  </a:moveTo>
                  <a:lnTo>
                    <a:pt x="2" y="0"/>
                  </a:lnTo>
                  <a:lnTo>
                    <a:pt x="0" y="0"/>
                  </a:lnTo>
                  <a:lnTo>
                    <a:pt x="0" y="160"/>
                  </a:lnTo>
                  <a:lnTo>
                    <a:pt x="67" y="160"/>
                  </a:lnTo>
                  <a:lnTo>
                    <a:pt x="131" y="160"/>
                  </a:lnTo>
                  <a:lnTo>
                    <a:pt x="131" y="0"/>
                  </a:lnTo>
                  <a:lnTo>
                    <a:pt x="1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9"/>
            <p:cNvSpPr/>
            <p:nvPr/>
          </p:nvSpPr>
          <p:spPr bwMode="auto">
            <a:xfrm>
              <a:off x="5977749" y="1536486"/>
              <a:ext cx="246039" cy="305166"/>
            </a:xfrm>
            <a:custGeom>
              <a:avLst/>
              <a:gdLst>
                <a:gd name="T0" fmla="*/ 129 w 129"/>
                <a:gd name="T1" fmla="*/ 0 h 160"/>
                <a:gd name="T2" fmla="*/ 0 w 129"/>
                <a:gd name="T3" fmla="*/ 0 h 160"/>
                <a:gd name="T4" fmla="*/ 0 w 129"/>
                <a:gd name="T5" fmla="*/ 0 h 160"/>
                <a:gd name="T6" fmla="*/ 0 w 129"/>
                <a:gd name="T7" fmla="*/ 160 h 160"/>
                <a:gd name="T8" fmla="*/ 64 w 129"/>
                <a:gd name="T9" fmla="*/ 160 h 160"/>
                <a:gd name="T10" fmla="*/ 129 w 129"/>
                <a:gd name="T11" fmla="*/ 160 h 160"/>
                <a:gd name="T12" fmla="*/ 129 w 129"/>
                <a:gd name="T13" fmla="*/ 0 h 160"/>
                <a:gd name="T14" fmla="*/ 129 w 129"/>
                <a:gd name="T15" fmla="*/ 0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160">
                  <a:moveTo>
                    <a:pt x="129" y="0"/>
                  </a:moveTo>
                  <a:lnTo>
                    <a:pt x="0" y="0"/>
                  </a:lnTo>
                  <a:lnTo>
                    <a:pt x="0" y="0"/>
                  </a:lnTo>
                  <a:lnTo>
                    <a:pt x="0" y="160"/>
                  </a:lnTo>
                  <a:lnTo>
                    <a:pt x="64" y="160"/>
                  </a:lnTo>
                  <a:lnTo>
                    <a:pt x="129" y="160"/>
                  </a:lnTo>
                  <a:lnTo>
                    <a:pt x="129" y="0"/>
                  </a:lnTo>
                  <a:lnTo>
                    <a:pt x="12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0"/>
            <p:cNvSpPr/>
            <p:nvPr/>
          </p:nvSpPr>
          <p:spPr bwMode="auto">
            <a:xfrm>
              <a:off x="5977749" y="1536486"/>
              <a:ext cx="246039" cy="305166"/>
            </a:xfrm>
            <a:custGeom>
              <a:avLst/>
              <a:gdLst>
                <a:gd name="T0" fmla="*/ 129 w 129"/>
                <a:gd name="T1" fmla="*/ 0 h 160"/>
                <a:gd name="T2" fmla="*/ 0 w 129"/>
                <a:gd name="T3" fmla="*/ 0 h 160"/>
                <a:gd name="T4" fmla="*/ 0 w 129"/>
                <a:gd name="T5" fmla="*/ 0 h 160"/>
                <a:gd name="T6" fmla="*/ 0 w 129"/>
                <a:gd name="T7" fmla="*/ 160 h 160"/>
                <a:gd name="T8" fmla="*/ 64 w 129"/>
                <a:gd name="T9" fmla="*/ 160 h 160"/>
                <a:gd name="T10" fmla="*/ 129 w 129"/>
                <a:gd name="T11" fmla="*/ 160 h 160"/>
                <a:gd name="T12" fmla="*/ 129 w 129"/>
                <a:gd name="T13" fmla="*/ 0 h 160"/>
                <a:gd name="T14" fmla="*/ 129 w 129"/>
                <a:gd name="T15" fmla="*/ 0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160">
                  <a:moveTo>
                    <a:pt x="129" y="0"/>
                  </a:moveTo>
                  <a:lnTo>
                    <a:pt x="0" y="0"/>
                  </a:lnTo>
                  <a:lnTo>
                    <a:pt x="0" y="0"/>
                  </a:lnTo>
                  <a:lnTo>
                    <a:pt x="0" y="160"/>
                  </a:lnTo>
                  <a:lnTo>
                    <a:pt x="64" y="160"/>
                  </a:lnTo>
                  <a:lnTo>
                    <a:pt x="129" y="160"/>
                  </a:lnTo>
                  <a:lnTo>
                    <a:pt x="129" y="0"/>
                  </a:lnTo>
                  <a:lnTo>
                    <a:pt x="1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1"/>
            <p:cNvSpPr/>
            <p:nvPr/>
          </p:nvSpPr>
          <p:spPr bwMode="auto">
            <a:xfrm>
              <a:off x="6404301" y="1946552"/>
              <a:ext cx="181192" cy="188821"/>
            </a:xfrm>
            <a:custGeom>
              <a:avLst/>
              <a:gdLst>
                <a:gd name="T0" fmla="*/ 0 w 95"/>
                <a:gd name="T1" fmla="*/ 0 h 99"/>
                <a:gd name="T2" fmla="*/ 0 w 95"/>
                <a:gd name="T3" fmla="*/ 0 h 99"/>
                <a:gd name="T4" fmla="*/ 0 w 95"/>
                <a:gd name="T5" fmla="*/ 99 h 99"/>
                <a:gd name="T6" fmla="*/ 95 w 95"/>
                <a:gd name="T7" fmla="*/ 99 h 99"/>
                <a:gd name="T8" fmla="*/ 0 w 95"/>
                <a:gd name="T9" fmla="*/ 0 h 99"/>
              </a:gdLst>
              <a:ahLst/>
              <a:cxnLst>
                <a:cxn ang="0">
                  <a:pos x="T0" y="T1"/>
                </a:cxn>
                <a:cxn ang="0">
                  <a:pos x="T2" y="T3"/>
                </a:cxn>
                <a:cxn ang="0">
                  <a:pos x="T4" y="T5"/>
                </a:cxn>
                <a:cxn ang="0">
                  <a:pos x="T6" y="T7"/>
                </a:cxn>
                <a:cxn ang="0">
                  <a:pos x="T8" y="T9"/>
                </a:cxn>
              </a:cxnLst>
              <a:rect l="0" t="0" r="r" b="b"/>
              <a:pathLst>
                <a:path w="95" h="99">
                  <a:moveTo>
                    <a:pt x="0" y="0"/>
                  </a:moveTo>
                  <a:lnTo>
                    <a:pt x="0" y="0"/>
                  </a:lnTo>
                  <a:lnTo>
                    <a:pt x="0" y="99"/>
                  </a:lnTo>
                  <a:lnTo>
                    <a:pt x="95" y="99"/>
                  </a:lnTo>
                  <a:lnTo>
                    <a:pt x="0" y="0"/>
                  </a:lnTo>
                  <a:close/>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p>
          </p:txBody>
        </p:sp>
        <p:sp>
          <p:nvSpPr>
            <p:cNvPr id="31" name="Freeform 32"/>
            <p:cNvSpPr/>
            <p:nvPr/>
          </p:nvSpPr>
          <p:spPr bwMode="auto">
            <a:xfrm>
              <a:off x="6464105" y="1946552"/>
              <a:ext cx="181192" cy="188821"/>
            </a:xfrm>
            <a:custGeom>
              <a:avLst/>
              <a:gdLst>
                <a:gd name="T0" fmla="*/ 0 w 95"/>
                <a:gd name="T1" fmla="*/ 0 h 99"/>
                <a:gd name="T2" fmla="*/ 0 w 95"/>
                <a:gd name="T3" fmla="*/ 0 h 99"/>
                <a:gd name="T4" fmla="*/ 0 w 95"/>
                <a:gd name="T5" fmla="*/ 99 h 99"/>
                <a:gd name="T6" fmla="*/ 95 w 95"/>
                <a:gd name="T7" fmla="*/ 99 h 99"/>
                <a:gd name="T8" fmla="*/ 0 w 95"/>
                <a:gd name="T9" fmla="*/ 0 h 99"/>
              </a:gdLst>
              <a:ahLst/>
              <a:cxnLst>
                <a:cxn ang="0">
                  <a:pos x="T0" y="T1"/>
                </a:cxn>
                <a:cxn ang="0">
                  <a:pos x="T2" y="T3"/>
                </a:cxn>
                <a:cxn ang="0">
                  <a:pos x="T4" y="T5"/>
                </a:cxn>
                <a:cxn ang="0">
                  <a:pos x="T6" y="T7"/>
                </a:cxn>
                <a:cxn ang="0">
                  <a:pos x="T8" y="T9"/>
                </a:cxn>
              </a:cxnLst>
              <a:rect l="0" t="0" r="r" b="b"/>
              <a:pathLst>
                <a:path w="95" h="99">
                  <a:moveTo>
                    <a:pt x="0" y="0"/>
                  </a:moveTo>
                  <a:lnTo>
                    <a:pt x="0" y="0"/>
                  </a:lnTo>
                  <a:lnTo>
                    <a:pt x="0" y="99"/>
                  </a:lnTo>
                  <a:lnTo>
                    <a:pt x="95" y="9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2" name="组合 31"/>
            <p:cNvGrpSpPr>
              <a:grpSpLocks noChangeAspect="1"/>
            </p:cNvGrpSpPr>
            <p:nvPr/>
          </p:nvGrpSpPr>
          <p:grpSpPr>
            <a:xfrm>
              <a:off x="5001764" y="4100041"/>
              <a:ext cx="406420" cy="396000"/>
              <a:chOff x="5256799" y="4239109"/>
              <a:chExt cx="223152" cy="217430"/>
            </a:xfrm>
          </p:grpSpPr>
          <p:sp>
            <p:nvSpPr>
              <p:cNvPr id="207" name="Freeform 40"/>
              <p:cNvSpPr>
                <a:spLocks noEditPoints="1"/>
              </p:cNvSpPr>
              <p:nvPr/>
            </p:nvSpPr>
            <p:spPr bwMode="auto">
              <a:xfrm>
                <a:off x="5256799" y="4239109"/>
                <a:ext cx="223152" cy="217430"/>
              </a:xfrm>
              <a:custGeom>
                <a:avLst/>
                <a:gdLst>
                  <a:gd name="T0" fmla="*/ 44 w 49"/>
                  <a:gd name="T1" fmla="*/ 33 h 48"/>
                  <a:gd name="T2" fmla="*/ 49 w 49"/>
                  <a:gd name="T3" fmla="*/ 28 h 48"/>
                  <a:gd name="T4" fmla="*/ 49 w 49"/>
                  <a:gd name="T5" fmla="*/ 5 h 48"/>
                  <a:gd name="T6" fmla="*/ 44 w 49"/>
                  <a:gd name="T7" fmla="*/ 0 h 48"/>
                  <a:gd name="T8" fmla="*/ 5 w 49"/>
                  <a:gd name="T9" fmla="*/ 0 h 48"/>
                  <a:gd name="T10" fmla="*/ 0 w 49"/>
                  <a:gd name="T11" fmla="*/ 5 h 48"/>
                  <a:gd name="T12" fmla="*/ 0 w 49"/>
                  <a:gd name="T13" fmla="*/ 28 h 48"/>
                  <a:gd name="T14" fmla="*/ 5 w 49"/>
                  <a:gd name="T15" fmla="*/ 33 h 48"/>
                  <a:gd name="T16" fmla="*/ 20 w 49"/>
                  <a:gd name="T17" fmla="*/ 33 h 48"/>
                  <a:gd name="T18" fmla="*/ 20 w 49"/>
                  <a:gd name="T19" fmla="*/ 38 h 48"/>
                  <a:gd name="T20" fmla="*/ 5 w 49"/>
                  <a:gd name="T21" fmla="*/ 38 h 48"/>
                  <a:gd name="T22" fmla="*/ 0 w 49"/>
                  <a:gd name="T23" fmla="*/ 43 h 48"/>
                  <a:gd name="T24" fmla="*/ 0 w 49"/>
                  <a:gd name="T25" fmla="*/ 47 h 48"/>
                  <a:gd name="T26" fmla="*/ 1 w 49"/>
                  <a:gd name="T27" fmla="*/ 48 h 48"/>
                  <a:gd name="T28" fmla="*/ 48 w 49"/>
                  <a:gd name="T29" fmla="*/ 48 h 48"/>
                  <a:gd name="T30" fmla="*/ 49 w 49"/>
                  <a:gd name="T31" fmla="*/ 47 h 48"/>
                  <a:gd name="T32" fmla="*/ 49 w 49"/>
                  <a:gd name="T33" fmla="*/ 43 h 48"/>
                  <a:gd name="T34" fmla="*/ 44 w 49"/>
                  <a:gd name="T35" fmla="*/ 38 h 48"/>
                  <a:gd name="T36" fmla="*/ 29 w 49"/>
                  <a:gd name="T37" fmla="*/ 38 h 48"/>
                  <a:gd name="T38" fmla="*/ 29 w 49"/>
                  <a:gd name="T39" fmla="*/ 33 h 48"/>
                  <a:gd name="T40" fmla="*/ 44 w 49"/>
                  <a:gd name="T41" fmla="*/ 33 h 48"/>
                  <a:gd name="T42" fmla="*/ 2 w 49"/>
                  <a:gd name="T43" fmla="*/ 28 h 48"/>
                  <a:gd name="T44" fmla="*/ 2 w 49"/>
                  <a:gd name="T45" fmla="*/ 5 h 48"/>
                  <a:gd name="T46" fmla="*/ 5 w 49"/>
                  <a:gd name="T47" fmla="*/ 2 h 48"/>
                  <a:gd name="T48" fmla="*/ 44 w 49"/>
                  <a:gd name="T49" fmla="*/ 2 h 48"/>
                  <a:gd name="T50" fmla="*/ 47 w 49"/>
                  <a:gd name="T51" fmla="*/ 5 h 48"/>
                  <a:gd name="T52" fmla="*/ 47 w 49"/>
                  <a:gd name="T53" fmla="*/ 28 h 48"/>
                  <a:gd name="T54" fmla="*/ 44 w 49"/>
                  <a:gd name="T55" fmla="*/ 31 h 48"/>
                  <a:gd name="T56" fmla="*/ 5 w 49"/>
                  <a:gd name="T57" fmla="*/ 31 h 48"/>
                  <a:gd name="T58" fmla="*/ 2 w 49"/>
                  <a:gd name="T59"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 h="48">
                    <a:moveTo>
                      <a:pt x="44" y="33"/>
                    </a:moveTo>
                    <a:cubicBezTo>
                      <a:pt x="47" y="33"/>
                      <a:pt x="49" y="31"/>
                      <a:pt x="49" y="28"/>
                    </a:cubicBezTo>
                    <a:cubicBezTo>
                      <a:pt x="49" y="5"/>
                      <a:pt x="49" y="5"/>
                      <a:pt x="49" y="5"/>
                    </a:cubicBezTo>
                    <a:cubicBezTo>
                      <a:pt x="49" y="2"/>
                      <a:pt x="47" y="0"/>
                      <a:pt x="44" y="0"/>
                    </a:cubicBezTo>
                    <a:cubicBezTo>
                      <a:pt x="5" y="0"/>
                      <a:pt x="5" y="0"/>
                      <a:pt x="5" y="0"/>
                    </a:cubicBezTo>
                    <a:cubicBezTo>
                      <a:pt x="2" y="0"/>
                      <a:pt x="0" y="2"/>
                      <a:pt x="0" y="5"/>
                    </a:cubicBezTo>
                    <a:cubicBezTo>
                      <a:pt x="0" y="28"/>
                      <a:pt x="0" y="28"/>
                      <a:pt x="0" y="28"/>
                    </a:cubicBezTo>
                    <a:cubicBezTo>
                      <a:pt x="0" y="31"/>
                      <a:pt x="2" y="33"/>
                      <a:pt x="5" y="33"/>
                    </a:cubicBezTo>
                    <a:cubicBezTo>
                      <a:pt x="20" y="33"/>
                      <a:pt x="20" y="33"/>
                      <a:pt x="20" y="33"/>
                    </a:cubicBezTo>
                    <a:cubicBezTo>
                      <a:pt x="20" y="38"/>
                      <a:pt x="20" y="38"/>
                      <a:pt x="20" y="38"/>
                    </a:cubicBezTo>
                    <a:cubicBezTo>
                      <a:pt x="5" y="38"/>
                      <a:pt x="5" y="38"/>
                      <a:pt x="5" y="38"/>
                    </a:cubicBezTo>
                    <a:cubicBezTo>
                      <a:pt x="2" y="38"/>
                      <a:pt x="0" y="40"/>
                      <a:pt x="0" y="43"/>
                    </a:cubicBezTo>
                    <a:cubicBezTo>
                      <a:pt x="0" y="47"/>
                      <a:pt x="0" y="47"/>
                      <a:pt x="0" y="47"/>
                    </a:cubicBezTo>
                    <a:cubicBezTo>
                      <a:pt x="0" y="47"/>
                      <a:pt x="1" y="48"/>
                      <a:pt x="1" y="48"/>
                    </a:cubicBezTo>
                    <a:cubicBezTo>
                      <a:pt x="48" y="48"/>
                      <a:pt x="48" y="48"/>
                      <a:pt x="48" y="48"/>
                    </a:cubicBezTo>
                    <a:cubicBezTo>
                      <a:pt x="49" y="48"/>
                      <a:pt x="49" y="47"/>
                      <a:pt x="49" y="47"/>
                    </a:cubicBezTo>
                    <a:cubicBezTo>
                      <a:pt x="49" y="43"/>
                      <a:pt x="49" y="43"/>
                      <a:pt x="49" y="43"/>
                    </a:cubicBezTo>
                    <a:cubicBezTo>
                      <a:pt x="49" y="40"/>
                      <a:pt x="47" y="38"/>
                      <a:pt x="44" y="38"/>
                    </a:cubicBezTo>
                    <a:cubicBezTo>
                      <a:pt x="29" y="38"/>
                      <a:pt x="29" y="38"/>
                      <a:pt x="29" y="38"/>
                    </a:cubicBezTo>
                    <a:cubicBezTo>
                      <a:pt x="29" y="33"/>
                      <a:pt x="29" y="33"/>
                      <a:pt x="29" y="33"/>
                    </a:cubicBezTo>
                    <a:lnTo>
                      <a:pt x="44" y="33"/>
                    </a:lnTo>
                    <a:close/>
                    <a:moveTo>
                      <a:pt x="2" y="28"/>
                    </a:moveTo>
                    <a:cubicBezTo>
                      <a:pt x="2" y="5"/>
                      <a:pt x="2" y="5"/>
                      <a:pt x="2" y="5"/>
                    </a:cubicBezTo>
                    <a:cubicBezTo>
                      <a:pt x="2" y="3"/>
                      <a:pt x="4" y="2"/>
                      <a:pt x="5" y="2"/>
                    </a:cubicBezTo>
                    <a:cubicBezTo>
                      <a:pt x="44" y="2"/>
                      <a:pt x="44" y="2"/>
                      <a:pt x="44" y="2"/>
                    </a:cubicBezTo>
                    <a:cubicBezTo>
                      <a:pt x="46" y="2"/>
                      <a:pt x="47" y="3"/>
                      <a:pt x="47" y="5"/>
                    </a:cubicBezTo>
                    <a:cubicBezTo>
                      <a:pt x="47" y="28"/>
                      <a:pt x="47" y="28"/>
                      <a:pt x="47" y="28"/>
                    </a:cubicBezTo>
                    <a:cubicBezTo>
                      <a:pt x="47" y="30"/>
                      <a:pt x="46" y="31"/>
                      <a:pt x="44" y="31"/>
                    </a:cubicBezTo>
                    <a:cubicBezTo>
                      <a:pt x="5" y="31"/>
                      <a:pt x="5" y="31"/>
                      <a:pt x="5" y="31"/>
                    </a:cubicBezTo>
                    <a:cubicBezTo>
                      <a:pt x="4" y="31"/>
                      <a:pt x="2" y="30"/>
                      <a:pt x="2" y="28"/>
                    </a:cubicBezTo>
                    <a:close/>
                  </a:path>
                </a:pathLst>
              </a:custGeom>
              <a:solidFill>
                <a:schemeClr val="accent6">
                  <a:lumMod val="60000"/>
                  <a:lumOff val="40000"/>
                </a:schemeClr>
              </a:solidFill>
              <a:ln>
                <a:noFill/>
              </a:ln>
            </p:spPr>
            <p:txBody>
              <a:bodyPr vert="horz" wrap="square" lIns="91440" tIns="45720" rIns="91440" bIns="45720" numCol="1" anchor="t" anchorCtr="0" compatLnSpc="1"/>
              <a:lstStyle/>
              <a:p>
                <a:endParaRPr lang="zh-CN" altLang="en-US"/>
              </a:p>
            </p:txBody>
          </p:sp>
          <p:sp>
            <p:nvSpPr>
              <p:cNvPr id="208" name="Freeform 41"/>
              <p:cNvSpPr/>
              <p:nvPr/>
            </p:nvSpPr>
            <p:spPr bwMode="auto">
              <a:xfrm>
                <a:off x="5273965" y="4256274"/>
                <a:ext cx="186913" cy="114437"/>
              </a:xfrm>
              <a:custGeom>
                <a:avLst/>
                <a:gdLst>
                  <a:gd name="T0" fmla="*/ 41 w 41"/>
                  <a:gd name="T1" fmla="*/ 24 h 25"/>
                  <a:gd name="T2" fmla="*/ 41 w 41"/>
                  <a:gd name="T3" fmla="*/ 1 h 25"/>
                  <a:gd name="T4" fmla="*/ 40 w 41"/>
                  <a:gd name="T5" fmla="*/ 0 h 25"/>
                  <a:gd name="T6" fmla="*/ 1 w 41"/>
                  <a:gd name="T7" fmla="*/ 0 h 25"/>
                  <a:gd name="T8" fmla="*/ 0 w 41"/>
                  <a:gd name="T9" fmla="*/ 1 h 25"/>
                  <a:gd name="T10" fmla="*/ 0 w 41"/>
                  <a:gd name="T11" fmla="*/ 24 h 25"/>
                  <a:gd name="T12" fmla="*/ 1 w 41"/>
                  <a:gd name="T13" fmla="*/ 25 h 25"/>
                  <a:gd name="T14" fmla="*/ 40 w 41"/>
                  <a:gd name="T15" fmla="*/ 25 h 25"/>
                  <a:gd name="T16" fmla="*/ 41 w 41"/>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25">
                    <a:moveTo>
                      <a:pt x="41" y="24"/>
                    </a:moveTo>
                    <a:cubicBezTo>
                      <a:pt x="41" y="1"/>
                      <a:pt x="41" y="1"/>
                      <a:pt x="41" y="1"/>
                    </a:cubicBezTo>
                    <a:cubicBezTo>
                      <a:pt x="41" y="1"/>
                      <a:pt x="41" y="0"/>
                      <a:pt x="40" y="0"/>
                    </a:cubicBezTo>
                    <a:cubicBezTo>
                      <a:pt x="1" y="0"/>
                      <a:pt x="1" y="0"/>
                      <a:pt x="1" y="0"/>
                    </a:cubicBezTo>
                    <a:cubicBezTo>
                      <a:pt x="1" y="0"/>
                      <a:pt x="0" y="1"/>
                      <a:pt x="0" y="1"/>
                    </a:cubicBezTo>
                    <a:cubicBezTo>
                      <a:pt x="0" y="24"/>
                      <a:pt x="0" y="24"/>
                      <a:pt x="0" y="24"/>
                    </a:cubicBezTo>
                    <a:cubicBezTo>
                      <a:pt x="0" y="25"/>
                      <a:pt x="1" y="25"/>
                      <a:pt x="1" y="25"/>
                    </a:cubicBezTo>
                    <a:cubicBezTo>
                      <a:pt x="40" y="25"/>
                      <a:pt x="40" y="25"/>
                      <a:pt x="40" y="25"/>
                    </a:cubicBezTo>
                    <a:cubicBezTo>
                      <a:pt x="41" y="25"/>
                      <a:pt x="41" y="25"/>
                      <a:pt x="41" y="24"/>
                    </a:cubicBezTo>
                    <a:close/>
                  </a:path>
                </a:pathLst>
              </a:custGeom>
              <a:solidFill>
                <a:schemeClr val="accent6">
                  <a:lumMod val="60000"/>
                  <a:lumOff val="40000"/>
                </a:schemeClr>
              </a:solidFill>
              <a:ln>
                <a:noFill/>
              </a:ln>
            </p:spPr>
            <p:txBody>
              <a:bodyPr vert="horz" wrap="square" lIns="91440" tIns="45720" rIns="91440" bIns="45720" numCol="1" anchor="t" anchorCtr="0" compatLnSpc="1"/>
              <a:lstStyle/>
              <a:p>
                <a:endParaRPr lang="zh-CN" altLang="en-US"/>
              </a:p>
            </p:txBody>
          </p:sp>
        </p:grpSp>
        <p:sp>
          <p:nvSpPr>
            <p:cNvPr id="33" name="Rectangle 42"/>
            <p:cNvSpPr>
              <a:spLocks noChangeArrowheads="1"/>
            </p:cNvSpPr>
            <p:nvPr/>
          </p:nvSpPr>
          <p:spPr bwMode="auto">
            <a:xfrm>
              <a:off x="5542891" y="2272698"/>
              <a:ext cx="249854" cy="253669"/>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43"/>
            <p:cNvSpPr>
              <a:spLocks noChangeArrowheads="1"/>
            </p:cNvSpPr>
            <p:nvPr/>
          </p:nvSpPr>
          <p:spPr bwMode="auto">
            <a:xfrm>
              <a:off x="5792744" y="2272698"/>
              <a:ext cx="249854" cy="253669"/>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Rectangle 44"/>
            <p:cNvSpPr>
              <a:spLocks noChangeArrowheads="1"/>
            </p:cNvSpPr>
            <p:nvPr/>
          </p:nvSpPr>
          <p:spPr bwMode="auto">
            <a:xfrm>
              <a:off x="6042597" y="2272698"/>
              <a:ext cx="244131" cy="253669"/>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 name="Rectangle 45"/>
            <p:cNvSpPr>
              <a:spLocks noChangeArrowheads="1"/>
            </p:cNvSpPr>
            <p:nvPr/>
          </p:nvSpPr>
          <p:spPr bwMode="auto">
            <a:xfrm>
              <a:off x="5783207" y="2562606"/>
              <a:ext cx="249854" cy="257484"/>
            </a:xfrm>
            <a:prstGeom prst="rect">
              <a:avLst/>
            </a:prstGeom>
            <a:solidFill>
              <a:schemeClr val="accent5">
                <a:lumMod val="75000"/>
              </a:schemeClr>
            </a:solidFill>
            <a:ln>
              <a:noFill/>
            </a:ln>
          </p:spPr>
          <p:txBody>
            <a:bodyPr vert="horz" wrap="square" lIns="91440" tIns="45720" rIns="91440" bIns="45720" numCol="1" anchor="t" anchorCtr="0" compatLnSpc="1"/>
            <a:lstStyle/>
            <a:p>
              <a:endParaRPr lang="zh-CN" altLang="en-US"/>
            </a:p>
          </p:txBody>
        </p:sp>
        <p:sp>
          <p:nvSpPr>
            <p:cNvPr id="37" name="Rectangle 46"/>
            <p:cNvSpPr>
              <a:spLocks noChangeArrowheads="1"/>
            </p:cNvSpPr>
            <p:nvPr/>
          </p:nvSpPr>
          <p:spPr bwMode="auto">
            <a:xfrm>
              <a:off x="5783207" y="2562606"/>
              <a:ext cx="249854"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 name="Rectangle 47"/>
            <p:cNvSpPr>
              <a:spLocks noChangeArrowheads="1"/>
            </p:cNvSpPr>
            <p:nvPr/>
          </p:nvSpPr>
          <p:spPr bwMode="auto">
            <a:xfrm>
              <a:off x="5546705" y="2562606"/>
              <a:ext cx="186913" cy="194543"/>
            </a:xfrm>
            <a:prstGeom prst="rect">
              <a:avLst/>
            </a:prstGeom>
            <a:solidFill>
              <a:schemeClr val="accent5">
                <a:lumMod val="75000"/>
              </a:schemeClr>
            </a:solidFill>
            <a:ln>
              <a:noFill/>
            </a:ln>
          </p:spPr>
          <p:txBody>
            <a:bodyPr vert="horz" wrap="square" lIns="91440" tIns="45720" rIns="91440" bIns="45720" numCol="1" anchor="t" anchorCtr="0" compatLnSpc="1"/>
            <a:lstStyle/>
            <a:p>
              <a:endParaRPr lang="zh-CN" altLang="en-US"/>
            </a:p>
          </p:txBody>
        </p:sp>
        <p:sp>
          <p:nvSpPr>
            <p:cNvPr id="39" name="Rectangle 48"/>
            <p:cNvSpPr>
              <a:spLocks noChangeArrowheads="1"/>
            </p:cNvSpPr>
            <p:nvPr/>
          </p:nvSpPr>
          <p:spPr bwMode="auto">
            <a:xfrm>
              <a:off x="5546705" y="2562606"/>
              <a:ext cx="186913" cy="194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Rectangle 49"/>
            <p:cNvSpPr>
              <a:spLocks noChangeArrowheads="1"/>
            </p:cNvSpPr>
            <p:nvPr/>
          </p:nvSpPr>
          <p:spPr bwMode="auto">
            <a:xfrm>
              <a:off x="6033061" y="2562606"/>
              <a:ext cx="244131" cy="257484"/>
            </a:xfrm>
            <a:prstGeom prst="rect">
              <a:avLst/>
            </a:prstGeom>
            <a:solidFill>
              <a:schemeClr val="accent5">
                <a:lumMod val="60000"/>
                <a:lumOff val="40000"/>
              </a:schemeClr>
            </a:solidFill>
            <a:ln>
              <a:noFill/>
            </a:ln>
          </p:spPr>
          <p:txBody>
            <a:bodyPr vert="horz" wrap="square" lIns="91440" tIns="45720" rIns="91440" bIns="45720" numCol="1" anchor="t" anchorCtr="0" compatLnSpc="1"/>
            <a:lstStyle/>
            <a:p>
              <a:endParaRPr lang="zh-CN" altLang="en-US"/>
            </a:p>
          </p:txBody>
        </p:sp>
        <p:sp>
          <p:nvSpPr>
            <p:cNvPr id="41" name="Rectangle 50"/>
            <p:cNvSpPr>
              <a:spLocks noChangeArrowheads="1"/>
            </p:cNvSpPr>
            <p:nvPr/>
          </p:nvSpPr>
          <p:spPr bwMode="auto">
            <a:xfrm>
              <a:off x="6033061" y="2562606"/>
              <a:ext cx="244131"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 name="Rectangle 51"/>
            <p:cNvSpPr>
              <a:spLocks noChangeArrowheads="1"/>
            </p:cNvSpPr>
            <p:nvPr/>
          </p:nvSpPr>
          <p:spPr bwMode="auto">
            <a:xfrm>
              <a:off x="6277192" y="2562606"/>
              <a:ext cx="249854" cy="257484"/>
            </a:xfrm>
            <a:prstGeom prst="rect">
              <a:avLst/>
            </a:prstGeom>
            <a:solidFill>
              <a:schemeClr val="accent5">
                <a:lumMod val="60000"/>
                <a:lumOff val="40000"/>
              </a:schemeClr>
            </a:solidFill>
            <a:ln>
              <a:noFill/>
            </a:ln>
          </p:spPr>
          <p:txBody>
            <a:bodyPr vert="horz" wrap="square" lIns="91440" tIns="45720" rIns="91440" bIns="45720" numCol="1" anchor="t" anchorCtr="0" compatLnSpc="1"/>
            <a:lstStyle/>
            <a:p>
              <a:endParaRPr lang="zh-CN" altLang="en-US"/>
            </a:p>
          </p:txBody>
        </p:sp>
        <p:sp>
          <p:nvSpPr>
            <p:cNvPr id="43" name="Rectangle 52"/>
            <p:cNvSpPr>
              <a:spLocks noChangeArrowheads="1"/>
            </p:cNvSpPr>
            <p:nvPr/>
          </p:nvSpPr>
          <p:spPr bwMode="auto">
            <a:xfrm>
              <a:off x="6277192" y="2562606"/>
              <a:ext cx="249854"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4" name="Rectangle 53"/>
            <p:cNvSpPr>
              <a:spLocks noChangeArrowheads="1"/>
            </p:cNvSpPr>
            <p:nvPr/>
          </p:nvSpPr>
          <p:spPr bwMode="auto">
            <a:xfrm>
              <a:off x="5783207" y="2820090"/>
              <a:ext cx="249854" cy="257484"/>
            </a:xfrm>
            <a:prstGeom prst="rect">
              <a:avLst/>
            </a:prstGeom>
            <a:solidFill>
              <a:schemeClr val="accent5">
                <a:lumMod val="75000"/>
              </a:schemeClr>
            </a:solidFill>
            <a:ln>
              <a:noFill/>
            </a:ln>
          </p:spPr>
          <p:txBody>
            <a:bodyPr vert="horz" wrap="square" lIns="91440" tIns="45720" rIns="91440" bIns="45720" numCol="1" anchor="t" anchorCtr="0" compatLnSpc="1"/>
            <a:lstStyle/>
            <a:p>
              <a:endParaRPr lang="zh-CN" altLang="en-US"/>
            </a:p>
          </p:txBody>
        </p:sp>
        <p:sp>
          <p:nvSpPr>
            <p:cNvPr id="45" name="Rectangle 54"/>
            <p:cNvSpPr>
              <a:spLocks noChangeArrowheads="1"/>
            </p:cNvSpPr>
            <p:nvPr/>
          </p:nvSpPr>
          <p:spPr bwMode="auto">
            <a:xfrm>
              <a:off x="5783207" y="2820090"/>
              <a:ext cx="249854"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 name="Rectangle 55"/>
            <p:cNvSpPr>
              <a:spLocks noChangeArrowheads="1"/>
            </p:cNvSpPr>
            <p:nvPr/>
          </p:nvSpPr>
          <p:spPr bwMode="auto">
            <a:xfrm>
              <a:off x="6033061" y="2820090"/>
              <a:ext cx="244131" cy="257484"/>
            </a:xfrm>
            <a:prstGeom prst="rect">
              <a:avLst/>
            </a:prstGeom>
            <a:solidFill>
              <a:schemeClr val="accent5">
                <a:lumMod val="60000"/>
                <a:lumOff val="40000"/>
              </a:schemeClr>
            </a:solidFill>
            <a:ln>
              <a:noFill/>
            </a:ln>
          </p:spPr>
          <p:txBody>
            <a:bodyPr vert="horz" wrap="square" lIns="91440" tIns="45720" rIns="91440" bIns="45720" numCol="1" anchor="t" anchorCtr="0" compatLnSpc="1"/>
            <a:lstStyle/>
            <a:p>
              <a:endParaRPr lang="zh-CN" altLang="en-US"/>
            </a:p>
          </p:txBody>
        </p:sp>
        <p:sp>
          <p:nvSpPr>
            <p:cNvPr id="47" name="Rectangle 56"/>
            <p:cNvSpPr>
              <a:spLocks noChangeArrowheads="1"/>
            </p:cNvSpPr>
            <p:nvPr/>
          </p:nvSpPr>
          <p:spPr bwMode="auto">
            <a:xfrm>
              <a:off x="6033061" y="2820090"/>
              <a:ext cx="244131"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Rectangle 57"/>
            <p:cNvSpPr>
              <a:spLocks noChangeArrowheads="1"/>
            </p:cNvSpPr>
            <p:nvPr/>
          </p:nvSpPr>
          <p:spPr bwMode="auto">
            <a:xfrm>
              <a:off x="6277192" y="2820090"/>
              <a:ext cx="249854" cy="257484"/>
            </a:xfrm>
            <a:prstGeom prst="rect">
              <a:avLst/>
            </a:prstGeom>
            <a:solidFill>
              <a:schemeClr val="accent5">
                <a:lumMod val="60000"/>
                <a:lumOff val="40000"/>
              </a:schemeClr>
            </a:solidFill>
            <a:ln>
              <a:noFill/>
            </a:ln>
          </p:spPr>
          <p:txBody>
            <a:bodyPr vert="horz" wrap="square" lIns="91440" tIns="45720" rIns="91440" bIns="45720" numCol="1" anchor="t" anchorCtr="0" compatLnSpc="1"/>
            <a:lstStyle/>
            <a:p>
              <a:endParaRPr lang="zh-CN" altLang="en-US"/>
            </a:p>
          </p:txBody>
        </p:sp>
        <p:sp>
          <p:nvSpPr>
            <p:cNvPr id="51" name="Rectangle 58"/>
            <p:cNvSpPr>
              <a:spLocks noChangeArrowheads="1"/>
            </p:cNvSpPr>
            <p:nvPr/>
          </p:nvSpPr>
          <p:spPr bwMode="auto">
            <a:xfrm>
              <a:off x="6277192" y="2820090"/>
              <a:ext cx="249854"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59"/>
            <p:cNvSpPr>
              <a:spLocks noChangeArrowheads="1"/>
            </p:cNvSpPr>
            <p:nvPr/>
          </p:nvSpPr>
          <p:spPr bwMode="auto">
            <a:xfrm>
              <a:off x="5542891" y="3113811"/>
              <a:ext cx="249854" cy="251762"/>
            </a:xfrm>
            <a:prstGeom prst="rect">
              <a:avLst/>
            </a:prstGeom>
            <a:solidFill>
              <a:srgbClr val="694E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60"/>
            <p:cNvSpPr>
              <a:spLocks noChangeArrowheads="1"/>
            </p:cNvSpPr>
            <p:nvPr/>
          </p:nvSpPr>
          <p:spPr bwMode="auto">
            <a:xfrm>
              <a:off x="5542891" y="3113811"/>
              <a:ext cx="249854" cy="25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Rectangle 61"/>
            <p:cNvSpPr>
              <a:spLocks noChangeArrowheads="1"/>
            </p:cNvSpPr>
            <p:nvPr/>
          </p:nvSpPr>
          <p:spPr bwMode="auto">
            <a:xfrm>
              <a:off x="5792744" y="3113811"/>
              <a:ext cx="249854" cy="251762"/>
            </a:xfrm>
            <a:prstGeom prst="rect">
              <a:avLst/>
            </a:prstGeom>
            <a:solidFill>
              <a:srgbClr val="98734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5" name="Rectangle 62"/>
            <p:cNvSpPr>
              <a:spLocks noChangeArrowheads="1"/>
            </p:cNvSpPr>
            <p:nvPr/>
          </p:nvSpPr>
          <p:spPr bwMode="auto">
            <a:xfrm>
              <a:off x="5792744" y="3113811"/>
              <a:ext cx="249854" cy="25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Rectangle 63"/>
            <p:cNvSpPr>
              <a:spLocks noChangeArrowheads="1"/>
            </p:cNvSpPr>
            <p:nvPr/>
          </p:nvSpPr>
          <p:spPr bwMode="auto">
            <a:xfrm>
              <a:off x="6042597" y="3113811"/>
              <a:ext cx="244131" cy="251762"/>
            </a:xfrm>
            <a:prstGeom prst="rect">
              <a:avLst/>
            </a:prstGeom>
            <a:solidFill>
              <a:srgbClr val="D0A57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7" name="Rectangle 64"/>
            <p:cNvSpPr>
              <a:spLocks noChangeArrowheads="1"/>
            </p:cNvSpPr>
            <p:nvPr/>
          </p:nvSpPr>
          <p:spPr bwMode="auto">
            <a:xfrm>
              <a:off x="6042597" y="3113811"/>
              <a:ext cx="244131" cy="25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8" name="Rectangle 65"/>
            <p:cNvSpPr>
              <a:spLocks noChangeArrowheads="1"/>
            </p:cNvSpPr>
            <p:nvPr/>
          </p:nvSpPr>
          <p:spPr bwMode="auto">
            <a:xfrm>
              <a:off x="5293038" y="3401811"/>
              <a:ext cx="246039" cy="257484"/>
            </a:xfrm>
            <a:prstGeom prst="rect">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59" name="Rectangle 66"/>
            <p:cNvSpPr>
              <a:spLocks noChangeArrowheads="1"/>
            </p:cNvSpPr>
            <p:nvPr/>
          </p:nvSpPr>
          <p:spPr bwMode="auto">
            <a:xfrm>
              <a:off x="5293038" y="3401811"/>
              <a:ext cx="246039"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Rectangle 67"/>
            <p:cNvSpPr>
              <a:spLocks noChangeArrowheads="1"/>
            </p:cNvSpPr>
            <p:nvPr/>
          </p:nvSpPr>
          <p:spPr bwMode="auto">
            <a:xfrm>
              <a:off x="5539076" y="3401811"/>
              <a:ext cx="247946" cy="257484"/>
            </a:xfrm>
            <a:prstGeom prst="rect">
              <a:avLst/>
            </a:pr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sp>
          <p:nvSpPr>
            <p:cNvPr id="61" name="Rectangle 68"/>
            <p:cNvSpPr>
              <a:spLocks noChangeArrowheads="1"/>
            </p:cNvSpPr>
            <p:nvPr/>
          </p:nvSpPr>
          <p:spPr bwMode="auto">
            <a:xfrm>
              <a:off x="5539076" y="3401811"/>
              <a:ext cx="247946"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69"/>
            <p:cNvSpPr>
              <a:spLocks noChangeArrowheads="1"/>
            </p:cNvSpPr>
            <p:nvPr/>
          </p:nvSpPr>
          <p:spPr bwMode="auto">
            <a:xfrm>
              <a:off x="5787022" y="3401811"/>
              <a:ext cx="249854" cy="257484"/>
            </a:xfrm>
            <a:prstGeom prst="rect">
              <a:avLst/>
            </a:pr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sp>
          <p:nvSpPr>
            <p:cNvPr id="63" name="Rectangle 70"/>
            <p:cNvSpPr>
              <a:spLocks noChangeArrowheads="1"/>
            </p:cNvSpPr>
            <p:nvPr/>
          </p:nvSpPr>
          <p:spPr bwMode="auto">
            <a:xfrm>
              <a:off x="5787022" y="3401811"/>
              <a:ext cx="249854"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Rectangle 71"/>
            <p:cNvSpPr>
              <a:spLocks noChangeArrowheads="1"/>
            </p:cNvSpPr>
            <p:nvPr/>
          </p:nvSpPr>
          <p:spPr bwMode="auto">
            <a:xfrm>
              <a:off x="5293038" y="3659295"/>
              <a:ext cx="246039" cy="259391"/>
            </a:xfrm>
            <a:prstGeom prst="rect">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65" name="Rectangle 72"/>
            <p:cNvSpPr>
              <a:spLocks noChangeArrowheads="1"/>
            </p:cNvSpPr>
            <p:nvPr/>
          </p:nvSpPr>
          <p:spPr bwMode="auto">
            <a:xfrm>
              <a:off x="5293038" y="3659295"/>
              <a:ext cx="246039" cy="259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73"/>
            <p:cNvSpPr>
              <a:spLocks noChangeArrowheads="1"/>
            </p:cNvSpPr>
            <p:nvPr/>
          </p:nvSpPr>
          <p:spPr bwMode="auto">
            <a:xfrm>
              <a:off x="5539076" y="3659295"/>
              <a:ext cx="247946" cy="259391"/>
            </a:xfrm>
            <a:prstGeom prst="rect">
              <a:avLst/>
            </a:pr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sp>
          <p:nvSpPr>
            <p:cNvPr id="67" name="Rectangle 74"/>
            <p:cNvSpPr>
              <a:spLocks noChangeArrowheads="1"/>
            </p:cNvSpPr>
            <p:nvPr/>
          </p:nvSpPr>
          <p:spPr bwMode="auto">
            <a:xfrm>
              <a:off x="5539076" y="3659295"/>
              <a:ext cx="247946" cy="259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Rectangle 75"/>
            <p:cNvSpPr>
              <a:spLocks noChangeArrowheads="1"/>
            </p:cNvSpPr>
            <p:nvPr/>
          </p:nvSpPr>
          <p:spPr bwMode="auto">
            <a:xfrm>
              <a:off x="5787022" y="3659295"/>
              <a:ext cx="249854" cy="259391"/>
            </a:xfrm>
            <a:prstGeom prst="rect">
              <a:avLst/>
            </a:pr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sp>
          <p:nvSpPr>
            <p:cNvPr id="69" name="Rectangle 76"/>
            <p:cNvSpPr>
              <a:spLocks noChangeArrowheads="1"/>
            </p:cNvSpPr>
            <p:nvPr/>
          </p:nvSpPr>
          <p:spPr bwMode="auto">
            <a:xfrm>
              <a:off x="5787022" y="3659295"/>
              <a:ext cx="249854" cy="259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Rectangle 77"/>
            <p:cNvSpPr>
              <a:spLocks noChangeArrowheads="1"/>
            </p:cNvSpPr>
            <p:nvPr/>
          </p:nvSpPr>
          <p:spPr bwMode="auto">
            <a:xfrm>
              <a:off x="5542891" y="3954923"/>
              <a:ext cx="249854" cy="251762"/>
            </a:xfrm>
            <a:prstGeom prst="rect">
              <a:avLst/>
            </a:prstGeom>
            <a:solidFill>
              <a:srgbClr val="7D5D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1" name="Rectangle 78"/>
            <p:cNvSpPr>
              <a:spLocks noChangeArrowheads="1"/>
            </p:cNvSpPr>
            <p:nvPr/>
          </p:nvSpPr>
          <p:spPr bwMode="auto">
            <a:xfrm>
              <a:off x="5542891" y="3954923"/>
              <a:ext cx="249854" cy="25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2" name="Rectangle 79"/>
            <p:cNvSpPr>
              <a:spLocks noChangeArrowheads="1"/>
            </p:cNvSpPr>
            <p:nvPr/>
          </p:nvSpPr>
          <p:spPr bwMode="auto">
            <a:xfrm>
              <a:off x="5792744" y="3954923"/>
              <a:ext cx="249854" cy="251762"/>
            </a:xfrm>
            <a:prstGeom prst="rect">
              <a:avLst/>
            </a:prstGeom>
            <a:solidFill>
              <a:srgbClr val="A983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3" name="Rectangle 80"/>
            <p:cNvSpPr>
              <a:spLocks noChangeArrowheads="1"/>
            </p:cNvSpPr>
            <p:nvPr/>
          </p:nvSpPr>
          <p:spPr bwMode="auto">
            <a:xfrm>
              <a:off x="5792744" y="3954923"/>
              <a:ext cx="249854" cy="25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4" name="Rectangle 81"/>
            <p:cNvSpPr>
              <a:spLocks noChangeArrowheads="1"/>
            </p:cNvSpPr>
            <p:nvPr/>
          </p:nvSpPr>
          <p:spPr bwMode="auto">
            <a:xfrm>
              <a:off x="6042597" y="3954923"/>
              <a:ext cx="244131" cy="251762"/>
            </a:xfrm>
            <a:prstGeom prst="rect">
              <a:avLst/>
            </a:prstGeom>
            <a:solidFill>
              <a:srgbClr val="DFB3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5" name="Rectangle 82"/>
            <p:cNvSpPr>
              <a:spLocks noChangeArrowheads="1"/>
            </p:cNvSpPr>
            <p:nvPr/>
          </p:nvSpPr>
          <p:spPr bwMode="auto">
            <a:xfrm>
              <a:off x="6042597" y="3954923"/>
              <a:ext cx="244131" cy="25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6" name="Rectangle 83"/>
            <p:cNvSpPr>
              <a:spLocks noChangeArrowheads="1"/>
            </p:cNvSpPr>
            <p:nvPr/>
          </p:nvSpPr>
          <p:spPr bwMode="auto">
            <a:xfrm>
              <a:off x="5542891" y="4242924"/>
              <a:ext cx="249854" cy="257484"/>
            </a:xfrm>
            <a:prstGeom prst="rect">
              <a:avLst/>
            </a:prstGeom>
            <a:solidFill>
              <a:schemeClr val="accent6">
                <a:lumMod val="75000"/>
              </a:schemeClr>
            </a:solidFill>
            <a:ln>
              <a:noFill/>
            </a:ln>
          </p:spPr>
          <p:txBody>
            <a:bodyPr vert="horz" wrap="square" lIns="91440" tIns="45720" rIns="91440" bIns="45720" numCol="1" anchor="t" anchorCtr="0" compatLnSpc="1"/>
            <a:lstStyle/>
            <a:p>
              <a:endParaRPr lang="zh-CN" altLang="en-US"/>
            </a:p>
          </p:txBody>
        </p:sp>
        <p:sp>
          <p:nvSpPr>
            <p:cNvPr id="77" name="Rectangle 84"/>
            <p:cNvSpPr>
              <a:spLocks noChangeArrowheads="1"/>
            </p:cNvSpPr>
            <p:nvPr/>
          </p:nvSpPr>
          <p:spPr bwMode="auto">
            <a:xfrm>
              <a:off x="5542891" y="4242924"/>
              <a:ext cx="249854"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8" name="Rectangle 85"/>
            <p:cNvSpPr>
              <a:spLocks noChangeArrowheads="1"/>
            </p:cNvSpPr>
            <p:nvPr/>
          </p:nvSpPr>
          <p:spPr bwMode="auto">
            <a:xfrm>
              <a:off x="5792744" y="4242924"/>
              <a:ext cx="249854" cy="257484"/>
            </a:xfrm>
            <a:prstGeom prst="rect">
              <a:avLst/>
            </a:prstGeom>
            <a:solidFill>
              <a:schemeClr val="accent6"/>
            </a:solidFill>
            <a:ln>
              <a:noFill/>
            </a:ln>
          </p:spPr>
          <p:txBody>
            <a:bodyPr vert="horz" wrap="square" lIns="91440" tIns="45720" rIns="91440" bIns="45720" numCol="1" anchor="t" anchorCtr="0" compatLnSpc="1"/>
            <a:lstStyle/>
            <a:p>
              <a:endParaRPr lang="zh-CN" altLang="en-US"/>
            </a:p>
          </p:txBody>
        </p:sp>
        <p:sp>
          <p:nvSpPr>
            <p:cNvPr id="79" name="Rectangle 86"/>
            <p:cNvSpPr>
              <a:spLocks noChangeArrowheads="1"/>
            </p:cNvSpPr>
            <p:nvPr/>
          </p:nvSpPr>
          <p:spPr bwMode="auto">
            <a:xfrm>
              <a:off x="5792744" y="4242924"/>
              <a:ext cx="249854"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0" name="Rectangle 87"/>
            <p:cNvSpPr>
              <a:spLocks noChangeArrowheads="1"/>
            </p:cNvSpPr>
            <p:nvPr/>
          </p:nvSpPr>
          <p:spPr bwMode="auto">
            <a:xfrm>
              <a:off x="6042597" y="4242924"/>
              <a:ext cx="244131" cy="257484"/>
            </a:xfrm>
            <a:prstGeom prst="rect">
              <a:avLst/>
            </a:prstGeom>
            <a:solidFill>
              <a:schemeClr val="accent6">
                <a:lumMod val="60000"/>
                <a:lumOff val="40000"/>
              </a:schemeClr>
            </a:solidFill>
            <a:ln>
              <a:noFill/>
            </a:ln>
          </p:spPr>
          <p:txBody>
            <a:bodyPr vert="horz" wrap="square" lIns="91440" tIns="45720" rIns="91440" bIns="45720" numCol="1" anchor="t" anchorCtr="0" compatLnSpc="1"/>
            <a:lstStyle/>
            <a:p>
              <a:endParaRPr lang="zh-CN" altLang="en-US"/>
            </a:p>
          </p:txBody>
        </p:sp>
        <p:sp>
          <p:nvSpPr>
            <p:cNvPr id="81" name="Rectangle 88"/>
            <p:cNvSpPr>
              <a:spLocks noChangeArrowheads="1"/>
            </p:cNvSpPr>
            <p:nvPr/>
          </p:nvSpPr>
          <p:spPr bwMode="auto">
            <a:xfrm>
              <a:off x="6042597" y="4242924"/>
              <a:ext cx="244131"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2" name="Rectangle 89"/>
            <p:cNvSpPr>
              <a:spLocks noChangeArrowheads="1"/>
            </p:cNvSpPr>
            <p:nvPr/>
          </p:nvSpPr>
          <p:spPr bwMode="auto">
            <a:xfrm>
              <a:off x="5542891" y="4500407"/>
              <a:ext cx="249854" cy="257484"/>
            </a:xfrm>
            <a:prstGeom prst="rect">
              <a:avLst/>
            </a:prstGeom>
            <a:solidFill>
              <a:schemeClr val="accent6">
                <a:lumMod val="75000"/>
              </a:schemeClr>
            </a:solidFill>
            <a:ln>
              <a:noFill/>
            </a:ln>
          </p:spPr>
          <p:txBody>
            <a:bodyPr vert="horz" wrap="square" lIns="91440" tIns="45720" rIns="91440" bIns="45720" numCol="1" anchor="t" anchorCtr="0" compatLnSpc="1"/>
            <a:lstStyle/>
            <a:p>
              <a:endParaRPr lang="zh-CN" altLang="en-US"/>
            </a:p>
          </p:txBody>
        </p:sp>
        <p:sp>
          <p:nvSpPr>
            <p:cNvPr id="83" name="Rectangle 90"/>
            <p:cNvSpPr>
              <a:spLocks noChangeArrowheads="1"/>
            </p:cNvSpPr>
            <p:nvPr/>
          </p:nvSpPr>
          <p:spPr bwMode="auto">
            <a:xfrm>
              <a:off x="5542891" y="4500407"/>
              <a:ext cx="249854"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4" name="Rectangle 91"/>
            <p:cNvSpPr>
              <a:spLocks noChangeArrowheads="1"/>
            </p:cNvSpPr>
            <p:nvPr/>
          </p:nvSpPr>
          <p:spPr bwMode="auto">
            <a:xfrm>
              <a:off x="5792744" y="4500407"/>
              <a:ext cx="249854" cy="257484"/>
            </a:xfrm>
            <a:prstGeom prst="rect">
              <a:avLst/>
            </a:prstGeom>
            <a:solidFill>
              <a:schemeClr val="accent6"/>
            </a:solidFill>
            <a:ln>
              <a:noFill/>
            </a:ln>
          </p:spPr>
          <p:txBody>
            <a:bodyPr vert="horz" wrap="square" lIns="91440" tIns="45720" rIns="91440" bIns="45720" numCol="1" anchor="t" anchorCtr="0" compatLnSpc="1"/>
            <a:lstStyle/>
            <a:p>
              <a:endParaRPr lang="zh-CN" altLang="en-US"/>
            </a:p>
          </p:txBody>
        </p:sp>
        <p:sp>
          <p:nvSpPr>
            <p:cNvPr id="85" name="Rectangle 92"/>
            <p:cNvSpPr>
              <a:spLocks noChangeArrowheads="1"/>
            </p:cNvSpPr>
            <p:nvPr/>
          </p:nvSpPr>
          <p:spPr bwMode="auto">
            <a:xfrm>
              <a:off x="5792744" y="4500407"/>
              <a:ext cx="249854"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6" name="Rectangle 93"/>
            <p:cNvSpPr>
              <a:spLocks noChangeArrowheads="1"/>
            </p:cNvSpPr>
            <p:nvPr/>
          </p:nvSpPr>
          <p:spPr bwMode="auto">
            <a:xfrm>
              <a:off x="6042597" y="4500407"/>
              <a:ext cx="244131" cy="257484"/>
            </a:xfrm>
            <a:prstGeom prst="rect">
              <a:avLst/>
            </a:prstGeom>
            <a:solidFill>
              <a:schemeClr val="accent6">
                <a:lumMod val="60000"/>
                <a:lumOff val="40000"/>
              </a:schemeClr>
            </a:solidFill>
            <a:ln>
              <a:noFill/>
            </a:ln>
          </p:spPr>
          <p:txBody>
            <a:bodyPr vert="horz" wrap="square" lIns="91440" tIns="45720" rIns="91440" bIns="45720" numCol="1" anchor="t" anchorCtr="0" compatLnSpc="1"/>
            <a:lstStyle/>
            <a:p>
              <a:endParaRPr lang="zh-CN" altLang="en-US"/>
            </a:p>
          </p:txBody>
        </p:sp>
        <p:sp>
          <p:nvSpPr>
            <p:cNvPr id="87" name="Rectangle 94"/>
            <p:cNvSpPr>
              <a:spLocks noChangeArrowheads="1"/>
            </p:cNvSpPr>
            <p:nvPr/>
          </p:nvSpPr>
          <p:spPr bwMode="auto">
            <a:xfrm>
              <a:off x="6042597" y="4500407"/>
              <a:ext cx="244131"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8" name="Rectangle 95"/>
            <p:cNvSpPr>
              <a:spLocks noChangeArrowheads="1"/>
            </p:cNvSpPr>
            <p:nvPr/>
          </p:nvSpPr>
          <p:spPr bwMode="auto">
            <a:xfrm>
              <a:off x="5542891" y="4794129"/>
              <a:ext cx="249854" cy="257484"/>
            </a:xfrm>
            <a:prstGeom prst="rect">
              <a:avLst/>
            </a:prstGeom>
            <a:solidFill>
              <a:srgbClr val="916C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9" name="Rectangle 96"/>
            <p:cNvSpPr>
              <a:spLocks noChangeArrowheads="1"/>
            </p:cNvSpPr>
            <p:nvPr/>
          </p:nvSpPr>
          <p:spPr bwMode="auto">
            <a:xfrm>
              <a:off x="5542891" y="4794129"/>
              <a:ext cx="249854"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0" name="Rectangle 97"/>
            <p:cNvSpPr>
              <a:spLocks noChangeArrowheads="1"/>
            </p:cNvSpPr>
            <p:nvPr/>
          </p:nvSpPr>
          <p:spPr bwMode="auto">
            <a:xfrm>
              <a:off x="5792744" y="4794129"/>
              <a:ext cx="249854" cy="257484"/>
            </a:xfrm>
            <a:prstGeom prst="rect">
              <a:avLst/>
            </a:prstGeom>
            <a:solidFill>
              <a:srgbClr val="BA92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1" name="Rectangle 98"/>
            <p:cNvSpPr>
              <a:spLocks noChangeArrowheads="1"/>
            </p:cNvSpPr>
            <p:nvPr/>
          </p:nvSpPr>
          <p:spPr bwMode="auto">
            <a:xfrm>
              <a:off x="5792744" y="4794129"/>
              <a:ext cx="249854"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2" name="Rectangle 99"/>
            <p:cNvSpPr>
              <a:spLocks noChangeArrowheads="1"/>
            </p:cNvSpPr>
            <p:nvPr/>
          </p:nvSpPr>
          <p:spPr bwMode="auto">
            <a:xfrm>
              <a:off x="6042597" y="4794129"/>
              <a:ext cx="244131" cy="257484"/>
            </a:xfrm>
            <a:prstGeom prst="rect">
              <a:avLst/>
            </a:prstGeom>
            <a:solidFill>
              <a:srgbClr val="EDC19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3" name="Rectangle 100"/>
            <p:cNvSpPr>
              <a:spLocks noChangeArrowheads="1"/>
            </p:cNvSpPr>
            <p:nvPr/>
          </p:nvSpPr>
          <p:spPr bwMode="auto">
            <a:xfrm>
              <a:off x="6042597" y="4794129"/>
              <a:ext cx="244131"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4" name="Rectangle 101"/>
            <p:cNvSpPr>
              <a:spLocks noChangeArrowheads="1"/>
            </p:cNvSpPr>
            <p:nvPr/>
          </p:nvSpPr>
          <p:spPr bwMode="auto">
            <a:xfrm>
              <a:off x="5542891" y="5084036"/>
              <a:ext cx="249854" cy="257484"/>
            </a:xfrm>
            <a:prstGeom prst="rect">
              <a:avLst/>
            </a:prstGeom>
            <a:solidFill>
              <a:schemeClr val="accent3">
                <a:lumMod val="75000"/>
              </a:schemeClr>
            </a:solidFill>
            <a:ln>
              <a:noFill/>
            </a:ln>
          </p:spPr>
          <p:txBody>
            <a:bodyPr vert="horz" wrap="square" lIns="91440" tIns="45720" rIns="91440" bIns="45720" numCol="1" anchor="t" anchorCtr="0" compatLnSpc="1"/>
            <a:lstStyle/>
            <a:p>
              <a:endParaRPr lang="zh-CN" altLang="en-US"/>
            </a:p>
          </p:txBody>
        </p:sp>
        <p:sp>
          <p:nvSpPr>
            <p:cNvPr id="95" name="Rectangle 102"/>
            <p:cNvSpPr>
              <a:spLocks noChangeArrowheads="1"/>
            </p:cNvSpPr>
            <p:nvPr/>
          </p:nvSpPr>
          <p:spPr bwMode="auto">
            <a:xfrm>
              <a:off x="5542891" y="5084036"/>
              <a:ext cx="249854"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6" name="Rectangle 103"/>
            <p:cNvSpPr>
              <a:spLocks noChangeArrowheads="1"/>
            </p:cNvSpPr>
            <p:nvPr/>
          </p:nvSpPr>
          <p:spPr bwMode="auto">
            <a:xfrm>
              <a:off x="5792744" y="5084036"/>
              <a:ext cx="249854" cy="257484"/>
            </a:xfrm>
            <a:prstGeom prst="rect">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97" name="Rectangle 104"/>
            <p:cNvSpPr>
              <a:spLocks noChangeArrowheads="1"/>
            </p:cNvSpPr>
            <p:nvPr/>
          </p:nvSpPr>
          <p:spPr bwMode="auto">
            <a:xfrm>
              <a:off x="5792744" y="5084036"/>
              <a:ext cx="249854"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8" name="Rectangle 105"/>
            <p:cNvSpPr>
              <a:spLocks noChangeArrowheads="1"/>
            </p:cNvSpPr>
            <p:nvPr/>
          </p:nvSpPr>
          <p:spPr bwMode="auto">
            <a:xfrm>
              <a:off x="6042597" y="5084036"/>
              <a:ext cx="244131" cy="257484"/>
            </a:xfrm>
            <a:prstGeom prst="rect">
              <a:avLst/>
            </a:pr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99" name="Rectangle 106"/>
            <p:cNvSpPr>
              <a:spLocks noChangeArrowheads="1"/>
            </p:cNvSpPr>
            <p:nvPr/>
          </p:nvSpPr>
          <p:spPr bwMode="auto">
            <a:xfrm>
              <a:off x="6042597" y="5084036"/>
              <a:ext cx="244131"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0" name="Rectangle 107"/>
            <p:cNvSpPr>
              <a:spLocks noChangeArrowheads="1"/>
            </p:cNvSpPr>
            <p:nvPr/>
          </p:nvSpPr>
          <p:spPr bwMode="auto">
            <a:xfrm>
              <a:off x="5542891" y="5341520"/>
              <a:ext cx="249854" cy="257484"/>
            </a:xfrm>
            <a:prstGeom prst="rect">
              <a:avLst/>
            </a:prstGeom>
            <a:solidFill>
              <a:schemeClr val="accent3">
                <a:lumMod val="75000"/>
              </a:schemeClr>
            </a:solidFill>
            <a:ln>
              <a:noFill/>
            </a:ln>
          </p:spPr>
          <p:txBody>
            <a:bodyPr vert="horz" wrap="square" lIns="91440" tIns="45720" rIns="91440" bIns="45720" numCol="1" anchor="t" anchorCtr="0" compatLnSpc="1"/>
            <a:lstStyle/>
            <a:p>
              <a:endParaRPr lang="zh-CN" altLang="en-US"/>
            </a:p>
          </p:txBody>
        </p:sp>
        <p:sp>
          <p:nvSpPr>
            <p:cNvPr id="101" name="Rectangle 108"/>
            <p:cNvSpPr>
              <a:spLocks noChangeArrowheads="1"/>
            </p:cNvSpPr>
            <p:nvPr/>
          </p:nvSpPr>
          <p:spPr bwMode="auto">
            <a:xfrm>
              <a:off x="5542891" y="5341520"/>
              <a:ext cx="249854"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2" name="Rectangle 109"/>
            <p:cNvSpPr>
              <a:spLocks noChangeArrowheads="1"/>
            </p:cNvSpPr>
            <p:nvPr/>
          </p:nvSpPr>
          <p:spPr bwMode="auto">
            <a:xfrm>
              <a:off x="5792744" y="5341520"/>
              <a:ext cx="249854" cy="257484"/>
            </a:xfrm>
            <a:prstGeom prst="rect">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03" name="Rectangle 110"/>
            <p:cNvSpPr>
              <a:spLocks noChangeArrowheads="1"/>
            </p:cNvSpPr>
            <p:nvPr/>
          </p:nvSpPr>
          <p:spPr bwMode="auto">
            <a:xfrm>
              <a:off x="5792744" y="5341520"/>
              <a:ext cx="249854"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4" name="Rectangle 111"/>
            <p:cNvSpPr>
              <a:spLocks noChangeArrowheads="1"/>
            </p:cNvSpPr>
            <p:nvPr/>
          </p:nvSpPr>
          <p:spPr bwMode="auto">
            <a:xfrm>
              <a:off x="6042597" y="5341520"/>
              <a:ext cx="244131" cy="257484"/>
            </a:xfrm>
            <a:prstGeom prst="rect">
              <a:avLst/>
            </a:pr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105" name="Rectangle 112"/>
            <p:cNvSpPr>
              <a:spLocks noChangeArrowheads="1"/>
            </p:cNvSpPr>
            <p:nvPr/>
          </p:nvSpPr>
          <p:spPr bwMode="auto">
            <a:xfrm>
              <a:off x="6042597" y="5341520"/>
              <a:ext cx="244131"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6" name="Freeform 113"/>
            <p:cNvSpPr/>
            <p:nvPr/>
          </p:nvSpPr>
          <p:spPr bwMode="auto">
            <a:xfrm>
              <a:off x="5542891" y="5631427"/>
              <a:ext cx="249854" cy="257484"/>
            </a:xfrm>
            <a:custGeom>
              <a:avLst/>
              <a:gdLst>
                <a:gd name="T0" fmla="*/ 0 w 131"/>
                <a:gd name="T1" fmla="*/ 0 h 135"/>
                <a:gd name="T2" fmla="*/ 131 w 131"/>
                <a:gd name="T3" fmla="*/ 135 h 135"/>
                <a:gd name="T4" fmla="*/ 131 w 131"/>
                <a:gd name="T5" fmla="*/ 0 h 135"/>
                <a:gd name="T6" fmla="*/ 0 w 131"/>
                <a:gd name="T7" fmla="*/ 0 h 135"/>
              </a:gdLst>
              <a:ahLst/>
              <a:cxnLst>
                <a:cxn ang="0">
                  <a:pos x="T0" y="T1"/>
                </a:cxn>
                <a:cxn ang="0">
                  <a:pos x="T2" y="T3"/>
                </a:cxn>
                <a:cxn ang="0">
                  <a:pos x="T4" y="T5"/>
                </a:cxn>
                <a:cxn ang="0">
                  <a:pos x="T6" y="T7"/>
                </a:cxn>
              </a:cxnLst>
              <a:rect l="0" t="0" r="r" b="b"/>
              <a:pathLst>
                <a:path w="131" h="135">
                  <a:moveTo>
                    <a:pt x="0" y="0"/>
                  </a:moveTo>
                  <a:lnTo>
                    <a:pt x="131" y="135"/>
                  </a:lnTo>
                  <a:lnTo>
                    <a:pt x="131" y="0"/>
                  </a:lnTo>
                  <a:lnTo>
                    <a:pt x="0" y="0"/>
                  </a:lnTo>
                  <a:close/>
                </a:path>
              </a:pathLst>
            </a:custGeom>
            <a:solidFill>
              <a:schemeClr val="accent3">
                <a:lumMod val="40000"/>
                <a:lumOff val="60000"/>
              </a:schemeClr>
            </a:solidFill>
            <a:ln>
              <a:noFill/>
            </a:ln>
          </p:spPr>
          <p:txBody>
            <a:bodyPr vert="horz" wrap="square" lIns="91440" tIns="45720" rIns="91440" bIns="45720" numCol="1" anchor="t" anchorCtr="0" compatLnSpc="1"/>
            <a:lstStyle/>
            <a:p>
              <a:endParaRPr lang="zh-CN" altLang="en-US"/>
            </a:p>
          </p:txBody>
        </p:sp>
        <p:sp>
          <p:nvSpPr>
            <p:cNvPr id="107" name="Freeform 114"/>
            <p:cNvSpPr/>
            <p:nvPr/>
          </p:nvSpPr>
          <p:spPr bwMode="auto">
            <a:xfrm>
              <a:off x="5542891" y="5631427"/>
              <a:ext cx="249854" cy="257484"/>
            </a:xfrm>
            <a:custGeom>
              <a:avLst/>
              <a:gdLst>
                <a:gd name="T0" fmla="*/ 0 w 131"/>
                <a:gd name="T1" fmla="*/ 0 h 135"/>
                <a:gd name="T2" fmla="*/ 131 w 131"/>
                <a:gd name="T3" fmla="*/ 135 h 135"/>
                <a:gd name="T4" fmla="*/ 131 w 131"/>
                <a:gd name="T5" fmla="*/ 0 h 135"/>
                <a:gd name="T6" fmla="*/ 0 w 131"/>
                <a:gd name="T7" fmla="*/ 0 h 135"/>
              </a:gdLst>
              <a:ahLst/>
              <a:cxnLst>
                <a:cxn ang="0">
                  <a:pos x="T0" y="T1"/>
                </a:cxn>
                <a:cxn ang="0">
                  <a:pos x="T2" y="T3"/>
                </a:cxn>
                <a:cxn ang="0">
                  <a:pos x="T4" y="T5"/>
                </a:cxn>
                <a:cxn ang="0">
                  <a:pos x="T6" y="T7"/>
                </a:cxn>
              </a:cxnLst>
              <a:rect l="0" t="0" r="r" b="b"/>
              <a:pathLst>
                <a:path w="131" h="135">
                  <a:moveTo>
                    <a:pt x="0" y="0"/>
                  </a:moveTo>
                  <a:lnTo>
                    <a:pt x="131" y="135"/>
                  </a:lnTo>
                  <a:lnTo>
                    <a:pt x="131"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Rectangle 115"/>
            <p:cNvSpPr>
              <a:spLocks noChangeArrowheads="1"/>
            </p:cNvSpPr>
            <p:nvPr/>
          </p:nvSpPr>
          <p:spPr bwMode="auto">
            <a:xfrm>
              <a:off x="5792744" y="5631427"/>
              <a:ext cx="249854" cy="257484"/>
            </a:xfrm>
            <a:prstGeom prst="rect">
              <a:avLst/>
            </a:prstGeom>
            <a:solidFill>
              <a:schemeClr val="accent3">
                <a:lumMod val="40000"/>
                <a:lumOff val="60000"/>
              </a:schemeClr>
            </a:solidFill>
            <a:ln>
              <a:noFill/>
            </a:ln>
          </p:spPr>
          <p:txBody>
            <a:bodyPr vert="horz" wrap="square" lIns="91440" tIns="45720" rIns="91440" bIns="45720" numCol="1" anchor="t" anchorCtr="0" compatLnSpc="1"/>
            <a:lstStyle/>
            <a:p>
              <a:endParaRPr lang="zh-CN" altLang="en-US"/>
            </a:p>
          </p:txBody>
        </p:sp>
        <p:sp>
          <p:nvSpPr>
            <p:cNvPr id="109" name="Rectangle 116"/>
            <p:cNvSpPr>
              <a:spLocks noChangeArrowheads="1"/>
            </p:cNvSpPr>
            <p:nvPr/>
          </p:nvSpPr>
          <p:spPr bwMode="auto">
            <a:xfrm>
              <a:off x="5792744" y="5631427"/>
              <a:ext cx="249854"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0" name="Freeform 117"/>
            <p:cNvSpPr/>
            <p:nvPr/>
          </p:nvSpPr>
          <p:spPr bwMode="auto">
            <a:xfrm>
              <a:off x="6042597" y="5631427"/>
              <a:ext cx="244131" cy="257484"/>
            </a:xfrm>
            <a:custGeom>
              <a:avLst/>
              <a:gdLst>
                <a:gd name="T0" fmla="*/ 0 w 128"/>
                <a:gd name="T1" fmla="*/ 0 h 135"/>
                <a:gd name="T2" fmla="*/ 0 w 128"/>
                <a:gd name="T3" fmla="*/ 135 h 135"/>
                <a:gd name="T4" fmla="*/ 128 w 128"/>
                <a:gd name="T5" fmla="*/ 0 h 135"/>
                <a:gd name="T6" fmla="*/ 0 w 128"/>
                <a:gd name="T7" fmla="*/ 0 h 135"/>
              </a:gdLst>
              <a:ahLst/>
              <a:cxnLst>
                <a:cxn ang="0">
                  <a:pos x="T0" y="T1"/>
                </a:cxn>
                <a:cxn ang="0">
                  <a:pos x="T2" y="T3"/>
                </a:cxn>
                <a:cxn ang="0">
                  <a:pos x="T4" y="T5"/>
                </a:cxn>
                <a:cxn ang="0">
                  <a:pos x="T6" y="T7"/>
                </a:cxn>
              </a:cxnLst>
              <a:rect l="0" t="0" r="r" b="b"/>
              <a:pathLst>
                <a:path w="128" h="135">
                  <a:moveTo>
                    <a:pt x="0" y="0"/>
                  </a:moveTo>
                  <a:lnTo>
                    <a:pt x="0" y="135"/>
                  </a:lnTo>
                  <a:lnTo>
                    <a:pt x="128" y="0"/>
                  </a:lnTo>
                  <a:lnTo>
                    <a:pt x="0" y="0"/>
                  </a:lnTo>
                  <a:close/>
                </a:path>
              </a:pathLst>
            </a:custGeom>
            <a:solidFill>
              <a:schemeClr val="accent3">
                <a:lumMod val="20000"/>
                <a:lumOff val="80000"/>
              </a:schemeClr>
            </a:solidFill>
            <a:ln>
              <a:noFill/>
            </a:ln>
          </p:spPr>
          <p:txBody>
            <a:bodyPr vert="horz" wrap="square" lIns="91440" tIns="45720" rIns="91440" bIns="45720" numCol="1" anchor="t" anchorCtr="0" compatLnSpc="1"/>
            <a:lstStyle/>
            <a:p>
              <a:endParaRPr lang="zh-CN" altLang="en-US"/>
            </a:p>
          </p:txBody>
        </p:sp>
        <p:sp>
          <p:nvSpPr>
            <p:cNvPr id="111" name="Freeform 118"/>
            <p:cNvSpPr/>
            <p:nvPr/>
          </p:nvSpPr>
          <p:spPr bwMode="auto">
            <a:xfrm>
              <a:off x="6042597" y="5631427"/>
              <a:ext cx="244131" cy="257484"/>
            </a:xfrm>
            <a:custGeom>
              <a:avLst/>
              <a:gdLst>
                <a:gd name="T0" fmla="*/ 0 w 128"/>
                <a:gd name="T1" fmla="*/ 0 h 135"/>
                <a:gd name="T2" fmla="*/ 0 w 128"/>
                <a:gd name="T3" fmla="*/ 135 h 135"/>
                <a:gd name="T4" fmla="*/ 128 w 128"/>
                <a:gd name="T5" fmla="*/ 0 h 135"/>
                <a:gd name="T6" fmla="*/ 0 w 128"/>
                <a:gd name="T7" fmla="*/ 0 h 135"/>
              </a:gdLst>
              <a:ahLst/>
              <a:cxnLst>
                <a:cxn ang="0">
                  <a:pos x="T0" y="T1"/>
                </a:cxn>
                <a:cxn ang="0">
                  <a:pos x="T2" y="T3"/>
                </a:cxn>
                <a:cxn ang="0">
                  <a:pos x="T4" y="T5"/>
                </a:cxn>
                <a:cxn ang="0">
                  <a:pos x="T6" y="T7"/>
                </a:cxn>
              </a:cxnLst>
              <a:rect l="0" t="0" r="r" b="b"/>
              <a:pathLst>
                <a:path w="128" h="135">
                  <a:moveTo>
                    <a:pt x="0" y="0"/>
                  </a:moveTo>
                  <a:lnTo>
                    <a:pt x="0" y="135"/>
                  </a:lnTo>
                  <a:lnTo>
                    <a:pt x="128"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19"/>
            <p:cNvSpPr/>
            <p:nvPr/>
          </p:nvSpPr>
          <p:spPr bwMode="auto">
            <a:xfrm>
              <a:off x="5792744" y="5888910"/>
              <a:ext cx="249854" cy="125881"/>
            </a:xfrm>
            <a:custGeom>
              <a:avLst/>
              <a:gdLst>
                <a:gd name="T0" fmla="*/ 64 w 131"/>
                <a:gd name="T1" fmla="*/ 0 h 66"/>
                <a:gd name="T2" fmla="*/ 0 w 131"/>
                <a:gd name="T3" fmla="*/ 0 h 66"/>
                <a:gd name="T4" fmla="*/ 64 w 131"/>
                <a:gd name="T5" fmla="*/ 66 h 66"/>
                <a:gd name="T6" fmla="*/ 131 w 131"/>
                <a:gd name="T7" fmla="*/ 0 h 66"/>
                <a:gd name="T8" fmla="*/ 64 w 131"/>
                <a:gd name="T9" fmla="*/ 0 h 66"/>
              </a:gdLst>
              <a:ahLst/>
              <a:cxnLst>
                <a:cxn ang="0">
                  <a:pos x="T0" y="T1"/>
                </a:cxn>
                <a:cxn ang="0">
                  <a:pos x="T2" y="T3"/>
                </a:cxn>
                <a:cxn ang="0">
                  <a:pos x="T4" y="T5"/>
                </a:cxn>
                <a:cxn ang="0">
                  <a:pos x="T6" y="T7"/>
                </a:cxn>
                <a:cxn ang="0">
                  <a:pos x="T8" y="T9"/>
                </a:cxn>
              </a:cxnLst>
              <a:rect l="0" t="0" r="r" b="b"/>
              <a:pathLst>
                <a:path w="131" h="66">
                  <a:moveTo>
                    <a:pt x="64" y="0"/>
                  </a:moveTo>
                  <a:lnTo>
                    <a:pt x="0" y="0"/>
                  </a:lnTo>
                  <a:lnTo>
                    <a:pt x="64" y="66"/>
                  </a:lnTo>
                  <a:lnTo>
                    <a:pt x="131" y="0"/>
                  </a:lnTo>
                  <a:lnTo>
                    <a:pt x="6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20"/>
            <p:cNvSpPr/>
            <p:nvPr/>
          </p:nvSpPr>
          <p:spPr bwMode="auto">
            <a:xfrm>
              <a:off x="5792744" y="5631427"/>
              <a:ext cx="249854" cy="257484"/>
            </a:xfrm>
            <a:custGeom>
              <a:avLst/>
              <a:gdLst>
                <a:gd name="T0" fmla="*/ 131 w 131"/>
                <a:gd name="T1" fmla="*/ 0 h 135"/>
                <a:gd name="T2" fmla="*/ 0 w 131"/>
                <a:gd name="T3" fmla="*/ 0 h 135"/>
                <a:gd name="T4" fmla="*/ 0 w 131"/>
                <a:gd name="T5" fmla="*/ 135 h 135"/>
                <a:gd name="T6" fmla="*/ 131 w 131"/>
                <a:gd name="T7" fmla="*/ 0 h 135"/>
              </a:gdLst>
              <a:ahLst/>
              <a:cxnLst>
                <a:cxn ang="0">
                  <a:pos x="T0" y="T1"/>
                </a:cxn>
                <a:cxn ang="0">
                  <a:pos x="T2" y="T3"/>
                </a:cxn>
                <a:cxn ang="0">
                  <a:pos x="T4" y="T5"/>
                </a:cxn>
                <a:cxn ang="0">
                  <a:pos x="T6" y="T7"/>
                </a:cxn>
              </a:cxnLst>
              <a:rect l="0" t="0" r="r" b="b"/>
              <a:pathLst>
                <a:path w="131" h="135">
                  <a:moveTo>
                    <a:pt x="131" y="0"/>
                  </a:moveTo>
                  <a:lnTo>
                    <a:pt x="0" y="0"/>
                  </a:lnTo>
                  <a:lnTo>
                    <a:pt x="0" y="135"/>
                  </a:lnTo>
                  <a:lnTo>
                    <a:pt x="131"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114" name="Freeform 121"/>
            <p:cNvSpPr/>
            <p:nvPr/>
          </p:nvSpPr>
          <p:spPr bwMode="auto">
            <a:xfrm>
              <a:off x="5792744" y="5631427"/>
              <a:ext cx="249854" cy="257484"/>
            </a:xfrm>
            <a:custGeom>
              <a:avLst/>
              <a:gdLst>
                <a:gd name="T0" fmla="*/ 131 w 131"/>
                <a:gd name="T1" fmla="*/ 0 h 135"/>
                <a:gd name="T2" fmla="*/ 0 w 131"/>
                <a:gd name="T3" fmla="*/ 0 h 135"/>
                <a:gd name="T4" fmla="*/ 0 w 131"/>
                <a:gd name="T5" fmla="*/ 135 h 135"/>
                <a:gd name="T6" fmla="*/ 131 w 131"/>
                <a:gd name="T7" fmla="*/ 0 h 135"/>
              </a:gdLst>
              <a:ahLst/>
              <a:cxnLst>
                <a:cxn ang="0">
                  <a:pos x="T0" y="T1"/>
                </a:cxn>
                <a:cxn ang="0">
                  <a:pos x="T2" y="T3"/>
                </a:cxn>
                <a:cxn ang="0">
                  <a:pos x="T4" y="T5"/>
                </a:cxn>
                <a:cxn ang="0">
                  <a:pos x="T6" y="T7"/>
                </a:cxn>
              </a:cxnLst>
              <a:rect l="0" t="0" r="r" b="b"/>
              <a:pathLst>
                <a:path w="131" h="135">
                  <a:moveTo>
                    <a:pt x="131" y="0"/>
                  </a:moveTo>
                  <a:lnTo>
                    <a:pt x="0" y="0"/>
                  </a:lnTo>
                  <a:lnTo>
                    <a:pt x="0" y="135"/>
                  </a:lnTo>
                  <a:lnTo>
                    <a:pt x="1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22"/>
            <p:cNvSpPr/>
            <p:nvPr/>
          </p:nvSpPr>
          <p:spPr bwMode="auto">
            <a:xfrm>
              <a:off x="6277192" y="2562606"/>
              <a:ext cx="249854" cy="257484"/>
            </a:xfrm>
            <a:custGeom>
              <a:avLst/>
              <a:gdLst>
                <a:gd name="T0" fmla="*/ 0 w 131"/>
                <a:gd name="T1" fmla="*/ 0 h 135"/>
                <a:gd name="T2" fmla="*/ 0 w 131"/>
                <a:gd name="T3" fmla="*/ 0 h 135"/>
                <a:gd name="T4" fmla="*/ 0 w 131"/>
                <a:gd name="T5" fmla="*/ 135 h 135"/>
                <a:gd name="T6" fmla="*/ 0 w 131"/>
                <a:gd name="T7" fmla="*/ 135 h 135"/>
                <a:gd name="T8" fmla="*/ 131 w 131"/>
                <a:gd name="T9" fmla="*/ 135 h 135"/>
                <a:gd name="T10" fmla="*/ 0 w 131"/>
                <a:gd name="T11" fmla="*/ 0 h 135"/>
              </a:gdLst>
              <a:ahLst/>
              <a:cxnLst>
                <a:cxn ang="0">
                  <a:pos x="T0" y="T1"/>
                </a:cxn>
                <a:cxn ang="0">
                  <a:pos x="T2" y="T3"/>
                </a:cxn>
                <a:cxn ang="0">
                  <a:pos x="T4" y="T5"/>
                </a:cxn>
                <a:cxn ang="0">
                  <a:pos x="T6" y="T7"/>
                </a:cxn>
                <a:cxn ang="0">
                  <a:pos x="T8" y="T9"/>
                </a:cxn>
                <a:cxn ang="0">
                  <a:pos x="T10" y="T11"/>
                </a:cxn>
              </a:cxnLst>
              <a:rect l="0" t="0" r="r" b="b"/>
              <a:pathLst>
                <a:path w="131" h="135">
                  <a:moveTo>
                    <a:pt x="0" y="0"/>
                  </a:moveTo>
                  <a:lnTo>
                    <a:pt x="0" y="0"/>
                  </a:lnTo>
                  <a:lnTo>
                    <a:pt x="0" y="135"/>
                  </a:lnTo>
                  <a:lnTo>
                    <a:pt x="0" y="135"/>
                  </a:lnTo>
                  <a:lnTo>
                    <a:pt x="131" y="135"/>
                  </a:lnTo>
                  <a:lnTo>
                    <a:pt x="0" y="0"/>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116" name="Freeform 123"/>
            <p:cNvSpPr/>
            <p:nvPr/>
          </p:nvSpPr>
          <p:spPr bwMode="auto">
            <a:xfrm>
              <a:off x="6277192" y="2562606"/>
              <a:ext cx="249854" cy="257484"/>
            </a:xfrm>
            <a:custGeom>
              <a:avLst/>
              <a:gdLst>
                <a:gd name="T0" fmla="*/ 0 w 131"/>
                <a:gd name="T1" fmla="*/ 0 h 135"/>
                <a:gd name="T2" fmla="*/ 0 w 131"/>
                <a:gd name="T3" fmla="*/ 0 h 135"/>
                <a:gd name="T4" fmla="*/ 0 w 131"/>
                <a:gd name="T5" fmla="*/ 135 h 135"/>
                <a:gd name="T6" fmla="*/ 0 w 131"/>
                <a:gd name="T7" fmla="*/ 135 h 135"/>
                <a:gd name="T8" fmla="*/ 131 w 131"/>
                <a:gd name="T9" fmla="*/ 135 h 135"/>
                <a:gd name="T10" fmla="*/ 0 w 131"/>
                <a:gd name="T11" fmla="*/ 0 h 135"/>
              </a:gdLst>
              <a:ahLst/>
              <a:cxnLst>
                <a:cxn ang="0">
                  <a:pos x="T0" y="T1"/>
                </a:cxn>
                <a:cxn ang="0">
                  <a:pos x="T2" y="T3"/>
                </a:cxn>
                <a:cxn ang="0">
                  <a:pos x="T4" y="T5"/>
                </a:cxn>
                <a:cxn ang="0">
                  <a:pos x="T6" y="T7"/>
                </a:cxn>
                <a:cxn ang="0">
                  <a:pos x="T8" y="T9"/>
                </a:cxn>
                <a:cxn ang="0">
                  <a:pos x="T10" y="T11"/>
                </a:cxn>
              </a:cxnLst>
              <a:rect l="0" t="0" r="r" b="b"/>
              <a:pathLst>
                <a:path w="131" h="135">
                  <a:moveTo>
                    <a:pt x="0" y="0"/>
                  </a:moveTo>
                  <a:lnTo>
                    <a:pt x="0" y="0"/>
                  </a:lnTo>
                  <a:lnTo>
                    <a:pt x="0" y="135"/>
                  </a:lnTo>
                  <a:lnTo>
                    <a:pt x="0" y="135"/>
                  </a:lnTo>
                  <a:lnTo>
                    <a:pt x="131" y="13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24"/>
            <p:cNvSpPr/>
            <p:nvPr/>
          </p:nvSpPr>
          <p:spPr bwMode="auto">
            <a:xfrm>
              <a:off x="6277192" y="2820090"/>
              <a:ext cx="249854" cy="257484"/>
            </a:xfrm>
            <a:custGeom>
              <a:avLst/>
              <a:gdLst>
                <a:gd name="T0" fmla="*/ 0 w 131"/>
                <a:gd name="T1" fmla="*/ 0 h 135"/>
                <a:gd name="T2" fmla="*/ 0 w 131"/>
                <a:gd name="T3" fmla="*/ 0 h 135"/>
                <a:gd name="T4" fmla="*/ 0 w 131"/>
                <a:gd name="T5" fmla="*/ 135 h 135"/>
                <a:gd name="T6" fmla="*/ 131 w 131"/>
                <a:gd name="T7" fmla="*/ 135 h 135"/>
                <a:gd name="T8" fmla="*/ 0 w 131"/>
                <a:gd name="T9" fmla="*/ 0 h 135"/>
              </a:gdLst>
              <a:ahLst/>
              <a:cxnLst>
                <a:cxn ang="0">
                  <a:pos x="T0" y="T1"/>
                </a:cxn>
                <a:cxn ang="0">
                  <a:pos x="T2" y="T3"/>
                </a:cxn>
                <a:cxn ang="0">
                  <a:pos x="T4" y="T5"/>
                </a:cxn>
                <a:cxn ang="0">
                  <a:pos x="T6" y="T7"/>
                </a:cxn>
                <a:cxn ang="0">
                  <a:pos x="T8" y="T9"/>
                </a:cxn>
              </a:cxnLst>
              <a:rect l="0" t="0" r="r" b="b"/>
              <a:pathLst>
                <a:path w="131" h="135">
                  <a:moveTo>
                    <a:pt x="0" y="0"/>
                  </a:moveTo>
                  <a:lnTo>
                    <a:pt x="0" y="0"/>
                  </a:lnTo>
                  <a:lnTo>
                    <a:pt x="0" y="135"/>
                  </a:lnTo>
                  <a:lnTo>
                    <a:pt x="131" y="135"/>
                  </a:lnTo>
                  <a:lnTo>
                    <a:pt x="0" y="0"/>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118" name="Freeform 125"/>
            <p:cNvSpPr/>
            <p:nvPr/>
          </p:nvSpPr>
          <p:spPr bwMode="auto">
            <a:xfrm>
              <a:off x="6277192" y="2820090"/>
              <a:ext cx="249854" cy="257484"/>
            </a:xfrm>
            <a:custGeom>
              <a:avLst/>
              <a:gdLst>
                <a:gd name="T0" fmla="*/ 0 w 131"/>
                <a:gd name="T1" fmla="*/ 0 h 135"/>
                <a:gd name="T2" fmla="*/ 0 w 131"/>
                <a:gd name="T3" fmla="*/ 0 h 135"/>
                <a:gd name="T4" fmla="*/ 0 w 131"/>
                <a:gd name="T5" fmla="*/ 135 h 135"/>
                <a:gd name="T6" fmla="*/ 131 w 131"/>
                <a:gd name="T7" fmla="*/ 135 h 135"/>
                <a:gd name="T8" fmla="*/ 0 w 131"/>
                <a:gd name="T9" fmla="*/ 0 h 135"/>
              </a:gdLst>
              <a:ahLst/>
              <a:cxnLst>
                <a:cxn ang="0">
                  <a:pos x="T0" y="T1"/>
                </a:cxn>
                <a:cxn ang="0">
                  <a:pos x="T2" y="T3"/>
                </a:cxn>
                <a:cxn ang="0">
                  <a:pos x="T4" y="T5"/>
                </a:cxn>
                <a:cxn ang="0">
                  <a:pos x="T6" y="T7"/>
                </a:cxn>
                <a:cxn ang="0">
                  <a:pos x="T8" y="T9"/>
                </a:cxn>
              </a:cxnLst>
              <a:rect l="0" t="0" r="r" b="b"/>
              <a:pathLst>
                <a:path w="131" h="135">
                  <a:moveTo>
                    <a:pt x="0" y="0"/>
                  </a:moveTo>
                  <a:lnTo>
                    <a:pt x="0" y="0"/>
                  </a:lnTo>
                  <a:lnTo>
                    <a:pt x="0" y="135"/>
                  </a:lnTo>
                  <a:lnTo>
                    <a:pt x="131" y="13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Rectangle 126"/>
            <p:cNvSpPr>
              <a:spLocks noChangeArrowheads="1"/>
            </p:cNvSpPr>
            <p:nvPr/>
          </p:nvSpPr>
          <p:spPr bwMode="auto">
            <a:xfrm>
              <a:off x="6277192" y="2820090"/>
              <a:ext cx="1908" cy="1908"/>
            </a:xfrm>
            <a:prstGeom prst="rect">
              <a:avLst/>
            </a:prstGeom>
            <a:solidFill>
              <a:srgbClr val="AAC81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0" name="Freeform 127"/>
            <p:cNvSpPr/>
            <p:nvPr/>
          </p:nvSpPr>
          <p:spPr bwMode="auto">
            <a:xfrm>
              <a:off x="6277192" y="282009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Rectangle 128"/>
            <p:cNvSpPr>
              <a:spLocks noChangeArrowheads="1"/>
            </p:cNvSpPr>
            <p:nvPr/>
          </p:nvSpPr>
          <p:spPr bwMode="auto">
            <a:xfrm>
              <a:off x="5787022" y="3401811"/>
              <a:ext cx="249854" cy="1908"/>
            </a:xfrm>
            <a:prstGeom prst="rect">
              <a:avLst/>
            </a:prstGeom>
            <a:solidFill>
              <a:srgbClr val="F7EE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2" name="Rectangle 129"/>
            <p:cNvSpPr>
              <a:spLocks noChangeArrowheads="1"/>
            </p:cNvSpPr>
            <p:nvPr/>
          </p:nvSpPr>
          <p:spPr bwMode="auto">
            <a:xfrm>
              <a:off x="5787022" y="3401811"/>
              <a:ext cx="249854" cy="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3" name="Freeform 130"/>
            <p:cNvSpPr/>
            <p:nvPr/>
          </p:nvSpPr>
          <p:spPr bwMode="auto">
            <a:xfrm>
              <a:off x="5787022" y="3401811"/>
              <a:ext cx="249854" cy="257484"/>
            </a:xfrm>
            <a:custGeom>
              <a:avLst/>
              <a:gdLst>
                <a:gd name="T0" fmla="*/ 131 w 131"/>
                <a:gd name="T1" fmla="*/ 0 h 135"/>
                <a:gd name="T2" fmla="*/ 0 w 131"/>
                <a:gd name="T3" fmla="*/ 0 h 135"/>
                <a:gd name="T4" fmla="*/ 0 w 131"/>
                <a:gd name="T5" fmla="*/ 135 h 135"/>
                <a:gd name="T6" fmla="*/ 131 w 131"/>
                <a:gd name="T7" fmla="*/ 0 h 135"/>
              </a:gdLst>
              <a:ahLst/>
              <a:cxnLst>
                <a:cxn ang="0">
                  <a:pos x="T0" y="T1"/>
                </a:cxn>
                <a:cxn ang="0">
                  <a:pos x="T2" y="T3"/>
                </a:cxn>
                <a:cxn ang="0">
                  <a:pos x="T4" y="T5"/>
                </a:cxn>
                <a:cxn ang="0">
                  <a:pos x="T6" y="T7"/>
                </a:cxn>
              </a:cxnLst>
              <a:rect l="0" t="0" r="r" b="b"/>
              <a:pathLst>
                <a:path w="131" h="135">
                  <a:moveTo>
                    <a:pt x="131" y="0"/>
                  </a:moveTo>
                  <a:lnTo>
                    <a:pt x="0" y="0"/>
                  </a:lnTo>
                  <a:lnTo>
                    <a:pt x="0" y="135"/>
                  </a:lnTo>
                  <a:lnTo>
                    <a:pt x="131" y="0"/>
                  </a:lnTo>
                  <a:close/>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p>
          </p:txBody>
        </p:sp>
        <p:sp>
          <p:nvSpPr>
            <p:cNvPr id="124" name="Freeform 131"/>
            <p:cNvSpPr/>
            <p:nvPr/>
          </p:nvSpPr>
          <p:spPr bwMode="auto">
            <a:xfrm>
              <a:off x="5787022" y="3401811"/>
              <a:ext cx="249854" cy="257484"/>
            </a:xfrm>
            <a:custGeom>
              <a:avLst/>
              <a:gdLst>
                <a:gd name="T0" fmla="*/ 131 w 131"/>
                <a:gd name="T1" fmla="*/ 0 h 135"/>
                <a:gd name="T2" fmla="*/ 0 w 131"/>
                <a:gd name="T3" fmla="*/ 0 h 135"/>
                <a:gd name="T4" fmla="*/ 0 w 131"/>
                <a:gd name="T5" fmla="*/ 135 h 135"/>
                <a:gd name="T6" fmla="*/ 131 w 131"/>
                <a:gd name="T7" fmla="*/ 0 h 135"/>
              </a:gdLst>
              <a:ahLst/>
              <a:cxnLst>
                <a:cxn ang="0">
                  <a:pos x="T0" y="T1"/>
                </a:cxn>
                <a:cxn ang="0">
                  <a:pos x="T2" y="T3"/>
                </a:cxn>
                <a:cxn ang="0">
                  <a:pos x="T4" y="T5"/>
                </a:cxn>
                <a:cxn ang="0">
                  <a:pos x="T6" y="T7"/>
                </a:cxn>
              </a:cxnLst>
              <a:rect l="0" t="0" r="r" b="b"/>
              <a:pathLst>
                <a:path w="131" h="135">
                  <a:moveTo>
                    <a:pt x="131" y="0"/>
                  </a:moveTo>
                  <a:lnTo>
                    <a:pt x="0" y="0"/>
                  </a:lnTo>
                  <a:lnTo>
                    <a:pt x="0" y="135"/>
                  </a:lnTo>
                  <a:lnTo>
                    <a:pt x="1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32"/>
            <p:cNvSpPr/>
            <p:nvPr/>
          </p:nvSpPr>
          <p:spPr bwMode="auto">
            <a:xfrm>
              <a:off x="5787022" y="3659295"/>
              <a:ext cx="249854" cy="259391"/>
            </a:xfrm>
            <a:custGeom>
              <a:avLst/>
              <a:gdLst>
                <a:gd name="T0" fmla="*/ 0 w 131"/>
                <a:gd name="T1" fmla="*/ 0 h 136"/>
                <a:gd name="T2" fmla="*/ 0 w 131"/>
                <a:gd name="T3" fmla="*/ 0 h 136"/>
                <a:gd name="T4" fmla="*/ 0 w 131"/>
                <a:gd name="T5" fmla="*/ 136 h 136"/>
                <a:gd name="T6" fmla="*/ 131 w 131"/>
                <a:gd name="T7" fmla="*/ 136 h 136"/>
                <a:gd name="T8" fmla="*/ 0 w 131"/>
                <a:gd name="T9" fmla="*/ 0 h 136"/>
              </a:gdLst>
              <a:ahLst/>
              <a:cxnLst>
                <a:cxn ang="0">
                  <a:pos x="T0" y="T1"/>
                </a:cxn>
                <a:cxn ang="0">
                  <a:pos x="T2" y="T3"/>
                </a:cxn>
                <a:cxn ang="0">
                  <a:pos x="T4" y="T5"/>
                </a:cxn>
                <a:cxn ang="0">
                  <a:pos x="T6" y="T7"/>
                </a:cxn>
                <a:cxn ang="0">
                  <a:pos x="T8" y="T9"/>
                </a:cxn>
              </a:cxnLst>
              <a:rect l="0" t="0" r="r" b="b"/>
              <a:pathLst>
                <a:path w="131" h="136">
                  <a:moveTo>
                    <a:pt x="0" y="0"/>
                  </a:moveTo>
                  <a:lnTo>
                    <a:pt x="0" y="0"/>
                  </a:lnTo>
                  <a:lnTo>
                    <a:pt x="0" y="136"/>
                  </a:lnTo>
                  <a:lnTo>
                    <a:pt x="131" y="136"/>
                  </a:lnTo>
                  <a:lnTo>
                    <a:pt x="0" y="0"/>
                  </a:lnTo>
                  <a:close/>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p>
          </p:txBody>
        </p:sp>
        <p:sp>
          <p:nvSpPr>
            <p:cNvPr id="126" name="Freeform 133"/>
            <p:cNvSpPr/>
            <p:nvPr/>
          </p:nvSpPr>
          <p:spPr bwMode="auto">
            <a:xfrm>
              <a:off x="5787022" y="3659295"/>
              <a:ext cx="249854" cy="259391"/>
            </a:xfrm>
            <a:custGeom>
              <a:avLst/>
              <a:gdLst>
                <a:gd name="T0" fmla="*/ 0 w 131"/>
                <a:gd name="T1" fmla="*/ 0 h 136"/>
                <a:gd name="T2" fmla="*/ 0 w 131"/>
                <a:gd name="T3" fmla="*/ 0 h 136"/>
                <a:gd name="T4" fmla="*/ 0 w 131"/>
                <a:gd name="T5" fmla="*/ 136 h 136"/>
                <a:gd name="T6" fmla="*/ 131 w 131"/>
                <a:gd name="T7" fmla="*/ 136 h 136"/>
                <a:gd name="T8" fmla="*/ 0 w 131"/>
                <a:gd name="T9" fmla="*/ 0 h 136"/>
              </a:gdLst>
              <a:ahLst/>
              <a:cxnLst>
                <a:cxn ang="0">
                  <a:pos x="T0" y="T1"/>
                </a:cxn>
                <a:cxn ang="0">
                  <a:pos x="T2" y="T3"/>
                </a:cxn>
                <a:cxn ang="0">
                  <a:pos x="T4" y="T5"/>
                </a:cxn>
                <a:cxn ang="0">
                  <a:pos x="T6" y="T7"/>
                </a:cxn>
                <a:cxn ang="0">
                  <a:pos x="T8" y="T9"/>
                </a:cxn>
              </a:cxnLst>
              <a:rect l="0" t="0" r="r" b="b"/>
              <a:pathLst>
                <a:path w="131" h="136">
                  <a:moveTo>
                    <a:pt x="0" y="0"/>
                  </a:moveTo>
                  <a:lnTo>
                    <a:pt x="0" y="0"/>
                  </a:lnTo>
                  <a:lnTo>
                    <a:pt x="0" y="136"/>
                  </a:lnTo>
                  <a:lnTo>
                    <a:pt x="131" y="13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34"/>
            <p:cNvSpPr/>
            <p:nvPr/>
          </p:nvSpPr>
          <p:spPr bwMode="auto">
            <a:xfrm>
              <a:off x="6286728" y="3954923"/>
              <a:ext cx="268926" cy="251762"/>
            </a:xfrm>
            <a:custGeom>
              <a:avLst/>
              <a:gdLst>
                <a:gd name="T0" fmla="*/ 0 w 141"/>
                <a:gd name="T1" fmla="*/ 0 h 132"/>
                <a:gd name="T2" fmla="*/ 0 w 141"/>
                <a:gd name="T3" fmla="*/ 132 h 132"/>
                <a:gd name="T4" fmla="*/ 141 w 141"/>
                <a:gd name="T5" fmla="*/ 132 h 132"/>
                <a:gd name="T6" fmla="*/ 0 w 141"/>
                <a:gd name="T7" fmla="*/ 0 h 132"/>
              </a:gdLst>
              <a:ahLst/>
              <a:cxnLst>
                <a:cxn ang="0">
                  <a:pos x="T0" y="T1"/>
                </a:cxn>
                <a:cxn ang="0">
                  <a:pos x="T2" y="T3"/>
                </a:cxn>
                <a:cxn ang="0">
                  <a:pos x="T4" y="T5"/>
                </a:cxn>
                <a:cxn ang="0">
                  <a:pos x="T6" y="T7"/>
                </a:cxn>
              </a:cxnLst>
              <a:rect l="0" t="0" r="r" b="b"/>
              <a:pathLst>
                <a:path w="141" h="132">
                  <a:moveTo>
                    <a:pt x="0" y="0"/>
                  </a:moveTo>
                  <a:lnTo>
                    <a:pt x="0" y="132"/>
                  </a:lnTo>
                  <a:lnTo>
                    <a:pt x="141" y="132"/>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28" name="Freeform 135"/>
            <p:cNvSpPr/>
            <p:nvPr/>
          </p:nvSpPr>
          <p:spPr bwMode="auto">
            <a:xfrm>
              <a:off x="6286728" y="3954923"/>
              <a:ext cx="268926" cy="251762"/>
            </a:xfrm>
            <a:custGeom>
              <a:avLst/>
              <a:gdLst>
                <a:gd name="T0" fmla="*/ 0 w 141"/>
                <a:gd name="T1" fmla="*/ 0 h 132"/>
                <a:gd name="T2" fmla="*/ 0 w 141"/>
                <a:gd name="T3" fmla="*/ 132 h 132"/>
                <a:gd name="T4" fmla="*/ 141 w 141"/>
                <a:gd name="T5" fmla="*/ 132 h 132"/>
                <a:gd name="T6" fmla="*/ 0 w 141"/>
                <a:gd name="T7" fmla="*/ 0 h 132"/>
              </a:gdLst>
              <a:ahLst/>
              <a:cxnLst>
                <a:cxn ang="0">
                  <a:pos x="T0" y="T1"/>
                </a:cxn>
                <a:cxn ang="0">
                  <a:pos x="T2" y="T3"/>
                </a:cxn>
                <a:cxn ang="0">
                  <a:pos x="T4" y="T5"/>
                </a:cxn>
                <a:cxn ang="0">
                  <a:pos x="T6" y="T7"/>
                </a:cxn>
              </a:cxnLst>
              <a:rect l="0" t="0" r="r" b="b"/>
              <a:pathLst>
                <a:path w="141" h="132">
                  <a:moveTo>
                    <a:pt x="0" y="0"/>
                  </a:moveTo>
                  <a:lnTo>
                    <a:pt x="0" y="132"/>
                  </a:lnTo>
                  <a:lnTo>
                    <a:pt x="141" y="13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36"/>
            <p:cNvSpPr/>
            <p:nvPr/>
          </p:nvSpPr>
          <p:spPr bwMode="auto">
            <a:xfrm>
              <a:off x="6042597" y="4242924"/>
              <a:ext cx="244131" cy="257484"/>
            </a:xfrm>
            <a:custGeom>
              <a:avLst/>
              <a:gdLst>
                <a:gd name="T0" fmla="*/ 0 w 128"/>
                <a:gd name="T1" fmla="*/ 0 h 135"/>
                <a:gd name="T2" fmla="*/ 0 w 128"/>
                <a:gd name="T3" fmla="*/ 0 h 135"/>
                <a:gd name="T4" fmla="*/ 0 w 128"/>
                <a:gd name="T5" fmla="*/ 135 h 135"/>
                <a:gd name="T6" fmla="*/ 128 w 128"/>
                <a:gd name="T7" fmla="*/ 135 h 135"/>
                <a:gd name="T8" fmla="*/ 0 w 128"/>
                <a:gd name="T9" fmla="*/ 0 h 135"/>
              </a:gdLst>
              <a:ahLst/>
              <a:cxnLst>
                <a:cxn ang="0">
                  <a:pos x="T0" y="T1"/>
                </a:cxn>
                <a:cxn ang="0">
                  <a:pos x="T2" y="T3"/>
                </a:cxn>
                <a:cxn ang="0">
                  <a:pos x="T4" y="T5"/>
                </a:cxn>
                <a:cxn ang="0">
                  <a:pos x="T6" y="T7"/>
                </a:cxn>
                <a:cxn ang="0">
                  <a:pos x="T8" y="T9"/>
                </a:cxn>
              </a:cxnLst>
              <a:rect l="0" t="0" r="r" b="b"/>
              <a:pathLst>
                <a:path w="128" h="135">
                  <a:moveTo>
                    <a:pt x="0" y="0"/>
                  </a:moveTo>
                  <a:lnTo>
                    <a:pt x="0" y="0"/>
                  </a:lnTo>
                  <a:lnTo>
                    <a:pt x="0" y="135"/>
                  </a:lnTo>
                  <a:lnTo>
                    <a:pt x="128" y="135"/>
                  </a:lnTo>
                  <a:lnTo>
                    <a:pt x="0" y="0"/>
                  </a:lnTo>
                  <a:close/>
                </a:path>
              </a:pathLst>
            </a:custGeom>
            <a:solidFill>
              <a:schemeClr val="accent6"/>
            </a:solidFill>
            <a:ln>
              <a:noFill/>
            </a:ln>
          </p:spPr>
          <p:txBody>
            <a:bodyPr vert="horz" wrap="square" lIns="91440" tIns="45720" rIns="91440" bIns="45720" numCol="1" anchor="t" anchorCtr="0" compatLnSpc="1"/>
            <a:lstStyle/>
            <a:p>
              <a:endParaRPr lang="zh-CN" altLang="en-US"/>
            </a:p>
          </p:txBody>
        </p:sp>
        <p:sp>
          <p:nvSpPr>
            <p:cNvPr id="130" name="Freeform 137"/>
            <p:cNvSpPr/>
            <p:nvPr/>
          </p:nvSpPr>
          <p:spPr bwMode="auto">
            <a:xfrm>
              <a:off x="6042597" y="4242924"/>
              <a:ext cx="244131" cy="257484"/>
            </a:xfrm>
            <a:custGeom>
              <a:avLst/>
              <a:gdLst>
                <a:gd name="T0" fmla="*/ 0 w 128"/>
                <a:gd name="T1" fmla="*/ 0 h 135"/>
                <a:gd name="T2" fmla="*/ 0 w 128"/>
                <a:gd name="T3" fmla="*/ 0 h 135"/>
                <a:gd name="T4" fmla="*/ 0 w 128"/>
                <a:gd name="T5" fmla="*/ 135 h 135"/>
                <a:gd name="T6" fmla="*/ 128 w 128"/>
                <a:gd name="T7" fmla="*/ 135 h 135"/>
                <a:gd name="T8" fmla="*/ 0 w 128"/>
                <a:gd name="T9" fmla="*/ 0 h 135"/>
              </a:gdLst>
              <a:ahLst/>
              <a:cxnLst>
                <a:cxn ang="0">
                  <a:pos x="T0" y="T1"/>
                </a:cxn>
                <a:cxn ang="0">
                  <a:pos x="T2" y="T3"/>
                </a:cxn>
                <a:cxn ang="0">
                  <a:pos x="T4" y="T5"/>
                </a:cxn>
                <a:cxn ang="0">
                  <a:pos x="T6" y="T7"/>
                </a:cxn>
                <a:cxn ang="0">
                  <a:pos x="T8" y="T9"/>
                </a:cxn>
              </a:cxnLst>
              <a:rect l="0" t="0" r="r" b="b"/>
              <a:pathLst>
                <a:path w="128" h="135">
                  <a:moveTo>
                    <a:pt x="0" y="0"/>
                  </a:moveTo>
                  <a:lnTo>
                    <a:pt x="0" y="0"/>
                  </a:lnTo>
                  <a:lnTo>
                    <a:pt x="0" y="135"/>
                  </a:lnTo>
                  <a:lnTo>
                    <a:pt x="128" y="13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38"/>
            <p:cNvSpPr/>
            <p:nvPr/>
          </p:nvSpPr>
          <p:spPr bwMode="auto">
            <a:xfrm>
              <a:off x="6286728" y="4750262"/>
              <a:ext cx="5722" cy="3815"/>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0" y="2"/>
                  </a:lnTo>
                  <a:lnTo>
                    <a:pt x="3" y="2"/>
                  </a:lnTo>
                  <a:lnTo>
                    <a:pt x="0" y="0"/>
                  </a:lnTo>
                  <a:close/>
                </a:path>
              </a:pathLst>
            </a:custGeom>
            <a:solidFill>
              <a:srgbClr val="FAF2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39"/>
            <p:cNvSpPr/>
            <p:nvPr/>
          </p:nvSpPr>
          <p:spPr bwMode="auto">
            <a:xfrm>
              <a:off x="6286728" y="4750262"/>
              <a:ext cx="5722" cy="3815"/>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0" y="2"/>
                  </a:lnTo>
                  <a:lnTo>
                    <a:pt x="3"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40"/>
            <p:cNvSpPr/>
            <p:nvPr/>
          </p:nvSpPr>
          <p:spPr bwMode="auto">
            <a:xfrm>
              <a:off x="6042597" y="4509944"/>
              <a:ext cx="244131" cy="244132"/>
            </a:xfrm>
            <a:custGeom>
              <a:avLst/>
              <a:gdLst>
                <a:gd name="T0" fmla="*/ 0 w 128"/>
                <a:gd name="T1" fmla="*/ 0 h 128"/>
                <a:gd name="T2" fmla="*/ 0 w 128"/>
                <a:gd name="T3" fmla="*/ 128 h 128"/>
                <a:gd name="T4" fmla="*/ 128 w 128"/>
                <a:gd name="T5" fmla="*/ 128 h 128"/>
                <a:gd name="T6" fmla="*/ 128 w 128"/>
                <a:gd name="T7" fmla="*/ 126 h 128"/>
                <a:gd name="T8" fmla="*/ 0 w 128"/>
                <a:gd name="T9" fmla="*/ 0 h 128"/>
              </a:gdLst>
              <a:ahLst/>
              <a:cxnLst>
                <a:cxn ang="0">
                  <a:pos x="T0" y="T1"/>
                </a:cxn>
                <a:cxn ang="0">
                  <a:pos x="T2" y="T3"/>
                </a:cxn>
                <a:cxn ang="0">
                  <a:pos x="T4" y="T5"/>
                </a:cxn>
                <a:cxn ang="0">
                  <a:pos x="T6" y="T7"/>
                </a:cxn>
                <a:cxn ang="0">
                  <a:pos x="T8" y="T9"/>
                </a:cxn>
              </a:cxnLst>
              <a:rect l="0" t="0" r="r" b="b"/>
              <a:pathLst>
                <a:path w="128" h="128">
                  <a:moveTo>
                    <a:pt x="0" y="0"/>
                  </a:moveTo>
                  <a:lnTo>
                    <a:pt x="0" y="128"/>
                  </a:lnTo>
                  <a:lnTo>
                    <a:pt x="128" y="128"/>
                  </a:lnTo>
                  <a:lnTo>
                    <a:pt x="128" y="126"/>
                  </a:lnTo>
                  <a:lnTo>
                    <a:pt x="0" y="0"/>
                  </a:lnTo>
                  <a:close/>
                </a:path>
              </a:pathLst>
            </a:custGeom>
            <a:solidFill>
              <a:schemeClr val="accent6"/>
            </a:solidFill>
            <a:ln>
              <a:noFill/>
            </a:ln>
          </p:spPr>
          <p:txBody>
            <a:bodyPr vert="horz" wrap="square" lIns="91440" tIns="45720" rIns="91440" bIns="45720" numCol="1" anchor="t" anchorCtr="0" compatLnSpc="1"/>
            <a:lstStyle/>
            <a:p>
              <a:endParaRPr lang="zh-CN" altLang="en-US"/>
            </a:p>
          </p:txBody>
        </p:sp>
        <p:sp>
          <p:nvSpPr>
            <p:cNvPr id="134" name="Freeform 141"/>
            <p:cNvSpPr/>
            <p:nvPr/>
          </p:nvSpPr>
          <p:spPr bwMode="auto">
            <a:xfrm>
              <a:off x="6042597" y="4509944"/>
              <a:ext cx="244131" cy="244132"/>
            </a:xfrm>
            <a:custGeom>
              <a:avLst/>
              <a:gdLst>
                <a:gd name="T0" fmla="*/ 0 w 128"/>
                <a:gd name="T1" fmla="*/ 0 h 128"/>
                <a:gd name="T2" fmla="*/ 0 w 128"/>
                <a:gd name="T3" fmla="*/ 128 h 128"/>
                <a:gd name="T4" fmla="*/ 128 w 128"/>
                <a:gd name="T5" fmla="*/ 128 h 128"/>
                <a:gd name="T6" fmla="*/ 128 w 128"/>
                <a:gd name="T7" fmla="*/ 126 h 128"/>
                <a:gd name="T8" fmla="*/ 0 w 128"/>
                <a:gd name="T9" fmla="*/ 0 h 128"/>
              </a:gdLst>
              <a:ahLst/>
              <a:cxnLst>
                <a:cxn ang="0">
                  <a:pos x="T0" y="T1"/>
                </a:cxn>
                <a:cxn ang="0">
                  <a:pos x="T2" y="T3"/>
                </a:cxn>
                <a:cxn ang="0">
                  <a:pos x="T4" y="T5"/>
                </a:cxn>
                <a:cxn ang="0">
                  <a:pos x="T6" y="T7"/>
                </a:cxn>
                <a:cxn ang="0">
                  <a:pos x="T8" y="T9"/>
                </a:cxn>
              </a:cxnLst>
              <a:rect l="0" t="0" r="r" b="b"/>
              <a:pathLst>
                <a:path w="128" h="128">
                  <a:moveTo>
                    <a:pt x="0" y="0"/>
                  </a:moveTo>
                  <a:lnTo>
                    <a:pt x="0" y="128"/>
                  </a:lnTo>
                  <a:lnTo>
                    <a:pt x="128" y="128"/>
                  </a:lnTo>
                  <a:lnTo>
                    <a:pt x="128" y="12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Rectangle 142"/>
            <p:cNvSpPr>
              <a:spLocks noChangeArrowheads="1"/>
            </p:cNvSpPr>
            <p:nvPr/>
          </p:nvSpPr>
          <p:spPr bwMode="auto">
            <a:xfrm>
              <a:off x="6036876" y="4754076"/>
              <a:ext cx="1908" cy="1908"/>
            </a:xfrm>
            <a:prstGeom prst="rect">
              <a:avLst/>
            </a:prstGeom>
            <a:solidFill>
              <a:srgbClr val="328F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6" name="Freeform 143"/>
            <p:cNvSpPr/>
            <p:nvPr/>
          </p:nvSpPr>
          <p:spPr bwMode="auto">
            <a:xfrm>
              <a:off x="6036876" y="4754076"/>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44"/>
            <p:cNvSpPr/>
            <p:nvPr/>
          </p:nvSpPr>
          <p:spPr bwMode="auto">
            <a:xfrm>
              <a:off x="6042597" y="4794129"/>
              <a:ext cx="244131" cy="257484"/>
            </a:xfrm>
            <a:custGeom>
              <a:avLst/>
              <a:gdLst>
                <a:gd name="T0" fmla="*/ 0 w 128"/>
                <a:gd name="T1" fmla="*/ 0 h 135"/>
                <a:gd name="T2" fmla="*/ 0 w 128"/>
                <a:gd name="T3" fmla="*/ 0 h 135"/>
                <a:gd name="T4" fmla="*/ 0 w 128"/>
                <a:gd name="T5" fmla="*/ 135 h 135"/>
                <a:gd name="T6" fmla="*/ 128 w 128"/>
                <a:gd name="T7" fmla="*/ 135 h 135"/>
                <a:gd name="T8" fmla="*/ 0 w 128"/>
                <a:gd name="T9" fmla="*/ 0 h 135"/>
              </a:gdLst>
              <a:ahLst/>
              <a:cxnLst>
                <a:cxn ang="0">
                  <a:pos x="T0" y="T1"/>
                </a:cxn>
                <a:cxn ang="0">
                  <a:pos x="T2" y="T3"/>
                </a:cxn>
                <a:cxn ang="0">
                  <a:pos x="T4" y="T5"/>
                </a:cxn>
                <a:cxn ang="0">
                  <a:pos x="T6" y="T7"/>
                </a:cxn>
                <a:cxn ang="0">
                  <a:pos x="T8" y="T9"/>
                </a:cxn>
              </a:cxnLst>
              <a:rect l="0" t="0" r="r" b="b"/>
              <a:pathLst>
                <a:path w="128" h="135">
                  <a:moveTo>
                    <a:pt x="0" y="0"/>
                  </a:moveTo>
                  <a:lnTo>
                    <a:pt x="0" y="0"/>
                  </a:lnTo>
                  <a:lnTo>
                    <a:pt x="0" y="135"/>
                  </a:lnTo>
                  <a:lnTo>
                    <a:pt x="128" y="135"/>
                  </a:lnTo>
                  <a:lnTo>
                    <a:pt x="0" y="0"/>
                  </a:lnTo>
                  <a:close/>
                </a:path>
              </a:pathLst>
            </a:custGeom>
            <a:solidFill>
              <a:srgbClr val="EAB8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45"/>
            <p:cNvSpPr/>
            <p:nvPr/>
          </p:nvSpPr>
          <p:spPr bwMode="auto">
            <a:xfrm>
              <a:off x="6042597" y="4794129"/>
              <a:ext cx="244131" cy="257484"/>
            </a:xfrm>
            <a:custGeom>
              <a:avLst/>
              <a:gdLst>
                <a:gd name="T0" fmla="*/ 0 w 128"/>
                <a:gd name="T1" fmla="*/ 0 h 135"/>
                <a:gd name="T2" fmla="*/ 0 w 128"/>
                <a:gd name="T3" fmla="*/ 0 h 135"/>
                <a:gd name="T4" fmla="*/ 0 w 128"/>
                <a:gd name="T5" fmla="*/ 135 h 135"/>
                <a:gd name="T6" fmla="*/ 128 w 128"/>
                <a:gd name="T7" fmla="*/ 135 h 135"/>
                <a:gd name="T8" fmla="*/ 0 w 128"/>
                <a:gd name="T9" fmla="*/ 0 h 135"/>
              </a:gdLst>
              <a:ahLst/>
              <a:cxnLst>
                <a:cxn ang="0">
                  <a:pos x="T0" y="T1"/>
                </a:cxn>
                <a:cxn ang="0">
                  <a:pos x="T2" y="T3"/>
                </a:cxn>
                <a:cxn ang="0">
                  <a:pos x="T4" y="T5"/>
                </a:cxn>
                <a:cxn ang="0">
                  <a:pos x="T6" y="T7"/>
                </a:cxn>
                <a:cxn ang="0">
                  <a:pos x="T8" y="T9"/>
                </a:cxn>
              </a:cxnLst>
              <a:rect l="0" t="0" r="r" b="b"/>
              <a:pathLst>
                <a:path w="128" h="135">
                  <a:moveTo>
                    <a:pt x="0" y="0"/>
                  </a:moveTo>
                  <a:lnTo>
                    <a:pt x="0" y="0"/>
                  </a:lnTo>
                  <a:lnTo>
                    <a:pt x="0" y="135"/>
                  </a:lnTo>
                  <a:lnTo>
                    <a:pt x="128" y="13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46"/>
            <p:cNvSpPr/>
            <p:nvPr/>
          </p:nvSpPr>
          <p:spPr bwMode="auto">
            <a:xfrm>
              <a:off x="6042597" y="5341520"/>
              <a:ext cx="244131" cy="257484"/>
            </a:xfrm>
            <a:custGeom>
              <a:avLst/>
              <a:gdLst>
                <a:gd name="T0" fmla="*/ 0 w 128"/>
                <a:gd name="T1" fmla="*/ 0 h 135"/>
                <a:gd name="T2" fmla="*/ 0 w 128"/>
                <a:gd name="T3" fmla="*/ 0 h 135"/>
                <a:gd name="T4" fmla="*/ 0 w 128"/>
                <a:gd name="T5" fmla="*/ 135 h 135"/>
                <a:gd name="T6" fmla="*/ 128 w 128"/>
                <a:gd name="T7" fmla="*/ 135 h 135"/>
                <a:gd name="T8" fmla="*/ 0 w 128"/>
                <a:gd name="T9" fmla="*/ 0 h 135"/>
              </a:gdLst>
              <a:ahLst/>
              <a:cxnLst>
                <a:cxn ang="0">
                  <a:pos x="T0" y="T1"/>
                </a:cxn>
                <a:cxn ang="0">
                  <a:pos x="T2" y="T3"/>
                </a:cxn>
                <a:cxn ang="0">
                  <a:pos x="T4" y="T5"/>
                </a:cxn>
                <a:cxn ang="0">
                  <a:pos x="T6" y="T7"/>
                </a:cxn>
                <a:cxn ang="0">
                  <a:pos x="T8" y="T9"/>
                </a:cxn>
              </a:cxnLst>
              <a:rect l="0" t="0" r="r" b="b"/>
              <a:pathLst>
                <a:path w="128" h="135">
                  <a:moveTo>
                    <a:pt x="0" y="0"/>
                  </a:moveTo>
                  <a:lnTo>
                    <a:pt x="0" y="0"/>
                  </a:lnTo>
                  <a:lnTo>
                    <a:pt x="0" y="135"/>
                  </a:lnTo>
                  <a:lnTo>
                    <a:pt x="128" y="135"/>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40" name="Freeform 147"/>
            <p:cNvSpPr/>
            <p:nvPr/>
          </p:nvSpPr>
          <p:spPr bwMode="auto">
            <a:xfrm>
              <a:off x="6042597" y="5341520"/>
              <a:ext cx="244131" cy="257484"/>
            </a:xfrm>
            <a:custGeom>
              <a:avLst/>
              <a:gdLst>
                <a:gd name="T0" fmla="*/ 0 w 128"/>
                <a:gd name="T1" fmla="*/ 0 h 135"/>
                <a:gd name="T2" fmla="*/ 0 w 128"/>
                <a:gd name="T3" fmla="*/ 0 h 135"/>
                <a:gd name="T4" fmla="*/ 0 w 128"/>
                <a:gd name="T5" fmla="*/ 135 h 135"/>
                <a:gd name="T6" fmla="*/ 128 w 128"/>
                <a:gd name="T7" fmla="*/ 135 h 135"/>
                <a:gd name="T8" fmla="*/ 0 w 128"/>
                <a:gd name="T9" fmla="*/ 0 h 135"/>
              </a:gdLst>
              <a:ahLst/>
              <a:cxnLst>
                <a:cxn ang="0">
                  <a:pos x="T0" y="T1"/>
                </a:cxn>
                <a:cxn ang="0">
                  <a:pos x="T2" y="T3"/>
                </a:cxn>
                <a:cxn ang="0">
                  <a:pos x="T4" y="T5"/>
                </a:cxn>
                <a:cxn ang="0">
                  <a:pos x="T6" y="T7"/>
                </a:cxn>
                <a:cxn ang="0">
                  <a:pos x="T8" y="T9"/>
                </a:cxn>
              </a:cxnLst>
              <a:rect l="0" t="0" r="r" b="b"/>
              <a:pathLst>
                <a:path w="128" h="135">
                  <a:moveTo>
                    <a:pt x="0" y="0"/>
                  </a:moveTo>
                  <a:lnTo>
                    <a:pt x="0" y="0"/>
                  </a:lnTo>
                  <a:lnTo>
                    <a:pt x="0" y="135"/>
                  </a:lnTo>
                  <a:lnTo>
                    <a:pt x="128" y="13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48"/>
            <p:cNvSpPr/>
            <p:nvPr/>
          </p:nvSpPr>
          <p:spPr bwMode="auto">
            <a:xfrm>
              <a:off x="6033061" y="2562606"/>
              <a:ext cx="244131" cy="257484"/>
            </a:xfrm>
            <a:custGeom>
              <a:avLst/>
              <a:gdLst>
                <a:gd name="T0" fmla="*/ 128 w 128"/>
                <a:gd name="T1" fmla="*/ 0 h 135"/>
                <a:gd name="T2" fmla="*/ 128 w 128"/>
                <a:gd name="T3" fmla="*/ 0 h 135"/>
                <a:gd name="T4" fmla="*/ 0 w 128"/>
                <a:gd name="T5" fmla="*/ 135 h 135"/>
                <a:gd name="T6" fmla="*/ 128 w 128"/>
                <a:gd name="T7" fmla="*/ 135 h 135"/>
                <a:gd name="T8" fmla="*/ 128 w 128"/>
                <a:gd name="T9" fmla="*/ 0 h 135"/>
              </a:gdLst>
              <a:ahLst/>
              <a:cxnLst>
                <a:cxn ang="0">
                  <a:pos x="T0" y="T1"/>
                </a:cxn>
                <a:cxn ang="0">
                  <a:pos x="T2" y="T3"/>
                </a:cxn>
                <a:cxn ang="0">
                  <a:pos x="T4" y="T5"/>
                </a:cxn>
                <a:cxn ang="0">
                  <a:pos x="T6" y="T7"/>
                </a:cxn>
                <a:cxn ang="0">
                  <a:pos x="T8" y="T9"/>
                </a:cxn>
              </a:cxnLst>
              <a:rect l="0" t="0" r="r" b="b"/>
              <a:pathLst>
                <a:path w="128" h="135">
                  <a:moveTo>
                    <a:pt x="128" y="0"/>
                  </a:moveTo>
                  <a:lnTo>
                    <a:pt x="128" y="0"/>
                  </a:lnTo>
                  <a:lnTo>
                    <a:pt x="0" y="135"/>
                  </a:lnTo>
                  <a:lnTo>
                    <a:pt x="128" y="135"/>
                  </a:lnTo>
                  <a:lnTo>
                    <a:pt x="128" y="0"/>
                  </a:lnTo>
                  <a:close/>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p>
          </p:txBody>
        </p:sp>
        <p:sp>
          <p:nvSpPr>
            <p:cNvPr id="142" name="Freeform 149"/>
            <p:cNvSpPr/>
            <p:nvPr/>
          </p:nvSpPr>
          <p:spPr bwMode="auto">
            <a:xfrm>
              <a:off x="6033061" y="2562606"/>
              <a:ext cx="244131" cy="257484"/>
            </a:xfrm>
            <a:custGeom>
              <a:avLst/>
              <a:gdLst>
                <a:gd name="T0" fmla="*/ 128 w 128"/>
                <a:gd name="T1" fmla="*/ 0 h 135"/>
                <a:gd name="T2" fmla="*/ 128 w 128"/>
                <a:gd name="T3" fmla="*/ 0 h 135"/>
                <a:gd name="T4" fmla="*/ 0 w 128"/>
                <a:gd name="T5" fmla="*/ 135 h 135"/>
                <a:gd name="T6" fmla="*/ 128 w 128"/>
                <a:gd name="T7" fmla="*/ 135 h 135"/>
                <a:gd name="T8" fmla="*/ 128 w 128"/>
                <a:gd name="T9" fmla="*/ 0 h 135"/>
              </a:gdLst>
              <a:ahLst/>
              <a:cxnLst>
                <a:cxn ang="0">
                  <a:pos x="T0" y="T1"/>
                </a:cxn>
                <a:cxn ang="0">
                  <a:pos x="T2" y="T3"/>
                </a:cxn>
                <a:cxn ang="0">
                  <a:pos x="T4" y="T5"/>
                </a:cxn>
                <a:cxn ang="0">
                  <a:pos x="T6" y="T7"/>
                </a:cxn>
                <a:cxn ang="0">
                  <a:pos x="T8" y="T9"/>
                </a:cxn>
              </a:cxnLst>
              <a:rect l="0" t="0" r="r" b="b"/>
              <a:pathLst>
                <a:path w="128" h="135">
                  <a:moveTo>
                    <a:pt x="128" y="0"/>
                  </a:moveTo>
                  <a:lnTo>
                    <a:pt x="128" y="0"/>
                  </a:lnTo>
                  <a:lnTo>
                    <a:pt x="0" y="135"/>
                  </a:lnTo>
                  <a:lnTo>
                    <a:pt x="128" y="135"/>
                  </a:lnTo>
                  <a:lnTo>
                    <a:pt x="1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Rectangle 150"/>
            <p:cNvSpPr>
              <a:spLocks noChangeArrowheads="1"/>
            </p:cNvSpPr>
            <p:nvPr/>
          </p:nvSpPr>
          <p:spPr bwMode="auto">
            <a:xfrm>
              <a:off x="6277192" y="2562606"/>
              <a:ext cx="1908" cy="257484"/>
            </a:xfrm>
            <a:prstGeom prst="rect">
              <a:avLst/>
            </a:prstGeom>
            <a:solidFill>
              <a:srgbClr val="AFBB1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4" name="Rectangle 151"/>
            <p:cNvSpPr>
              <a:spLocks noChangeArrowheads="1"/>
            </p:cNvSpPr>
            <p:nvPr/>
          </p:nvSpPr>
          <p:spPr bwMode="auto">
            <a:xfrm>
              <a:off x="6277192" y="2562606"/>
              <a:ext cx="1908"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5" name="Freeform 152"/>
            <p:cNvSpPr/>
            <p:nvPr/>
          </p:nvSpPr>
          <p:spPr bwMode="auto">
            <a:xfrm>
              <a:off x="6033061" y="2820090"/>
              <a:ext cx="244131" cy="257484"/>
            </a:xfrm>
            <a:custGeom>
              <a:avLst/>
              <a:gdLst>
                <a:gd name="T0" fmla="*/ 128 w 128"/>
                <a:gd name="T1" fmla="*/ 0 h 135"/>
                <a:gd name="T2" fmla="*/ 0 w 128"/>
                <a:gd name="T3" fmla="*/ 0 h 135"/>
                <a:gd name="T4" fmla="*/ 128 w 128"/>
                <a:gd name="T5" fmla="*/ 135 h 135"/>
                <a:gd name="T6" fmla="*/ 128 w 128"/>
                <a:gd name="T7" fmla="*/ 0 h 135"/>
              </a:gdLst>
              <a:ahLst/>
              <a:cxnLst>
                <a:cxn ang="0">
                  <a:pos x="T0" y="T1"/>
                </a:cxn>
                <a:cxn ang="0">
                  <a:pos x="T2" y="T3"/>
                </a:cxn>
                <a:cxn ang="0">
                  <a:pos x="T4" y="T5"/>
                </a:cxn>
                <a:cxn ang="0">
                  <a:pos x="T6" y="T7"/>
                </a:cxn>
              </a:cxnLst>
              <a:rect l="0" t="0" r="r" b="b"/>
              <a:pathLst>
                <a:path w="128" h="135">
                  <a:moveTo>
                    <a:pt x="128" y="0"/>
                  </a:moveTo>
                  <a:lnTo>
                    <a:pt x="0" y="0"/>
                  </a:lnTo>
                  <a:lnTo>
                    <a:pt x="128" y="135"/>
                  </a:lnTo>
                  <a:lnTo>
                    <a:pt x="128" y="0"/>
                  </a:lnTo>
                  <a:close/>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p>
          </p:txBody>
        </p:sp>
        <p:sp>
          <p:nvSpPr>
            <p:cNvPr id="146" name="Freeform 153"/>
            <p:cNvSpPr/>
            <p:nvPr/>
          </p:nvSpPr>
          <p:spPr bwMode="auto">
            <a:xfrm>
              <a:off x="6033061" y="2820090"/>
              <a:ext cx="244131" cy="257484"/>
            </a:xfrm>
            <a:custGeom>
              <a:avLst/>
              <a:gdLst>
                <a:gd name="T0" fmla="*/ 128 w 128"/>
                <a:gd name="T1" fmla="*/ 0 h 135"/>
                <a:gd name="T2" fmla="*/ 0 w 128"/>
                <a:gd name="T3" fmla="*/ 0 h 135"/>
                <a:gd name="T4" fmla="*/ 128 w 128"/>
                <a:gd name="T5" fmla="*/ 135 h 135"/>
                <a:gd name="T6" fmla="*/ 128 w 128"/>
                <a:gd name="T7" fmla="*/ 0 h 135"/>
              </a:gdLst>
              <a:ahLst/>
              <a:cxnLst>
                <a:cxn ang="0">
                  <a:pos x="T0" y="T1"/>
                </a:cxn>
                <a:cxn ang="0">
                  <a:pos x="T2" y="T3"/>
                </a:cxn>
                <a:cxn ang="0">
                  <a:pos x="T4" y="T5"/>
                </a:cxn>
                <a:cxn ang="0">
                  <a:pos x="T6" y="T7"/>
                </a:cxn>
              </a:cxnLst>
              <a:rect l="0" t="0" r="r" b="b"/>
              <a:pathLst>
                <a:path w="128" h="135">
                  <a:moveTo>
                    <a:pt x="128" y="0"/>
                  </a:moveTo>
                  <a:lnTo>
                    <a:pt x="0" y="0"/>
                  </a:lnTo>
                  <a:lnTo>
                    <a:pt x="128" y="135"/>
                  </a:lnTo>
                  <a:lnTo>
                    <a:pt x="1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54"/>
            <p:cNvSpPr/>
            <p:nvPr/>
          </p:nvSpPr>
          <p:spPr bwMode="auto">
            <a:xfrm>
              <a:off x="5792744" y="3113811"/>
              <a:ext cx="249854" cy="251762"/>
            </a:xfrm>
            <a:custGeom>
              <a:avLst/>
              <a:gdLst>
                <a:gd name="T0" fmla="*/ 131 w 131"/>
                <a:gd name="T1" fmla="*/ 0 h 132"/>
                <a:gd name="T2" fmla="*/ 131 w 131"/>
                <a:gd name="T3" fmla="*/ 0 h 132"/>
                <a:gd name="T4" fmla="*/ 0 w 131"/>
                <a:gd name="T5" fmla="*/ 132 h 132"/>
                <a:gd name="T6" fmla="*/ 131 w 131"/>
                <a:gd name="T7" fmla="*/ 132 h 132"/>
                <a:gd name="T8" fmla="*/ 128 w 131"/>
                <a:gd name="T9" fmla="*/ 132 h 132"/>
                <a:gd name="T10" fmla="*/ 131 w 131"/>
                <a:gd name="T11" fmla="*/ 132 h 132"/>
                <a:gd name="T12" fmla="*/ 131 w 131"/>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31" h="132">
                  <a:moveTo>
                    <a:pt x="131" y="0"/>
                  </a:moveTo>
                  <a:lnTo>
                    <a:pt x="131" y="0"/>
                  </a:lnTo>
                  <a:lnTo>
                    <a:pt x="0" y="132"/>
                  </a:lnTo>
                  <a:lnTo>
                    <a:pt x="131" y="132"/>
                  </a:lnTo>
                  <a:lnTo>
                    <a:pt x="128" y="132"/>
                  </a:lnTo>
                  <a:lnTo>
                    <a:pt x="131" y="132"/>
                  </a:lnTo>
                  <a:lnTo>
                    <a:pt x="131" y="0"/>
                  </a:lnTo>
                  <a:close/>
                </a:path>
              </a:pathLst>
            </a:custGeom>
            <a:solidFill>
              <a:srgbClr val="8C66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55"/>
            <p:cNvSpPr/>
            <p:nvPr/>
          </p:nvSpPr>
          <p:spPr bwMode="auto">
            <a:xfrm>
              <a:off x="5792744" y="3113811"/>
              <a:ext cx="249854" cy="251762"/>
            </a:xfrm>
            <a:custGeom>
              <a:avLst/>
              <a:gdLst>
                <a:gd name="T0" fmla="*/ 131 w 131"/>
                <a:gd name="T1" fmla="*/ 0 h 132"/>
                <a:gd name="T2" fmla="*/ 131 w 131"/>
                <a:gd name="T3" fmla="*/ 0 h 132"/>
                <a:gd name="T4" fmla="*/ 0 w 131"/>
                <a:gd name="T5" fmla="*/ 132 h 132"/>
                <a:gd name="T6" fmla="*/ 131 w 131"/>
                <a:gd name="T7" fmla="*/ 132 h 132"/>
                <a:gd name="T8" fmla="*/ 128 w 131"/>
                <a:gd name="T9" fmla="*/ 132 h 132"/>
                <a:gd name="T10" fmla="*/ 131 w 131"/>
                <a:gd name="T11" fmla="*/ 132 h 132"/>
                <a:gd name="T12" fmla="*/ 131 w 131"/>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31" h="132">
                  <a:moveTo>
                    <a:pt x="131" y="0"/>
                  </a:moveTo>
                  <a:lnTo>
                    <a:pt x="131" y="0"/>
                  </a:lnTo>
                  <a:lnTo>
                    <a:pt x="0" y="132"/>
                  </a:lnTo>
                  <a:lnTo>
                    <a:pt x="131" y="132"/>
                  </a:lnTo>
                  <a:lnTo>
                    <a:pt x="128" y="132"/>
                  </a:lnTo>
                  <a:lnTo>
                    <a:pt x="131" y="132"/>
                  </a:lnTo>
                  <a:lnTo>
                    <a:pt x="1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56"/>
            <p:cNvSpPr/>
            <p:nvPr/>
          </p:nvSpPr>
          <p:spPr bwMode="auto">
            <a:xfrm>
              <a:off x="6042597" y="3113811"/>
              <a:ext cx="244131" cy="251762"/>
            </a:xfrm>
            <a:custGeom>
              <a:avLst/>
              <a:gdLst>
                <a:gd name="T0" fmla="*/ 128 w 128"/>
                <a:gd name="T1" fmla="*/ 0 h 132"/>
                <a:gd name="T2" fmla="*/ 128 w 128"/>
                <a:gd name="T3" fmla="*/ 0 h 132"/>
                <a:gd name="T4" fmla="*/ 0 w 128"/>
                <a:gd name="T5" fmla="*/ 132 h 132"/>
                <a:gd name="T6" fmla="*/ 0 w 128"/>
                <a:gd name="T7" fmla="*/ 132 h 132"/>
                <a:gd name="T8" fmla="*/ 128 w 128"/>
                <a:gd name="T9" fmla="*/ 132 h 132"/>
                <a:gd name="T10" fmla="*/ 128 w 128"/>
                <a:gd name="T11" fmla="*/ 0 h 132"/>
              </a:gdLst>
              <a:ahLst/>
              <a:cxnLst>
                <a:cxn ang="0">
                  <a:pos x="T0" y="T1"/>
                </a:cxn>
                <a:cxn ang="0">
                  <a:pos x="T2" y="T3"/>
                </a:cxn>
                <a:cxn ang="0">
                  <a:pos x="T4" y="T5"/>
                </a:cxn>
                <a:cxn ang="0">
                  <a:pos x="T6" y="T7"/>
                </a:cxn>
                <a:cxn ang="0">
                  <a:pos x="T8" y="T9"/>
                </a:cxn>
                <a:cxn ang="0">
                  <a:pos x="T10" y="T11"/>
                </a:cxn>
              </a:cxnLst>
              <a:rect l="0" t="0" r="r" b="b"/>
              <a:pathLst>
                <a:path w="128" h="132">
                  <a:moveTo>
                    <a:pt x="128" y="0"/>
                  </a:moveTo>
                  <a:lnTo>
                    <a:pt x="128" y="0"/>
                  </a:lnTo>
                  <a:lnTo>
                    <a:pt x="0" y="132"/>
                  </a:lnTo>
                  <a:lnTo>
                    <a:pt x="0" y="132"/>
                  </a:lnTo>
                  <a:lnTo>
                    <a:pt x="128" y="132"/>
                  </a:lnTo>
                  <a:lnTo>
                    <a:pt x="128" y="0"/>
                  </a:lnTo>
                  <a:close/>
                </a:path>
              </a:pathLst>
            </a:custGeom>
            <a:solidFill>
              <a:srgbClr val="BF93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57"/>
            <p:cNvSpPr/>
            <p:nvPr/>
          </p:nvSpPr>
          <p:spPr bwMode="auto">
            <a:xfrm>
              <a:off x="6042597" y="3113811"/>
              <a:ext cx="244131" cy="251762"/>
            </a:xfrm>
            <a:custGeom>
              <a:avLst/>
              <a:gdLst>
                <a:gd name="T0" fmla="*/ 128 w 128"/>
                <a:gd name="T1" fmla="*/ 0 h 132"/>
                <a:gd name="T2" fmla="*/ 128 w 128"/>
                <a:gd name="T3" fmla="*/ 0 h 132"/>
                <a:gd name="T4" fmla="*/ 0 w 128"/>
                <a:gd name="T5" fmla="*/ 132 h 132"/>
                <a:gd name="T6" fmla="*/ 0 w 128"/>
                <a:gd name="T7" fmla="*/ 132 h 132"/>
                <a:gd name="T8" fmla="*/ 128 w 128"/>
                <a:gd name="T9" fmla="*/ 132 h 132"/>
                <a:gd name="T10" fmla="*/ 128 w 128"/>
                <a:gd name="T11" fmla="*/ 0 h 132"/>
              </a:gdLst>
              <a:ahLst/>
              <a:cxnLst>
                <a:cxn ang="0">
                  <a:pos x="T0" y="T1"/>
                </a:cxn>
                <a:cxn ang="0">
                  <a:pos x="T2" y="T3"/>
                </a:cxn>
                <a:cxn ang="0">
                  <a:pos x="T4" y="T5"/>
                </a:cxn>
                <a:cxn ang="0">
                  <a:pos x="T6" y="T7"/>
                </a:cxn>
                <a:cxn ang="0">
                  <a:pos x="T8" y="T9"/>
                </a:cxn>
                <a:cxn ang="0">
                  <a:pos x="T10" y="T11"/>
                </a:cxn>
              </a:cxnLst>
              <a:rect l="0" t="0" r="r" b="b"/>
              <a:pathLst>
                <a:path w="128" h="132">
                  <a:moveTo>
                    <a:pt x="128" y="0"/>
                  </a:moveTo>
                  <a:lnTo>
                    <a:pt x="128" y="0"/>
                  </a:lnTo>
                  <a:lnTo>
                    <a:pt x="0" y="132"/>
                  </a:lnTo>
                  <a:lnTo>
                    <a:pt x="0" y="132"/>
                  </a:lnTo>
                  <a:lnTo>
                    <a:pt x="128" y="132"/>
                  </a:lnTo>
                  <a:lnTo>
                    <a:pt x="1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58"/>
            <p:cNvSpPr/>
            <p:nvPr/>
          </p:nvSpPr>
          <p:spPr bwMode="auto">
            <a:xfrm>
              <a:off x="6036876" y="3365573"/>
              <a:ext cx="5722" cy="0"/>
            </a:xfrm>
            <a:custGeom>
              <a:avLst/>
              <a:gdLst>
                <a:gd name="T0" fmla="*/ 3 w 3"/>
                <a:gd name="T1" fmla="*/ 0 w 3"/>
                <a:gd name="T2" fmla="*/ 3 w 3"/>
                <a:gd name="T3" fmla="*/ 3 w 3"/>
              </a:gdLst>
              <a:ahLst/>
              <a:cxnLst>
                <a:cxn ang="0">
                  <a:pos x="T0" y="0"/>
                </a:cxn>
                <a:cxn ang="0">
                  <a:pos x="T1" y="0"/>
                </a:cxn>
                <a:cxn ang="0">
                  <a:pos x="T2" y="0"/>
                </a:cxn>
                <a:cxn ang="0">
                  <a:pos x="T3" y="0"/>
                </a:cxn>
              </a:cxnLst>
              <a:rect l="0" t="0" r="r" b="b"/>
              <a:pathLst>
                <a:path w="3">
                  <a:moveTo>
                    <a:pt x="3" y="0"/>
                  </a:moveTo>
                  <a:lnTo>
                    <a:pt x="0" y="0"/>
                  </a:lnTo>
                  <a:lnTo>
                    <a:pt x="3" y="0"/>
                  </a:lnTo>
                  <a:lnTo>
                    <a:pt x="3" y="0"/>
                  </a:lnTo>
                  <a:close/>
                </a:path>
              </a:pathLst>
            </a:custGeom>
            <a:solidFill>
              <a:srgbClr val="815B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59"/>
            <p:cNvSpPr/>
            <p:nvPr/>
          </p:nvSpPr>
          <p:spPr bwMode="auto">
            <a:xfrm>
              <a:off x="6036876" y="3365573"/>
              <a:ext cx="5722" cy="0"/>
            </a:xfrm>
            <a:custGeom>
              <a:avLst/>
              <a:gdLst>
                <a:gd name="T0" fmla="*/ 3 w 3"/>
                <a:gd name="T1" fmla="*/ 0 w 3"/>
                <a:gd name="T2" fmla="*/ 3 w 3"/>
                <a:gd name="T3" fmla="*/ 3 w 3"/>
              </a:gdLst>
              <a:ahLst/>
              <a:cxnLst>
                <a:cxn ang="0">
                  <a:pos x="T0" y="0"/>
                </a:cxn>
                <a:cxn ang="0">
                  <a:pos x="T1" y="0"/>
                </a:cxn>
                <a:cxn ang="0">
                  <a:pos x="T2" y="0"/>
                </a:cxn>
                <a:cxn ang="0">
                  <a:pos x="T3" y="0"/>
                </a:cxn>
              </a:cxnLst>
              <a:rect l="0" t="0" r="r" b="b"/>
              <a:pathLst>
                <a:path w="3">
                  <a:moveTo>
                    <a:pt x="3" y="0"/>
                  </a:moveTo>
                  <a:lnTo>
                    <a:pt x="0" y="0"/>
                  </a:lnTo>
                  <a:lnTo>
                    <a:pt x="3"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60"/>
            <p:cNvSpPr/>
            <p:nvPr/>
          </p:nvSpPr>
          <p:spPr bwMode="auto">
            <a:xfrm>
              <a:off x="6036876" y="4206685"/>
              <a:ext cx="5722" cy="0"/>
            </a:xfrm>
            <a:custGeom>
              <a:avLst/>
              <a:gdLst>
                <a:gd name="T0" fmla="*/ 3 w 3"/>
                <a:gd name="T1" fmla="*/ 0 w 3"/>
                <a:gd name="T2" fmla="*/ 3 w 3"/>
                <a:gd name="T3" fmla="*/ 3 w 3"/>
              </a:gdLst>
              <a:ahLst/>
              <a:cxnLst>
                <a:cxn ang="0">
                  <a:pos x="T0" y="0"/>
                </a:cxn>
                <a:cxn ang="0">
                  <a:pos x="T1" y="0"/>
                </a:cxn>
                <a:cxn ang="0">
                  <a:pos x="T2" y="0"/>
                </a:cxn>
                <a:cxn ang="0">
                  <a:pos x="T3" y="0"/>
                </a:cxn>
              </a:cxnLst>
              <a:rect l="0" t="0" r="r" b="b"/>
              <a:pathLst>
                <a:path w="3">
                  <a:moveTo>
                    <a:pt x="3" y="0"/>
                  </a:moveTo>
                  <a:lnTo>
                    <a:pt x="0" y="0"/>
                  </a:lnTo>
                  <a:lnTo>
                    <a:pt x="3" y="0"/>
                  </a:lnTo>
                  <a:lnTo>
                    <a:pt x="3" y="0"/>
                  </a:lnTo>
                  <a:close/>
                </a:path>
              </a:pathLst>
            </a:custGeom>
            <a:solidFill>
              <a:srgbClr val="9B75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61"/>
            <p:cNvSpPr/>
            <p:nvPr/>
          </p:nvSpPr>
          <p:spPr bwMode="auto">
            <a:xfrm>
              <a:off x="6036876" y="4206685"/>
              <a:ext cx="5722" cy="0"/>
            </a:xfrm>
            <a:custGeom>
              <a:avLst/>
              <a:gdLst>
                <a:gd name="T0" fmla="*/ 3 w 3"/>
                <a:gd name="T1" fmla="*/ 0 w 3"/>
                <a:gd name="T2" fmla="*/ 3 w 3"/>
                <a:gd name="T3" fmla="*/ 3 w 3"/>
              </a:gdLst>
              <a:ahLst/>
              <a:cxnLst>
                <a:cxn ang="0">
                  <a:pos x="T0" y="0"/>
                </a:cxn>
                <a:cxn ang="0">
                  <a:pos x="T1" y="0"/>
                </a:cxn>
                <a:cxn ang="0">
                  <a:pos x="T2" y="0"/>
                </a:cxn>
                <a:cxn ang="0">
                  <a:pos x="T3" y="0"/>
                </a:cxn>
              </a:cxnLst>
              <a:rect l="0" t="0" r="r" b="b"/>
              <a:pathLst>
                <a:path w="3">
                  <a:moveTo>
                    <a:pt x="3" y="0"/>
                  </a:moveTo>
                  <a:lnTo>
                    <a:pt x="0" y="0"/>
                  </a:lnTo>
                  <a:lnTo>
                    <a:pt x="3"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62"/>
            <p:cNvSpPr/>
            <p:nvPr/>
          </p:nvSpPr>
          <p:spPr bwMode="auto">
            <a:xfrm>
              <a:off x="6042597" y="3954923"/>
              <a:ext cx="244131" cy="251762"/>
            </a:xfrm>
            <a:custGeom>
              <a:avLst/>
              <a:gdLst>
                <a:gd name="T0" fmla="*/ 128 w 128"/>
                <a:gd name="T1" fmla="*/ 0 h 132"/>
                <a:gd name="T2" fmla="*/ 0 w 128"/>
                <a:gd name="T3" fmla="*/ 132 h 132"/>
                <a:gd name="T4" fmla="*/ 0 w 128"/>
                <a:gd name="T5" fmla="*/ 132 h 132"/>
                <a:gd name="T6" fmla="*/ 128 w 128"/>
                <a:gd name="T7" fmla="*/ 132 h 132"/>
                <a:gd name="T8" fmla="*/ 128 w 128"/>
                <a:gd name="T9" fmla="*/ 0 h 132"/>
              </a:gdLst>
              <a:ahLst/>
              <a:cxnLst>
                <a:cxn ang="0">
                  <a:pos x="T0" y="T1"/>
                </a:cxn>
                <a:cxn ang="0">
                  <a:pos x="T2" y="T3"/>
                </a:cxn>
                <a:cxn ang="0">
                  <a:pos x="T4" y="T5"/>
                </a:cxn>
                <a:cxn ang="0">
                  <a:pos x="T6" y="T7"/>
                </a:cxn>
                <a:cxn ang="0">
                  <a:pos x="T8" y="T9"/>
                </a:cxn>
              </a:cxnLst>
              <a:rect l="0" t="0" r="r" b="b"/>
              <a:pathLst>
                <a:path w="128" h="132">
                  <a:moveTo>
                    <a:pt x="128" y="0"/>
                  </a:moveTo>
                  <a:lnTo>
                    <a:pt x="0" y="132"/>
                  </a:lnTo>
                  <a:lnTo>
                    <a:pt x="0" y="132"/>
                  </a:lnTo>
                  <a:lnTo>
                    <a:pt x="128" y="132"/>
                  </a:lnTo>
                  <a:lnTo>
                    <a:pt x="128" y="0"/>
                  </a:lnTo>
                  <a:close/>
                </a:path>
              </a:pathLst>
            </a:custGeom>
            <a:solidFill>
              <a:srgbClr val="CD9F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63"/>
            <p:cNvSpPr/>
            <p:nvPr/>
          </p:nvSpPr>
          <p:spPr bwMode="auto">
            <a:xfrm>
              <a:off x="6042597" y="3954923"/>
              <a:ext cx="244131" cy="251762"/>
            </a:xfrm>
            <a:custGeom>
              <a:avLst/>
              <a:gdLst>
                <a:gd name="T0" fmla="*/ 128 w 128"/>
                <a:gd name="T1" fmla="*/ 0 h 132"/>
                <a:gd name="T2" fmla="*/ 0 w 128"/>
                <a:gd name="T3" fmla="*/ 132 h 132"/>
                <a:gd name="T4" fmla="*/ 0 w 128"/>
                <a:gd name="T5" fmla="*/ 132 h 132"/>
                <a:gd name="T6" fmla="*/ 128 w 128"/>
                <a:gd name="T7" fmla="*/ 132 h 132"/>
                <a:gd name="T8" fmla="*/ 128 w 128"/>
                <a:gd name="T9" fmla="*/ 0 h 132"/>
              </a:gdLst>
              <a:ahLst/>
              <a:cxnLst>
                <a:cxn ang="0">
                  <a:pos x="T0" y="T1"/>
                </a:cxn>
                <a:cxn ang="0">
                  <a:pos x="T2" y="T3"/>
                </a:cxn>
                <a:cxn ang="0">
                  <a:pos x="T4" y="T5"/>
                </a:cxn>
                <a:cxn ang="0">
                  <a:pos x="T6" y="T7"/>
                </a:cxn>
                <a:cxn ang="0">
                  <a:pos x="T8" y="T9"/>
                </a:cxn>
              </a:cxnLst>
              <a:rect l="0" t="0" r="r" b="b"/>
              <a:pathLst>
                <a:path w="128" h="132">
                  <a:moveTo>
                    <a:pt x="128" y="0"/>
                  </a:moveTo>
                  <a:lnTo>
                    <a:pt x="0" y="132"/>
                  </a:lnTo>
                  <a:lnTo>
                    <a:pt x="0" y="132"/>
                  </a:lnTo>
                  <a:lnTo>
                    <a:pt x="128" y="132"/>
                  </a:lnTo>
                  <a:lnTo>
                    <a:pt x="1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64"/>
            <p:cNvSpPr/>
            <p:nvPr/>
          </p:nvSpPr>
          <p:spPr bwMode="auto">
            <a:xfrm>
              <a:off x="5539076" y="3401811"/>
              <a:ext cx="247946" cy="257484"/>
            </a:xfrm>
            <a:custGeom>
              <a:avLst/>
              <a:gdLst>
                <a:gd name="T0" fmla="*/ 130 w 130"/>
                <a:gd name="T1" fmla="*/ 0 h 135"/>
                <a:gd name="T2" fmla="*/ 0 w 130"/>
                <a:gd name="T3" fmla="*/ 0 h 135"/>
                <a:gd name="T4" fmla="*/ 130 w 130"/>
                <a:gd name="T5" fmla="*/ 135 h 135"/>
                <a:gd name="T6" fmla="*/ 130 w 130"/>
                <a:gd name="T7" fmla="*/ 0 h 135"/>
              </a:gdLst>
              <a:ahLst/>
              <a:cxnLst>
                <a:cxn ang="0">
                  <a:pos x="T0" y="T1"/>
                </a:cxn>
                <a:cxn ang="0">
                  <a:pos x="T2" y="T3"/>
                </a:cxn>
                <a:cxn ang="0">
                  <a:pos x="T4" y="T5"/>
                </a:cxn>
                <a:cxn ang="0">
                  <a:pos x="T6" y="T7"/>
                </a:cxn>
              </a:cxnLst>
              <a:rect l="0" t="0" r="r" b="b"/>
              <a:pathLst>
                <a:path w="130" h="135">
                  <a:moveTo>
                    <a:pt x="130" y="0"/>
                  </a:moveTo>
                  <a:lnTo>
                    <a:pt x="0" y="0"/>
                  </a:lnTo>
                  <a:lnTo>
                    <a:pt x="130" y="135"/>
                  </a:lnTo>
                  <a:lnTo>
                    <a:pt x="130" y="0"/>
                  </a:lnTo>
                  <a:close/>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p>
          </p:txBody>
        </p:sp>
        <p:sp>
          <p:nvSpPr>
            <p:cNvPr id="158" name="Freeform 165"/>
            <p:cNvSpPr/>
            <p:nvPr/>
          </p:nvSpPr>
          <p:spPr bwMode="auto">
            <a:xfrm>
              <a:off x="5539076" y="3401811"/>
              <a:ext cx="247946" cy="257484"/>
            </a:xfrm>
            <a:custGeom>
              <a:avLst/>
              <a:gdLst>
                <a:gd name="T0" fmla="*/ 130 w 130"/>
                <a:gd name="T1" fmla="*/ 0 h 135"/>
                <a:gd name="T2" fmla="*/ 0 w 130"/>
                <a:gd name="T3" fmla="*/ 0 h 135"/>
                <a:gd name="T4" fmla="*/ 130 w 130"/>
                <a:gd name="T5" fmla="*/ 135 h 135"/>
                <a:gd name="T6" fmla="*/ 130 w 130"/>
                <a:gd name="T7" fmla="*/ 0 h 135"/>
              </a:gdLst>
              <a:ahLst/>
              <a:cxnLst>
                <a:cxn ang="0">
                  <a:pos x="T0" y="T1"/>
                </a:cxn>
                <a:cxn ang="0">
                  <a:pos x="T2" y="T3"/>
                </a:cxn>
                <a:cxn ang="0">
                  <a:pos x="T4" y="T5"/>
                </a:cxn>
                <a:cxn ang="0">
                  <a:pos x="T6" y="T7"/>
                </a:cxn>
              </a:cxnLst>
              <a:rect l="0" t="0" r="r" b="b"/>
              <a:pathLst>
                <a:path w="130" h="135">
                  <a:moveTo>
                    <a:pt x="130" y="0"/>
                  </a:moveTo>
                  <a:lnTo>
                    <a:pt x="0" y="0"/>
                  </a:lnTo>
                  <a:lnTo>
                    <a:pt x="130" y="135"/>
                  </a:lnTo>
                  <a:lnTo>
                    <a:pt x="1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Rectangle 166"/>
            <p:cNvSpPr>
              <a:spLocks noChangeArrowheads="1"/>
            </p:cNvSpPr>
            <p:nvPr/>
          </p:nvSpPr>
          <p:spPr bwMode="auto">
            <a:xfrm>
              <a:off x="5787022" y="3401811"/>
              <a:ext cx="1908" cy="257484"/>
            </a:xfrm>
            <a:prstGeom prst="rect">
              <a:avLst/>
            </a:prstGeom>
            <a:solidFill>
              <a:srgbClr val="AC8B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0" name="Rectangle 167"/>
            <p:cNvSpPr>
              <a:spLocks noChangeArrowheads="1"/>
            </p:cNvSpPr>
            <p:nvPr/>
          </p:nvSpPr>
          <p:spPr bwMode="auto">
            <a:xfrm>
              <a:off x="5787022" y="3401811"/>
              <a:ext cx="1908" cy="2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1" name="Freeform 168"/>
            <p:cNvSpPr/>
            <p:nvPr/>
          </p:nvSpPr>
          <p:spPr bwMode="auto">
            <a:xfrm>
              <a:off x="5539076" y="3659295"/>
              <a:ext cx="247946" cy="259391"/>
            </a:xfrm>
            <a:custGeom>
              <a:avLst/>
              <a:gdLst>
                <a:gd name="T0" fmla="*/ 130 w 130"/>
                <a:gd name="T1" fmla="*/ 0 h 136"/>
                <a:gd name="T2" fmla="*/ 130 w 130"/>
                <a:gd name="T3" fmla="*/ 0 h 136"/>
                <a:gd name="T4" fmla="*/ 0 w 130"/>
                <a:gd name="T5" fmla="*/ 136 h 136"/>
                <a:gd name="T6" fmla="*/ 130 w 130"/>
                <a:gd name="T7" fmla="*/ 136 h 136"/>
                <a:gd name="T8" fmla="*/ 130 w 130"/>
                <a:gd name="T9" fmla="*/ 0 h 136"/>
              </a:gdLst>
              <a:ahLst/>
              <a:cxnLst>
                <a:cxn ang="0">
                  <a:pos x="T0" y="T1"/>
                </a:cxn>
                <a:cxn ang="0">
                  <a:pos x="T2" y="T3"/>
                </a:cxn>
                <a:cxn ang="0">
                  <a:pos x="T4" y="T5"/>
                </a:cxn>
                <a:cxn ang="0">
                  <a:pos x="T6" y="T7"/>
                </a:cxn>
                <a:cxn ang="0">
                  <a:pos x="T8" y="T9"/>
                </a:cxn>
              </a:cxnLst>
              <a:rect l="0" t="0" r="r" b="b"/>
              <a:pathLst>
                <a:path w="130" h="136">
                  <a:moveTo>
                    <a:pt x="130" y="0"/>
                  </a:moveTo>
                  <a:lnTo>
                    <a:pt x="130" y="0"/>
                  </a:lnTo>
                  <a:lnTo>
                    <a:pt x="0" y="136"/>
                  </a:lnTo>
                  <a:lnTo>
                    <a:pt x="130" y="136"/>
                  </a:lnTo>
                  <a:lnTo>
                    <a:pt x="130" y="0"/>
                  </a:lnTo>
                  <a:close/>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p>
          </p:txBody>
        </p:sp>
        <p:sp>
          <p:nvSpPr>
            <p:cNvPr id="162" name="Freeform 169"/>
            <p:cNvSpPr/>
            <p:nvPr/>
          </p:nvSpPr>
          <p:spPr bwMode="auto">
            <a:xfrm>
              <a:off x="5539076" y="3659295"/>
              <a:ext cx="247946" cy="259391"/>
            </a:xfrm>
            <a:custGeom>
              <a:avLst/>
              <a:gdLst>
                <a:gd name="T0" fmla="*/ 130 w 130"/>
                <a:gd name="T1" fmla="*/ 0 h 136"/>
                <a:gd name="T2" fmla="*/ 130 w 130"/>
                <a:gd name="T3" fmla="*/ 0 h 136"/>
                <a:gd name="T4" fmla="*/ 0 w 130"/>
                <a:gd name="T5" fmla="*/ 136 h 136"/>
                <a:gd name="T6" fmla="*/ 130 w 130"/>
                <a:gd name="T7" fmla="*/ 136 h 136"/>
                <a:gd name="T8" fmla="*/ 130 w 130"/>
                <a:gd name="T9" fmla="*/ 0 h 136"/>
              </a:gdLst>
              <a:ahLst/>
              <a:cxnLst>
                <a:cxn ang="0">
                  <a:pos x="T0" y="T1"/>
                </a:cxn>
                <a:cxn ang="0">
                  <a:pos x="T2" y="T3"/>
                </a:cxn>
                <a:cxn ang="0">
                  <a:pos x="T4" y="T5"/>
                </a:cxn>
                <a:cxn ang="0">
                  <a:pos x="T6" y="T7"/>
                </a:cxn>
                <a:cxn ang="0">
                  <a:pos x="T8" y="T9"/>
                </a:cxn>
              </a:cxnLst>
              <a:rect l="0" t="0" r="r" b="b"/>
              <a:pathLst>
                <a:path w="130" h="136">
                  <a:moveTo>
                    <a:pt x="130" y="0"/>
                  </a:moveTo>
                  <a:lnTo>
                    <a:pt x="130" y="0"/>
                  </a:lnTo>
                  <a:lnTo>
                    <a:pt x="0" y="136"/>
                  </a:lnTo>
                  <a:lnTo>
                    <a:pt x="130" y="136"/>
                  </a:lnTo>
                  <a:lnTo>
                    <a:pt x="1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170"/>
            <p:cNvSpPr/>
            <p:nvPr/>
          </p:nvSpPr>
          <p:spPr bwMode="auto">
            <a:xfrm>
              <a:off x="5792744" y="3954923"/>
              <a:ext cx="249854" cy="251762"/>
            </a:xfrm>
            <a:custGeom>
              <a:avLst/>
              <a:gdLst>
                <a:gd name="T0" fmla="*/ 131 w 131"/>
                <a:gd name="T1" fmla="*/ 0 h 132"/>
                <a:gd name="T2" fmla="*/ 0 w 131"/>
                <a:gd name="T3" fmla="*/ 0 h 132"/>
                <a:gd name="T4" fmla="*/ 131 w 131"/>
                <a:gd name="T5" fmla="*/ 132 h 132"/>
                <a:gd name="T6" fmla="*/ 131 w 131"/>
                <a:gd name="T7" fmla="*/ 132 h 132"/>
                <a:gd name="T8" fmla="*/ 131 w 131"/>
                <a:gd name="T9" fmla="*/ 0 h 132"/>
              </a:gdLst>
              <a:ahLst/>
              <a:cxnLst>
                <a:cxn ang="0">
                  <a:pos x="T0" y="T1"/>
                </a:cxn>
                <a:cxn ang="0">
                  <a:pos x="T2" y="T3"/>
                </a:cxn>
                <a:cxn ang="0">
                  <a:pos x="T4" y="T5"/>
                </a:cxn>
                <a:cxn ang="0">
                  <a:pos x="T6" y="T7"/>
                </a:cxn>
                <a:cxn ang="0">
                  <a:pos x="T8" y="T9"/>
                </a:cxn>
              </a:cxnLst>
              <a:rect l="0" t="0" r="r" b="b"/>
              <a:pathLst>
                <a:path w="131" h="132">
                  <a:moveTo>
                    <a:pt x="131" y="0"/>
                  </a:moveTo>
                  <a:lnTo>
                    <a:pt x="0" y="0"/>
                  </a:lnTo>
                  <a:lnTo>
                    <a:pt x="131" y="132"/>
                  </a:lnTo>
                  <a:lnTo>
                    <a:pt x="131" y="132"/>
                  </a:lnTo>
                  <a:lnTo>
                    <a:pt x="131" y="0"/>
                  </a:lnTo>
                  <a:close/>
                </a:path>
              </a:pathLst>
            </a:custGeom>
            <a:solidFill>
              <a:srgbClr val="9E76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171"/>
            <p:cNvSpPr/>
            <p:nvPr/>
          </p:nvSpPr>
          <p:spPr bwMode="auto">
            <a:xfrm>
              <a:off x="5792744" y="3954923"/>
              <a:ext cx="249854" cy="251762"/>
            </a:xfrm>
            <a:custGeom>
              <a:avLst/>
              <a:gdLst>
                <a:gd name="T0" fmla="*/ 131 w 131"/>
                <a:gd name="T1" fmla="*/ 0 h 132"/>
                <a:gd name="T2" fmla="*/ 0 w 131"/>
                <a:gd name="T3" fmla="*/ 0 h 132"/>
                <a:gd name="T4" fmla="*/ 131 w 131"/>
                <a:gd name="T5" fmla="*/ 132 h 132"/>
                <a:gd name="T6" fmla="*/ 131 w 131"/>
                <a:gd name="T7" fmla="*/ 132 h 132"/>
                <a:gd name="T8" fmla="*/ 131 w 131"/>
                <a:gd name="T9" fmla="*/ 0 h 132"/>
              </a:gdLst>
              <a:ahLst/>
              <a:cxnLst>
                <a:cxn ang="0">
                  <a:pos x="T0" y="T1"/>
                </a:cxn>
                <a:cxn ang="0">
                  <a:pos x="T2" y="T3"/>
                </a:cxn>
                <a:cxn ang="0">
                  <a:pos x="T4" y="T5"/>
                </a:cxn>
                <a:cxn ang="0">
                  <a:pos x="T6" y="T7"/>
                </a:cxn>
                <a:cxn ang="0">
                  <a:pos x="T8" y="T9"/>
                </a:cxn>
              </a:cxnLst>
              <a:rect l="0" t="0" r="r" b="b"/>
              <a:pathLst>
                <a:path w="131" h="132">
                  <a:moveTo>
                    <a:pt x="131" y="0"/>
                  </a:moveTo>
                  <a:lnTo>
                    <a:pt x="0" y="0"/>
                  </a:lnTo>
                  <a:lnTo>
                    <a:pt x="131" y="132"/>
                  </a:lnTo>
                  <a:lnTo>
                    <a:pt x="131" y="132"/>
                  </a:lnTo>
                  <a:lnTo>
                    <a:pt x="1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Rectangle 172"/>
            <p:cNvSpPr>
              <a:spLocks noChangeArrowheads="1"/>
            </p:cNvSpPr>
            <p:nvPr/>
          </p:nvSpPr>
          <p:spPr bwMode="auto">
            <a:xfrm>
              <a:off x="6042597" y="4206685"/>
              <a:ext cx="1908" cy="1908"/>
            </a:xfrm>
            <a:prstGeom prst="rect">
              <a:avLst/>
            </a:prstGeom>
            <a:solidFill>
              <a:srgbClr val="916A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6" name="Freeform 173"/>
            <p:cNvSpPr/>
            <p:nvPr/>
          </p:nvSpPr>
          <p:spPr bwMode="auto">
            <a:xfrm>
              <a:off x="6042597" y="420668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74"/>
            <p:cNvSpPr/>
            <p:nvPr/>
          </p:nvSpPr>
          <p:spPr bwMode="auto">
            <a:xfrm>
              <a:off x="5792744" y="4242924"/>
              <a:ext cx="249854" cy="257484"/>
            </a:xfrm>
            <a:custGeom>
              <a:avLst/>
              <a:gdLst>
                <a:gd name="T0" fmla="*/ 131 w 131"/>
                <a:gd name="T1" fmla="*/ 0 h 135"/>
                <a:gd name="T2" fmla="*/ 131 w 131"/>
                <a:gd name="T3" fmla="*/ 0 h 135"/>
                <a:gd name="T4" fmla="*/ 0 w 131"/>
                <a:gd name="T5" fmla="*/ 135 h 135"/>
                <a:gd name="T6" fmla="*/ 131 w 131"/>
                <a:gd name="T7" fmla="*/ 135 h 135"/>
                <a:gd name="T8" fmla="*/ 131 w 131"/>
                <a:gd name="T9" fmla="*/ 0 h 135"/>
              </a:gdLst>
              <a:ahLst/>
              <a:cxnLst>
                <a:cxn ang="0">
                  <a:pos x="T0" y="T1"/>
                </a:cxn>
                <a:cxn ang="0">
                  <a:pos x="T2" y="T3"/>
                </a:cxn>
                <a:cxn ang="0">
                  <a:pos x="T4" y="T5"/>
                </a:cxn>
                <a:cxn ang="0">
                  <a:pos x="T6" y="T7"/>
                </a:cxn>
                <a:cxn ang="0">
                  <a:pos x="T8" y="T9"/>
                </a:cxn>
              </a:cxnLst>
              <a:rect l="0" t="0" r="r" b="b"/>
              <a:pathLst>
                <a:path w="131" h="135">
                  <a:moveTo>
                    <a:pt x="131" y="0"/>
                  </a:moveTo>
                  <a:lnTo>
                    <a:pt x="131" y="0"/>
                  </a:lnTo>
                  <a:lnTo>
                    <a:pt x="0" y="135"/>
                  </a:lnTo>
                  <a:lnTo>
                    <a:pt x="131" y="135"/>
                  </a:lnTo>
                  <a:lnTo>
                    <a:pt x="131" y="0"/>
                  </a:lnTo>
                  <a:close/>
                </a:path>
              </a:pathLst>
            </a:custGeom>
            <a:solidFill>
              <a:schemeClr val="accent6">
                <a:lumMod val="75000"/>
              </a:schemeClr>
            </a:solidFill>
            <a:ln>
              <a:noFill/>
            </a:ln>
          </p:spPr>
          <p:txBody>
            <a:bodyPr vert="horz" wrap="square" lIns="91440" tIns="45720" rIns="91440" bIns="45720" numCol="1" anchor="t" anchorCtr="0" compatLnSpc="1"/>
            <a:lstStyle/>
            <a:p>
              <a:endParaRPr lang="zh-CN" altLang="en-US"/>
            </a:p>
          </p:txBody>
        </p:sp>
        <p:sp>
          <p:nvSpPr>
            <p:cNvPr id="168" name="Freeform 175"/>
            <p:cNvSpPr/>
            <p:nvPr/>
          </p:nvSpPr>
          <p:spPr bwMode="auto">
            <a:xfrm>
              <a:off x="5792744" y="4242924"/>
              <a:ext cx="249854" cy="257484"/>
            </a:xfrm>
            <a:custGeom>
              <a:avLst/>
              <a:gdLst>
                <a:gd name="T0" fmla="*/ 131 w 131"/>
                <a:gd name="T1" fmla="*/ 0 h 135"/>
                <a:gd name="T2" fmla="*/ 131 w 131"/>
                <a:gd name="T3" fmla="*/ 0 h 135"/>
                <a:gd name="T4" fmla="*/ 0 w 131"/>
                <a:gd name="T5" fmla="*/ 135 h 135"/>
                <a:gd name="T6" fmla="*/ 131 w 131"/>
                <a:gd name="T7" fmla="*/ 135 h 135"/>
                <a:gd name="T8" fmla="*/ 131 w 131"/>
                <a:gd name="T9" fmla="*/ 0 h 135"/>
              </a:gdLst>
              <a:ahLst/>
              <a:cxnLst>
                <a:cxn ang="0">
                  <a:pos x="T0" y="T1"/>
                </a:cxn>
                <a:cxn ang="0">
                  <a:pos x="T2" y="T3"/>
                </a:cxn>
                <a:cxn ang="0">
                  <a:pos x="T4" y="T5"/>
                </a:cxn>
                <a:cxn ang="0">
                  <a:pos x="T6" y="T7"/>
                </a:cxn>
                <a:cxn ang="0">
                  <a:pos x="T8" y="T9"/>
                </a:cxn>
              </a:cxnLst>
              <a:rect l="0" t="0" r="r" b="b"/>
              <a:pathLst>
                <a:path w="131" h="135">
                  <a:moveTo>
                    <a:pt x="131" y="0"/>
                  </a:moveTo>
                  <a:lnTo>
                    <a:pt x="131" y="0"/>
                  </a:lnTo>
                  <a:lnTo>
                    <a:pt x="0" y="135"/>
                  </a:lnTo>
                  <a:lnTo>
                    <a:pt x="131" y="135"/>
                  </a:lnTo>
                  <a:lnTo>
                    <a:pt x="1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76"/>
            <p:cNvSpPr/>
            <p:nvPr/>
          </p:nvSpPr>
          <p:spPr bwMode="auto">
            <a:xfrm>
              <a:off x="5792744" y="4500407"/>
              <a:ext cx="249854" cy="253669"/>
            </a:xfrm>
            <a:custGeom>
              <a:avLst/>
              <a:gdLst>
                <a:gd name="T0" fmla="*/ 131 w 131"/>
                <a:gd name="T1" fmla="*/ 0 h 133"/>
                <a:gd name="T2" fmla="*/ 0 w 131"/>
                <a:gd name="T3" fmla="*/ 0 h 133"/>
                <a:gd name="T4" fmla="*/ 128 w 131"/>
                <a:gd name="T5" fmla="*/ 133 h 133"/>
                <a:gd name="T6" fmla="*/ 128 w 131"/>
                <a:gd name="T7" fmla="*/ 3 h 133"/>
                <a:gd name="T8" fmla="*/ 131 w 131"/>
                <a:gd name="T9" fmla="*/ 5 h 133"/>
                <a:gd name="T10" fmla="*/ 131 w 131"/>
                <a:gd name="T11" fmla="*/ 0 h 133"/>
              </a:gdLst>
              <a:ahLst/>
              <a:cxnLst>
                <a:cxn ang="0">
                  <a:pos x="T0" y="T1"/>
                </a:cxn>
                <a:cxn ang="0">
                  <a:pos x="T2" y="T3"/>
                </a:cxn>
                <a:cxn ang="0">
                  <a:pos x="T4" y="T5"/>
                </a:cxn>
                <a:cxn ang="0">
                  <a:pos x="T6" y="T7"/>
                </a:cxn>
                <a:cxn ang="0">
                  <a:pos x="T8" y="T9"/>
                </a:cxn>
                <a:cxn ang="0">
                  <a:pos x="T10" y="T11"/>
                </a:cxn>
              </a:cxnLst>
              <a:rect l="0" t="0" r="r" b="b"/>
              <a:pathLst>
                <a:path w="131" h="133">
                  <a:moveTo>
                    <a:pt x="131" y="0"/>
                  </a:moveTo>
                  <a:lnTo>
                    <a:pt x="0" y="0"/>
                  </a:lnTo>
                  <a:lnTo>
                    <a:pt x="128" y="133"/>
                  </a:lnTo>
                  <a:lnTo>
                    <a:pt x="128" y="3"/>
                  </a:lnTo>
                  <a:lnTo>
                    <a:pt x="131" y="5"/>
                  </a:lnTo>
                  <a:lnTo>
                    <a:pt x="131" y="0"/>
                  </a:lnTo>
                  <a:close/>
                </a:path>
              </a:pathLst>
            </a:custGeom>
            <a:solidFill>
              <a:schemeClr val="accent6">
                <a:lumMod val="75000"/>
              </a:schemeClr>
            </a:solidFill>
            <a:ln>
              <a:noFill/>
            </a:ln>
          </p:spPr>
          <p:txBody>
            <a:bodyPr vert="horz" wrap="square" lIns="91440" tIns="45720" rIns="91440" bIns="45720" numCol="1" anchor="t" anchorCtr="0" compatLnSpc="1"/>
            <a:lstStyle/>
            <a:p>
              <a:endParaRPr lang="zh-CN" altLang="en-US"/>
            </a:p>
          </p:txBody>
        </p:sp>
        <p:sp>
          <p:nvSpPr>
            <p:cNvPr id="170" name="Freeform 177"/>
            <p:cNvSpPr/>
            <p:nvPr/>
          </p:nvSpPr>
          <p:spPr bwMode="auto">
            <a:xfrm>
              <a:off x="5792744" y="4500407"/>
              <a:ext cx="249854" cy="253669"/>
            </a:xfrm>
            <a:custGeom>
              <a:avLst/>
              <a:gdLst>
                <a:gd name="T0" fmla="*/ 131 w 131"/>
                <a:gd name="T1" fmla="*/ 0 h 133"/>
                <a:gd name="T2" fmla="*/ 0 w 131"/>
                <a:gd name="T3" fmla="*/ 0 h 133"/>
                <a:gd name="T4" fmla="*/ 128 w 131"/>
                <a:gd name="T5" fmla="*/ 133 h 133"/>
                <a:gd name="T6" fmla="*/ 128 w 131"/>
                <a:gd name="T7" fmla="*/ 3 h 133"/>
                <a:gd name="T8" fmla="*/ 131 w 131"/>
                <a:gd name="T9" fmla="*/ 5 h 133"/>
                <a:gd name="T10" fmla="*/ 131 w 131"/>
                <a:gd name="T11" fmla="*/ 0 h 133"/>
              </a:gdLst>
              <a:ahLst/>
              <a:cxnLst>
                <a:cxn ang="0">
                  <a:pos x="T0" y="T1"/>
                </a:cxn>
                <a:cxn ang="0">
                  <a:pos x="T2" y="T3"/>
                </a:cxn>
                <a:cxn ang="0">
                  <a:pos x="T4" y="T5"/>
                </a:cxn>
                <a:cxn ang="0">
                  <a:pos x="T6" y="T7"/>
                </a:cxn>
                <a:cxn ang="0">
                  <a:pos x="T8" y="T9"/>
                </a:cxn>
                <a:cxn ang="0">
                  <a:pos x="T10" y="T11"/>
                </a:cxn>
              </a:cxnLst>
              <a:rect l="0" t="0" r="r" b="b"/>
              <a:pathLst>
                <a:path w="131" h="133">
                  <a:moveTo>
                    <a:pt x="131" y="0"/>
                  </a:moveTo>
                  <a:lnTo>
                    <a:pt x="0" y="0"/>
                  </a:lnTo>
                  <a:lnTo>
                    <a:pt x="128" y="133"/>
                  </a:lnTo>
                  <a:lnTo>
                    <a:pt x="128" y="3"/>
                  </a:lnTo>
                  <a:lnTo>
                    <a:pt x="131" y="5"/>
                  </a:lnTo>
                  <a:lnTo>
                    <a:pt x="1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178"/>
            <p:cNvSpPr/>
            <p:nvPr/>
          </p:nvSpPr>
          <p:spPr bwMode="auto">
            <a:xfrm>
              <a:off x="6036876" y="4754076"/>
              <a:ext cx="5722" cy="3815"/>
            </a:xfrm>
            <a:custGeom>
              <a:avLst/>
              <a:gdLst>
                <a:gd name="T0" fmla="*/ 3 w 3"/>
                <a:gd name="T1" fmla="*/ 0 h 2"/>
                <a:gd name="T2" fmla="*/ 0 w 3"/>
                <a:gd name="T3" fmla="*/ 0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3" y="2"/>
                  </a:lnTo>
                  <a:lnTo>
                    <a:pt x="3" y="0"/>
                  </a:lnTo>
                  <a:close/>
                </a:path>
              </a:pathLst>
            </a:custGeom>
            <a:solidFill>
              <a:srgbClr val="3089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79"/>
            <p:cNvSpPr/>
            <p:nvPr/>
          </p:nvSpPr>
          <p:spPr bwMode="auto">
            <a:xfrm>
              <a:off x="6036876" y="4754076"/>
              <a:ext cx="5722" cy="3815"/>
            </a:xfrm>
            <a:custGeom>
              <a:avLst/>
              <a:gdLst>
                <a:gd name="T0" fmla="*/ 3 w 3"/>
                <a:gd name="T1" fmla="*/ 0 h 2"/>
                <a:gd name="T2" fmla="*/ 0 w 3"/>
                <a:gd name="T3" fmla="*/ 0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3"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80"/>
            <p:cNvSpPr/>
            <p:nvPr/>
          </p:nvSpPr>
          <p:spPr bwMode="auto">
            <a:xfrm>
              <a:off x="6036876" y="4506129"/>
              <a:ext cx="5722" cy="247947"/>
            </a:xfrm>
            <a:custGeom>
              <a:avLst/>
              <a:gdLst>
                <a:gd name="T0" fmla="*/ 0 w 3"/>
                <a:gd name="T1" fmla="*/ 0 h 130"/>
                <a:gd name="T2" fmla="*/ 0 w 3"/>
                <a:gd name="T3" fmla="*/ 130 h 130"/>
                <a:gd name="T4" fmla="*/ 0 w 3"/>
                <a:gd name="T5" fmla="*/ 130 h 130"/>
                <a:gd name="T6" fmla="*/ 3 w 3"/>
                <a:gd name="T7" fmla="*/ 130 h 130"/>
                <a:gd name="T8" fmla="*/ 3 w 3"/>
                <a:gd name="T9" fmla="*/ 2 h 130"/>
                <a:gd name="T10" fmla="*/ 0 w 3"/>
                <a:gd name="T11" fmla="*/ 0 h 130"/>
              </a:gdLst>
              <a:ahLst/>
              <a:cxnLst>
                <a:cxn ang="0">
                  <a:pos x="T0" y="T1"/>
                </a:cxn>
                <a:cxn ang="0">
                  <a:pos x="T2" y="T3"/>
                </a:cxn>
                <a:cxn ang="0">
                  <a:pos x="T4" y="T5"/>
                </a:cxn>
                <a:cxn ang="0">
                  <a:pos x="T6" y="T7"/>
                </a:cxn>
                <a:cxn ang="0">
                  <a:pos x="T8" y="T9"/>
                </a:cxn>
                <a:cxn ang="0">
                  <a:pos x="T10" y="T11"/>
                </a:cxn>
              </a:cxnLst>
              <a:rect l="0" t="0" r="r" b="b"/>
              <a:pathLst>
                <a:path w="3" h="130">
                  <a:moveTo>
                    <a:pt x="0" y="0"/>
                  </a:moveTo>
                  <a:lnTo>
                    <a:pt x="0" y="130"/>
                  </a:lnTo>
                  <a:lnTo>
                    <a:pt x="0" y="130"/>
                  </a:lnTo>
                  <a:lnTo>
                    <a:pt x="3" y="130"/>
                  </a:lnTo>
                  <a:lnTo>
                    <a:pt x="3" y="2"/>
                  </a:lnTo>
                  <a:lnTo>
                    <a:pt x="0" y="0"/>
                  </a:lnTo>
                  <a:close/>
                </a:path>
              </a:pathLst>
            </a:custGeom>
            <a:solidFill>
              <a:srgbClr val="2F829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81"/>
            <p:cNvSpPr/>
            <p:nvPr/>
          </p:nvSpPr>
          <p:spPr bwMode="auto">
            <a:xfrm>
              <a:off x="6036876" y="4506129"/>
              <a:ext cx="5722" cy="247947"/>
            </a:xfrm>
            <a:custGeom>
              <a:avLst/>
              <a:gdLst>
                <a:gd name="T0" fmla="*/ 0 w 3"/>
                <a:gd name="T1" fmla="*/ 0 h 130"/>
                <a:gd name="T2" fmla="*/ 0 w 3"/>
                <a:gd name="T3" fmla="*/ 130 h 130"/>
                <a:gd name="T4" fmla="*/ 0 w 3"/>
                <a:gd name="T5" fmla="*/ 130 h 130"/>
                <a:gd name="T6" fmla="*/ 3 w 3"/>
                <a:gd name="T7" fmla="*/ 130 h 130"/>
                <a:gd name="T8" fmla="*/ 3 w 3"/>
                <a:gd name="T9" fmla="*/ 2 h 130"/>
                <a:gd name="T10" fmla="*/ 0 w 3"/>
                <a:gd name="T11" fmla="*/ 0 h 130"/>
              </a:gdLst>
              <a:ahLst/>
              <a:cxnLst>
                <a:cxn ang="0">
                  <a:pos x="T0" y="T1"/>
                </a:cxn>
                <a:cxn ang="0">
                  <a:pos x="T2" y="T3"/>
                </a:cxn>
                <a:cxn ang="0">
                  <a:pos x="T4" y="T5"/>
                </a:cxn>
                <a:cxn ang="0">
                  <a:pos x="T6" y="T7"/>
                </a:cxn>
                <a:cxn ang="0">
                  <a:pos x="T8" y="T9"/>
                </a:cxn>
                <a:cxn ang="0">
                  <a:pos x="T10" y="T11"/>
                </a:cxn>
              </a:cxnLst>
              <a:rect l="0" t="0" r="r" b="b"/>
              <a:pathLst>
                <a:path w="3" h="130">
                  <a:moveTo>
                    <a:pt x="0" y="0"/>
                  </a:moveTo>
                  <a:lnTo>
                    <a:pt x="0" y="130"/>
                  </a:lnTo>
                  <a:lnTo>
                    <a:pt x="0" y="130"/>
                  </a:lnTo>
                  <a:lnTo>
                    <a:pt x="3" y="130"/>
                  </a:lnTo>
                  <a:lnTo>
                    <a:pt x="3"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82"/>
            <p:cNvSpPr/>
            <p:nvPr/>
          </p:nvSpPr>
          <p:spPr bwMode="auto">
            <a:xfrm>
              <a:off x="5792744" y="4794129"/>
              <a:ext cx="249854" cy="257484"/>
            </a:xfrm>
            <a:custGeom>
              <a:avLst/>
              <a:gdLst>
                <a:gd name="T0" fmla="*/ 131 w 131"/>
                <a:gd name="T1" fmla="*/ 0 h 135"/>
                <a:gd name="T2" fmla="*/ 131 w 131"/>
                <a:gd name="T3" fmla="*/ 0 h 135"/>
                <a:gd name="T4" fmla="*/ 0 w 131"/>
                <a:gd name="T5" fmla="*/ 135 h 135"/>
                <a:gd name="T6" fmla="*/ 131 w 131"/>
                <a:gd name="T7" fmla="*/ 135 h 135"/>
                <a:gd name="T8" fmla="*/ 131 w 131"/>
                <a:gd name="T9" fmla="*/ 0 h 135"/>
              </a:gdLst>
              <a:ahLst/>
              <a:cxnLst>
                <a:cxn ang="0">
                  <a:pos x="T0" y="T1"/>
                </a:cxn>
                <a:cxn ang="0">
                  <a:pos x="T2" y="T3"/>
                </a:cxn>
                <a:cxn ang="0">
                  <a:pos x="T4" y="T5"/>
                </a:cxn>
                <a:cxn ang="0">
                  <a:pos x="T6" y="T7"/>
                </a:cxn>
                <a:cxn ang="0">
                  <a:pos x="T8" y="T9"/>
                </a:cxn>
              </a:cxnLst>
              <a:rect l="0" t="0" r="r" b="b"/>
              <a:pathLst>
                <a:path w="131" h="135">
                  <a:moveTo>
                    <a:pt x="131" y="0"/>
                  </a:moveTo>
                  <a:lnTo>
                    <a:pt x="131" y="0"/>
                  </a:lnTo>
                  <a:lnTo>
                    <a:pt x="0" y="135"/>
                  </a:lnTo>
                  <a:lnTo>
                    <a:pt x="131" y="135"/>
                  </a:lnTo>
                  <a:lnTo>
                    <a:pt x="131" y="0"/>
                  </a:lnTo>
                  <a:close/>
                </a:path>
              </a:pathLst>
            </a:custGeom>
            <a:solidFill>
              <a:srgbClr val="B086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83"/>
            <p:cNvSpPr/>
            <p:nvPr/>
          </p:nvSpPr>
          <p:spPr bwMode="auto">
            <a:xfrm>
              <a:off x="5792744" y="4794129"/>
              <a:ext cx="249854" cy="257484"/>
            </a:xfrm>
            <a:custGeom>
              <a:avLst/>
              <a:gdLst>
                <a:gd name="T0" fmla="*/ 131 w 131"/>
                <a:gd name="T1" fmla="*/ 0 h 135"/>
                <a:gd name="T2" fmla="*/ 131 w 131"/>
                <a:gd name="T3" fmla="*/ 0 h 135"/>
                <a:gd name="T4" fmla="*/ 0 w 131"/>
                <a:gd name="T5" fmla="*/ 135 h 135"/>
                <a:gd name="T6" fmla="*/ 131 w 131"/>
                <a:gd name="T7" fmla="*/ 135 h 135"/>
                <a:gd name="T8" fmla="*/ 131 w 131"/>
                <a:gd name="T9" fmla="*/ 0 h 135"/>
              </a:gdLst>
              <a:ahLst/>
              <a:cxnLst>
                <a:cxn ang="0">
                  <a:pos x="T0" y="T1"/>
                </a:cxn>
                <a:cxn ang="0">
                  <a:pos x="T2" y="T3"/>
                </a:cxn>
                <a:cxn ang="0">
                  <a:pos x="T4" y="T5"/>
                </a:cxn>
                <a:cxn ang="0">
                  <a:pos x="T6" y="T7"/>
                </a:cxn>
                <a:cxn ang="0">
                  <a:pos x="T8" y="T9"/>
                </a:cxn>
              </a:cxnLst>
              <a:rect l="0" t="0" r="r" b="b"/>
              <a:pathLst>
                <a:path w="131" h="135">
                  <a:moveTo>
                    <a:pt x="131" y="0"/>
                  </a:moveTo>
                  <a:lnTo>
                    <a:pt x="131" y="0"/>
                  </a:lnTo>
                  <a:lnTo>
                    <a:pt x="0" y="135"/>
                  </a:lnTo>
                  <a:lnTo>
                    <a:pt x="131" y="135"/>
                  </a:lnTo>
                  <a:lnTo>
                    <a:pt x="1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84"/>
            <p:cNvSpPr/>
            <p:nvPr/>
          </p:nvSpPr>
          <p:spPr bwMode="auto">
            <a:xfrm>
              <a:off x="5792744" y="5341520"/>
              <a:ext cx="249854" cy="257484"/>
            </a:xfrm>
            <a:custGeom>
              <a:avLst/>
              <a:gdLst>
                <a:gd name="T0" fmla="*/ 131 w 131"/>
                <a:gd name="T1" fmla="*/ 0 h 135"/>
                <a:gd name="T2" fmla="*/ 131 w 131"/>
                <a:gd name="T3" fmla="*/ 0 h 135"/>
                <a:gd name="T4" fmla="*/ 0 w 131"/>
                <a:gd name="T5" fmla="*/ 135 h 135"/>
                <a:gd name="T6" fmla="*/ 131 w 131"/>
                <a:gd name="T7" fmla="*/ 135 h 135"/>
                <a:gd name="T8" fmla="*/ 131 w 131"/>
                <a:gd name="T9" fmla="*/ 0 h 135"/>
              </a:gdLst>
              <a:ahLst/>
              <a:cxnLst>
                <a:cxn ang="0">
                  <a:pos x="T0" y="T1"/>
                </a:cxn>
                <a:cxn ang="0">
                  <a:pos x="T2" y="T3"/>
                </a:cxn>
                <a:cxn ang="0">
                  <a:pos x="T4" y="T5"/>
                </a:cxn>
                <a:cxn ang="0">
                  <a:pos x="T6" y="T7"/>
                </a:cxn>
                <a:cxn ang="0">
                  <a:pos x="T8" y="T9"/>
                </a:cxn>
              </a:cxnLst>
              <a:rect l="0" t="0" r="r" b="b"/>
              <a:pathLst>
                <a:path w="131" h="135">
                  <a:moveTo>
                    <a:pt x="131" y="0"/>
                  </a:moveTo>
                  <a:lnTo>
                    <a:pt x="131" y="0"/>
                  </a:lnTo>
                  <a:lnTo>
                    <a:pt x="0" y="135"/>
                  </a:lnTo>
                  <a:lnTo>
                    <a:pt x="131" y="135"/>
                  </a:lnTo>
                  <a:lnTo>
                    <a:pt x="131"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p>
          </p:txBody>
        </p:sp>
        <p:sp>
          <p:nvSpPr>
            <p:cNvPr id="178" name="Freeform 185"/>
            <p:cNvSpPr/>
            <p:nvPr/>
          </p:nvSpPr>
          <p:spPr bwMode="auto">
            <a:xfrm>
              <a:off x="5792744" y="5341520"/>
              <a:ext cx="249854" cy="257484"/>
            </a:xfrm>
            <a:custGeom>
              <a:avLst/>
              <a:gdLst>
                <a:gd name="T0" fmla="*/ 131 w 131"/>
                <a:gd name="T1" fmla="*/ 0 h 135"/>
                <a:gd name="T2" fmla="*/ 131 w 131"/>
                <a:gd name="T3" fmla="*/ 0 h 135"/>
                <a:gd name="T4" fmla="*/ 0 w 131"/>
                <a:gd name="T5" fmla="*/ 135 h 135"/>
                <a:gd name="T6" fmla="*/ 131 w 131"/>
                <a:gd name="T7" fmla="*/ 135 h 135"/>
                <a:gd name="T8" fmla="*/ 131 w 131"/>
                <a:gd name="T9" fmla="*/ 0 h 135"/>
              </a:gdLst>
              <a:ahLst/>
              <a:cxnLst>
                <a:cxn ang="0">
                  <a:pos x="T0" y="T1"/>
                </a:cxn>
                <a:cxn ang="0">
                  <a:pos x="T2" y="T3"/>
                </a:cxn>
                <a:cxn ang="0">
                  <a:pos x="T4" y="T5"/>
                </a:cxn>
                <a:cxn ang="0">
                  <a:pos x="T6" y="T7"/>
                </a:cxn>
                <a:cxn ang="0">
                  <a:pos x="T8" y="T9"/>
                </a:cxn>
              </a:cxnLst>
              <a:rect l="0" t="0" r="r" b="b"/>
              <a:pathLst>
                <a:path w="131" h="135">
                  <a:moveTo>
                    <a:pt x="131" y="0"/>
                  </a:moveTo>
                  <a:lnTo>
                    <a:pt x="131" y="0"/>
                  </a:lnTo>
                  <a:lnTo>
                    <a:pt x="0" y="135"/>
                  </a:lnTo>
                  <a:lnTo>
                    <a:pt x="131" y="135"/>
                  </a:lnTo>
                  <a:lnTo>
                    <a:pt x="1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86"/>
            <p:cNvSpPr/>
            <p:nvPr/>
          </p:nvSpPr>
          <p:spPr bwMode="auto">
            <a:xfrm>
              <a:off x="5783207" y="2562606"/>
              <a:ext cx="249854" cy="257484"/>
            </a:xfrm>
            <a:custGeom>
              <a:avLst/>
              <a:gdLst>
                <a:gd name="T0" fmla="*/ 0 w 131"/>
                <a:gd name="T1" fmla="*/ 0 h 135"/>
                <a:gd name="T2" fmla="*/ 0 w 131"/>
                <a:gd name="T3" fmla="*/ 0 h 135"/>
                <a:gd name="T4" fmla="*/ 0 w 131"/>
                <a:gd name="T5" fmla="*/ 135 h 135"/>
                <a:gd name="T6" fmla="*/ 0 w 131"/>
                <a:gd name="T7" fmla="*/ 135 h 135"/>
                <a:gd name="T8" fmla="*/ 0 w 131"/>
                <a:gd name="T9" fmla="*/ 135 h 135"/>
                <a:gd name="T10" fmla="*/ 131 w 131"/>
                <a:gd name="T11" fmla="*/ 135 h 135"/>
                <a:gd name="T12" fmla="*/ 0 w 131"/>
                <a:gd name="T13" fmla="*/ 0 h 135"/>
              </a:gdLst>
              <a:ahLst/>
              <a:cxnLst>
                <a:cxn ang="0">
                  <a:pos x="T0" y="T1"/>
                </a:cxn>
                <a:cxn ang="0">
                  <a:pos x="T2" y="T3"/>
                </a:cxn>
                <a:cxn ang="0">
                  <a:pos x="T4" y="T5"/>
                </a:cxn>
                <a:cxn ang="0">
                  <a:pos x="T6" y="T7"/>
                </a:cxn>
                <a:cxn ang="0">
                  <a:pos x="T8" y="T9"/>
                </a:cxn>
                <a:cxn ang="0">
                  <a:pos x="T10" y="T11"/>
                </a:cxn>
                <a:cxn ang="0">
                  <a:pos x="T12" y="T13"/>
                </a:cxn>
              </a:cxnLst>
              <a:rect l="0" t="0" r="r" b="b"/>
              <a:pathLst>
                <a:path w="131" h="135">
                  <a:moveTo>
                    <a:pt x="0" y="0"/>
                  </a:moveTo>
                  <a:lnTo>
                    <a:pt x="0" y="0"/>
                  </a:lnTo>
                  <a:lnTo>
                    <a:pt x="0" y="135"/>
                  </a:lnTo>
                  <a:lnTo>
                    <a:pt x="0" y="135"/>
                  </a:lnTo>
                  <a:lnTo>
                    <a:pt x="0" y="135"/>
                  </a:lnTo>
                  <a:lnTo>
                    <a:pt x="131" y="135"/>
                  </a:lnTo>
                  <a:lnTo>
                    <a:pt x="0" y="0"/>
                  </a:lnTo>
                  <a:close/>
                </a:path>
              </a:pathLst>
            </a:custGeom>
            <a:solidFill>
              <a:schemeClr val="accent5">
                <a:lumMod val="50000"/>
              </a:schemeClr>
            </a:solidFill>
            <a:ln>
              <a:noFill/>
            </a:ln>
          </p:spPr>
          <p:txBody>
            <a:bodyPr vert="horz" wrap="square" lIns="91440" tIns="45720" rIns="91440" bIns="45720" numCol="1" anchor="t" anchorCtr="0" compatLnSpc="1"/>
            <a:lstStyle/>
            <a:p>
              <a:endParaRPr lang="zh-CN" altLang="en-US"/>
            </a:p>
          </p:txBody>
        </p:sp>
        <p:sp>
          <p:nvSpPr>
            <p:cNvPr id="180" name="Freeform 187"/>
            <p:cNvSpPr/>
            <p:nvPr/>
          </p:nvSpPr>
          <p:spPr bwMode="auto">
            <a:xfrm>
              <a:off x="5783207" y="2562606"/>
              <a:ext cx="249854" cy="257484"/>
            </a:xfrm>
            <a:custGeom>
              <a:avLst/>
              <a:gdLst>
                <a:gd name="T0" fmla="*/ 0 w 131"/>
                <a:gd name="T1" fmla="*/ 0 h 135"/>
                <a:gd name="T2" fmla="*/ 0 w 131"/>
                <a:gd name="T3" fmla="*/ 0 h 135"/>
                <a:gd name="T4" fmla="*/ 0 w 131"/>
                <a:gd name="T5" fmla="*/ 135 h 135"/>
                <a:gd name="T6" fmla="*/ 0 w 131"/>
                <a:gd name="T7" fmla="*/ 135 h 135"/>
                <a:gd name="T8" fmla="*/ 0 w 131"/>
                <a:gd name="T9" fmla="*/ 135 h 135"/>
                <a:gd name="T10" fmla="*/ 131 w 131"/>
                <a:gd name="T11" fmla="*/ 135 h 135"/>
                <a:gd name="T12" fmla="*/ 0 w 131"/>
                <a:gd name="T13" fmla="*/ 0 h 135"/>
              </a:gdLst>
              <a:ahLst/>
              <a:cxnLst>
                <a:cxn ang="0">
                  <a:pos x="T0" y="T1"/>
                </a:cxn>
                <a:cxn ang="0">
                  <a:pos x="T2" y="T3"/>
                </a:cxn>
                <a:cxn ang="0">
                  <a:pos x="T4" y="T5"/>
                </a:cxn>
                <a:cxn ang="0">
                  <a:pos x="T6" y="T7"/>
                </a:cxn>
                <a:cxn ang="0">
                  <a:pos x="T8" y="T9"/>
                </a:cxn>
                <a:cxn ang="0">
                  <a:pos x="T10" y="T11"/>
                </a:cxn>
                <a:cxn ang="0">
                  <a:pos x="T12" y="T13"/>
                </a:cxn>
              </a:cxnLst>
              <a:rect l="0" t="0" r="r" b="b"/>
              <a:pathLst>
                <a:path w="131" h="135">
                  <a:moveTo>
                    <a:pt x="0" y="0"/>
                  </a:moveTo>
                  <a:lnTo>
                    <a:pt x="0" y="0"/>
                  </a:lnTo>
                  <a:lnTo>
                    <a:pt x="0" y="135"/>
                  </a:lnTo>
                  <a:lnTo>
                    <a:pt x="0" y="135"/>
                  </a:lnTo>
                  <a:lnTo>
                    <a:pt x="0" y="135"/>
                  </a:lnTo>
                  <a:lnTo>
                    <a:pt x="131" y="13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88"/>
            <p:cNvSpPr/>
            <p:nvPr/>
          </p:nvSpPr>
          <p:spPr bwMode="auto">
            <a:xfrm>
              <a:off x="5546705" y="2562606"/>
              <a:ext cx="186913" cy="194543"/>
            </a:xfrm>
            <a:custGeom>
              <a:avLst/>
              <a:gdLst>
                <a:gd name="T0" fmla="*/ 0 w 98"/>
                <a:gd name="T1" fmla="*/ 0 h 102"/>
                <a:gd name="T2" fmla="*/ 0 w 98"/>
                <a:gd name="T3" fmla="*/ 0 h 102"/>
                <a:gd name="T4" fmla="*/ 0 w 98"/>
                <a:gd name="T5" fmla="*/ 102 h 102"/>
                <a:gd name="T6" fmla="*/ 98 w 98"/>
                <a:gd name="T7" fmla="*/ 102 h 102"/>
                <a:gd name="T8" fmla="*/ 0 w 98"/>
                <a:gd name="T9" fmla="*/ 0 h 102"/>
              </a:gdLst>
              <a:ahLst/>
              <a:cxnLst>
                <a:cxn ang="0">
                  <a:pos x="T0" y="T1"/>
                </a:cxn>
                <a:cxn ang="0">
                  <a:pos x="T2" y="T3"/>
                </a:cxn>
                <a:cxn ang="0">
                  <a:pos x="T4" y="T5"/>
                </a:cxn>
                <a:cxn ang="0">
                  <a:pos x="T6" y="T7"/>
                </a:cxn>
                <a:cxn ang="0">
                  <a:pos x="T8" y="T9"/>
                </a:cxn>
              </a:cxnLst>
              <a:rect l="0" t="0" r="r" b="b"/>
              <a:pathLst>
                <a:path w="98" h="102">
                  <a:moveTo>
                    <a:pt x="0" y="0"/>
                  </a:moveTo>
                  <a:lnTo>
                    <a:pt x="0" y="0"/>
                  </a:lnTo>
                  <a:lnTo>
                    <a:pt x="0" y="102"/>
                  </a:lnTo>
                  <a:lnTo>
                    <a:pt x="98" y="102"/>
                  </a:lnTo>
                  <a:lnTo>
                    <a:pt x="0" y="0"/>
                  </a:lnTo>
                  <a:close/>
                </a:path>
              </a:pathLst>
            </a:custGeom>
            <a:solidFill>
              <a:schemeClr val="accent5">
                <a:lumMod val="50000"/>
              </a:schemeClr>
            </a:solidFill>
            <a:ln>
              <a:noFill/>
            </a:ln>
          </p:spPr>
          <p:txBody>
            <a:bodyPr vert="horz" wrap="square" lIns="91440" tIns="45720" rIns="91440" bIns="45720" numCol="1" anchor="t" anchorCtr="0" compatLnSpc="1"/>
            <a:lstStyle/>
            <a:p>
              <a:endParaRPr lang="zh-CN" altLang="en-US"/>
            </a:p>
          </p:txBody>
        </p:sp>
        <p:sp>
          <p:nvSpPr>
            <p:cNvPr id="182" name="Freeform 189"/>
            <p:cNvSpPr/>
            <p:nvPr/>
          </p:nvSpPr>
          <p:spPr bwMode="auto">
            <a:xfrm>
              <a:off x="5546705" y="2562606"/>
              <a:ext cx="186913" cy="194543"/>
            </a:xfrm>
            <a:custGeom>
              <a:avLst/>
              <a:gdLst>
                <a:gd name="T0" fmla="*/ 0 w 98"/>
                <a:gd name="T1" fmla="*/ 0 h 102"/>
                <a:gd name="T2" fmla="*/ 0 w 98"/>
                <a:gd name="T3" fmla="*/ 0 h 102"/>
                <a:gd name="T4" fmla="*/ 0 w 98"/>
                <a:gd name="T5" fmla="*/ 102 h 102"/>
                <a:gd name="T6" fmla="*/ 98 w 98"/>
                <a:gd name="T7" fmla="*/ 102 h 102"/>
                <a:gd name="T8" fmla="*/ 0 w 98"/>
                <a:gd name="T9" fmla="*/ 0 h 102"/>
              </a:gdLst>
              <a:ahLst/>
              <a:cxnLst>
                <a:cxn ang="0">
                  <a:pos x="T0" y="T1"/>
                </a:cxn>
                <a:cxn ang="0">
                  <a:pos x="T2" y="T3"/>
                </a:cxn>
                <a:cxn ang="0">
                  <a:pos x="T4" y="T5"/>
                </a:cxn>
                <a:cxn ang="0">
                  <a:pos x="T6" y="T7"/>
                </a:cxn>
                <a:cxn ang="0">
                  <a:pos x="T8" y="T9"/>
                </a:cxn>
              </a:cxnLst>
              <a:rect l="0" t="0" r="r" b="b"/>
              <a:pathLst>
                <a:path w="98" h="102">
                  <a:moveTo>
                    <a:pt x="0" y="0"/>
                  </a:moveTo>
                  <a:lnTo>
                    <a:pt x="0" y="0"/>
                  </a:lnTo>
                  <a:lnTo>
                    <a:pt x="0" y="102"/>
                  </a:lnTo>
                  <a:lnTo>
                    <a:pt x="9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190"/>
            <p:cNvSpPr/>
            <p:nvPr/>
          </p:nvSpPr>
          <p:spPr bwMode="auto">
            <a:xfrm>
              <a:off x="5783207" y="2820090"/>
              <a:ext cx="249854" cy="257484"/>
            </a:xfrm>
            <a:custGeom>
              <a:avLst/>
              <a:gdLst>
                <a:gd name="T0" fmla="*/ 0 w 131"/>
                <a:gd name="T1" fmla="*/ 0 h 135"/>
                <a:gd name="T2" fmla="*/ 0 w 131"/>
                <a:gd name="T3" fmla="*/ 0 h 135"/>
                <a:gd name="T4" fmla="*/ 0 w 131"/>
                <a:gd name="T5" fmla="*/ 135 h 135"/>
                <a:gd name="T6" fmla="*/ 131 w 131"/>
                <a:gd name="T7" fmla="*/ 135 h 135"/>
                <a:gd name="T8" fmla="*/ 0 w 131"/>
                <a:gd name="T9" fmla="*/ 0 h 135"/>
              </a:gdLst>
              <a:ahLst/>
              <a:cxnLst>
                <a:cxn ang="0">
                  <a:pos x="T0" y="T1"/>
                </a:cxn>
                <a:cxn ang="0">
                  <a:pos x="T2" y="T3"/>
                </a:cxn>
                <a:cxn ang="0">
                  <a:pos x="T4" y="T5"/>
                </a:cxn>
                <a:cxn ang="0">
                  <a:pos x="T6" y="T7"/>
                </a:cxn>
                <a:cxn ang="0">
                  <a:pos x="T8" y="T9"/>
                </a:cxn>
              </a:cxnLst>
              <a:rect l="0" t="0" r="r" b="b"/>
              <a:pathLst>
                <a:path w="131" h="135">
                  <a:moveTo>
                    <a:pt x="0" y="0"/>
                  </a:moveTo>
                  <a:lnTo>
                    <a:pt x="0" y="0"/>
                  </a:lnTo>
                  <a:lnTo>
                    <a:pt x="0" y="135"/>
                  </a:lnTo>
                  <a:lnTo>
                    <a:pt x="131" y="135"/>
                  </a:lnTo>
                  <a:lnTo>
                    <a:pt x="0" y="0"/>
                  </a:lnTo>
                  <a:close/>
                </a:path>
              </a:pathLst>
            </a:custGeom>
            <a:solidFill>
              <a:schemeClr val="accent5">
                <a:lumMod val="50000"/>
              </a:schemeClr>
            </a:solidFill>
            <a:ln>
              <a:noFill/>
            </a:ln>
          </p:spPr>
          <p:txBody>
            <a:bodyPr vert="horz" wrap="square" lIns="91440" tIns="45720" rIns="91440" bIns="45720" numCol="1" anchor="t" anchorCtr="0" compatLnSpc="1"/>
            <a:lstStyle/>
            <a:p>
              <a:endParaRPr lang="zh-CN" altLang="en-US"/>
            </a:p>
          </p:txBody>
        </p:sp>
        <p:sp>
          <p:nvSpPr>
            <p:cNvPr id="184" name="Freeform 191"/>
            <p:cNvSpPr/>
            <p:nvPr/>
          </p:nvSpPr>
          <p:spPr bwMode="auto">
            <a:xfrm>
              <a:off x="5783207" y="2820090"/>
              <a:ext cx="249854" cy="257484"/>
            </a:xfrm>
            <a:custGeom>
              <a:avLst/>
              <a:gdLst>
                <a:gd name="T0" fmla="*/ 0 w 131"/>
                <a:gd name="T1" fmla="*/ 0 h 135"/>
                <a:gd name="T2" fmla="*/ 0 w 131"/>
                <a:gd name="T3" fmla="*/ 0 h 135"/>
                <a:gd name="T4" fmla="*/ 0 w 131"/>
                <a:gd name="T5" fmla="*/ 135 h 135"/>
                <a:gd name="T6" fmla="*/ 131 w 131"/>
                <a:gd name="T7" fmla="*/ 135 h 135"/>
                <a:gd name="T8" fmla="*/ 0 w 131"/>
                <a:gd name="T9" fmla="*/ 0 h 135"/>
              </a:gdLst>
              <a:ahLst/>
              <a:cxnLst>
                <a:cxn ang="0">
                  <a:pos x="T0" y="T1"/>
                </a:cxn>
                <a:cxn ang="0">
                  <a:pos x="T2" y="T3"/>
                </a:cxn>
                <a:cxn ang="0">
                  <a:pos x="T4" y="T5"/>
                </a:cxn>
                <a:cxn ang="0">
                  <a:pos x="T6" y="T7"/>
                </a:cxn>
                <a:cxn ang="0">
                  <a:pos x="T8" y="T9"/>
                </a:cxn>
              </a:cxnLst>
              <a:rect l="0" t="0" r="r" b="b"/>
              <a:pathLst>
                <a:path w="131" h="135">
                  <a:moveTo>
                    <a:pt x="0" y="0"/>
                  </a:moveTo>
                  <a:lnTo>
                    <a:pt x="0" y="0"/>
                  </a:lnTo>
                  <a:lnTo>
                    <a:pt x="0" y="135"/>
                  </a:lnTo>
                  <a:lnTo>
                    <a:pt x="131" y="13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194"/>
            <p:cNvSpPr/>
            <p:nvPr/>
          </p:nvSpPr>
          <p:spPr bwMode="auto">
            <a:xfrm>
              <a:off x="5542891" y="3113811"/>
              <a:ext cx="249854" cy="251762"/>
            </a:xfrm>
            <a:custGeom>
              <a:avLst/>
              <a:gdLst>
                <a:gd name="T0" fmla="*/ 131 w 131"/>
                <a:gd name="T1" fmla="*/ 0 h 132"/>
                <a:gd name="T2" fmla="*/ 0 w 131"/>
                <a:gd name="T3" fmla="*/ 0 h 132"/>
                <a:gd name="T4" fmla="*/ 131 w 131"/>
                <a:gd name="T5" fmla="*/ 132 h 132"/>
                <a:gd name="T6" fmla="*/ 131 w 131"/>
                <a:gd name="T7" fmla="*/ 0 h 132"/>
              </a:gdLst>
              <a:ahLst/>
              <a:cxnLst>
                <a:cxn ang="0">
                  <a:pos x="T0" y="T1"/>
                </a:cxn>
                <a:cxn ang="0">
                  <a:pos x="T2" y="T3"/>
                </a:cxn>
                <a:cxn ang="0">
                  <a:pos x="T4" y="T5"/>
                </a:cxn>
                <a:cxn ang="0">
                  <a:pos x="T6" y="T7"/>
                </a:cxn>
              </a:cxnLst>
              <a:rect l="0" t="0" r="r" b="b"/>
              <a:pathLst>
                <a:path w="131" h="132">
                  <a:moveTo>
                    <a:pt x="131" y="0"/>
                  </a:moveTo>
                  <a:lnTo>
                    <a:pt x="0" y="0"/>
                  </a:lnTo>
                  <a:lnTo>
                    <a:pt x="131" y="132"/>
                  </a:lnTo>
                  <a:lnTo>
                    <a:pt x="131" y="0"/>
                  </a:lnTo>
                  <a:close/>
                </a:path>
              </a:pathLst>
            </a:custGeom>
            <a:solidFill>
              <a:srgbClr val="5D43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195"/>
            <p:cNvSpPr/>
            <p:nvPr/>
          </p:nvSpPr>
          <p:spPr bwMode="auto">
            <a:xfrm>
              <a:off x="5542891" y="3113811"/>
              <a:ext cx="249854" cy="251762"/>
            </a:xfrm>
            <a:custGeom>
              <a:avLst/>
              <a:gdLst>
                <a:gd name="T0" fmla="*/ 131 w 131"/>
                <a:gd name="T1" fmla="*/ 0 h 132"/>
                <a:gd name="T2" fmla="*/ 0 w 131"/>
                <a:gd name="T3" fmla="*/ 0 h 132"/>
                <a:gd name="T4" fmla="*/ 131 w 131"/>
                <a:gd name="T5" fmla="*/ 132 h 132"/>
                <a:gd name="T6" fmla="*/ 131 w 131"/>
                <a:gd name="T7" fmla="*/ 0 h 132"/>
              </a:gdLst>
              <a:ahLst/>
              <a:cxnLst>
                <a:cxn ang="0">
                  <a:pos x="T0" y="T1"/>
                </a:cxn>
                <a:cxn ang="0">
                  <a:pos x="T2" y="T3"/>
                </a:cxn>
                <a:cxn ang="0">
                  <a:pos x="T4" y="T5"/>
                </a:cxn>
                <a:cxn ang="0">
                  <a:pos x="T6" y="T7"/>
                </a:cxn>
              </a:cxnLst>
              <a:rect l="0" t="0" r="r" b="b"/>
              <a:pathLst>
                <a:path w="131" h="132">
                  <a:moveTo>
                    <a:pt x="131" y="0"/>
                  </a:moveTo>
                  <a:lnTo>
                    <a:pt x="0" y="0"/>
                  </a:lnTo>
                  <a:lnTo>
                    <a:pt x="131" y="132"/>
                  </a:lnTo>
                  <a:lnTo>
                    <a:pt x="1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196"/>
            <p:cNvSpPr/>
            <p:nvPr/>
          </p:nvSpPr>
          <p:spPr bwMode="auto">
            <a:xfrm>
              <a:off x="5293038" y="3401811"/>
              <a:ext cx="246039" cy="257484"/>
            </a:xfrm>
            <a:custGeom>
              <a:avLst/>
              <a:gdLst>
                <a:gd name="T0" fmla="*/ 129 w 129"/>
                <a:gd name="T1" fmla="*/ 0 h 135"/>
                <a:gd name="T2" fmla="*/ 0 w 129"/>
                <a:gd name="T3" fmla="*/ 0 h 135"/>
                <a:gd name="T4" fmla="*/ 0 w 129"/>
                <a:gd name="T5" fmla="*/ 135 h 135"/>
                <a:gd name="T6" fmla="*/ 129 w 129"/>
                <a:gd name="T7" fmla="*/ 0 h 135"/>
              </a:gdLst>
              <a:ahLst/>
              <a:cxnLst>
                <a:cxn ang="0">
                  <a:pos x="T0" y="T1"/>
                </a:cxn>
                <a:cxn ang="0">
                  <a:pos x="T2" y="T3"/>
                </a:cxn>
                <a:cxn ang="0">
                  <a:pos x="T4" y="T5"/>
                </a:cxn>
                <a:cxn ang="0">
                  <a:pos x="T6" y="T7"/>
                </a:cxn>
              </a:cxnLst>
              <a:rect l="0" t="0" r="r" b="b"/>
              <a:pathLst>
                <a:path w="129" h="135">
                  <a:moveTo>
                    <a:pt x="129" y="0"/>
                  </a:moveTo>
                  <a:lnTo>
                    <a:pt x="0" y="0"/>
                  </a:lnTo>
                  <a:lnTo>
                    <a:pt x="0" y="135"/>
                  </a:lnTo>
                  <a:lnTo>
                    <a:pt x="129"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zh-CN" altLang="en-US"/>
            </a:p>
          </p:txBody>
        </p:sp>
        <p:sp>
          <p:nvSpPr>
            <p:cNvPr id="188" name="Freeform 197"/>
            <p:cNvSpPr/>
            <p:nvPr/>
          </p:nvSpPr>
          <p:spPr bwMode="auto">
            <a:xfrm>
              <a:off x="5293038" y="3401811"/>
              <a:ext cx="246039" cy="257484"/>
            </a:xfrm>
            <a:custGeom>
              <a:avLst/>
              <a:gdLst>
                <a:gd name="T0" fmla="*/ 129 w 129"/>
                <a:gd name="T1" fmla="*/ 0 h 135"/>
                <a:gd name="T2" fmla="*/ 0 w 129"/>
                <a:gd name="T3" fmla="*/ 0 h 135"/>
                <a:gd name="T4" fmla="*/ 0 w 129"/>
                <a:gd name="T5" fmla="*/ 135 h 135"/>
                <a:gd name="T6" fmla="*/ 129 w 129"/>
                <a:gd name="T7" fmla="*/ 0 h 135"/>
              </a:gdLst>
              <a:ahLst/>
              <a:cxnLst>
                <a:cxn ang="0">
                  <a:pos x="T0" y="T1"/>
                </a:cxn>
                <a:cxn ang="0">
                  <a:pos x="T2" y="T3"/>
                </a:cxn>
                <a:cxn ang="0">
                  <a:pos x="T4" y="T5"/>
                </a:cxn>
                <a:cxn ang="0">
                  <a:pos x="T6" y="T7"/>
                </a:cxn>
              </a:cxnLst>
              <a:rect l="0" t="0" r="r" b="b"/>
              <a:pathLst>
                <a:path w="129" h="135">
                  <a:moveTo>
                    <a:pt x="129" y="0"/>
                  </a:moveTo>
                  <a:lnTo>
                    <a:pt x="0" y="0"/>
                  </a:lnTo>
                  <a:lnTo>
                    <a:pt x="0" y="135"/>
                  </a:lnTo>
                  <a:lnTo>
                    <a:pt x="1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198"/>
            <p:cNvSpPr/>
            <p:nvPr/>
          </p:nvSpPr>
          <p:spPr bwMode="auto">
            <a:xfrm>
              <a:off x="5542891" y="4500407"/>
              <a:ext cx="249854" cy="257484"/>
            </a:xfrm>
            <a:custGeom>
              <a:avLst/>
              <a:gdLst>
                <a:gd name="T0" fmla="*/ 131 w 131"/>
                <a:gd name="T1" fmla="*/ 0 h 135"/>
                <a:gd name="T2" fmla="*/ 131 w 131"/>
                <a:gd name="T3" fmla="*/ 0 h 135"/>
                <a:gd name="T4" fmla="*/ 0 w 131"/>
                <a:gd name="T5" fmla="*/ 135 h 135"/>
                <a:gd name="T6" fmla="*/ 131 w 131"/>
                <a:gd name="T7" fmla="*/ 135 h 135"/>
                <a:gd name="T8" fmla="*/ 131 w 131"/>
                <a:gd name="T9" fmla="*/ 0 h 135"/>
              </a:gdLst>
              <a:ahLst/>
              <a:cxnLst>
                <a:cxn ang="0">
                  <a:pos x="T0" y="T1"/>
                </a:cxn>
                <a:cxn ang="0">
                  <a:pos x="T2" y="T3"/>
                </a:cxn>
                <a:cxn ang="0">
                  <a:pos x="T4" y="T5"/>
                </a:cxn>
                <a:cxn ang="0">
                  <a:pos x="T6" y="T7"/>
                </a:cxn>
                <a:cxn ang="0">
                  <a:pos x="T8" y="T9"/>
                </a:cxn>
              </a:cxnLst>
              <a:rect l="0" t="0" r="r" b="b"/>
              <a:pathLst>
                <a:path w="131" h="135">
                  <a:moveTo>
                    <a:pt x="131" y="0"/>
                  </a:moveTo>
                  <a:lnTo>
                    <a:pt x="131" y="0"/>
                  </a:lnTo>
                  <a:lnTo>
                    <a:pt x="0" y="135"/>
                  </a:lnTo>
                  <a:lnTo>
                    <a:pt x="131" y="135"/>
                  </a:lnTo>
                  <a:lnTo>
                    <a:pt x="131" y="0"/>
                  </a:lnTo>
                  <a:close/>
                </a:path>
              </a:pathLst>
            </a:custGeom>
            <a:solidFill>
              <a:schemeClr val="accent6">
                <a:lumMod val="50000"/>
              </a:schemeClr>
            </a:solidFill>
            <a:ln>
              <a:noFill/>
            </a:ln>
          </p:spPr>
          <p:txBody>
            <a:bodyPr vert="horz" wrap="square" lIns="91440" tIns="45720" rIns="91440" bIns="45720" numCol="1" anchor="t" anchorCtr="0" compatLnSpc="1"/>
            <a:lstStyle/>
            <a:p>
              <a:endParaRPr lang="zh-CN" altLang="en-US"/>
            </a:p>
          </p:txBody>
        </p:sp>
        <p:sp>
          <p:nvSpPr>
            <p:cNvPr id="190" name="Freeform 199"/>
            <p:cNvSpPr/>
            <p:nvPr/>
          </p:nvSpPr>
          <p:spPr bwMode="auto">
            <a:xfrm>
              <a:off x="5542891" y="4500407"/>
              <a:ext cx="249854" cy="257484"/>
            </a:xfrm>
            <a:custGeom>
              <a:avLst/>
              <a:gdLst>
                <a:gd name="T0" fmla="*/ 131 w 131"/>
                <a:gd name="T1" fmla="*/ 0 h 135"/>
                <a:gd name="T2" fmla="*/ 131 w 131"/>
                <a:gd name="T3" fmla="*/ 0 h 135"/>
                <a:gd name="T4" fmla="*/ 0 w 131"/>
                <a:gd name="T5" fmla="*/ 135 h 135"/>
                <a:gd name="T6" fmla="*/ 131 w 131"/>
                <a:gd name="T7" fmla="*/ 135 h 135"/>
                <a:gd name="T8" fmla="*/ 131 w 131"/>
                <a:gd name="T9" fmla="*/ 0 h 135"/>
              </a:gdLst>
              <a:ahLst/>
              <a:cxnLst>
                <a:cxn ang="0">
                  <a:pos x="T0" y="T1"/>
                </a:cxn>
                <a:cxn ang="0">
                  <a:pos x="T2" y="T3"/>
                </a:cxn>
                <a:cxn ang="0">
                  <a:pos x="T4" y="T5"/>
                </a:cxn>
                <a:cxn ang="0">
                  <a:pos x="T6" y="T7"/>
                </a:cxn>
                <a:cxn ang="0">
                  <a:pos x="T8" y="T9"/>
                </a:cxn>
              </a:cxnLst>
              <a:rect l="0" t="0" r="r" b="b"/>
              <a:pathLst>
                <a:path w="131" h="135">
                  <a:moveTo>
                    <a:pt x="131" y="0"/>
                  </a:moveTo>
                  <a:lnTo>
                    <a:pt x="131" y="0"/>
                  </a:lnTo>
                  <a:lnTo>
                    <a:pt x="0" y="135"/>
                  </a:lnTo>
                  <a:lnTo>
                    <a:pt x="131" y="135"/>
                  </a:lnTo>
                  <a:lnTo>
                    <a:pt x="1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200"/>
            <p:cNvSpPr/>
            <p:nvPr/>
          </p:nvSpPr>
          <p:spPr bwMode="auto">
            <a:xfrm>
              <a:off x="5542891" y="4794129"/>
              <a:ext cx="249854" cy="257484"/>
            </a:xfrm>
            <a:custGeom>
              <a:avLst/>
              <a:gdLst>
                <a:gd name="T0" fmla="*/ 0 w 131"/>
                <a:gd name="T1" fmla="*/ 0 h 135"/>
                <a:gd name="T2" fmla="*/ 0 w 131"/>
                <a:gd name="T3" fmla="*/ 0 h 135"/>
                <a:gd name="T4" fmla="*/ 0 w 131"/>
                <a:gd name="T5" fmla="*/ 135 h 135"/>
                <a:gd name="T6" fmla="*/ 131 w 131"/>
                <a:gd name="T7" fmla="*/ 135 h 135"/>
                <a:gd name="T8" fmla="*/ 0 w 131"/>
                <a:gd name="T9" fmla="*/ 0 h 135"/>
              </a:gdLst>
              <a:ahLst/>
              <a:cxnLst>
                <a:cxn ang="0">
                  <a:pos x="T0" y="T1"/>
                </a:cxn>
                <a:cxn ang="0">
                  <a:pos x="T2" y="T3"/>
                </a:cxn>
                <a:cxn ang="0">
                  <a:pos x="T4" y="T5"/>
                </a:cxn>
                <a:cxn ang="0">
                  <a:pos x="T6" y="T7"/>
                </a:cxn>
                <a:cxn ang="0">
                  <a:pos x="T8" y="T9"/>
                </a:cxn>
              </a:cxnLst>
              <a:rect l="0" t="0" r="r" b="b"/>
              <a:pathLst>
                <a:path w="131" h="135">
                  <a:moveTo>
                    <a:pt x="0" y="0"/>
                  </a:moveTo>
                  <a:lnTo>
                    <a:pt x="0" y="0"/>
                  </a:lnTo>
                  <a:lnTo>
                    <a:pt x="0" y="135"/>
                  </a:lnTo>
                  <a:lnTo>
                    <a:pt x="131" y="135"/>
                  </a:lnTo>
                  <a:lnTo>
                    <a:pt x="0" y="0"/>
                  </a:lnTo>
                  <a:close/>
                </a:path>
              </a:pathLst>
            </a:custGeom>
            <a:solidFill>
              <a:srgbClr val="8460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201"/>
            <p:cNvSpPr/>
            <p:nvPr/>
          </p:nvSpPr>
          <p:spPr bwMode="auto">
            <a:xfrm>
              <a:off x="5542891" y="4794129"/>
              <a:ext cx="249854" cy="257484"/>
            </a:xfrm>
            <a:custGeom>
              <a:avLst/>
              <a:gdLst>
                <a:gd name="T0" fmla="*/ 0 w 131"/>
                <a:gd name="T1" fmla="*/ 0 h 135"/>
                <a:gd name="T2" fmla="*/ 0 w 131"/>
                <a:gd name="T3" fmla="*/ 0 h 135"/>
                <a:gd name="T4" fmla="*/ 0 w 131"/>
                <a:gd name="T5" fmla="*/ 135 h 135"/>
                <a:gd name="T6" fmla="*/ 131 w 131"/>
                <a:gd name="T7" fmla="*/ 135 h 135"/>
                <a:gd name="T8" fmla="*/ 0 w 131"/>
                <a:gd name="T9" fmla="*/ 0 h 135"/>
              </a:gdLst>
              <a:ahLst/>
              <a:cxnLst>
                <a:cxn ang="0">
                  <a:pos x="T0" y="T1"/>
                </a:cxn>
                <a:cxn ang="0">
                  <a:pos x="T2" y="T3"/>
                </a:cxn>
                <a:cxn ang="0">
                  <a:pos x="T4" y="T5"/>
                </a:cxn>
                <a:cxn ang="0">
                  <a:pos x="T6" y="T7"/>
                </a:cxn>
                <a:cxn ang="0">
                  <a:pos x="T8" y="T9"/>
                </a:cxn>
              </a:cxnLst>
              <a:rect l="0" t="0" r="r" b="b"/>
              <a:pathLst>
                <a:path w="131" h="135">
                  <a:moveTo>
                    <a:pt x="0" y="0"/>
                  </a:moveTo>
                  <a:lnTo>
                    <a:pt x="0" y="0"/>
                  </a:lnTo>
                  <a:lnTo>
                    <a:pt x="0" y="135"/>
                  </a:lnTo>
                  <a:lnTo>
                    <a:pt x="131" y="13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202"/>
            <p:cNvSpPr/>
            <p:nvPr/>
          </p:nvSpPr>
          <p:spPr bwMode="auto">
            <a:xfrm>
              <a:off x="5542891" y="5106923"/>
              <a:ext cx="249854" cy="234597"/>
            </a:xfrm>
            <a:custGeom>
              <a:avLst/>
              <a:gdLst>
                <a:gd name="T0" fmla="*/ 0 w 131"/>
                <a:gd name="T1" fmla="*/ 0 h 123"/>
                <a:gd name="T2" fmla="*/ 0 w 131"/>
                <a:gd name="T3" fmla="*/ 123 h 123"/>
                <a:gd name="T4" fmla="*/ 131 w 131"/>
                <a:gd name="T5" fmla="*/ 123 h 123"/>
                <a:gd name="T6" fmla="*/ 0 w 131"/>
                <a:gd name="T7" fmla="*/ 0 h 123"/>
              </a:gdLst>
              <a:ahLst/>
              <a:cxnLst>
                <a:cxn ang="0">
                  <a:pos x="T0" y="T1"/>
                </a:cxn>
                <a:cxn ang="0">
                  <a:pos x="T2" y="T3"/>
                </a:cxn>
                <a:cxn ang="0">
                  <a:pos x="T4" y="T5"/>
                </a:cxn>
                <a:cxn ang="0">
                  <a:pos x="T6" y="T7"/>
                </a:cxn>
              </a:cxnLst>
              <a:rect l="0" t="0" r="r" b="b"/>
              <a:pathLst>
                <a:path w="131" h="123">
                  <a:moveTo>
                    <a:pt x="0" y="0"/>
                  </a:moveTo>
                  <a:lnTo>
                    <a:pt x="0" y="123"/>
                  </a:lnTo>
                  <a:lnTo>
                    <a:pt x="131" y="123"/>
                  </a:lnTo>
                  <a:lnTo>
                    <a:pt x="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zh-CN" altLang="en-US"/>
            </a:p>
          </p:txBody>
        </p:sp>
        <p:sp>
          <p:nvSpPr>
            <p:cNvPr id="194" name="Freeform 203"/>
            <p:cNvSpPr/>
            <p:nvPr/>
          </p:nvSpPr>
          <p:spPr bwMode="auto">
            <a:xfrm>
              <a:off x="5542891" y="5106923"/>
              <a:ext cx="249854" cy="234597"/>
            </a:xfrm>
            <a:custGeom>
              <a:avLst/>
              <a:gdLst>
                <a:gd name="T0" fmla="*/ 0 w 131"/>
                <a:gd name="T1" fmla="*/ 0 h 123"/>
                <a:gd name="T2" fmla="*/ 0 w 131"/>
                <a:gd name="T3" fmla="*/ 123 h 123"/>
                <a:gd name="T4" fmla="*/ 131 w 131"/>
                <a:gd name="T5" fmla="*/ 123 h 123"/>
                <a:gd name="T6" fmla="*/ 0 w 131"/>
                <a:gd name="T7" fmla="*/ 0 h 123"/>
              </a:gdLst>
              <a:ahLst/>
              <a:cxnLst>
                <a:cxn ang="0">
                  <a:pos x="T0" y="T1"/>
                </a:cxn>
                <a:cxn ang="0">
                  <a:pos x="T2" y="T3"/>
                </a:cxn>
                <a:cxn ang="0">
                  <a:pos x="T4" y="T5"/>
                </a:cxn>
                <a:cxn ang="0">
                  <a:pos x="T6" y="T7"/>
                </a:cxn>
              </a:cxnLst>
              <a:rect l="0" t="0" r="r" b="b"/>
              <a:pathLst>
                <a:path w="131" h="123">
                  <a:moveTo>
                    <a:pt x="0" y="0"/>
                  </a:moveTo>
                  <a:lnTo>
                    <a:pt x="0" y="123"/>
                  </a:lnTo>
                  <a:lnTo>
                    <a:pt x="131" y="12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204"/>
            <p:cNvSpPr/>
            <p:nvPr/>
          </p:nvSpPr>
          <p:spPr bwMode="auto">
            <a:xfrm>
              <a:off x="5542891" y="5358685"/>
              <a:ext cx="249854" cy="240318"/>
            </a:xfrm>
            <a:custGeom>
              <a:avLst/>
              <a:gdLst>
                <a:gd name="T0" fmla="*/ 131 w 131"/>
                <a:gd name="T1" fmla="*/ 0 h 126"/>
                <a:gd name="T2" fmla="*/ 0 w 131"/>
                <a:gd name="T3" fmla="*/ 126 h 126"/>
                <a:gd name="T4" fmla="*/ 131 w 131"/>
                <a:gd name="T5" fmla="*/ 126 h 126"/>
                <a:gd name="T6" fmla="*/ 131 w 131"/>
                <a:gd name="T7" fmla="*/ 0 h 126"/>
              </a:gdLst>
              <a:ahLst/>
              <a:cxnLst>
                <a:cxn ang="0">
                  <a:pos x="T0" y="T1"/>
                </a:cxn>
                <a:cxn ang="0">
                  <a:pos x="T2" y="T3"/>
                </a:cxn>
                <a:cxn ang="0">
                  <a:pos x="T4" y="T5"/>
                </a:cxn>
                <a:cxn ang="0">
                  <a:pos x="T6" y="T7"/>
                </a:cxn>
              </a:cxnLst>
              <a:rect l="0" t="0" r="r" b="b"/>
              <a:pathLst>
                <a:path w="131" h="126">
                  <a:moveTo>
                    <a:pt x="131" y="0"/>
                  </a:moveTo>
                  <a:lnTo>
                    <a:pt x="0" y="126"/>
                  </a:lnTo>
                  <a:lnTo>
                    <a:pt x="131" y="126"/>
                  </a:lnTo>
                  <a:lnTo>
                    <a:pt x="131"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zh-CN" altLang="en-US"/>
            </a:p>
          </p:txBody>
        </p:sp>
        <p:sp>
          <p:nvSpPr>
            <p:cNvPr id="196" name="Freeform 205"/>
            <p:cNvSpPr/>
            <p:nvPr/>
          </p:nvSpPr>
          <p:spPr bwMode="auto">
            <a:xfrm>
              <a:off x="5542891" y="5358685"/>
              <a:ext cx="249854" cy="240318"/>
            </a:xfrm>
            <a:custGeom>
              <a:avLst/>
              <a:gdLst>
                <a:gd name="T0" fmla="*/ 131 w 131"/>
                <a:gd name="T1" fmla="*/ 0 h 126"/>
                <a:gd name="T2" fmla="*/ 0 w 131"/>
                <a:gd name="T3" fmla="*/ 126 h 126"/>
                <a:gd name="T4" fmla="*/ 131 w 131"/>
                <a:gd name="T5" fmla="*/ 126 h 126"/>
                <a:gd name="T6" fmla="*/ 131 w 131"/>
                <a:gd name="T7" fmla="*/ 0 h 126"/>
              </a:gdLst>
              <a:ahLst/>
              <a:cxnLst>
                <a:cxn ang="0">
                  <a:pos x="T0" y="T1"/>
                </a:cxn>
                <a:cxn ang="0">
                  <a:pos x="T2" y="T3"/>
                </a:cxn>
                <a:cxn ang="0">
                  <a:pos x="T4" y="T5"/>
                </a:cxn>
                <a:cxn ang="0">
                  <a:pos x="T6" y="T7"/>
                </a:cxn>
              </a:cxnLst>
              <a:rect l="0" t="0" r="r" b="b"/>
              <a:pathLst>
                <a:path w="131" h="126">
                  <a:moveTo>
                    <a:pt x="131" y="0"/>
                  </a:moveTo>
                  <a:lnTo>
                    <a:pt x="0" y="126"/>
                  </a:lnTo>
                  <a:lnTo>
                    <a:pt x="131" y="126"/>
                  </a:lnTo>
                  <a:lnTo>
                    <a:pt x="1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97" name="组合 196"/>
            <p:cNvGrpSpPr>
              <a:grpSpLocks noChangeAspect="1"/>
            </p:cNvGrpSpPr>
            <p:nvPr/>
          </p:nvGrpSpPr>
          <p:grpSpPr>
            <a:xfrm>
              <a:off x="6347894" y="3484538"/>
              <a:ext cx="237599" cy="396000"/>
              <a:chOff x="6414995" y="3384645"/>
              <a:chExt cx="160211" cy="267020"/>
            </a:xfrm>
          </p:grpSpPr>
          <p:sp>
            <p:nvSpPr>
              <p:cNvPr id="203" name="Freeform 699"/>
              <p:cNvSpPr>
                <a:spLocks noEditPoints="1"/>
              </p:cNvSpPr>
              <p:nvPr/>
            </p:nvSpPr>
            <p:spPr bwMode="auto">
              <a:xfrm>
                <a:off x="6414995" y="3384645"/>
                <a:ext cx="160211" cy="244133"/>
              </a:xfrm>
              <a:custGeom>
                <a:avLst/>
                <a:gdLst>
                  <a:gd name="T0" fmla="*/ 29 w 33"/>
                  <a:gd name="T1" fmla="*/ 28 h 51"/>
                  <a:gd name="T2" fmla="*/ 33 w 33"/>
                  <a:gd name="T3" fmla="*/ 17 h 51"/>
                  <a:gd name="T4" fmla="*/ 16 w 33"/>
                  <a:gd name="T5" fmla="*/ 0 h 51"/>
                  <a:gd name="T6" fmla="*/ 0 w 33"/>
                  <a:gd name="T7" fmla="*/ 17 h 51"/>
                  <a:gd name="T8" fmla="*/ 4 w 33"/>
                  <a:gd name="T9" fmla="*/ 28 h 51"/>
                  <a:gd name="T10" fmla="*/ 4 w 33"/>
                  <a:gd name="T11" fmla="*/ 28 h 51"/>
                  <a:gd name="T12" fmla="*/ 9 w 33"/>
                  <a:gd name="T13" fmla="*/ 40 h 51"/>
                  <a:gd name="T14" fmla="*/ 8 w 33"/>
                  <a:gd name="T15" fmla="*/ 42 h 51"/>
                  <a:gd name="T16" fmla="*/ 9 w 33"/>
                  <a:gd name="T17" fmla="*/ 43 h 51"/>
                  <a:gd name="T18" fmla="*/ 8 w 33"/>
                  <a:gd name="T19" fmla="*/ 45 h 51"/>
                  <a:gd name="T20" fmla="*/ 9 w 33"/>
                  <a:gd name="T21" fmla="*/ 47 h 51"/>
                  <a:gd name="T22" fmla="*/ 8 w 33"/>
                  <a:gd name="T23" fmla="*/ 49 h 51"/>
                  <a:gd name="T24" fmla="*/ 11 w 33"/>
                  <a:gd name="T25" fmla="*/ 51 h 51"/>
                  <a:gd name="T26" fmla="*/ 22 w 33"/>
                  <a:gd name="T27" fmla="*/ 51 h 51"/>
                  <a:gd name="T28" fmla="*/ 25 w 33"/>
                  <a:gd name="T29" fmla="*/ 49 h 51"/>
                  <a:gd name="T30" fmla="*/ 24 w 33"/>
                  <a:gd name="T31" fmla="*/ 47 h 51"/>
                  <a:gd name="T32" fmla="*/ 25 w 33"/>
                  <a:gd name="T33" fmla="*/ 45 h 51"/>
                  <a:gd name="T34" fmla="*/ 24 w 33"/>
                  <a:gd name="T35" fmla="*/ 43 h 51"/>
                  <a:gd name="T36" fmla="*/ 25 w 33"/>
                  <a:gd name="T37" fmla="*/ 42 h 51"/>
                  <a:gd name="T38" fmla="*/ 24 w 33"/>
                  <a:gd name="T39" fmla="*/ 40 h 51"/>
                  <a:gd name="T40" fmla="*/ 29 w 33"/>
                  <a:gd name="T41" fmla="*/ 28 h 51"/>
                  <a:gd name="T42" fmla="*/ 17 w 33"/>
                  <a:gd name="T43" fmla="*/ 39 h 51"/>
                  <a:gd name="T44" fmla="*/ 16 w 33"/>
                  <a:gd name="T45" fmla="*/ 39 h 51"/>
                  <a:gd name="T46" fmla="*/ 16 w 33"/>
                  <a:gd name="T47" fmla="*/ 31 h 51"/>
                  <a:gd name="T48" fmla="*/ 16 w 33"/>
                  <a:gd name="T49" fmla="*/ 31 h 51"/>
                  <a:gd name="T50" fmla="*/ 17 w 33"/>
                  <a:gd name="T51" fmla="*/ 31 h 51"/>
                  <a:gd name="T52" fmla="*/ 17 w 33"/>
                  <a:gd name="T53" fmla="*/ 31 h 51"/>
                  <a:gd name="T54" fmla="*/ 17 w 33"/>
                  <a:gd name="T55" fmla="*/ 39 h 51"/>
                  <a:gd name="T56" fmla="*/ 27 w 33"/>
                  <a:gd name="T57" fmla="*/ 27 h 51"/>
                  <a:gd name="T58" fmla="*/ 27 w 33"/>
                  <a:gd name="T59" fmla="*/ 27 h 51"/>
                  <a:gd name="T60" fmla="*/ 21 w 33"/>
                  <a:gd name="T61" fmla="*/ 39 h 51"/>
                  <a:gd name="T62" fmla="*/ 19 w 33"/>
                  <a:gd name="T63" fmla="*/ 39 h 51"/>
                  <a:gd name="T64" fmla="*/ 19 w 33"/>
                  <a:gd name="T65" fmla="*/ 31 h 51"/>
                  <a:gd name="T66" fmla="*/ 19 w 33"/>
                  <a:gd name="T67" fmla="*/ 31 h 51"/>
                  <a:gd name="T68" fmla="*/ 23 w 33"/>
                  <a:gd name="T69" fmla="*/ 18 h 51"/>
                  <a:gd name="T70" fmla="*/ 23 w 33"/>
                  <a:gd name="T71" fmla="*/ 18 h 51"/>
                  <a:gd name="T72" fmla="*/ 22 w 33"/>
                  <a:gd name="T73" fmla="*/ 18 h 51"/>
                  <a:gd name="T74" fmla="*/ 19 w 33"/>
                  <a:gd name="T75" fmla="*/ 27 h 51"/>
                  <a:gd name="T76" fmla="*/ 19 w 33"/>
                  <a:gd name="T77" fmla="*/ 22 h 51"/>
                  <a:gd name="T78" fmla="*/ 19 w 33"/>
                  <a:gd name="T79" fmla="*/ 21 h 51"/>
                  <a:gd name="T80" fmla="*/ 18 w 33"/>
                  <a:gd name="T81" fmla="*/ 22 h 51"/>
                  <a:gd name="T82" fmla="*/ 18 w 33"/>
                  <a:gd name="T83" fmla="*/ 29 h 51"/>
                  <a:gd name="T84" fmla="*/ 16 w 33"/>
                  <a:gd name="T85" fmla="*/ 28 h 51"/>
                  <a:gd name="T86" fmla="*/ 14 w 33"/>
                  <a:gd name="T87" fmla="*/ 29 h 51"/>
                  <a:gd name="T88" fmla="*/ 14 w 33"/>
                  <a:gd name="T89" fmla="*/ 22 h 51"/>
                  <a:gd name="T90" fmla="*/ 14 w 33"/>
                  <a:gd name="T91" fmla="*/ 21 h 51"/>
                  <a:gd name="T92" fmla="*/ 13 w 33"/>
                  <a:gd name="T93" fmla="*/ 22 h 51"/>
                  <a:gd name="T94" fmla="*/ 13 w 33"/>
                  <a:gd name="T95" fmla="*/ 27 h 51"/>
                  <a:gd name="T96" fmla="*/ 10 w 33"/>
                  <a:gd name="T97" fmla="*/ 18 h 51"/>
                  <a:gd name="T98" fmla="*/ 10 w 33"/>
                  <a:gd name="T99" fmla="*/ 18 h 51"/>
                  <a:gd name="T100" fmla="*/ 9 w 33"/>
                  <a:gd name="T101" fmla="*/ 18 h 51"/>
                  <a:gd name="T102" fmla="*/ 13 w 33"/>
                  <a:gd name="T103" fmla="*/ 31 h 51"/>
                  <a:gd name="T104" fmla="*/ 13 w 33"/>
                  <a:gd name="T105" fmla="*/ 31 h 51"/>
                  <a:gd name="T106" fmla="*/ 13 w 33"/>
                  <a:gd name="T107" fmla="*/ 39 h 51"/>
                  <a:gd name="T108" fmla="*/ 11 w 33"/>
                  <a:gd name="T109" fmla="*/ 39 h 51"/>
                  <a:gd name="T110" fmla="*/ 6 w 33"/>
                  <a:gd name="T111" fmla="*/ 27 h 51"/>
                  <a:gd name="T112" fmla="*/ 6 w 33"/>
                  <a:gd name="T113" fmla="*/ 27 h 51"/>
                  <a:gd name="T114" fmla="*/ 6 w 33"/>
                  <a:gd name="T115" fmla="*/ 26 h 51"/>
                  <a:gd name="T116" fmla="*/ 2 w 33"/>
                  <a:gd name="T117" fmla="*/ 17 h 51"/>
                  <a:gd name="T118" fmla="*/ 16 w 33"/>
                  <a:gd name="T119" fmla="*/ 3 h 51"/>
                  <a:gd name="T120" fmla="*/ 31 w 33"/>
                  <a:gd name="T121" fmla="*/ 17 h 51"/>
                  <a:gd name="T122" fmla="*/ 27 w 33"/>
                  <a:gd name="T123" fmla="*/ 26 h 51"/>
                  <a:gd name="T124" fmla="*/ 27 w 33"/>
                  <a:gd name="T12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 h="51">
                    <a:moveTo>
                      <a:pt x="29" y="28"/>
                    </a:moveTo>
                    <a:cubicBezTo>
                      <a:pt x="31" y="25"/>
                      <a:pt x="33" y="21"/>
                      <a:pt x="33" y="17"/>
                    </a:cubicBezTo>
                    <a:cubicBezTo>
                      <a:pt x="33" y="8"/>
                      <a:pt x="26" y="0"/>
                      <a:pt x="16" y="0"/>
                    </a:cubicBezTo>
                    <a:cubicBezTo>
                      <a:pt x="7" y="0"/>
                      <a:pt x="0" y="8"/>
                      <a:pt x="0" y="17"/>
                    </a:cubicBezTo>
                    <a:cubicBezTo>
                      <a:pt x="0" y="21"/>
                      <a:pt x="1" y="25"/>
                      <a:pt x="4" y="28"/>
                    </a:cubicBezTo>
                    <a:cubicBezTo>
                      <a:pt x="4" y="28"/>
                      <a:pt x="4" y="28"/>
                      <a:pt x="4" y="28"/>
                    </a:cubicBezTo>
                    <a:cubicBezTo>
                      <a:pt x="4" y="28"/>
                      <a:pt x="9" y="34"/>
                      <a:pt x="9" y="40"/>
                    </a:cubicBezTo>
                    <a:cubicBezTo>
                      <a:pt x="8" y="40"/>
                      <a:pt x="8" y="41"/>
                      <a:pt x="8" y="42"/>
                    </a:cubicBezTo>
                    <a:cubicBezTo>
                      <a:pt x="8" y="42"/>
                      <a:pt x="8" y="43"/>
                      <a:pt x="9" y="43"/>
                    </a:cubicBezTo>
                    <a:cubicBezTo>
                      <a:pt x="8" y="44"/>
                      <a:pt x="8" y="45"/>
                      <a:pt x="8" y="45"/>
                    </a:cubicBezTo>
                    <a:cubicBezTo>
                      <a:pt x="8" y="46"/>
                      <a:pt x="8" y="47"/>
                      <a:pt x="9" y="47"/>
                    </a:cubicBezTo>
                    <a:cubicBezTo>
                      <a:pt x="8" y="48"/>
                      <a:pt x="8" y="48"/>
                      <a:pt x="8" y="49"/>
                    </a:cubicBezTo>
                    <a:cubicBezTo>
                      <a:pt x="8" y="50"/>
                      <a:pt x="9" y="51"/>
                      <a:pt x="11" y="51"/>
                    </a:cubicBezTo>
                    <a:cubicBezTo>
                      <a:pt x="22" y="51"/>
                      <a:pt x="22" y="51"/>
                      <a:pt x="22" y="51"/>
                    </a:cubicBezTo>
                    <a:cubicBezTo>
                      <a:pt x="23" y="51"/>
                      <a:pt x="25" y="50"/>
                      <a:pt x="25" y="49"/>
                    </a:cubicBezTo>
                    <a:cubicBezTo>
                      <a:pt x="25" y="48"/>
                      <a:pt x="24" y="48"/>
                      <a:pt x="24" y="47"/>
                    </a:cubicBezTo>
                    <a:cubicBezTo>
                      <a:pt x="24" y="47"/>
                      <a:pt x="25" y="46"/>
                      <a:pt x="25" y="45"/>
                    </a:cubicBezTo>
                    <a:cubicBezTo>
                      <a:pt x="25" y="45"/>
                      <a:pt x="24" y="44"/>
                      <a:pt x="24" y="43"/>
                    </a:cubicBezTo>
                    <a:cubicBezTo>
                      <a:pt x="24" y="43"/>
                      <a:pt x="25" y="42"/>
                      <a:pt x="25" y="42"/>
                    </a:cubicBezTo>
                    <a:cubicBezTo>
                      <a:pt x="25" y="41"/>
                      <a:pt x="24" y="40"/>
                      <a:pt x="24" y="40"/>
                    </a:cubicBezTo>
                    <a:cubicBezTo>
                      <a:pt x="24" y="34"/>
                      <a:pt x="29" y="28"/>
                      <a:pt x="29" y="28"/>
                    </a:cubicBezTo>
                    <a:close/>
                    <a:moveTo>
                      <a:pt x="17" y="39"/>
                    </a:moveTo>
                    <a:cubicBezTo>
                      <a:pt x="16" y="39"/>
                      <a:pt x="16" y="39"/>
                      <a:pt x="16" y="39"/>
                    </a:cubicBezTo>
                    <a:cubicBezTo>
                      <a:pt x="16" y="31"/>
                      <a:pt x="16" y="31"/>
                      <a:pt x="16" y="31"/>
                    </a:cubicBezTo>
                    <a:cubicBezTo>
                      <a:pt x="16" y="31"/>
                      <a:pt x="16" y="31"/>
                      <a:pt x="16" y="31"/>
                    </a:cubicBezTo>
                    <a:cubicBezTo>
                      <a:pt x="17" y="31"/>
                      <a:pt x="17" y="31"/>
                      <a:pt x="17" y="31"/>
                    </a:cubicBezTo>
                    <a:cubicBezTo>
                      <a:pt x="17" y="31"/>
                      <a:pt x="17" y="31"/>
                      <a:pt x="17" y="31"/>
                    </a:cubicBezTo>
                    <a:lnTo>
                      <a:pt x="17" y="39"/>
                    </a:lnTo>
                    <a:close/>
                    <a:moveTo>
                      <a:pt x="27" y="27"/>
                    </a:moveTo>
                    <a:cubicBezTo>
                      <a:pt x="27" y="27"/>
                      <a:pt x="27" y="27"/>
                      <a:pt x="27" y="27"/>
                    </a:cubicBezTo>
                    <a:cubicBezTo>
                      <a:pt x="27" y="27"/>
                      <a:pt x="22" y="33"/>
                      <a:pt x="21" y="39"/>
                    </a:cubicBezTo>
                    <a:cubicBezTo>
                      <a:pt x="19" y="39"/>
                      <a:pt x="19" y="39"/>
                      <a:pt x="19" y="39"/>
                    </a:cubicBezTo>
                    <a:cubicBezTo>
                      <a:pt x="19" y="31"/>
                      <a:pt x="19" y="31"/>
                      <a:pt x="19" y="31"/>
                    </a:cubicBezTo>
                    <a:cubicBezTo>
                      <a:pt x="19" y="31"/>
                      <a:pt x="19" y="31"/>
                      <a:pt x="19" y="31"/>
                    </a:cubicBezTo>
                    <a:cubicBezTo>
                      <a:pt x="23" y="18"/>
                      <a:pt x="23" y="18"/>
                      <a:pt x="23" y="18"/>
                    </a:cubicBezTo>
                    <a:cubicBezTo>
                      <a:pt x="24" y="18"/>
                      <a:pt x="23" y="18"/>
                      <a:pt x="23" y="18"/>
                    </a:cubicBezTo>
                    <a:cubicBezTo>
                      <a:pt x="23" y="17"/>
                      <a:pt x="22" y="18"/>
                      <a:pt x="22" y="18"/>
                    </a:cubicBezTo>
                    <a:cubicBezTo>
                      <a:pt x="19" y="27"/>
                      <a:pt x="19" y="27"/>
                      <a:pt x="19" y="27"/>
                    </a:cubicBezTo>
                    <a:cubicBezTo>
                      <a:pt x="19" y="22"/>
                      <a:pt x="19" y="22"/>
                      <a:pt x="19" y="22"/>
                    </a:cubicBezTo>
                    <a:cubicBezTo>
                      <a:pt x="19" y="22"/>
                      <a:pt x="19" y="21"/>
                      <a:pt x="19" y="21"/>
                    </a:cubicBezTo>
                    <a:cubicBezTo>
                      <a:pt x="18" y="21"/>
                      <a:pt x="18" y="22"/>
                      <a:pt x="18" y="22"/>
                    </a:cubicBezTo>
                    <a:cubicBezTo>
                      <a:pt x="18" y="29"/>
                      <a:pt x="18" y="29"/>
                      <a:pt x="18" y="29"/>
                    </a:cubicBezTo>
                    <a:cubicBezTo>
                      <a:pt x="18" y="28"/>
                      <a:pt x="17" y="28"/>
                      <a:pt x="16" y="28"/>
                    </a:cubicBezTo>
                    <a:cubicBezTo>
                      <a:pt x="16" y="28"/>
                      <a:pt x="15" y="28"/>
                      <a:pt x="14" y="29"/>
                    </a:cubicBezTo>
                    <a:cubicBezTo>
                      <a:pt x="14" y="22"/>
                      <a:pt x="14" y="22"/>
                      <a:pt x="14" y="22"/>
                    </a:cubicBezTo>
                    <a:cubicBezTo>
                      <a:pt x="14" y="22"/>
                      <a:pt x="14" y="21"/>
                      <a:pt x="14" y="21"/>
                    </a:cubicBezTo>
                    <a:cubicBezTo>
                      <a:pt x="14" y="21"/>
                      <a:pt x="13" y="22"/>
                      <a:pt x="13" y="22"/>
                    </a:cubicBezTo>
                    <a:cubicBezTo>
                      <a:pt x="13" y="27"/>
                      <a:pt x="13" y="27"/>
                      <a:pt x="13" y="27"/>
                    </a:cubicBezTo>
                    <a:cubicBezTo>
                      <a:pt x="10" y="18"/>
                      <a:pt x="10" y="18"/>
                      <a:pt x="10" y="18"/>
                    </a:cubicBezTo>
                    <a:cubicBezTo>
                      <a:pt x="10" y="18"/>
                      <a:pt x="10" y="17"/>
                      <a:pt x="10" y="18"/>
                    </a:cubicBezTo>
                    <a:cubicBezTo>
                      <a:pt x="9" y="18"/>
                      <a:pt x="9" y="18"/>
                      <a:pt x="9" y="18"/>
                    </a:cubicBezTo>
                    <a:cubicBezTo>
                      <a:pt x="13" y="31"/>
                      <a:pt x="13" y="31"/>
                      <a:pt x="13" y="31"/>
                    </a:cubicBezTo>
                    <a:cubicBezTo>
                      <a:pt x="13" y="31"/>
                      <a:pt x="13" y="31"/>
                      <a:pt x="13" y="31"/>
                    </a:cubicBezTo>
                    <a:cubicBezTo>
                      <a:pt x="13" y="39"/>
                      <a:pt x="13" y="39"/>
                      <a:pt x="13" y="39"/>
                    </a:cubicBezTo>
                    <a:cubicBezTo>
                      <a:pt x="11" y="39"/>
                      <a:pt x="11" y="39"/>
                      <a:pt x="11" y="39"/>
                    </a:cubicBezTo>
                    <a:cubicBezTo>
                      <a:pt x="11" y="33"/>
                      <a:pt x="6" y="27"/>
                      <a:pt x="6" y="27"/>
                    </a:cubicBezTo>
                    <a:cubicBezTo>
                      <a:pt x="6" y="27"/>
                      <a:pt x="6" y="27"/>
                      <a:pt x="6" y="27"/>
                    </a:cubicBezTo>
                    <a:cubicBezTo>
                      <a:pt x="6" y="26"/>
                      <a:pt x="6" y="26"/>
                      <a:pt x="6" y="26"/>
                    </a:cubicBezTo>
                    <a:cubicBezTo>
                      <a:pt x="3" y="24"/>
                      <a:pt x="2" y="20"/>
                      <a:pt x="2" y="17"/>
                    </a:cubicBezTo>
                    <a:cubicBezTo>
                      <a:pt x="2" y="9"/>
                      <a:pt x="8" y="3"/>
                      <a:pt x="16" y="3"/>
                    </a:cubicBezTo>
                    <a:cubicBezTo>
                      <a:pt x="24" y="3"/>
                      <a:pt x="31" y="9"/>
                      <a:pt x="31" y="17"/>
                    </a:cubicBezTo>
                    <a:cubicBezTo>
                      <a:pt x="31" y="20"/>
                      <a:pt x="29" y="24"/>
                      <a:pt x="27" y="26"/>
                    </a:cubicBezTo>
                    <a:lnTo>
                      <a:pt x="27" y="27"/>
                    </a:lnTo>
                    <a:close/>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sp>
            <p:nvSpPr>
              <p:cNvPr id="204" name="Freeform 700"/>
              <p:cNvSpPr/>
              <p:nvPr/>
            </p:nvSpPr>
            <p:spPr bwMode="auto">
              <a:xfrm>
                <a:off x="6472213" y="3632592"/>
                <a:ext cx="45775" cy="19073"/>
              </a:xfrm>
              <a:custGeom>
                <a:avLst/>
                <a:gdLst>
                  <a:gd name="T0" fmla="*/ 4 w 9"/>
                  <a:gd name="T1" fmla="*/ 4 h 4"/>
                  <a:gd name="T2" fmla="*/ 5 w 9"/>
                  <a:gd name="T3" fmla="*/ 4 h 4"/>
                  <a:gd name="T4" fmla="*/ 9 w 9"/>
                  <a:gd name="T5" fmla="*/ 0 h 4"/>
                  <a:gd name="T6" fmla="*/ 0 w 9"/>
                  <a:gd name="T7" fmla="*/ 0 h 4"/>
                  <a:gd name="T8" fmla="*/ 4 w 9"/>
                  <a:gd name="T9" fmla="*/ 4 h 4"/>
                </a:gdLst>
                <a:ahLst/>
                <a:cxnLst>
                  <a:cxn ang="0">
                    <a:pos x="T0" y="T1"/>
                  </a:cxn>
                  <a:cxn ang="0">
                    <a:pos x="T2" y="T3"/>
                  </a:cxn>
                  <a:cxn ang="0">
                    <a:pos x="T4" y="T5"/>
                  </a:cxn>
                  <a:cxn ang="0">
                    <a:pos x="T6" y="T7"/>
                  </a:cxn>
                  <a:cxn ang="0">
                    <a:pos x="T8" y="T9"/>
                  </a:cxn>
                </a:cxnLst>
                <a:rect l="0" t="0" r="r" b="b"/>
                <a:pathLst>
                  <a:path w="9" h="4">
                    <a:moveTo>
                      <a:pt x="4" y="4"/>
                    </a:moveTo>
                    <a:cubicBezTo>
                      <a:pt x="5" y="4"/>
                      <a:pt x="5" y="4"/>
                      <a:pt x="5" y="4"/>
                    </a:cubicBezTo>
                    <a:cubicBezTo>
                      <a:pt x="7" y="4"/>
                      <a:pt x="9" y="2"/>
                      <a:pt x="9" y="0"/>
                    </a:cubicBezTo>
                    <a:cubicBezTo>
                      <a:pt x="0" y="0"/>
                      <a:pt x="0" y="0"/>
                      <a:pt x="0" y="0"/>
                    </a:cubicBezTo>
                    <a:cubicBezTo>
                      <a:pt x="0" y="2"/>
                      <a:pt x="1" y="4"/>
                      <a:pt x="4" y="4"/>
                    </a:cubicBezTo>
                    <a:close/>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sp>
            <p:nvSpPr>
              <p:cNvPr id="205" name="Freeform 701"/>
              <p:cNvSpPr/>
              <p:nvPr/>
            </p:nvSpPr>
            <p:spPr bwMode="auto">
              <a:xfrm>
                <a:off x="6487471" y="3485732"/>
                <a:ext cx="15258" cy="9537"/>
              </a:xfrm>
              <a:custGeom>
                <a:avLst/>
                <a:gdLst>
                  <a:gd name="T0" fmla="*/ 2 w 3"/>
                  <a:gd name="T1" fmla="*/ 0 h 2"/>
                  <a:gd name="T2" fmla="*/ 0 w 3"/>
                  <a:gd name="T3" fmla="*/ 0 h 2"/>
                  <a:gd name="T4" fmla="*/ 0 w 3"/>
                  <a:gd name="T5" fmla="*/ 1 h 2"/>
                  <a:gd name="T6" fmla="*/ 0 w 3"/>
                  <a:gd name="T7" fmla="*/ 2 h 2"/>
                  <a:gd name="T8" fmla="*/ 2 w 3"/>
                  <a:gd name="T9" fmla="*/ 2 h 2"/>
                  <a:gd name="T10" fmla="*/ 3 w 3"/>
                  <a:gd name="T11" fmla="*/ 1 h 2"/>
                  <a:gd name="T12" fmla="*/ 2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0"/>
                    </a:moveTo>
                    <a:cubicBezTo>
                      <a:pt x="0" y="0"/>
                      <a:pt x="0" y="0"/>
                      <a:pt x="0" y="0"/>
                    </a:cubicBezTo>
                    <a:cubicBezTo>
                      <a:pt x="0" y="0"/>
                      <a:pt x="0" y="0"/>
                      <a:pt x="0" y="1"/>
                    </a:cubicBezTo>
                    <a:cubicBezTo>
                      <a:pt x="0" y="1"/>
                      <a:pt x="0" y="2"/>
                      <a:pt x="0" y="2"/>
                    </a:cubicBezTo>
                    <a:cubicBezTo>
                      <a:pt x="2" y="2"/>
                      <a:pt x="2" y="2"/>
                      <a:pt x="2" y="2"/>
                    </a:cubicBezTo>
                    <a:cubicBezTo>
                      <a:pt x="3" y="2"/>
                      <a:pt x="3" y="1"/>
                      <a:pt x="3" y="1"/>
                    </a:cubicBezTo>
                    <a:cubicBezTo>
                      <a:pt x="3" y="0"/>
                      <a:pt x="3" y="0"/>
                      <a:pt x="2"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06" name="Freeform 702"/>
              <p:cNvSpPr/>
              <p:nvPr/>
            </p:nvSpPr>
            <p:spPr bwMode="auto">
              <a:xfrm>
                <a:off x="6468399" y="3470473"/>
                <a:ext cx="53404" cy="0"/>
              </a:xfrm>
              <a:custGeom>
                <a:avLst/>
                <a:gdLst>
                  <a:gd name="T0" fmla="*/ 10 w 11"/>
                  <a:gd name="T1" fmla="*/ 0 w 11"/>
                  <a:gd name="T2" fmla="*/ 0 w 11"/>
                  <a:gd name="T3" fmla="*/ 0 w 11"/>
                  <a:gd name="T4" fmla="*/ 10 w 11"/>
                  <a:gd name="T5" fmla="*/ 11 w 11"/>
                  <a:gd name="T6" fmla="*/ 10 w 11"/>
                </a:gdLst>
                <a:ahLst/>
                <a:cxnLst>
                  <a:cxn ang="0">
                    <a:pos x="T0" y="0"/>
                  </a:cxn>
                  <a:cxn ang="0">
                    <a:pos x="T1" y="0"/>
                  </a:cxn>
                  <a:cxn ang="0">
                    <a:pos x="T2" y="0"/>
                  </a:cxn>
                  <a:cxn ang="0">
                    <a:pos x="T3" y="0"/>
                  </a:cxn>
                  <a:cxn ang="0">
                    <a:pos x="T4" y="0"/>
                  </a:cxn>
                  <a:cxn ang="0">
                    <a:pos x="T5" y="0"/>
                  </a:cxn>
                  <a:cxn ang="0">
                    <a:pos x="T6" y="0"/>
                  </a:cxn>
                </a:cxnLst>
                <a:rect l="0" t="0" r="r" b="b"/>
                <a:pathLst>
                  <a:path w="11">
                    <a:moveTo>
                      <a:pt x="10" y="0"/>
                    </a:moveTo>
                    <a:cubicBezTo>
                      <a:pt x="0" y="0"/>
                      <a:pt x="0" y="0"/>
                      <a:pt x="0" y="0"/>
                    </a:cubicBezTo>
                    <a:cubicBezTo>
                      <a:pt x="0" y="0"/>
                      <a:pt x="0" y="0"/>
                      <a:pt x="0" y="0"/>
                    </a:cubicBezTo>
                    <a:cubicBezTo>
                      <a:pt x="0" y="0"/>
                      <a:pt x="0" y="0"/>
                      <a:pt x="0" y="0"/>
                    </a:cubicBezTo>
                    <a:cubicBezTo>
                      <a:pt x="10" y="0"/>
                      <a:pt x="10" y="0"/>
                      <a:pt x="10" y="0"/>
                    </a:cubicBezTo>
                    <a:cubicBezTo>
                      <a:pt x="11" y="0"/>
                      <a:pt x="11" y="0"/>
                      <a:pt x="11" y="0"/>
                    </a:cubicBezTo>
                    <a:cubicBezTo>
                      <a:pt x="11" y="0"/>
                      <a:pt x="11" y="0"/>
                      <a:pt x="10" y="0"/>
                    </a:cubicBezTo>
                    <a:close/>
                  </a:path>
                </a:pathLst>
              </a:custGeom>
              <a:solidFill>
                <a:srgbClr val="A761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8" name="文本框 711"/>
            <p:cNvSpPr txBox="1"/>
            <p:nvPr/>
          </p:nvSpPr>
          <p:spPr>
            <a:xfrm>
              <a:off x="5880479" y="2495798"/>
              <a:ext cx="595035" cy="584775"/>
            </a:xfrm>
            <a:prstGeom prst="rect">
              <a:avLst/>
            </a:prstGeom>
            <a:noFill/>
          </p:spPr>
          <p:txBody>
            <a:bodyPr wrap="none" rtlCol="0">
              <a:spAutoFit/>
            </a:bodyPr>
            <a:lstStyle/>
            <a:p>
              <a:r>
                <a:rPr lang="en-US" altLang="zh-CN" sz="3200" dirty="0">
                  <a:solidFill>
                    <a:schemeClr val="bg1"/>
                  </a:solidFill>
                  <a:latin typeface="时尚中黑简体" panose="01010104010101010101" pitchFamily="2" charset="-122"/>
                  <a:ea typeface="时尚中黑简体" panose="01010104010101010101" pitchFamily="2" charset="-122"/>
                </a:rPr>
                <a:t>01</a:t>
              </a:r>
              <a:endParaRPr lang="zh-CN" altLang="en-US" sz="3200" dirty="0">
                <a:solidFill>
                  <a:schemeClr val="bg1"/>
                </a:solidFill>
                <a:latin typeface="时尚中黑简体" panose="01010104010101010101" pitchFamily="2" charset="-122"/>
                <a:ea typeface="时尚中黑简体" panose="01010104010101010101" pitchFamily="2" charset="-122"/>
              </a:endParaRPr>
            </a:p>
          </p:txBody>
        </p:sp>
        <p:sp>
          <p:nvSpPr>
            <p:cNvPr id="199" name="文本框 712"/>
            <p:cNvSpPr txBox="1"/>
            <p:nvPr/>
          </p:nvSpPr>
          <p:spPr>
            <a:xfrm>
              <a:off x="5344920" y="3351650"/>
              <a:ext cx="595035" cy="584775"/>
            </a:xfrm>
            <a:prstGeom prst="rect">
              <a:avLst/>
            </a:prstGeom>
            <a:noFill/>
          </p:spPr>
          <p:txBody>
            <a:bodyPr wrap="none" rtlCol="0">
              <a:spAutoFit/>
            </a:bodyPr>
            <a:lstStyle/>
            <a:p>
              <a:r>
                <a:rPr lang="en-US" altLang="zh-CN" sz="3200" dirty="0">
                  <a:solidFill>
                    <a:schemeClr val="bg1"/>
                  </a:solidFill>
                  <a:latin typeface="时尚中黑简体" panose="01010104010101010101" pitchFamily="2" charset="-122"/>
                  <a:ea typeface="时尚中黑简体" panose="01010104010101010101" pitchFamily="2" charset="-122"/>
                </a:rPr>
                <a:t>02</a:t>
              </a:r>
              <a:endParaRPr lang="zh-CN" altLang="en-US" sz="3200" dirty="0">
                <a:solidFill>
                  <a:schemeClr val="bg1"/>
                </a:solidFill>
                <a:latin typeface="时尚中黑简体" panose="01010104010101010101" pitchFamily="2" charset="-122"/>
                <a:ea typeface="时尚中黑简体" panose="01010104010101010101" pitchFamily="2" charset="-122"/>
              </a:endParaRPr>
            </a:p>
          </p:txBody>
        </p:sp>
        <p:sp>
          <p:nvSpPr>
            <p:cNvPr id="200" name="文本框 713"/>
            <p:cNvSpPr txBox="1"/>
            <p:nvPr/>
          </p:nvSpPr>
          <p:spPr>
            <a:xfrm>
              <a:off x="5611620" y="4189313"/>
              <a:ext cx="595035" cy="584775"/>
            </a:xfrm>
            <a:prstGeom prst="rect">
              <a:avLst/>
            </a:prstGeom>
            <a:noFill/>
          </p:spPr>
          <p:txBody>
            <a:bodyPr wrap="none" rtlCol="0">
              <a:spAutoFit/>
            </a:bodyPr>
            <a:lstStyle/>
            <a:p>
              <a:r>
                <a:rPr lang="en-US" altLang="zh-CN" sz="3200" dirty="0">
                  <a:solidFill>
                    <a:schemeClr val="bg1"/>
                  </a:solidFill>
                  <a:latin typeface="时尚中黑简体" panose="01010104010101010101" pitchFamily="2" charset="-122"/>
                  <a:ea typeface="时尚中黑简体" panose="01010104010101010101" pitchFamily="2" charset="-122"/>
                </a:rPr>
                <a:t>03</a:t>
              </a:r>
              <a:endParaRPr lang="zh-CN" altLang="en-US" sz="3200" dirty="0">
                <a:solidFill>
                  <a:schemeClr val="bg1"/>
                </a:solidFill>
                <a:latin typeface="时尚中黑简体" panose="01010104010101010101" pitchFamily="2" charset="-122"/>
                <a:ea typeface="时尚中黑简体" panose="01010104010101010101" pitchFamily="2" charset="-122"/>
              </a:endParaRPr>
            </a:p>
          </p:txBody>
        </p:sp>
        <p:sp>
          <p:nvSpPr>
            <p:cNvPr id="201" name="文本框 714"/>
            <p:cNvSpPr txBox="1"/>
            <p:nvPr/>
          </p:nvSpPr>
          <p:spPr>
            <a:xfrm>
              <a:off x="5611620" y="5025699"/>
              <a:ext cx="595035" cy="584775"/>
            </a:xfrm>
            <a:prstGeom prst="rect">
              <a:avLst/>
            </a:prstGeom>
            <a:noFill/>
          </p:spPr>
          <p:txBody>
            <a:bodyPr wrap="none" rtlCol="0">
              <a:spAutoFit/>
            </a:bodyPr>
            <a:lstStyle/>
            <a:p>
              <a:r>
                <a:rPr lang="en-US" altLang="zh-CN" sz="3200" dirty="0">
                  <a:solidFill>
                    <a:schemeClr val="bg1"/>
                  </a:solidFill>
                  <a:latin typeface="时尚中黑简体" panose="01010104010101010101" pitchFamily="2" charset="-122"/>
                  <a:ea typeface="时尚中黑简体" panose="01010104010101010101" pitchFamily="2" charset="-122"/>
                </a:rPr>
                <a:t>04</a:t>
              </a:r>
              <a:endParaRPr lang="zh-CN" altLang="en-US" sz="3200" dirty="0">
                <a:solidFill>
                  <a:schemeClr val="bg1"/>
                </a:solidFill>
                <a:latin typeface="时尚中黑简体" panose="01010104010101010101" pitchFamily="2" charset="-122"/>
                <a:ea typeface="时尚中黑简体" panose="01010104010101010101" pitchFamily="2" charset="-122"/>
              </a:endParaRPr>
            </a:p>
          </p:txBody>
        </p:sp>
        <p:sp>
          <p:nvSpPr>
            <p:cNvPr id="202" name="Freeform 13"/>
            <p:cNvSpPr>
              <a:spLocks noChangeAspect="1" noEditPoints="1"/>
            </p:cNvSpPr>
            <p:nvPr/>
          </p:nvSpPr>
          <p:spPr bwMode="auto">
            <a:xfrm>
              <a:off x="6309172" y="5138231"/>
              <a:ext cx="438673" cy="396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accent3">
                <a:lumMod val="60000"/>
                <a:lumOff val="40000"/>
                <a:alpha val="89000"/>
              </a:schemeClr>
            </a:solidFill>
            <a:ln>
              <a:noFill/>
            </a:ln>
          </p:spPr>
          <p:txBody>
            <a:bodyPr vert="horz" wrap="square" lIns="91440" tIns="45720" rIns="91440" bIns="45720" numCol="1" anchor="t" anchorCtr="0" compatLnSpc="1"/>
            <a:lstStyle/>
            <a:p>
              <a:endParaRPr lang="zh-CN" altLang="en-US"/>
            </a:p>
          </p:txBody>
        </p:sp>
      </p:grpSp>
      <p:sp>
        <p:nvSpPr>
          <p:cNvPr id="213" name="文本框 43"/>
          <p:cNvSpPr txBox="1"/>
          <p:nvPr/>
        </p:nvSpPr>
        <p:spPr>
          <a:xfrm>
            <a:off x="473078" y="1967908"/>
            <a:ext cx="4078785" cy="3350404"/>
          </a:xfrm>
          <a:prstGeom prst="rect">
            <a:avLst/>
          </a:prstGeom>
          <a:noFill/>
        </p:spPr>
        <p:txBody>
          <a:bodyPr wrap="square" rtlCol="0">
            <a:spAutoFit/>
          </a:bodyPr>
          <a:lstStyle/>
          <a:p>
            <a:pPr indent="457200" algn="just">
              <a:lnSpc>
                <a:spcPct val="150000"/>
              </a:lnSpc>
            </a:pPr>
            <a:r>
              <a:rPr lang="zh-CN" altLang="en-US" sz="2400" b="1" dirty="0"/>
              <a:t>橱窗</a:t>
            </a:r>
            <a:r>
              <a:rPr lang="en-US" altLang="zh-CN" sz="2400" b="1" dirty="0"/>
              <a:t>1</a:t>
            </a:r>
            <a:r>
              <a:rPr lang="zh-CN" altLang="en-US" sz="2400" b="1" dirty="0"/>
              <a:t>。</a:t>
            </a:r>
            <a:r>
              <a:rPr lang="zh-CN" altLang="en-US" sz="2400" dirty="0"/>
              <a:t>“公开我”，即自己知道，别人也知道的部分，指个人的外在表现。</a:t>
            </a:r>
            <a:endParaRPr lang="zh-CN" altLang="en-US" sz="2400" dirty="0"/>
          </a:p>
          <a:p>
            <a:pPr indent="457200" algn="just">
              <a:lnSpc>
                <a:spcPct val="150000"/>
              </a:lnSpc>
            </a:pPr>
            <a:r>
              <a:rPr lang="zh-CN" altLang="en-US" sz="2400" b="1" dirty="0"/>
              <a:t>橱窗</a:t>
            </a:r>
            <a:r>
              <a:rPr lang="en-US" altLang="zh-CN" sz="2400" b="1" dirty="0"/>
              <a:t>2</a:t>
            </a:r>
            <a:r>
              <a:rPr lang="zh-CN" altLang="en-US" sz="2400" b="1" dirty="0"/>
              <a:t>。</a:t>
            </a:r>
            <a:r>
              <a:rPr lang="zh-CN" altLang="en-US" sz="2400" dirty="0"/>
              <a:t>“隐私我”，即自己知道，别人不知道的部分，指个人的内在隐私。</a:t>
            </a:r>
            <a:endParaRPr lang="zh-CN" altLang="en-US" sz="2400" dirty="0"/>
          </a:p>
        </p:txBody>
      </p:sp>
      <p:sp>
        <p:nvSpPr>
          <p:cNvPr id="215" name="文本框 43"/>
          <p:cNvSpPr txBox="1"/>
          <p:nvPr/>
        </p:nvSpPr>
        <p:spPr>
          <a:xfrm>
            <a:off x="7147159" y="1967908"/>
            <a:ext cx="4196686" cy="3350404"/>
          </a:xfrm>
          <a:prstGeom prst="rect">
            <a:avLst/>
          </a:prstGeom>
          <a:noFill/>
        </p:spPr>
        <p:txBody>
          <a:bodyPr wrap="square" rtlCol="0">
            <a:spAutoFit/>
          </a:bodyPr>
          <a:lstStyle/>
          <a:p>
            <a:pPr indent="457200" algn="just">
              <a:lnSpc>
                <a:spcPct val="150000"/>
              </a:lnSpc>
            </a:pPr>
            <a:r>
              <a:rPr lang="zh-CN" altLang="en-US" sz="2400" b="1" dirty="0"/>
              <a:t>橱窗</a:t>
            </a:r>
            <a:r>
              <a:rPr lang="en-US" altLang="zh-CN" sz="2400" b="1" dirty="0"/>
              <a:t>3</a:t>
            </a:r>
            <a:r>
              <a:rPr lang="zh-CN" altLang="en-US" sz="2400" b="1" dirty="0"/>
              <a:t>。</a:t>
            </a:r>
            <a:r>
              <a:rPr lang="zh-CN" altLang="en-US" sz="2400" dirty="0"/>
              <a:t>“潜在我”，即自己不知道，别人也不知道的部分，指个人未经开发的部分。</a:t>
            </a:r>
            <a:endParaRPr lang="zh-CN" altLang="en-US" sz="2400" dirty="0"/>
          </a:p>
          <a:p>
            <a:pPr indent="457200" algn="just">
              <a:lnSpc>
                <a:spcPct val="150000"/>
              </a:lnSpc>
            </a:pPr>
            <a:r>
              <a:rPr lang="zh-CN" altLang="en-US" sz="2400" b="1" dirty="0"/>
              <a:t>橱窗</a:t>
            </a:r>
            <a:r>
              <a:rPr lang="en-US" altLang="zh-CN" sz="2400" b="1" dirty="0"/>
              <a:t>4</a:t>
            </a:r>
            <a:r>
              <a:rPr lang="zh-CN" altLang="en-US" sz="2400" b="1" dirty="0"/>
              <a:t>。</a:t>
            </a:r>
            <a:r>
              <a:rPr lang="zh-CN" altLang="en-US" sz="2400" dirty="0"/>
              <a:t>“背脊我”，即自己不知道，别人知道的部分，指个人对自己认识的盲区。</a:t>
            </a:r>
            <a:endParaRPr lang="zh-CN" altLang="en-US" sz="2400" dirty="0"/>
          </a:p>
        </p:txBody>
      </p:sp>
      <p:sp>
        <p:nvSpPr>
          <p:cNvPr id="223" name="Freeform 1195"/>
          <p:cNvSpPr>
            <a:spLocks noEditPoints="1"/>
          </p:cNvSpPr>
          <p:nvPr/>
        </p:nvSpPr>
        <p:spPr bwMode="auto">
          <a:xfrm>
            <a:off x="5651648" y="6055043"/>
            <a:ext cx="462383" cy="313291"/>
          </a:xfrm>
          <a:custGeom>
            <a:avLst/>
            <a:gdLst>
              <a:gd name="T0" fmla="*/ 596 w 596"/>
              <a:gd name="T1" fmla="*/ 252 h 404"/>
              <a:gd name="T2" fmla="*/ 444 w 596"/>
              <a:gd name="T3" fmla="*/ 404 h 404"/>
              <a:gd name="T4" fmla="*/ 152 w 596"/>
              <a:gd name="T5" fmla="*/ 404 h 404"/>
              <a:gd name="T6" fmla="*/ 0 w 596"/>
              <a:gd name="T7" fmla="*/ 252 h 404"/>
              <a:gd name="T8" fmla="*/ 0 w 596"/>
              <a:gd name="T9" fmla="*/ 152 h 404"/>
              <a:gd name="T10" fmla="*/ 152 w 596"/>
              <a:gd name="T11" fmla="*/ 0 h 404"/>
              <a:gd name="T12" fmla="*/ 444 w 596"/>
              <a:gd name="T13" fmla="*/ 0 h 404"/>
              <a:gd name="T14" fmla="*/ 596 w 596"/>
              <a:gd name="T15" fmla="*/ 152 h 404"/>
              <a:gd name="T16" fmla="*/ 596 w 596"/>
              <a:gd name="T17" fmla="*/ 252 h 404"/>
              <a:gd name="T18" fmla="*/ 540 w 596"/>
              <a:gd name="T19" fmla="*/ 151 h 404"/>
              <a:gd name="T20" fmla="*/ 449 w 596"/>
              <a:gd name="T21" fmla="*/ 60 h 404"/>
              <a:gd name="T22" fmla="*/ 155 w 596"/>
              <a:gd name="T23" fmla="*/ 60 h 404"/>
              <a:gd name="T24" fmla="*/ 64 w 596"/>
              <a:gd name="T25" fmla="*/ 151 h 404"/>
              <a:gd name="T26" fmla="*/ 64 w 596"/>
              <a:gd name="T27" fmla="*/ 249 h 404"/>
              <a:gd name="T28" fmla="*/ 155 w 596"/>
              <a:gd name="T29" fmla="*/ 340 h 404"/>
              <a:gd name="T30" fmla="*/ 449 w 596"/>
              <a:gd name="T31" fmla="*/ 340 h 404"/>
              <a:gd name="T32" fmla="*/ 540 w 596"/>
              <a:gd name="T33" fmla="*/ 249 h 404"/>
              <a:gd name="T34" fmla="*/ 540 w 596"/>
              <a:gd name="T35" fmla="*/ 15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6" h="404">
                <a:moveTo>
                  <a:pt x="596" y="252"/>
                </a:moveTo>
                <a:cubicBezTo>
                  <a:pt x="596" y="336"/>
                  <a:pt x="528" y="404"/>
                  <a:pt x="444" y="404"/>
                </a:cubicBezTo>
                <a:cubicBezTo>
                  <a:pt x="152" y="404"/>
                  <a:pt x="152" y="404"/>
                  <a:pt x="152" y="404"/>
                </a:cubicBezTo>
                <a:cubicBezTo>
                  <a:pt x="68" y="404"/>
                  <a:pt x="0" y="336"/>
                  <a:pt x="0" y="252"/>
                </a:cubicBezTo>
                <a:cubicBezTo>
                  <a:pt x="0" y="152"/>
                  <a:pt x="0" y="152"/>
                  <a:pt x="0" y="152"/>
                </a:cubicBezTo>
                <a:cubicBezTo>
                  <a:pt x="0" y="68"/>
                  <a:pt x="68" y="0"/>
                  <a:pt x="152" y="0"/>
                </a:cubicBezTo>
                <a:cubicBezTo>
                  <a:pt x="444" y="0"/>
                  <a:pt x="444" y="0"/>
                  <a:pt x="444" y="0"/>
                </a:cubicBezTo>
                <a:cubicBezTo>
                  <a:pt x="528" y="0"/>
                  <a:pt x="596" y="68"/>
                  <a:pt x="596" y="152"/>
                </a:cubicBezTo>
                <a:lnTo>
                  <a:pt x="596" y="252"/>
                </a:lnTo>
                <a:close/>
                <a:moveTo>
                  <a:pt x="540" y="151"/>
                </a:moveTo>
                <a:cubicBezTo>
                  <a:pt x="540" y="101"/>
                  <a:pt x="499" y="60"/>
                  <a:pt x="449" y="60"/>
                </a:cubicBezTo>
                <a:cubicBezTo>
                  <a:pt x="155" y="60"/>
                  <a:pt x="155" y="60"/>
                  <a:pt x="155" y="60"/>
                </a:cubicBezTo>
                <a:cubicBezTo>
                  <a:pt x="105" y="60"/>
                  <a:pt x="64" y="101"/>
                  <a:pt x="64" y="151"/>
                </a:cubicBezTo>
                <a:cubicBezTo>
                  <a:pt x="64" y="249"/>
                  <a:pt x="64" y="249"/>
                  <a:pt x="64" y="249"/>
                </a:cubicBezTo>
                <a:cubicBezTo>
                  <a:pt x="64" y="299"/>
                  <a:pt x="105" y="340"/>
                  <a:pt x="155" y="340"/>
                </a:cubicBezTo>
                <a:cubicBezTo>
                  <a:pt x="449" y="340"/>
                  <a:pt x="449" y="340"/>
                  <a:pt x="449" y="340"/>
                </a:cubicBezTo>
                <a:cubicBezTo>
                  <a:pt x="499" y="340"/>
                  <a:pt x="540" y="299"/>
                  <a:pt x="540" y="249"/>
                </a:cubicBezTo>
                <a:lnTo>
                  <a:pt x="540" y="151"/>
                </a:lnTo>
                <a:close/>
              </a:path>
            </a:pathLst>
          </a:custGeom>
          <a:solidFill>
            <a:srgbClr val="B9BA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0093" y="1160680"/>
            <a:ext cx="5459832" cy="584775"/>
          </a:xfrm>
          <a:prstGeom prst="rect">
            <a:avLst/>
          </a:prstGeom>
        </p:spPr>
        <p:txBody>
          <a:bodyPr wrap="none">
            <a:spAutoFit/>
          </a:bodyPr>
          <a:lstStyle/>
          <a:p>
            <a:r>
              <a:rPr lang="zh-CN" altLang="en-US" sz="3200" dirty="0"/>
              <a:t>第一节  认识自我</a:t>
            </a:r>
            <a:endParaRPr lang="zh-CN" altLang="en-US" sz="3200" dirty="0"/>
          </a:p>
        </p:txBody>
      </p:sp>
      <p:sp>
        <p:nvSpPr>
          <p:cNvPr id="8" name="矩形 7"/>
          <p:cNvSpPr/>
          <p:nvPr/>
        </p:nvSpPr>
        <p:spPr>
          <a:xfrm>
            <a:off x="5370093" y="2096543"/>
            <a:ext cx="3695242" cy="584775"/>
          </a:xfrm>
          <a:prstGeom prst="rect">
            <a:avLst/>
          </a:prstGeom>
          <a:solidFill>
            <a:schemeClr val="accent1"/>
          </a:solidFill>
        </p:spPr>
        <p:txBody>
          <a:bodyPr wrap="square">
            <a:spAutoFit/>
          </a:bodyPr>
          <a:lstStyle/>
          <a:p>
            <a:r>
              <a:rPr lang="zh-CN" altLang="en-US" sz="3200" dirty="0">
                <a:solidFill>
                  <a:schemeClr val="bg1"/>
                </a:solidFill>
              </a:rPr>
              <a:t>第二节  性格与职业</a:t>
            </a:r>
            <a:endParaRPr lang="zh-CN" altLang="en-US" sz="3200" dirty="0">
              <a:solidFill>
                <a:schemeClr val="bg1"/>
              </a:solidFill>
            </a:endParaRPr>
          </a:p>
        </p:txBody>
      </p:sp>
      <p:sp>
        <p:nvSpPr>
          <p:cNvPr id="10" name="矩形 9"/>
          <p:cNvSpPr/>
          <p:nvPr/>
        </p:nvSpPr>
        <p:spPr>
          <a:xfrm>
            <a:off x="5370093" y="3097176"/>
            <a:ext cx="3695242" cy="584775"/>
          </a:xfrm>
          <a:prstGeom prst="rect">
            <a:avLst/>
          </a:prstGeom>
        </p:spPr>
        <p:txBody>
          <a:bodyPr wrap="none">
            <a:spAutoFit/>
          </a:bodyPr>
          <a:lstStyle/>
          <a:p>
            <a:r>
              <a:rPr lang="zh-CN" altLang="en-US" sz="3200" dirty="0"/>
              <a:t>第三节  兴趣与职业</a:t>
            </a:r>
            <a:endParaRPr lang="zh-CN" altLang="en-US" sz="3200" dirty="0"/>
          </a:p>
        </p:txBody>
      </p:sp>
      <p:sp>
        <p:nvSpPr>
          <p:cNvPr id="13" name="double-left-arrows_45721"/>
          <p:cNvSpPr>
            <a:spLocks noChangeAspect="1"/>
          </p:cNvSpPr>
          <p:nvPr/>
        </p:nvSpPr>
        <p:spPr bwMode="auto">
          <a:xfrm flipH="1">
            <a:off x="4596663" y="2141316"/>
            <a:ext cx="652660" cy="495228"/>
          </a:xfrm>
          <a:custGeom>
            <a:avLst/>
            <a:gdLst>
              <a:gd name="connsiteX0" fmla="*/ 606721 w 606721"/>
              <a:gd name="connsiteY0" fmla="*/ 0 h 504401"/>
              <a:gd name="connsiteX1" fmla="*/ 606721 w 606721"/>
              <a:gd name="connsiteY1" fmla="*/ 126122 h 504401"/>
              <a:gd name="connsiteX2" fmla="*/ 440421 w 606721"/>
              <a:gd name="connsiteY2" fmla="*/ 252243 h 504401"/>
              <a:gd name="connsiteX3" fmla="*/ 606721 w 606721"/>
              <a:gd name="connsiteY3" fmla="*/ 378279 h 504401"/>
              <a:gd name="connsiteX4" fmla="*/ 606721 w 606721"/>
              <a:gd name="connsiteY4" fmla="*/ 504401 h 504401"/>
              <a:gd name="connsiteX5" fmla="*/ 275487 w 606721"/>
              <a:gd name="connsiteY5" fmla="*/ 252243 h 504401"/>
              <a:gd name="connsiteX6" fmla="*/ 331304 w 606721"/>
              <a:gd name="connsiteY6" fmla="*/ 0 h 504401"/>
              <a:gd name="connsiteX7" fmla="*/ 331304 w 606721"/>
              <a:gd name="connsiteY7" fmla="*/ 126122 h 504401"/>
              <a:gd name="connsiteX8" fmla="*/ 164968 w 606721"/>
              <a:gd name="connsiteY8" fmla="*/ 252243 h 504401"/>
              <a:gd name="connsiteX9" fmla="*/ 331304 w 606721"/>
              <a:gd name="connsiteY9" fmla="*/ 378279 h 504401"/>
              <a:gd name="connsiteX10" fmla="*/ 331304 w 606721"/>
              <a:gd name="connsiteY10" fmla="*/ 504401 h 504401"/>
              <a:gd name="connsiteX11" fmla="*/ 0 w 606721"/>
              <a:gd name="connsiteY11" fmla="*/ 252243 h 5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721" h="504401">
                <a:moveTo>
                  <a:pt x="606721" y="0"/>
                </a:moveTo>
                <a:lnTo>
                  <a:pt x="606721" y="126122"/>
                </a:lnTo>
                <a:lnTo>
                  <a:pt x="440421" y="252243"/>
                </a:lnTo>
                <a:lnTo>
                  <a:pt x="606721" y="378279"/>
                </a:lnTo>
                <a:lnTo>
                  <a:pt x="606721" y="504401"/>
                </a:lnTo>
                <a:lnTo>
                  <a:pt x="275487" y="252243"/>
                </a:lnTo>
                <a:close/>
                <a:moveTo>
                  <a:pt x="331304" y="0"/>
                </a:moveTo>
                <a:lnTo>
                  <a:pt x="331304" y="126122"/>
                </a:lnTo>
                <a:lnTo>
                  <a:pt x="164968" y="252243"/>
                </a:lnTo>
                <a:lnTo>
                  <a:pt x="331304" y="378279"/>
                </a:lnTo>
                <a:lnTo>
                  <a:pt x="331304" y="504401"/>
                </a:lnTo>
                <a:lnTo>
                  <a:pt x="0" y="252243"/>
                </a:lnTo>
                <a:close/>
              </a:path>
            </a:pathLst>
          </a:custGeom>
          <a:solidFill>
            <a:schemeClr val="accent1"/>
          </a:solidFill>
          <a:ln>
            <a:noFill/>
          </a:ln>
        </p:spPr>
      </p:sp>
      <p:sp>
        <p:nvSpPr>
          <p:cNvPr id="6" name="矩形 5"/>
          <p:cNvSpPr/>
          <p:nvPr/>
        </p:nvSpPr>
        <p:spPr>
          <a:xfrm>
            <a:off x="5370093" y="4033039"/>
            <a:ext cx="3695242" cy="584775"/>
          </a:xfrm>
          <a:prstGeom prst="rect">
            <a:avLst/>
          </a:prstGeom>
        </p:spPr>
        <p:txBody>
          <a:bodyPr wrap="none">
            <a:spAutoFit/>
          </a:bodyPr>
          <a:lstStyle/>
          <a:p>
            <a:r>
              <a:rPr lang="zh-CN" altLang="en-US" sz="3200" dirty="0"/>
              <a:t>第四节  能力与职业</a:t>
            </a:r>
            <a:endParaRPr lang="zh-CN" altLang="en-US" sz="3200" dirty="0"/>
          </a:p>
        </p:txBody>
      </p:sp>
      <p:sp>
        <p:nvSpPr>
          <p:cNvPr id="9" name="矩形 8"/>
          <p:cNvSpPr/>
          <p:nvPr/>
        </p:nvSpPr>
        <p:spPr>
          <a:xfrm>
            <a:off x="5370093" y="4947313"/>
            <a:ext cx="4105611" cy="584775"/>
          </a:xfrm>
          <a:prstGeom prst="rect">
            <a:avLst/>
          </a:prstGeom>
        </p:spPr>
        <p:txBody>
          <a:bodyPr wrap="none">
            <a:spAutoFit/>
          </a:bodyPr>
          <a:lstStyle/>
          <a:p>
            <a:r>
              <a:rPr lang="zh-CN" altLang="en-US" sz="3200" dirty="0"/>
              <a:t>第五节  价值观与职业</a:t>
            </a:r>
            <a:endParaRPr lang="zh-CN" altLang="en-US" sz="3200" dirty="0"/>
          </a:p>
        </p:txBody>
      </p:sp>
      <p:sp>
        <p:nvSpPr>
          <p:cNvPr id="2" name="矩形 1"/>
          <p:cNvSpPr/>
          <p:nvPr/>
        </p:nvSpPr>
        <p:spPr>
          <a:xfrm>
            <a:off x="5375808" y="5827423"/>
            <a:ext cx="3253740" cy="583565"/>
          </a:xfrm>
          <a:prstGeom prst="rect">
            <a:avLst/>
          </a:prstGeom>
        </p:spPr>
        <p:txBody>
          <a:bodyPr wrap="none">
            <a:spAutoFit/>
          </a:bodyPr>
          <a:p>
            <a:pPr algn="l"/>
            <a:r>
              <a:rPr lang="zh-CN" altLang="en-US" sz="3200" dirty="0"/>
              <a:t>第六节  课堂实践</a:t>
            </a:r>
            <a:endParaRPr lang="zh-CN" altLang="en-US"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一、性格类型理论及运用</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sp>
        <p:nvSpPr>
          <p:cNvPr id="7" name="圆角矩形 6"/>
          <p:cNvSpPr/>
          <p:nvPr/>
        </p:nvSpPr>
        <p:spPr>
          <a:xfrm>
            <a:off x="-436607" y="1296261"/>
            <a:ext cx="6128957" cy="64760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1</a:t>
            </a:r>
            <a:r>
              <a:rPr lang="zh-CN" altLang="en-US" sz="2800" b="1" dirty="0">
                <a:solidFill>
                  <a:schemeClr val="bg1"/>
                </a:solidFill>
              </a:rPr>
              <a:t>．荣格的人格类型理论</a:t>
            </a:r>
            <a:endParaRPr lang="zh-CN" altLang="en-US" sz="2800" b="1" dirty="0">
              <a:solidFill>
                <a:schemeClr val="bg1"/>
              </a:solidFill>
            </a:endParaRPr>
          </a:p>
        </p:txBody>
      </p:sp>
      <p:sp>
        <p:nvSpPr>
          <p:cNvPr id="10" name="文本框 43"/>
          <p:cNvSpPr txBox="1"/>
          <p:nvPr/>
        </p:nvSpPr>
        <p:spPr>
          <a:xfrm>
            <a:off x="485885" y="2139918"/>
            <a:ext cx="5206466" cy="4458400"/>
          </a:xfrm>
          <a:prstGeom prst="rect">
            <a:avLst/>
          </a:prstGeom>
          <a:noFill/>
        </p:spPr>
        <p:txBody>
          <a:bodyPr wrap="square" rtlCol="0">
            <a:spAutoFit/>
          </a:bodyPr>
          <a:lstStyle/>
          <a:p>
            <a:pPr indent="457200" algn="just">
              <a:lnSpc>
                <a:spcPct val="150000"/>
              </a:lnSpc>
            </a:pPr>
            <a:r>
              <a:rPr lang="zh-CN" altLang="en-US" sz="2400" dirty="0"/>
              <a:t>在荣格的人格类型理论中，有两种基本的心理态度：内倾与外倾。前者向内思索，思考自身；后者向外探求，靠近客观世界。荣格后又提出了用</a:t>
            </a:r>
            <a:r>
              <a:rPr lang="en-US" altLang="zh-CN" sz="2400" dirty="0"/>
              <a:t>4</a:t>
            </a:r>
            <a:r>
              <a:rPr lang="zh-CN" altLang="en-US" sz="2400" dirty="0"/>
              <a:t>种心理功能作为标准，采取感觉／直觉（非理性功能）和思维／情感（理性功能）两个维度的划分方法，将个体进一步划分为不同的</a:t>
            </a:r>
            <a:r>
              <a:rPr lang="en-US" altLang="zh-CN" sz="2400" dirty="0"/>
              <a:t>8</a:t>
            </a:r>
            <a:r>
              <a:rPr lang="zh-CN" altLang="en-US" sz="2400" dirty="0"/>
              <a:t>种类型。</a:t>
            </a:r>
            <a:endParaRPr lang="en-US" altLang="zh-CN" sz="2400" dirty="0"/>
          </a:p>
        </p:txBody>
      </p:sp>
      <p:sp>
        <p:nvSpPr>
          <p:cNvPr id="11" name="形状 3122"/>
          <p:cNvSpPr/>
          <p:nvPr/>
        </p:nvSpPr>
        <p:spPr>
          <a:xfrm>
            <a:off x="8418513" y="2033273"/>
            <a:ext cx="3773487" cy="4654222"/>
          </a:xfrm>
          <a:prstGeom prst="rect">
            <a:avLst/>
          </a:prstGeom>
          <a:solidFill>
            <a:schemeClr val="accent2"/>
          </a:solidFill>
          <a:ln w="25400" cap="flat" cmpd="sng">
            <a:noFill/>
            <a:prstDash val="solid"/>
          </a:ln>
        </p:spPr>
        <p:txBody>
          <a:bodyPr vert="horz" wrap="square" lIns="91440" tIns="45720" rIns="91440" bIns="45720" anchor="ctr">
            <a:noAutofit/>
          </a:bodyPr>
          <a:lstStyle/>
          <a:p>
            <a:pPr marL="0" indent="0" algn="ctr" defTabSz="687070" eaLnBrk="0" fontAlgn="auto">
              <a:lnSpc>
                <a:spcPct val="100000"/>
              </a:lnSpc>
              <a:spcBef>
                <a:spcPts val="0"/>
              </a:spcBef>
              <a:spcAft>
                <a:spcPts val="0"/>
              </a:spcAft>
              <a:buFontTx/>
              <a:buNone/>
            </a:pPr>
            <a:endParaRPr lang="ko-KR" altLang="en-US" sz="1300" b="0" cap="none" dirty="0">
              <a:solidFill>
                <a:schemeClr val="bg1"/>
              </a:solidFill>
              <a:latin typeface="方正黑体简体" panose="02000000000000000000" pitchFamily="2" charset="-122"/>
              <a:ea typeface="+mn-ea"/>
              <a:cs typeface="+mn-ea"/>
              <a:sym typeface="+mn-lt"/>
            </a:endParaRPr>
          </a:p>
        </p:txBody>
      </p:sp>
      <p:pic>
        <p:nvPicPr>
          <p:cNvPr id="5" name="图片 4"/>
          <p:cNvPicPr>
            <a:picLocks noChangeAspect="1"/>
          </p:cNvPicPr>
          <p:nvPr/>
        </p:nvPicPr>
        <p:blipFill>
          <a:blip r:embed="rId1"/>
          <a:stretch>
            <a:fillRect/>
          </a:stretch>
        </p:blipFill>
        <p:spPr>
          <a:xfrm>
            <a:off x="6111240" y="2994660"/>
            <a:ext cx="5888355" cy="274891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一、性格类型理论及运用</a:t>
            </a:r>
            <a:endParaRPr lang="zh-CN" altLang="en-US" dirty="0"/>
          </a:p>
        </p:txBody>
      </p:sp>
      <p:sp>
        <p:nvSpPr>
          <p:cNvPr id="3" name="灯片编号占位符 2"/>
          <p:cNvSpPr>
            <a:spLocks noGrp="1"/>
          </p:cNvSpPr>
          <p:nvPr>
            <p:ph type="sldNum" sz="quarter" idx="4"/>
          </p:nvPr>
        </p:nvSpPr>
        <p:spPr/>
        <p:txBody>
          <a:bodyPr/>
          <a:lstStyle/>
          <a:p>
            <a:fld id="{5DD3DB80-B894-403A-B48E-6FDC1A72010E}" type="slidenum">
              <a:rPr lang="zh-CN" altLang="en-US" smtClean="0"/>
            </a:fld>
            <a:endParaRPr lang="zh-CN" altLang="en-US" dirty="0"/>
          </a:p>
        </p:txBody>
      </p:sp>
      <p:graphicFrame>
        <p:nvGraphicFramePr>
          <p:cNvPr id="4" name="表格 3"/>
          <p:cNvGraphicFramePr>
            <a:graphicFrameLocks noGrp="1"/>
          </p:cNvGraphicFramePr>
          <p:nvPr>
            <p:custDataLst>
              <p:tags r:id="rId1"/>
            </p:custDataLst>
          </p:nvPr>
        </p:nvGraphicFramePr>
        <p:xfrm>
          <a:off x="670255" y="1648742"/>
          <a:ext cx="10892155" cy="4852288"/>
        </p:xfrm>
        <a:graphic>
          <a:graphicData uri="http://schemas.openxmlformats.org/drawingml/2006/table">
            <a:tbl>
              <a:tblPr firstRow="1" firstCol="1" bandRow="1">
                <a:tableStyleId>{F5AB1C69-6EDB-4FF4-983F-18BD219EF322}</a:tableStyleId>
              </a:tblPr>
              <a:tblGrid>
                <a:gridCol w="2247363"/>
                <a:gridCol w="8644725"/>
              </a:tblGrid>
              <a:tr h="385285">
                <a:tc>
                  <a:txBody>
                    <a:bodyPr/>
                    <a:lstStyle/>
                    <a:p>
                      <a:pPr indent="228600" algn="ctr">
                        <a:lnSpc>
                          <a:spcPct val="107000"/>
                        </a:lnSpc>
                        <a:spcBef>
                          <a:spcPts val="140"/>
                        </a:spcBef>
                        <a:spcAft>
                          <a:spcPts val="140"/>
                        </a:spcAft>
                      </a:pPr>
                      <a:r>
                        <a:rPr lang="zh-CN" sz="1600" kern="100" dirty="0">
                          <a:effectLst/>
                        </a:rPr>
                        <a:t>类型</a:t>
                      </a:r>
                      <a:endParaRPr lang="zh-CN" sz="14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c>
                  <a:txBody>
                    <a:bodyPr/>
                    <a:lstStyle/>
                    <a:p>
                      <a:pPr indent="228600" algn="ctr">
                        <a:lnSpc>
                          <a:spcPct val="107000"/>
                        </a:lnSpc>
                        <a:spcBef>
                          <a:spcPts val="140"/>
                        </a:spcBef>
                        <a:spcAft>
                          <a:spcPts val="140"/>
                        </a:spcAft>
                      </a:pPr>
                      <a:r>
                        <a:rPr lang="zh-CN" sz="1600" kern="100" dirty="0">
                          <a:effectLst/>
                        </a:rPr>
                        <a:t>描述</a:t>
                      </a:r>
                      <a:endParaRPr lang="zh-CN" sz="14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r>
              <a:tr h="642364">
                <a:tc>
                  <a:txBody>
                    <a:bodyPr/>
                    <a:lstStyle/>
                    <a:p>
                      <a:pPr indent="228600" algn="ctr">
                        <a:lnSpc>
                          <a:spcPct val="107000"/>
                        </a:lnSpc>
                        <a:spcBef>
                          <a:spcPts val="140"/>
                        </a:spcBef>
                        <a:spcAft>
                          <a:spcPts val="140"/>
                        </a:spcAft>
                      </a:pPr>
                      <a:r>
                        <a:rPr lang="zh-CN" sz="1600" kern="100" dirty="0">
                          <a:effectLst/>
                        </a:rPr>
                        <a:t>内倾感觉型</a:t>
                      </a:r>
                      <a:endParaRPr lang="zh-CN" sz="14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c>
                  <a:txBody>
                    <a:bodyPr/>
                    <a:lstStyle/>
                    <a:p>
                      <a:pPr indent="0" algn="l">
                        <a:lnSpc>
                          <a:spcPct val="107000"/>
                        </a:lnSpc>
                        <a:spcBef>
                          <a:spcPts val="140"/>
                        </a:spcBef>
                        <a:spcAft>
                          <a:spcPts val="140"/>
                        </a:spcAft>
                      </a:pPr>
                      <a:r>
                        <a:rPr lang="zh-CN" sz="1300" kern="100" dirty="0">
                          <a:effectLst/>
                        </a:rPr>
                        <a:t>内倾感觉型的个体远离外部客观世界，常常沉浸在自己的主观感觉世界之中，他们对于偶发事件的选择是非理性的。内倾感觉型的个体知觉深受自己心理状态的影响，他们艺术性较强。</a:t>
                      </a:r>
                      <a:endParaRPr lang="zh-CN" sz="11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r>
              <a:tr h="486444">
                <a:tc>
                  <a:txBody>
                    <a:bodyPr/>
                    <a:lstStyle/>
                    <a:p>
                      <a:pPr indent="228600" algn="ctr">
                        <a:lnSpc>
                          <a:spcPct val="107000"/>
                        </a:lnSpc>
                        <a:spcBef>
                          <a:spcPts val="140"/>
                        </a:spcBef>
                        <a:spcAft>
                          <a:spcPts val="140"/>
                        </a:spcAft>
                      </a:pPr>
                      <a:r>
                        <a:rPr lang="zh-CN" sz="1600" kern="100" dirty="0">
                          <a:effectLst/>
                        </a:rPr>
                        <a:t>外倾感觉型</a:t>
                      </a:r>
                      <a:endParaRPr lang="zh-CN" sz="14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c>
                  <a:txBody>
                    <a:bodyPr/>
                    <a:lstStyle/>
                    <a:p>
                      <a:pPr indent="0" algn="l">
                        <a:lnSpc>
                          <a:spcPct val="107000"/>
                        </a:lnSpc>
                        <a:spcBef>
                          <a:spcPts val="140"/>
                        </a:spcBef>
                        <a:spcAft>
                          <a:spcPts val="140"/>
                        </a:spcAft>
                      </a:pPr>
                      <a:r>
                        <a:rPr lang="zh-CN" sz="1300" kern="100" dirty="0">
                          <a:effectLst/>
                        </a:rPr>
                        <a:t>外倾感觉型的个体，头脑清醒，倾向于积累外部世界的经验，但对事物并不过分地追根究底。外倾感觉型的个体，一般情感是浅薄的，直觉是压抑的。</a:t>
                      </a:r>
                      <a:endParaRPr lang="zh-CN" sz="11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r>
              <a:tr h="565484">
                <a:tc>
                  <a:txBody>
                    <a:bodyPr/>
                    <a:lstStyle/>
                    <a:p>
                      <a:pPr indent="228600" algn="ctr">
                        <a:lnSpc>
                          <a:spcPct val="107000"/>
                        </a:lnSpc>
                        <a:spcBef>
                          <a:spcPts val="140"/>
                        </a:spcBef>
                        <a:spcAft>
                          <a:spcPts val="140"/>
                        </a:spcAft>
                      </a:pPr>
                      <a:r>
                        <a:rPr lang="zh-CN" sz="1600" kern="100" dirty="0">
                          <a:effectLst/>
                        </a:rPr>
                        <a:t>内倾直觉型</a:t>
                      </a:r>
                      <a:endParaRPr lang="zh-CN" sz="14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c>
                  <a:txBody>
                    <a:bodyPr/>
                    <a:lstStyle/>
                    <a:p>
                      <a:pPr indent="0" algn="l">
                        <a:lnSpc>
                          <a:spcPct val="107000"/>
                        </a:lnSpc>
                        <a:spcBef>
                          <a:spcPts val="140"/>
                        </a:spcBef>
                        <a:spcAft>
                          <a:spcPts val="140"/>
                        </a:spcAft>
                      </a:pPr>
                      <a:r>
                        <a:rPr lang="zh-CN" sz="1300" kern="100" dirty="0">
                          <a:effectLst/>
                        </a:rPr>
                        <a:t>内倾直觉型的个体不关心外界事物，脱离实际，善幻想，观点新颖，但有点稀奇古怪，他们一般通过主观的幻想来指导直觉和自己未来的行为。</a:t>
                      </a:r>
                      <a:endParaRPr lang="zh-CN" sz="11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r>
              <a:tr h="528339">
                <a:tc>
                  <a:txBody>
                    <a:bodyPr/>
                    <a:lstStyle/>
                    <a:p>
                      <a:pPr indent="228600" algn="ctr">
                        <a:lnSpc>
                          <a:spcPct val="107000"/>
                        </a:lnSpc>
                        <a:spcBef>
                          <a:spcPts val="140"/>
                        </a:spcBef>
                        <a:spcAft>
                          <a:spcPts val="140"/>
                        </a:spcAft>
                      </a:pPr>
                      <a:r>
                        <a:rPr lang="zh-CN" sz="1600" kern="100" dirty="0">
                          <a:effectLst/>
                        </a:rPr>
                        <a:t>外倾直觉型</a:t>
                      </a:r>
                      <a:endParaRPr lang="zh-CN" sz="14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c>
                  <a:txBody>
                    <a:bodyPr/>
                    <a:lstStyle/>
                    <a:p>
                      <a:pPr indent="0" algn="l">
                        <a:lnSpc>
                          <a:spcPct val="107000"/>
                        </a:lnSpc>
                        <a:spcBef>
                          <a:spcPts val="140"/>
                        </a:spcBef>
                        <a:spcAft>
                          <a:spcPts val="140"/>
                        </a:spcAft>
                      </a:pPr>
                      <a:r>
                        <a:rPr lang="zh-CN" sz="1300" kern="100" dirty="0">
                          <a:effectLst/>
                        </a:rPr>
                        <a:t>外倾直觉型的个体力图从外界中发现各种可能性，并不断寻求新的可能性，他们对于各种尚孕育于萌芽状态但有发展前途的事物具有敏锐的感觉，可以成为新事业的发起人，但往往不能坚持到底。</a:t>
                      </a:r>
                      <a:endParaRPr lang="zh-CN" sz="11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r>
              <a:tr h="578566">
                <a:tc>
                  <a:txBody>
                    <a:bodyPr/>
                    <a:lstStyle/>
                    <a:p>
                      <a:pPr indent="228600" algn="ctr">
                        <a:lnSpc>
                          <a:spcPct val="107000"/>
                        </a:lnSpc>
                        <a:spcBef>
                          <a:spcPts val="140"/>
                        </a:spcBef>
                        <a:spcAft>
                          <a:spcPts val="140"/>
                        </a:spcAft>
                      </a:pPr>
                      <a:r>
                        <a:rPr lang="zh-CN" sz="1600" kern="100" dirty="0">
                          <a:effectLst/>
                        </a:rPr>
                        <a:t>内倾思维型</a:t>
                      </a:r>
                      <a:endParaRPr lang="zh-CN" sz="14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c>
                  <a:txBody>
                    <a:bodyPr/>
                    <a:lstStyle/>
                    <a:p>
                      <a:pPr indent="0" algn="l">
                        <a:lnSpc>
                          <a:spcPct val="107000"/>
                        </a:lnSpc>
                        <a:spcBef>
                          <a:spcPts val="140"/>
                        </a:spcBef>
                        <a:spcAft>
                          <a:spcPts val="140"/>
                        </a:spcAft>
                      </a:pPr>
                      <a:r>
                        <a:rPr lang="zh-CN" sz="1300" kern="100" dirty="0">
                          <a:effectLst/>
                        </a:rPr>
                        <a:t>内倾思维型的个体受到理念的决定性影响，但是这些理念并非来自客观事件，而是源于其主观判断。内倾思维型的人，具有情感压抑，冷漠、固执和骄傲等人格特点。</a:t>
                      </a:r>
                      <a:endParaRPr lang="zh-CN" sz="11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r>
              <a:tr h="541421">
                <a:tc>
                  <a:txBody>
                    <a:bodyPr/>
                    <a:lstStyle/>
                    <a:p>
                      <a:pPr indent="228600" algn="ctr">
                        <a:lnSpc>
                          <a:spcPct val="107000"/>
                        </a:lnSpc>
                        <a:spcBef>
                          <a:spcPts val="140"/>
                        </a:spcBef>
                        <a:spcAft>
                          <a:spcPts val="140"/>
                        </a:spcAft>
                      </a:pPr>
                      <a:r>
                        <a:rPr lang="zh-CN" sz="1600" kern="100" dirty="0">
                          <a:effectLst/>
                        </a:rPr>
                        <a:t>外倾思维型</a:t>
                      </a:r>
                      <a:endParaRPr lang="zh-CN" sz="14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c>
                  <a:txBody>
                    <a:bodyPr/>
                    <a:lstStyle/>
                    <a:p>
                      <a:pPr indent="0" algn="l">
                        <a:lnSpc>
                          <a:spcPct val="107000"/>
                        </a:lnSpc>
                        <a:spcBef>
                          <a:spcPts val="140"/>
                        </a:spcBef>
                        <a:spcAft>
                          <a:spcPts val="140"/>
                        </a:spcAft>
                      </a:pPr>
                      <a:r>
                        <a:rPr lang="zh-CN" sz="1300" kern="100" dirty="0">
                          <a:effectLst/>
                        </a:rPr>
                        <a:t>外倾思维型的个体的思想特点是一定要以客观资料为依据，以外界信息激发自己的思想过程。外倾思维型的个体，情感压抑，缺乏鲜明的个性，甚至表现为冷淡和傲慢等人格特点。</a:t>
                      </a:r>
                      <a:endParaRPr lang="zh-CN" sz="11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r>
              <a:tr h="568760">
                <a:tc>
                  <a:txBody>
                    <a:bodyPr/>
                    <a:lstStyle/>
                    <a:p>
                      <a:pPr indent="228600" algn="ctr">
                        <a:lnSpc>
                          <a:spcPct val="107000"/>
                        </a:lnSpc>
                        <a:spcBef>
                          <a:spcPts val="140"/>
                        </a:spcBef>
                        <a:spcAft>
                          <a:spcPts val="140"/>
                        </a:spcAft>
                      </a:pPr>
                      <a:r>
                        <a:rPr lang="zh-CN" sz="1600" kern="100" dirty="0">
                          <a:effectLst/>
                        </a:rPr>
                        <a:t>内倾情感型</a:t>
                      </a:r>
                      <a:endParaRPr lang="zh-CN" sz="14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c>
                  <a:txBody>
                    <a:bodyPr/>
                    <a:lstStyle/>
                    <a:p>
                      <a:pPr indent="0" algn="l">
                        <a:lnSpc>
                          <a:spcPct val="107000"/>
                        </a:lnSpc>
                        <a:spcBef>
                          <a:spcPts val="140"/>
                        </a:spcBef>
                        <a:spcAft>
                          <a:spcPts val="140"/>
                        </a:spcAft>
                      </a:pPr>
                      <a:r>
                        <a:rPr lang="zh-CN" sz="1300" kern="100" dirty="0">
                          <a:effectLst/>
                        </a:rPr>
                        <a:t>内倾情感型的个体大多沉默寡言，难以接近，他们的情感由内在的主观因素所激发。内顿情感型的人，思维压抑，情感深藏在内心，呈现出一种内敛的特质。</a:t>
                      </a:r>
                      <a:endParaRPr lang="zh-CN" sz="11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r>
              <a:tr h="555625">
                <a:tc>
                  <a:txBody>
                    <a:bodyPr/>
                    <a:lstStyle/>
                    <a:p>
                      <a:pPr indent="228600" algn="ctr">
                        <a:lnSpc>
                          <a:spcPct val="107000"/>
                        </a:lnSpc>
                        <a:spcBef>
                          <a:spcPts val="140"/>
                        </a:spcBef>
                        <a:spcAft>
                          <a:spcPts val="140"/>
                        </a:spcAft>
                      </a:pPr>
                      <a:r>
                        <a:rPr lang="zh-CN" sz="1600" kern="100" dirty="0">
                          <a:effectLst/>
                        </a:rPr>
                        <a:t>外倾情感型</a:t>
                      </a:r>
                      <a:endParaRPr lang="zh-CN" sz="14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c>
                  <a:txBody>
                    <a:bodyPr/>
                    <a:lstStyle/>
                    <a:p>
                      <a:pPr indent="0" algn="l">
                        <a:lnSpc>
                          <a:spcPct val="107000"/>
                        </a:lnSpc>
                        <a:spcBef>
                          <a:spcPts val="140"/>
                        </a:spcBef>
                        <a:spcAft>
                          <a:spcPts val="140"/>
                        </a:spcAft>
                      </a:pPr>
                      <a:r>
                        <a:rPr lang="zh-CN" sz="1300" kern="100" dirty="0">
                          <a:effectLst/>
                        </a:rPr>
                        <a:t>外倾情感型的个体的情感与客观环境和普遍的价值观保持一致。外倾情感型的人，思维压抑，情感外露，爱好交际，寻求与外界和谐。</a:t>
                      </a:r>
                      <a:endParaRPr lang="zh-CN" sz="1100" kern="100" dirty="0">
                        <a:effectLst/>
                        <a:latin typeface="Times New Roman" panose="02020603050405020304" pitchFamily="18" charset="0"/>
                        <a:ea typeface="宋体" panose="02010600030101010101" pitchFamily="2" charset="-122"/>
                        <a:cs typeface="宋体" panose="02010600030101010101" pitchFamily="2" charset="-122"/>
                      </a:endParaRPr>
                    </a:p>
                  </a:txBody>
                  <a:tcPr marL="104900" marR="104900" marT="0" marB="0" anchor="ctr"/>
                </a:tc>
              </a:tr>
            </a:tbl>
          </a:graphicData>
        </a:graphic>
      </p:graphicFrame>
      <p:sp>
        <p:nvSpPr>
          <p:cNvPr id="5" name="文本框 4"/>
          <p:cNvSpPr txBox="1"/>
          <p:nvPr/>
        </p:nvSpPr>
        <p:spPr>
          <a:xfrm>
            <a:off x="4509770" y="1172210"/>
            <a:ext cx="1995805" cy="548005"/>
          </a:xfrm>
          <a:prstGeom prst="rect">
            <a:avLst/>
          </a:prstGeom>
          <a:noFill/>
        </p:spPr>
        <p:txBody>
          <a:bodyPr wrap="square" rtlCol="0" anchor="t">
            <a:noAutofit/>
          </a:bodyPr>
          <a:p>
            <a:r>
              <a:rPr lang="zh-CN" altLang="en-US" sz="2400"/>
              <a:t>8种人格类型</a:t>
            </a:r>
            <a:endParaRPr lang="zh-CN" altLang="en-US" sz="2400"/>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11.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12.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13.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14.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15.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16.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17.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18.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19.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21.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22.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23.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24.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25.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26.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27.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28.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29.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31.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32.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33.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34.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35.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36.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37.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38.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39.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UNIT_TABLE_BEAUTIFY" val="smartTable{69db2846-cac5-4b65-9cc0-a7dd5d5f8120}"/>
</p:tagLst>
</file>

<file path=ppt/tags/tag41.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ID" val="diagram20215412_1*ζ_h_i*1_1_3"/>
  <p:tag name="KSO_WM_TEMPLATE_CATEGORY" val="diagram"/>
  <p:tag name="KSO_WM_TEMPLATE_INDEX" val="20215412"/>
  <p:tag name="KSO_WM_UNIT_LAYERLEVEL" val="1_1_1"/>
  <p:tag name="KSO_WM_TAG_VERSION" val="1.0"/>
  <p:tag name="KSO_WM_BEAUTIFY_FLAG" val="#wm#"/>
  <p:tag name="KSO_WM_UNIT_TYPE" val="ζ_h_i"/>
  <p:tag name="KSO_WM_UNIT_INDEX" val="1_1_3"/>
  <p:tag name="KSO_WM_UNIT_DIAGRAM_MODELTYPE" val="creativePicture"/>
  <p:tag name="KSO_WM_UNIT_USESOURCEFORMAT_APPLY" val="1"/>
  <p:tag name="KSO_WM_UNIT_FILL_FORE_SCHEMECOLOR_INDEX" val="5"/>
  <p:tag name="KSO_WM_UNIT_FILL_TYPE" val="1"/>
  <p:tag name="KSO_WM_UNIT_TEXT_FILL_FORE_SCHEMECOLOR_INDEX" val="13"/>
  <p:tag name="KSO_WM_UNIT_TEXT_FILL_TYPE" val="1"/>
</p:tagLst>
</file>

<file path=ppt/tags/tag42.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ID" val="diagram20215412_1*ζ_h_i*1_1_1"/>
  <p:tag name="KSO_WM_TEMPLATE_CATEGORY" val="diagram"/>
  <p:tag name="KSO_WM_TEMPLATE_INDEX" val="20215412"/>
  <p:tag name="KSO_WM_UNIT_LAYERLEVEL" val="1_1_1"/>
  <p:tag name="KSO_WM_TAG_VERSION" val="1.0"/>
  <p:tag name="KSO_WM_BEAUTIFY_FLAG" val="#wm#"/>
  <p:tag name="KSO_WM_UNIT_TYPE" val="ζ_h_i"/>
  <p:tag name="KSO_WM_UNIT_INDEX" val="1_1_1"/>
  <p:tag name="KSO_WM_UNIT_DIAGRAM_MODELTYPE" val="creativePicture"/>
  <p:tag name="KSO_WM_UNIT_USESOURCEFORMAT_APPLY" val="1"/>
  <p:tag name="KSO_WM_UNIT_FILL_FORE_SCHEMECOLOR_INDEX" val="5"/>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ID" val="diagram20215412_1*ζ_h_i*1_1_2"/>
  <p:tag name="KSO_WM_TEMPLATE_CATEGORY" val="diagram"/>
  <p:tag name="KSO_WM_TEMPLATE_INDEX" val="20215412"/>
  <p:tag name="KSO_WM_UNIT_LAYERLEVEL" val="1_1_1"/>
  <p:tag name="KSO_WM_TAG_VERSION" val="1.0"/>
  <p:tag name="KSO_WM_BEAUTIFY_FLAG" val="#wm#"/>
  <p:tag name="KSO_WM_UNIT_TYPE" val="ζ_h_i"/>
  <p:tag name="KSO_WM_UNIT_INDEX" val="1_1_2"/>
  <p:tag name="KSO_WM_UNIT_DIAGRAM_MODELTYPE" val="creativePicture"/>
  <p:tag name="KSO_WM_UNIT_USESOURCEFORMAT_APPLY" val="1"/>
  <p:tag name="KSO_WM_UNIT_FILL_FORE_SCHEMECOLOR_INDEX" val="5"/>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ID" val="diagram20215412_1*ζ_h_i*1_1_4"/>
  <p:tag name="KSO_WM_TEMPLATE_CATEGORY" val="diagram"/>
  <p:tag name="KSO_WM_TEMPLATE_INDEX" val="20215412"/>
  <p:tag name="KSO_WM_UNIT_LAYERLEVEL" val="1_1_1"/>
  <p:tag name="KSO_WM_TAG_VERSION" val="1.0"/>
  <p:tag name="KSO_WM_BEAUTIFY_FLAG" val="#wm#"/>
  <p:tag name="KSO_WM_UNIT_TYPE" val="ζ_h_i"/>
  <p:tag name="KSO_WM_UNIT_INDEX" val="1_1_4"/>
  <p:tag name="KSO_WM_UNIT_DIAGRAM_MODELTYPE" val="creativePicture"/>
  <p:tag name="KSO_WM_UNIT_USESOURCEFORMAT_APPLY" val="1"/>
  <p:tag name="KSO_WM_UNIT_FILL_FORE_SCHEMECOLOR_INDEX" val="5"/>
  <p:tag name="KSO_WM_UNIT_FILL_TYPE" val="1"/>
  <p:tag name="KSO_WM_UNIT_TEXT_FILL_FORE_SCHEMECOLOR_INDEX" val="13"/>
  <p:tag name="KSO_WM_UNIT_TEXT_FILL_TYPE" val="1"/>
</p:tagLst>
</file>

<file path=ppt/tags/tag45.xml><?xml version="1.0" encoding="utf-8"?>
<p:tagLst xmlns:p="http://schemas.openxmlformats.org/presentationml/2006/main">
  <p:tag name="KSO_WM_UNIT_PICTURE_TOWARD" val="1"/>
  <p:tag name="KSO_WM_UNIT_VALUE" val="975*97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412_1*ζ_h_d*1_1_1"/>
  <p:tag name="KSO_WM_TEMPLATE_CATEGORY" val="diagram"/>
  <p:tag name="KSO_WM_TEMPLATE_INDEX" val="20215412"/>
  <p:tag name="KSO_WM_UNIT_LAYERLEVEL" val="1_1_1"/>
  <p:tag name="KSO_WM_TAG_VERSION" val="1.0"/>
  <p:tag name="KSO_WM_BEAUTIFY_FLAG" val="#wm#"/>
  <p:tag name="KSO_WM_UNIT_DIAGRAM_MODELTYPE" val="creativePicture"/>
  <p:tag name="KSO_WM_UNIT_USESOURCEFORMAT_APPLY" val="1"/>
  <p:tag name="KSO_WM_UNIT_FILL_FORE_SCHEMECOLOR_INDEX" val="16"/>
  <p:tag name="KSO_WM_UNIT_FILL_TYPE" val="1"/>
  <p:tag name="KSO_WM_UNIT_GLOW_SCHEMECOLOR_INDEX" val="5"/>
</p:tagLst>
</file>

<file path=ppt/tags/tag4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50_1*f*1"/>
  <p:tag name="KSO_WM_TEMPLATE_CATEGORY" val="diagram"/>
  <p:tag name="KSO_WM_TEMPLATE_INDEX" val="20217050"/>
  <p:tag name="KSO_WM_UNIT_LAYERLEVEL" val="1"/>
  <p:tag name="KSO_WM_TAG_VERSION" val="1.0"/>
  <p:tag name="KSO_WM_BEAUTIFY_FLAG" val="#wm#"/>
  <p:tag name="KSO_WM_UNIT_DEFAULT_FONT" val="14;20;2"/>
  <p:tag name="KSO_WM_UNIT_BLOCK" val="0"/>
  <p:tag name="KSO_WM_UNIT_VALUE" val="126"/>
  <p:tag name="KSO_WM_UNIT_SHOW_EDIT_AREA_INDICATION" val="1"/>
  <p:tag name="KSO_WM_CHIP_GROUPID" val="5e6b05596848fb12bee65ac8"/>
  <p:tag name="KSO_WM_CHIP_XID" val="5e6b05596848fb12bee65aca"/>
  <p:tag name="KSO_WM_UNIT_DEC_AREA_ID" val="9fac0f58e4e84449b138ef9b859507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febf74a8ce04196ac33616c5e44fc1b"/>
  <p:tag name="KSO_WM_UNIT_TEXT_FILL_FORE_SCHEMECOLOR_INDEX_BRIGHTNESS" val="0.25"/>
  <p:tag name="KSO_WM_UNIT_TEXT_FILL_FORE_SCHEMECOLOR_INDEX" val="13"/>
  <p:tag name="KSO_WM_UNIT_TEXT_FILL_TYPE" val="1"/>
  <p:tag name="KSO_WM_TEMPLATE_ASSEMBLE_XID" val="606570444054ed1e2fb814a6"/>
  <p:tag name="KSO_WM_TEMPLATE_ASSEMBLE_GROUPID" val="606570444054ed1e2fb814a6"/>
</p:tagLst>
</file>

<file path=ppt/tags/tag47.xml><?xml version="1.0" encoding="utf-8"?>
<p:tagLst xmlns:p="http://schemas.openxmlformats.org/presentationml/2006/main">
  <p:tag name="KSO_WM_BEAUTIFY_FLAG" val="#wm#"/>
  <p:tag name="KSO_WM_TEMPLATE_CATEGORY" val="diagram"/>
  <p:tag name="KSO_WM_TEMPLATE_INDEX" val="20217050"/>
  <p:tag name="KSO_WM_SLIDE_LAYOUT_INFO" val="{&quot;direction&quot;:1,&quot;id&quot;:&quot;2021-04-01T16:15:46&quot;,&quot;maxSize&quot;:{&quot;size1&quot;:62.84029677708944},&quot;minSize&quot;:{&quot;size1&quot;:42.940296777089436},&quot;normalSize&quot;:{&quot;size1&quot;:57.05904677708945},&quot;subLayout&quot;:[{&quot;id&quot;:&quot;2021-04-01T16:15:46&quot;,&quot;maxSize&quot;:{&quot;size1&quot;:60.51887304517958},&quot;minSize&quot;:{&quot;size1&quot;:24.918873045179577},&quot;normalSize&quot;:{&quot;size1&quot;:26.818873045179572},&quot;subLayout&quot;:[{&quot;id&quot;:&quot;2021-04-01T16:15:46&quot;,&quot;margin&quot;:{&quot;bottom&quot;:0.02600000612437725,&quot;left&quot;:2.5399999618530273,&quot;right&quot;:1.6670000553131104,&quot;top&quot;:1.6929999589920044},&quot;type&quot;:0},{&quot;id&quot;:&quot;2021-04-01T16:15:46&quot;,&quot;margin&quot;:{&quot;bottom&quot;:1.6929999589920044,&quot;left&quot;:2.5399999618530273,&quot;right&quot;:1.6670000553131104,&quot;top&quot;:0.8199999928474426},&quot;type&quot;:0}],&quot;type&quot;:0},{&quot;id&quot;:&quot;2021-04-01T16:15:46&quot;,&quot;margin&quot;:{&quot;bottom&quot;:1.6929999589920044,&quot;left&quot;:0.02600000612437725,&quot;right&quot;:1.6929999589920044,&quot;top&quot;:1.6929999589920044},&quot;type&quot;:0}],&quot;type&quot;:0}"/>
  <p:tag name="KSO_WM_SLIDE_ID" val="diagram20217050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e54998712faa657a885"/>
  <p:tag name="KSO_WM_CHIP_FILLPROP" val="[[{&quot;text_align&quot;:&quot;cm&quot;,&quot;text_direction&quot;:&quot;horizontal&quot;,&quot;support_features&quot;:[&quot;creativepic&quot;],&quot;support_big_font&quot;:false,&quot;picture_toward&quot;:1,&quot;picture_dockside&quot;:[],&quot;fill_id&quot;:&quot;ea24516ef22941bda3c0fadbdb233f5f&quot;,&quot;fill_align&quot;:&quot;cm&quot;,&quot;chip_types&quot;:[&quot;picture&quot;]},{&quot;text_align&quot;:&quot;lb&quot;,&quot;text_direction&quot;:&quot;horizontal&quot;,&quot;support_big_font&quot;:false,&quot;picture_toward&quot;:0,&quot;picture_dockside&quot;:[],&quot;fill_id&quot;:&quot;e64d6b39dbcb4f5e8b45c2814b499727&quot;,&quot;fill_align&quot;:&quot;lb&quot;,&quot;chip_types&quot;:[&quot;text&quot;,&quot;header&quot;]},{&quot;text_align&quot;:&quot;lt&quot;,&quot;text_direction&quot;:&quot;horizontal&quot;,&quot;support_big_font&quot;:false,&quot;picture_toward&quot;:0,&quot;picture_dockside&quot;:[],&quot;fill_id&quot;:&quot;4cac0ce68cb84566b51d233488c6b209&quot;,&quot;fill_align&quot;:&quot;lt&quot;,&quot;chip_types&quot;:[&quot;text&quot;]}]]"/>
  <p:tag name="KSO_WM_CHIP_DECFILLPROP" val="[]"/>
  <p:tag name="KSO_WM_SLIDE_RATIO" val="1.777778"/>
  <p:tag name="KSO_WM_SLIDE_TYPE" val="text"/>
  <p:tag name="KSO_WM_SLIDE_SIZE" val="816*348"/>
  <p:tag name="KSO_WM_SLIDE_POSITION" val="72*95"/>
  <p:tag name="KSO_WM_CHIP_GROUPID" val="5facfe54998712faa657a884"/>
  <p:tag name="KSO_WM_SLIDE_BK_DARK_LIGHT" val="2"/>
  <p:tag name="KSO_WM_SLIDE_BACKGROUND_TYPE" val="general"/>
  <p:tag name="KSO_WM_SLIDE_SUPPORT_FEATURE_TYPE" val="8"/>
  <p:tag name="KSO_WM_SLIDE_SUBTYPE" val="picTxt"/>
  <p:tag name="KSO_WM_TEMPLATE_ASSEMBLE_XID" val="606570444054ed1e2fb814a6"/>
  <p:tag name="KSO_WM_TEMPLATE_ASSEMBLE_GROUPID" val="606570444054ed1e2fb814a6"/>
</p:tagLst>
</file>

<file path=ppt/tags/tag48.xml><?xml version="1.0" encoding="utf-8"?>
<p:tagLst xmlns:p="http://schemas.openxmlformats.org/presentationml/2006/main">
  <p:tag name="KSO_WM_UNIT_TABLE_BEAUTIFY" val="smartTable{ab0bde34-1cbf-4623-97df-c70c822dc08d}"/>
  <p:tag name="TABLE_SKINIDX" val="1"/>
  <p:tag name="TABLE_COLORIDX" val="9"/>
  <p:tag name="TABLE_COLOR_RGB" val="0x000000*0xFFFFFF*0x212121*0xFFFFFF*0x4A626E*0xA4B9B0*0xD6E6E6*0xF8E8CF*0xEEB991*0xB26C53"/>
</p:tagLst>
</file>

<file path=ppt/tags/tag49.xml><?xml version="1.0" encoding="utf-8"?>
<p:tagLst xmlns:p="http://schemas.openxmlformats.org/presentationml/2006/main">
  <p:tag name="KSO_WM_UNIT_TABLE_BEAUTIFY" val="smartTable{27b8fe9f-c5af-41aa-9243-f595a7cdcf3a}"/>
</p:tagLst>
</file>

<file path=ppt/tags/tag5.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50.xml><?xml version="1.0" encoding="utf-8"?>
<p:tagLst xmlns:p="http://schemas.openxmlformats.org/presentationml/2006/main">
  <p:tag name="KSO_WM_UNIT_TABLE_BEAUTIFY" val="smartTable{fe88d224-5cc6-4fe9-b249-91a64839774c}"/>
</p:tagLst>
</file>

<file path=ppt/tags/tag51.xml><?xml version="1.0" encoding="utf-8"?>
<p:tagLst xmlns:p="http://schemas.openxmlformats.org/presentationml/2006/main">
  <p:tag name="KSO_WM_UNIT_PICTURE_TOWARD" val="1"/>
  <p:tag name="KSO_WM_UNIT_VALUE" val="894*89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441_1*ζ_h_d*1_1_1"/>
  <p:tag name="KSO_WM_TEMPLATE_CATEGORY" val="diagram"/>
  <p:tag name="KSO_WM_TEMPLATE_INDEX" val="20215441"/>
  <p:tag name="KSO_WM_UNIT_LAYERLEVEL" val="1_1_1"/>
  <p:tag name="KSO_WM_TAG_VERSION" val="1.0"/>
  <p:tag name="KSO_WM_BEAUTIFY_FLAG" val="#wm#"/>
  <p:tag name="KSO_WM_UNIT_DIAGRAM_MODELTYPE" val="creativePicture"/>
  <p:tag name="KSO_WM_UNIT_USESOURCEFORMAT_APPLY" val="1"/>
</p:tagLst>
</file>

<file path=ppt/tags/tag52.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441_1*ζ_h_i*1_1_1"/>
  <p:tag name="KSO_WM_TEMPLATE_CATEGORY" val="diagram"/>
  <p:tag name="KSO_WM_TEMPLATE_INDEX" val="20215441"/>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53.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441_1*ζ_h_i*1_1_2"/>
  <p:tag name="KSO_WM_TEMPLATE_CATEGORY" val="diagram"/>
  <p:tag name="KSO_WM_TEMPLATE_INDEX" val="20215441"/>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54.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5441_1*ζ_h_i*1_1_3"/>
  <p:tag name="KSO_WM_TEMPLATE_CATEGORY" val="diagram"/>
  <p:tag name="KSO_WM_TEMPLATE_INDEX" val="20215441"/>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4"/>
  <p:tag name="KSO_WM_UNIT_ID" val="diagram20215441_1*ζ_h_i*1_1_4"/>
  <p:tag name="KSO_WM_TEMPLATE_CATEGORY" val="diagram"/>
  <p:tag name="KSO_WM_TEMPLATE_INDEX" val="20215441"/>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56.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5"/>
  <p:tag name="KSO_WM_UNIT_ID" val="diagram20215441_1*ζ_h_i*1_1_5"/>
  <p:tag name="KSO_WM_TEMPLATE_CATEGORY" val="diagram"/>
  <p:tag name="KSO_WM_TEMPLATE_INDEX" val="20215441"/>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6"/>
  <p:tag name="KSO_WM_UNIT_ID" val="diagram20215441_1*ζ_h_i*1_1_6"/>
  <p:tag name="KSO_WM_TEMPLATE_CATEGORY" val="diagram"/>
  <p:tag name="KSO_WM_TEMPLATE_INDEX" val="20215441"/>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5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69_1*f*1"/>
  <p:tag name="KSO_WM_TEMPLATE_CATEGORY" val="diagram"/>
  <p:tag name="KSO_WM_TEMPLATE_INDEX" val="20217069"/>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46ab471ebe5046c689d117c3ccfe512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54ebfd14f7b44f1888c8f9819c6029a"/>
  <p:tag name="KSO_WM_UNIT_TEXT_FILL_FORE_SCHEMECOLOR_INDEX_BRIGHTNESS" val="0.25"/>
  <p:tag name="KSO_WM_UNIT_TEXT_FILL_FORE_SCHEMECOLOR_INDEX" val="13"/>
  <p:tag name="KSO_WM_UNIT_TEXT_FILL_TYPE" val="1"/>
  <p:tag name="KSO_WM_TEMPLATE_ASSEMBLE_XID" val="606570524054ed1e2fb814c2"/>
  <p:tag name="KSO_WM_TEMPLATE_ASSEMBLE_GROUPID" val="606570524054ed1e2fb814c2"/>
</p:tagLst>
</file>

<file path=ppt/tags/tag59.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6.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60.xml><?xml version="1.0" encoding="utf-8"?>
<p:tagLst xmlns:p="http://schemas.openxmlformats.org/presentationml/2006/main">
  <p:tag name="KSO_WM_SLIDE_LAYOUT_INFO" val="{&quot;direction&quot;:1,&quot;id&quot;:&quot;2021-04-01T16:16:05&quot;,&quot;maxSize&quot;:{&quot;size1&quot;:58.8},&quot;minSize&quot;:{&quot;size1&quot;:38.8},&quot;normalSize&quot;:{&quot;size1&quot;:58.79989583333334},&quot;subLayout&quot;:[{&quot;id&quot;:&quot;2021-04-01T16:16:05&quot;,&quot;maxSize&quot;:{&quot;size1&quot;:42.19968634711372},&quot;minSize&quot;:{&quot;size1&quot;:17.799686347113717},&quot;normalSize&quot;:{&quot;size1&quot;:29.933019680447053},&quot;subLayout&quot;:[{&quot;id&quot;:&quot;2021-04-01T16:16:05&quot;,&quot;margin&quot;:{&quot;bottom&quot;:1.2699999809265137,&quot;left&quot;:2.117000102996826,&quot;right&quot;:0.02600000612437725,&quot;top&quot;:1.6929999589920044},&quot;type&quot;:0},{&quot;id&quot;:&quot;2021-04-01T16:16:05&quot;,&quot;margin&quot;:{&quot;bottom&quot;:1.6929999589920044,&quot;left&quot;:2.117000102996826,&quot;right&quot;:0.02600000612437725,&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7069"/>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6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69_1*f*1"/>
  <p:tag name="KSO_WM_TEMPLATE_CATEGORY" val="diagram"/>
  <p:tag name="KSO_WM_TEMPLATE_INDEX" val="20217069"/>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46ab471ebe5046c689d117c3ccfe512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54ebfd14f7b44f1888c8f9819c6029a"/>
  <p:tag name="KSO_WM_UNIT_TEXT_FILL_FORE_SCHEMECOLOR_INDEX_BRIGHTNESS" val="0.25"/>
  <p:tag name="KSO_WM_UNIT_TEXT_FILL_FORE_SCHEMECOLOR_INDEX" val="13"/>
  <p:tag name="KSO_WM_UNIT_TEXT_FILL_TYPE" val="1"/>
  <p:tag name="KSO_WM_TEMPLATE_ASSEMBLE_XID" val="606570524054ed1e2fb814c2"/>
  <p:tag name="KSO_WM_TEMPLATE_ASSEMBLE_GROUPID" val="606570524054ed1e2fb814c2"/>
</p:tagLst>
</file>

<file path=ppt/tags/tag62.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84_1*i*1"/>
  <p:tag name="KSO_WM_TEMPLATE_CATEGORY" val="custom"/>
  <p:tag name="KSO_WM_TEMPLATE_INDEX" val="20233284"/>
  <p:tag name="KSO_WM_UNIT_LAYERLEVEL" val="1"/>
  <p:tag name="KSO_WM_TAG_VERSION" val="3.0"/>
  <p:tag name="KSO_WM_UNIT_TYPE" val="i"/>
  <p:tag name="KSO_WM_UNIT_INDEX"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84_1*d*1"/>
  <p:tag name="KSO_WM_TEMPLATE_CATEGORY" val="custom"/>
  <p:tag name="KSO_WM_TEMPLATE_INDEX" val="20233284"/>
  <p:tag name="KSO_WM_UNIT_LAYERLEVEL" val="1"/>
  <p:tag name="KSO_WM_TAG_VERSION" val="3.0"/>
  <p:tag name="KSO_WM_UNIT_VALUE" val="1367*1367"/>
  <p:tag name="KSO_WM_UNIT_TYPE" val="d"/>
  <p:tag name="KSO_WM_UNIT_INDEX" val="1"/>
  <p:tag name="KSO_WM_UNIT_LINE_FORE_SCHEMECOLOR_INDEX" val="5"/>
  <p:tag name="KSO_WM_UNIT_LINE_FILL_TYPE" val="2"/>
  <p:tag name="KSO_WM_UNIT_USESOURCEFORMAT_APPLY" val="1"/>
  <p:tag name="KSO_WM_UNIT_PICTURE_SUBTYPE" val="b"/>
  <p:tag name="KSO_WM_UNIT_FILL_FORE_SCHEMECOLOR_INDEX" val="5"/>
  <p:tag name="KSO_WM_UNIT_FILL_TYPE" val="1"/>
</p:tagLst>
</file>

<file path=ppt/tags/tag65.xml><?xml version="1.0" encoding="utf-8"?>
<p:tagLst xmlns:p="http://schemas.openxmlformats.org/presentationml/2006/main">
  <p:tag name="KSO_WM_SLIDE_LAYOUT_INFO" val="{&quot;direction&quot;:1,&quot;id&quot;:&quot;2021-04-01T16:16:05&quot;,&quot;maxSize&quot;:{&quot;size1&quot;:58.8},&quot;minSize&quot;:{&quot;size1&quot;:38.8},&quot;normalSize&quot;:{&quot;size1&quot;:58.79989583333334},&quot;subLayout&quot;:[{&quot;id&quot;:&quot;2021-04-01T16:16:05&quot;,&quot;maxSize&quot;:{&quot;size1&quot;:42.19968634711372},&quot;minSize&quot;:{&quot;size1&quot;:17.799686347113717},&quot;normalSize&quot;:{&quot;size1&quot;:29.933019680447053},&quot;subLayout&quot;:[{&quot;id&quot;:&quot;2021-04-01T16:16:05&quot;,&quot;margin&quot;:{&quot;bottom&quot;:1.2699999809265137,&quot;left&quot;:2.117000102996826,&quot;right&quot;:0.02600000612437725,&quot;top&quot;:1.6929999589920044},&quot;type&quot;:0},{&quot;id&quot;:&quot;2021-04-01T16:16:05&quot;,&quot;margin&quot;:{&quot;bottom&quot;:1.6929999589920044,&quot;left&quot;:2.117000102996826,&quot;right&quot;:0.02600000612437725,&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7069"/>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66.xml><?xml version="1.0" encoding="utf-8"?>
<p:tagLst xmlns:p="http://schemas.openxmlformats.org/presentationml/2006/main">
  <p:tag name="TABLE_ENDDRAG_ORIGIN_RECT" val="860*400"/>
  <p:tag name="TABLE_ENDDRAG_RECT" val="54*126*860*400"/>
</p:tagLst>
</file>

<file path=ppt/tags/tag67.xml><?xml version="1.0" encoding="utf-8"?>
<p:tagLst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GUIDESSETTING" val="{&quot;Id&quot;:&quot;GuidesStyle_Normal&quot;,&quot;Name&quot;:&quot;正常&quot;,&quot;HeaderHeight&quot;:15.0,&quot;FooterHeight&quot;:9.0,&quot;SideMargin&quot;:5.5,&quot;TopMargin&quot;:0.0,&quot;BottomMargin&quot;:0.0,&quot;IntervalMargin&quot;:1.5}"/>
  <p:tag name="THINKCELLUNDODONOTDELETE" val="0"/>
  <p:tag name="ISLIDE.THEME" val="9fe3016e-2ef8-4615-92b6-fc6b46301075"/>
  <p:tag name="KSO_WPP_MARK_KEY" val="c599f280-5467-4737-9a2d-0096663ae893"/>
  <p:tag name="COMMONDATA" val="eyJoZGlkIjoiODczZDVlN2M0NDgzNGIzZjU0M2Y4ZTc4YjUyMTQ5ZjEifQ=="/>
</p:tagLst>
</file>

<file path=ppt/tags/tag7.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8.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ags/tag9.xml><?xml version="1.0" encoding="utf-8"?>
<p:tagLst xmlns:p="http://schemas.openxmlformats.org/presentationml/2006/main">
  <p:tag name="KSO_WM_DIAGRAM_VIRTUALLY_FRAME" val="{&quot;height&quot;:332.32417322834647,&quot;left&quot;:56.31464566929134,&quot;top&quot;:141.23661417322836,&quot;width&quot;:855.3487401574803}"/>
</p:tagLst>
</file>

<file path=ppt/theme/theme1.xml><?xml version="1.0" encoding="utf-8"?>
<a:theme xmlns:a="http://schemas.openxmlformats.org/drawingml/2006/main" name="主题5">
  <a:themeElements>
    <a:clrScheme name="自定义 2">
      <a:dk1>
        <a:srgbClr val="000000"/>
      </a:dk1>
      <a:lt1>
        <a:srgbClr val="FFFFFF"/>
      </a:lt1>
      <a:dk2>
        <a:srgbClr val="768395"/>
      </a:dk2>
      <a:lt2>
        <a:srgbClr val="F0F0F0"/>
      </a:lt2>
      <a:accent1>
        <a:srgbClr val="0070C0"/>
      </a:accent1>
      <a:accent2>
        <a:srgbClr val="FFC000"/>
      </a:accent2>
      <a:accent3>
        <a:srgbClr val="EEAA36"/>
      </a:accent3>
      <a:accent4>
        <a:srgbClr val="62C0FD"/>
      </a:accent4>
      <a:accent5>
        <a:srgbClr val="DF2221"/>
      </a:accent5>
      <a:accent6>
        <a:srgbClr val="2D363D"/>
      </a:accent6>
      <a:hlink>
        <a:srgbClr val="4472C4"/>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iSlide</Template>
  <TotalTime>0</TotalTime>
  <Words>11320</Words>
  <Application>WPS 演示</Application>
  <PresentationFormat>宽屏</PresentationFormat>
  <Paragraphs>1277</Paragraphs>
  <Slides>49</Slides>
  <Notes>0</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49</vt:i4>
      </vt:variant>
    </vt:vector>
  </HeadingPairs>
  <TitlesOfParts>
    <vt:vector size="76" baseType="lpstr">
      <vt:lpstr>Arial</vt:lpstr>
      <vt:lpstr>宋体</vt:lpstr>
      <vt:lpstr>Wingdings</vt:lpstr>
      <vt:lpstr>微软雅黑</vt:lpstr>
      <vt:lpstr>字魂35号-经典雅黑</vt:lpstr>
      <vt:lpstr>黑体</vt:lpstr>
      <vt:lpstr>Gill Sans</vt:lpstr>
      <vt:lpstr>时尚中黑简体</vt:lpstr>
      <vt:lpstr>方正黑体简体</vt:lpstr>
      <vt:lpstr>Times New Roman</vt:lpstr>
      <vt:lpstr>Segoe UI</vt:lpstr>
      <vt:lpstr>Arial Unicode MS</vt:lpstr>
      <vt:lpstr>Calibri</vt:lpstr>
      <vt:lpstr>Swiss911 UCm BT</vt:lpstr>
      <vt:lpstr>Impact</vt:lpstr>
      <vt:lpstr>方正博雅刊宋简体</vt:lpstr>
      <vt:lpstr>等线</vt:lpstr>
      <vt:lpstr>Wingdings</vt:lpstr>
      <vt:lpstr>方正兰亭宋简体</vt:lpstr>
      <vt:lpstr>Segoe Print</vt:lpstr>
      <vt:lpstr>方正黑体_GBK</vt:lpstr>
      <vt:lpstr>Arial</vt:lpstr>
      <vt:lpstr>方正书宋_GBK</vt:lpstr>
      <vt:lpstr>方正书宋简体</vt:lpstr>
      <vt:lpstr>方正美黑简体</vt:lpstr>
      <vt:lpstr>微软雅黑 Light</vt:lpstr>
      <vt:lpstr>主题5</vt:lpstr>
      <vt:lpstr>第二章   自我认知的探寻—— 认识自我与职业匹配</vt:lpstr>
      <vt:lpstr>PowerPoint 演示文稿</vt:lpstr>
      <vt:lpstr>一、认识自我的意义</vt:lpstr>
      <vt:lpstr>二、认识自我的途径</vt:lpstr>
      <vt:lpstr>三、认识自我的方法</vt:lpstr>
      <vt:lpstr>三、认识自我的方法</vt:lpstr>
      <vt:lpstr>PowerPoint 演示文稿</vt:lpstr>
      <vt:lpstr>一、性格类型理论及运用</vt:lpstr>
      <vt:lpstr>一、性格类型理论及运用</vt:lpstr>
      <vt:lpstr>一、性格类型理论及运用</vt:lpstr>
      <vt:lpstr>一、性格类型理论及运用</vt:lpstr>
      <vt:lpstr>一、性格类型理论及运用</vt:lpstr>
      <vt:lpstr>二、性格与职业的匹配</vt:lpstr>
      <vt:lpstr>二、性格与职业的匹配</vt:lpstr>
      <vt:lpstr>三、性格与现实的冲突</vt:lpstr>
      <vt:lpstr>三、性格与现实的冲突</vt:lpstr>
      <vt:lpstr>PowerPoint 演示文稿</vt:lpstr>
      <vt:lpstr>一、兴趣与职业兴趣</vt:lpstr>
      <vt:lpstr>二、职业兴趣在职业规划中的重要性</vt:lpstr>
      <vt:lpstr>三、职业兴趣与职业的匹配</vt:lpstr>
      <vt:lpstr>三、职业兴趣与职业的匹配</vt:lpstr>
      <vt:lpstr>三、职业兴趣与职业的匹配</vt:lpstr>
      <vt:lpstr>三、职业兴趣与职业的匹配</vt:lpstr>
      <vt:lpstr>三、职业兴趣与职业的匹配</vt:lpstr>
      <vt:lpstr>三、职业兴趣与职业的匹配</vt:lpstr>
      <vt:lpstr>三、职业兴趣与职业的匹配</vt:lpstr>
      <vt:lpstr>四、兴趣与现实的冲突</vt:lpstr>
      <vt:lpstr>PowerPoint 演示文稿</vt:lpstr>
      <vt:lpstr>一、能力的含义与分类</vt:lpstr>
      <vt:lpstr>一、能力的含义与分类</vt:lpstr>
      <vt:lpstr>一、能力的含义与分类</vt:lpstr>
      <vt:lpstr>二、能力对职业发展的影响</vt:lpstr>
      <vt:lpstr>二、能力对职业发展的影响</vt:lpstr>
      <vt:lpstr>三、能力与职业的匹配</vt:lpstr>
      <vt:lpstr>四、课堂实践——能力评估与分析</vt:lpstr>
      <vt:lpstr>四、课堂实践——能力评估与分析</vt:lpstr>
      <vt:lpstr>四、课堂实践——能力评估与分析</vt:lpstr>
      <vt:lpstr>四、课堂实践——能力评估与分析</vt:lpstr>
      <vt:lpstr>PowerPoint 演示文稿</vt:lpstr>
      <vt:lpstr>一、价值观与职业选择</vt:lpstr>
      <vt:lpstr>一、价值观与职业选择</vt:lpstr>
      <vt:lpstr>一、性格类型理论及运用</vt:lpstr>
      <vt:lpstr>二、价值观与现实的冲突</vt:lpstr>
      <vt:lpstr>PowerPoint 演示文稿</vt:lpstr>
      <vt:lpstr>一、职业探索与角色转变准备</vt:lpstr>
      <vt:lpstr>一、职业探索与角色转变准备</vt:lpstr>
      <vt:lpstr>一、认识独特的自己</vt:lpstr>
      <vt:lpstr>一、认识独特的自己</vt:lpstr>
      <vt:lpstr>感谢聆听！学习进步！</vt:lpstr>
    </vt:vector>
  </TitlesOfParts>
  <Company>iSlide</Company>
  <LinksUpToDate>false</LinksUpToDate>
  <SharedDoc>false</SharedDoc>
  <HyperlinksChanged>false</HyperlinksChanged>
  <AppVersion>14.0000</AppVersion>
  <Manager>iSlide</Manager>
  <HyperlinkBase>https://www.islide.cc</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秋秋</cp:lastModifiedBy>
  <cp:revision>130</cp:revision>
  <cp:lastPrinted>2019-01-09T16:00:00Z</cp:lastPrinted>
  <dcterms:created xsi:type="dcterms:W3CDTF">2019-01-09T16:00:00Z</dcterms:created>
  <dcterms:modified xsi:type="dcterms:W3CDTF">2025-03-18T14:03:28Z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KSOProductBuildVer">
    <vt:lpwstr>2052-12.1.0.20305</vt:lpwstr>
  </property>
  <property fmtid="{D5CDD505-2E9C-101B-9397-08002B2CF9AE}" pid="4" name="ICV">
    <vt:lpwstr>A303DFF8CA354DA79FA6D58DC425387F</vt:lpwstr>
  </property>
</Properties>
</file>