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7"/>
  </p:notesMasterIdLst>
  <p:handoutMasterIdLst>
    <p:handoutMasterId r:id="rId38"/>
  </p:handoutMasterIdLst>
  <p:sldIdLst>
    <p:sldId id="256" r:id="rId3"/>
    <p:sldId id="258" r:id="rId4"/>
    <p:sldId id="7189" r:id="rId5"/>
    <p:sldId id="7362" r:id="rId6"/>
    <p:sldId id="7363" r:id="rId7"/>
    <p:sldId id="7365" r:id="rId8"/>
    <p:sldId id="7366" r:id="rId9"/>
    <p:sldId id="7367" r:id="rId10"/>
    <p:sldId id="7334" r:id="rId11"/>
    <p:sldId id="7368" r:id="rId12"/>
    <p:sldId id="7372" r:id="rId13"/>
    <p:sldId id="7335" r:id="rId14"/>
    <p:sldId id="7374" r:id="rId15"/>
    <p:sldId id="7375" r:id="rId16"/>
    <p:sldId id="7376" r:id="rId17"/>
    <p:sldId id="7399" r:id="rId18"/>
    <p:sldId id="7377" r:id="rId19"/>
    <p:sldId id="7378" r:id="rId20"/>
    <p:sldId id="7400" r:id="rId21"/>
    <p:sldId id="7386" r:id="rId22"/>
    <p:sldId id="7387" r:id="rId23"/>
    <p:sldId id="7388" r:id="rId24"/>
    <p:sldId id="7390" r:id="rId25"/>
    <p:sldId id="7391" r:id="rId26"/>
    <p:sldId id="7393" r:id="rId27"/>
    <p:sldId id="7308" r:id="rId28"/>
    <p:sldId id="7394" r:id="rId29"/>
    <p:sldId id="7395" r:id="rId30"/>
    <p:sldId id="7396" r:id="rId31"/>
    <p:sldId id="7397" r:id="rId32"/>
    <p:sldId id="7402" r:id="rId33"/>
    <p:sldId id="7401" r:id="rId34"/>
    <p:sldId id="7403" r:id="rId35"/>
    <p:sldId id="261" r:id="rId36"/>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p:cViewPr>
        <p:scale>
          <a:sx n="70" d="100"/>
          <a:sy n="70" d="100"/>
        </p:scale>
        <p:origin x="2100" y="1050"/>
      </p:cViewPr>
      <p:guideLst>
        <p:guide orient="horz" pos="2141"/>
        <p:guide pos="3842"/>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11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6" Type="http://schemas.openxmlformats.org/officeDocument/2006/relationships/slideLayout" Target="../slideLayouts/slideLayout3.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2" Type="http://schemas.openxmlformats.org/officeDocument/2006/relationships/slideLayout" Target="../slideLayouts/slideLayout3.xml"/><Relationship Id="rId51" Type="http://schemas.openxmlformats.org/officeDocument/2006/relationships/tags" Target="../tags/tag95.xml"/><Relationship Id="rId50" Type="http://schemas.openxmlformats.org/officeDocument/2006/relationships/tags" Target="../tags/tag94.xml"/><Relationship Id="rId5" Type="http://schemas.openxmlformats.org/officeDocument/2006/relationships/tags" Target="../tags/tag50.xml"/><Relationship Id="rId49" Type="http://schemas.openxmlformats.org/officeDocument/2006/relationships/tags" Target="../tags/tag93.xml"/><Relationship Id="rId48" Type="http://schemas.openxmlformats.org/officeDocument/2006/relationships/tags" Target="../tags/tag92.xml"/><Relationship Id="rId47" Type="http://schemas.openxmlformats.org/officeDocument/2006/relationships/tags" Target="../tags/tag91.xml"/><Relationship Id="rId46" Type="http://schemas.openxmlformats.org/officeDocument/2006/relationships/tags" Target="../tags/tag90.xml"/><Relationship Id="rId45" Type="http://schemas.openxmlformats.org/officeDocument/2006/relationships/tags" Target="../tags/tag89.xml"/><Relationship Id="rId44" Type="http://schemas.openxmlformats.org/officeDocument/2006/relationships/tags" Target="../tags/tag88.xml"/><Relationship Id="rId43" Type="http://schemas.openxmlformats.org/officeDocument/2006/relationships/tags" Target="../tags/tag87.xml"/><Relationship Id="rId42" Type="http://schemas.openxmlformats.org/officeDocument/2006/relationships/tags" Target="../tags/tag86.xml"/><Relationship Id="rId41" Type="http://schemas.openxmlformats.org/officeDocument/2006/relationships/tags" Target="../tags/tag85.xml"/><Relationship Id="rId40" Type="http://schemas.openxmlformats.org/officeDocument/2006/relationships/tags" Target="../tags/tag84.xml"/><Relationship Id="rId4" Type="http://schemas.openxmlformats.org/officeDocument/2006/relationships/tags" Target="../tags/tag49.xml"/><Relationship Id="rId39" Type="http://schemas.openxmlformats.org/officeDocument/2006/relationships/tags" Target="../tags/tag83.xml"/><Relationship Id="rId38" Type="http://schemas.openxmlformats.org/officeDocument/2006/relationships/tags" Target="../tags/tag82.xml"/><Relationship Id="rId37" Type="http://schemas.openxmlformats.org/officeDocument/2006/relationships/tags" Target="../tags/tag81.xml"/><Relationship Id="rId36" Type="http://schemas.openxmlformats.org/officeDocument/2006/relationships/tags" Target="../tags/tag80.xml"/><Relationship Id="rId35" Type="http://schemas.openxmlformats.org/officeDocument/2006/relationships/tags" Target="../tags/tag79.xml"/><Relationship Id="rId34" Type="http://schemas.openxmlformats.org/officeDocument/2006/relationships/tags" Target="../tags/tag78.xml"/><Relationship Id="rId33" Type="http://schemas.openxmlformats.org/officeDocument/2006/relationships/tags" Target="../tags/tag77.xml"/><Relationship Id="rId32" Type="http://schemas.openxmlformats.org/officeDocument/2006/relationships/tags" Target="../tags/tag76.xml"/><Relationship Id="rId31" Type="http://schemas.openxmlformats.org/officeDocument/2006/relationships/tags" Target="../tags/tag75.xml"/><Relationship Id="rId30" Type="http://schemas.openxmlformats.org/officeDocument/2006/relationships/image" Target="../media/image6.png"/><Relationship Id="rId3" Type="http://schemas.openxmlformats.org/officeDocument/2006/relationships/tags" Target="../tags/tag48.xml"/><Relationship Id="rId29" Type="http://schemas.openxmlformats.org/officeDocument/2006/relationships/tags" Target="../tags/tag74.xml"/><Relationship Id="rId28" Type="http://schemas.openxmlformats.org/officeDocument/2006/relationships/tags" Target="../tags/tag73.xml"/><Relationship Id="rId27" Type="http://schemas.openxmlformats.org/officeDocument/2006/relationships/tags" Target="../tags/tag72.xml"/><Relationship Id="rId26" Type="http://schemas.openxmlformats.org/officeDocument/2006/relationships/tags" Target="../tags/tag71.xml"/><Relationship Id="rId25" Type="http://schemas.openxmlformats.org/officeDocument/2006/relationships/tags" Target="../tags/tag70.xml"/><Relationship Id="rId24" Type="http://schemas.openxmlformats.org/officeDocument/2006/relationships/tags" Target="../tags/tag69.xml"/><Relationship Id="rId23" Type="http://schemas.openxmlformats.org/officeDocument/2006/relationships/tags" Target="../tags/tag68.xml"/><Relationship Id="rId22" Type="http://schemas.openxmlformats.org/officeDocument/2006/relationships/tags" Target="../tags/tag67.xml"/><Relationship Id="rId21" Type="http://schemas.openxmlformats.org/officeDocument/2006/relationships/tags" Target="../tags/tag66.xml"/><Relationship Id="rId20" Type="http://schemas.openxmlformats.org/officeDocument/2006/relationships/tags" Target="../tags/tag65.xml"/><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8" Type="http://schemas.openxmlformats.org/officeDocument/2006/relationships/slideLayout" Target="../slideLayouts/slideLayout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1" Type="http://schemas.openxmlformats.org/officeDocument/2006/relationships/slideLayout" Target="../slideLayouts/slideLayout3.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583721" y="625006"/>
            <a:ext cx="6265467" cy="2520152"/>
          </a:xfrm>
          <a:prstGeom prst="rect">
            <a:avLst/>
          </a:prstGeom>
          <a:noFill/>
        </p:spPr>
        <p:txBody>
          <a:bodyPr>
            <a:noAutofit/>
          </a:bodyPr>
          <a:lstStyle/>
          <a:p>
            <a:pPr>
              <a:lnSpc>
                <a:spcPct val="130000"/>
              </a:lnSpc>
            </a:pPr>
            <a:r>
              <a:rPr lang="zh-CN" altLang="en-US" sz="2400" b="0" dirty="0"/>
              <a:t>                                          第十章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实现你的创业梦想</a:t>
            </a:r>
            <a:r>
              <a:rPr lang="en-US" altLang="zh-CN" sz="3600" dirty="0"/>
              <a:t>——</a:t>
            </a:r>
            <a:br>
              <a:rPr lang="en-US" altLang="zh-CN" sz="3600" dirty="0"/>
            </a:br>
            <a:r>
              <a:rPr lang="zh-CN" altLang="en-US" sz="3600" dirty="0"/>
              <a:t>大学生自主创业</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四、创业资金的筹备</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116516"/>
            <a:ext cx="10727545" cy="580415"/>
          </a:xfrm>
          <a:prstGeom prst="rect">
            <a:avLst/>
          </a:prstGeom>
          <a:noFill/>
        </p:spPr>
        <p:txBody>
          <a:bodyPr wrap="square" rtlCol="0">
            <a:spAutoFit/>
          </a:bodyPr>
          <a:lstStyle/>
          <a:p>
            <a:pPr indent="457200" algn="just">
              <a:lnSpc>
                <a:spcPct val="150000"/>
              </a:lnSpc>
            </a:pPr>
            <a:r>
              <a:rPr lang="zh-CN" altLang="en-US" sz="2400" dirty="0"/>
              <a:t>想创业，资金是保障。大学生创业资金一般可以通过</a:t>
            </a:r>
            <a:r>
              <a:rPr lang="en-US" altLang="zh-CN" sz="2400" dirty="0"/>
              <a:t>3</a:t>
            </a:r>
            <a:r>
              <a:rPr lang="zh-CN" altLang="en-US" sz="2400" dirty="0"/>
              <a:t>种途径获得。</a:t>
            </a:r>
            <a:endParaRPr lang="en-US" altLang="zh-CN" sz="2400" dirty="0"/>
          </a:p>
        </p:txBody>
      </p:sp>
      <p:grpSp>
        <p:nvGrpSpPr>
          <p:cNvPr id="43" name="组合 42"/>
          <p:cNvGrpSpPr/>
          <p:nvPr>
            <p:custDataLst>
              <p:tags r:id="rId1"/>
            </p:custDataLst>
          </p:nvPr>
        </p:nvGrpSpPr>
        <p:grpSpPr>
          <a:xfrm>
            <a:off x="588791" y="2156476"/>
            <a:ext cx="3257549" cy="4012314"/>
            <a:chOff x="1543050" y="2019302"/>
            <a:chExt cx="2552700" cy="3144153"/>
          </a:xfrm>
        </p:grpSpPr>
        <p:sp>
          <p:nvSpPr>
            <p:cNvPr id="44" name="îṣļîḑé-Rounded Rectangle 6"/>
            <p:cNvSpPr/>
            <p:nvPr>
              <p:custDataLst>
                <p:tags r:id="rId2"/>
              </p:custDataLst>
            </p:nvPr>
          </p:nvSpPr>
          <p:spPr>
            <a:xfrm>
              <a:off x="1543050" y="2019302"/>
              <a:ext cx="2552700" cy="3144153"/>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400">
                <a:lnSpc>
                  <a:spcPct val="120000"/>
                </a:lnSpc>
                <a:defRPr/>
              </a:pPr>
              <a:endParaRPr lang="zh-CN" altLang="en-US" sz="14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îṣļîḑé-Oval 7"/>
            <p:cNvSpPr/>
            <p:nvPr>
              <p:custDataLst>
                <p:tags r:id="rId3"/>
              </p:custDataLst>
            </p:nvPr>
          </p:nvSpPr>
          <p:spPr>
            <a:xfrm>
              <a:off x="1952625" y="2386012"/>
              <a:ext cx="1733550" cy="1733550"/>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46" name="îṣļîḑé-Oval 8"/>
            <p:cNvSpPr/>
            <p:nvPr>
              <p:custDataLst>
                <p:tags r:id="rId4"/>
              </p:custDataLst>
            </p:nvPr>
          </p:nvSpPr>
          <p:spPr>
            <a:xfrm>
              <a:off x="3192463" y="2287588"/>
              <a:ext cx="493712" cy="49371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400" b="1" dirty="0">
                  <a:latin typeface="Arial" panose="020B0604020202020204" pitchFamily="34" charset="0"/>
                  <a:ea typeface="微软雅黑" panose="020B0503020204020204" pitchFamily="34" charset="-122"/>
                  <a:sym typeface="Arial" panose="020B0604020202020204" pitchFamily="34" charset="0"/>
                </a:rPr>
                <a:t>A</a:t>
              </a:r>
              <a:endParaRPr sz="2400" b="1"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îṣļîḑé-Rectangle 11"/>
            <p:cNvSpPr/>
            <p:nvPr>
              <p:custDataLst>
                <p:tags r:id="rId5"/>
              </p:custDataLst>
            </p:nvPr>
          </p:nvSpPr>
          <p:spPr>
            <a:xfrm>
              <a:off x="2094808" y="4263706"/>
              <a:ext cx="1449184" cy="411897"/>
            </a:xfrm>
            <a:prstGeom prst="rect">
              <a:avLst/>
            </a:prstGeom>
          </p:spPr>
          <p:txBody>
            <a:bodyPr wrap="none" lIns="0" tIns="0" rIns="0" bIns="0" anchor="ctr" anchorCtr="0">
              <a:normAutofit/>
            </a:bodyPr>
            <a:lstStyle/>
            <a:p>
              <a:pPr lvl="0" algn="ctr" defTabSz="914400">
                <a:defRPr/>
              </a:pPr>
              <a:r>
                <a:rPr lang="en-US" altLang="zh-CN" sz="2000" b="1" dirty="0">
                  <a:latin typeface="Arial" panose="020B0604020202020204" pitchFamily="34" charset="0"/>
                  <a:ea typeface="微软雅黑" panose="020B0503020204020204" pitchFamily="34" charset="-122"/>
                  <a:sym typeface="Arial" panose="020B0604020202020204" pitchFamily="34" charset="0"/>
                </a:rPr>
                <a:t>1</a:t>
              </a:r>
              <a:r>
                <a:rPr lang="zh-CN" altLang="en-US" sz="2000" b="1" dirty="0">
                  <a:latin typeface="Arial" panose="020B0604020202020204" pitchFamily="34" charset="0"/>
                  <a:ea typeface="微软雅黑" panose="020B0503020204020204" pitchFamily="34" charset="-122"/>
                  <a:sym typeface="Arial" panose="020B0604020202020204" pitchFamily="34" charset="0"/>
                </a:rPr>
                <a:t>．自筹资金</a:t>
              </a:r>
              <a:endParaRPr lang="zh-CN" alt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3"/>
            <p:cNvSpPr>
              <a:spLocks noEditPoints="1"/>
            </p:cNvSpPr>
            <p:nvPr>
              <p:custDataLst>
                <p:tags r:id="rId6"/>
              </p:custDataLst>
            </p:nvPr>
          </p:nvSpPr>
          <p:spPr bwMode="auto">
            <a:xfrm>
              <a:off x="2398713" y="2925444"/>
              <a:ext cx="793750" cy="727075"/>
            </a:xfrm>
            <a:custGeom>
              <a:avLst/>
              <a:gdLst>
                <a:gd name="T0" fmla="*/ 239 w 267"/>
                <a:gd name="T1" fmla="*/ 44 h 245"/>
                <a:gd name="T2" fmla="*/ 200 w 267"/>
                <a:gd name="T3" fmla="*/ 44 h 245"/>
                <a:gd name="T4" fmla="*/ 200 w 267"/>
                <a:gd name="T5" fmla="*/ 39 h 245"/>
                <a:gd name="T6" fmla="*/ 161 w 267"/>
                <a:gd name="T7" fmla="*/ 0 h 245"/>
                <a:gd name="T8" fmla="*/ 106 w 267"/>
                <a:gd name="T9" fmla="*/ 0 h 245"/>
                <a:gd name="T10" fmla="*/ 67 w 267"/>
                <a:gd name="T11" fmla="*/ 39 h 245"/>
                <a:gd name="T12" fmla="*/ 67 w 267"/>
                <a:gd name="T13" fmla="*/ 44 h 245"/>
                <a:gd name="T14" fmla="*/ 28 w 267"/>
                <a:gd name="T15" fmla="*/ 44 h 245"/>
                <a:gd name="T16" fmla="*/ 0 w 267"/>
                <a:gd name="T17" fmla="*/ 72 h 245"/>
                <a:gd name="T18" fmla="*/ 0 w 267"/>
                <a:gd name="T19" fmla="*/ 207 h 245"/>
                <a:gd name="T20" fmla="*/ 25 w 267"/>
                <a:gd name="T21" fmla="*/ 235 h 245"/>
                <a:gd name="T22" fmla="*/ 25 w 267"/>
                <a:gd name="T23" fmla="*/ 238 h 245"/>
                <a:gd name="T24" fmla="*/ 33 w 267"/>
                <a:gd name="T25" fmla="*/ 245 h 245"/>
                <a:gd name="T26" fmla="*/ 46 w 267"/>
                <a:gd name="T27" fmla="*/ 245 h 245"/>
                <a:gd name="T28" fmla="*/ 54 w 267"/>
                <a:gd name="T29" fmla="*/ 238 h 245"/>
                <a:gd name="T30" fmla="*/ 53 w 267"/>
                <a:gd name="T31" fmla="*/ 235 h 245"/>
                <a:gd name="T32" fmla="*/ 214 w 267"/>
                <a:gd name="T33" fmla="*/ 235 h 245"/>
                <a:gd name="T34" fmla="*/ 214 w 267"/>
                <a:gd name="T35" fmla="*/ 238 h 245"/>
                <a:gd name="T36" fmla="*/ 221 w 267"/>
                <a:gd name="T37" fmla="*/ 245 h 245"/>
                <a:gd name="T38" fmla="*/ 235 w 267"/>
                <a:gd name="T39" fmla="*/ 245 h 245"/>
                <a:gd name="T40" fmla="*/ 243 w 267"/>
                <a:gd name="T41" fmla="*/ 238 h 245"/>
                <a:gd name="T42" fmla="*/ 242 w 267"/>
                <a:gd name="T43" fmla="*/ 235 h 245"/>
                <a:gd name="T44" fmla="*/ 267 w 267"/>
                <a:gd name="T45" fmla="*/ 207 h 245"/>
                <a:gd name="T46" fmla="*/ 267 w 267"/>
                <a:gd name="T47" fmla="*/ 72 h 245"/>
                <a:gd name="T48" fmla="*/ 239 w 267"/>
                <a:gd name="T49" fmla="*/ 44 h 245"/>
                <a:gd name="T50" fmla="*/ 216 w 267"/>
                <a:gd name="T51" fmla="*/ 53 h 245"/>
                <a:gd name="T52" fmla="*/ 229 w 267"/>
                <a:gd name="T53" fmla="*/ 53 h 245"/>
                <a:gd name="T54" fmla="*/ 229 w 267"/>
                <a:gd name="T55" fmla="*/ 222 h 245"/>
                <a:gd name="T56" fmla="*/ 216 w 267"/>
                <a:gd name="T57" fmla="*/ 222 h 245"/>
                <a:gd name="T58" fmla="*/ 216 w 267"/>
                <a:gd name="T59" fmla="*/ 53 h 245"/>
                <a:gd name="T60" fmla="*/ 89 w 267"/>
                <a:gd name="T61" fmla="*/ 39 h 245"/>
                <a:gd name="T62" fmla="*/ 106 w 267"/>
                <a:gd name="T63" fmla="*/ 21 h 245"/>
                <a:gd name="T64" fmla="*/ 161 w 267"/>
                <a:gd name="T65" fmla="*/ 21 h 245"/>
                <a:gd name="T66" fmla="*/ 179 w 267"/>
                <a:gd name="T67" fmla="*/ 39 h 245"/>
                <a:gd name="T68" fmla="*/ 179 w 267"/>
                <a:gd name="T69" fmla="*/ 44 h 245"/>
                <a:gd name="T70" fmla="*/ 89 w 267"/>
                <a:gd name="T71" fmla="*/ 44 h 245"/>
                <a:gd name="T72" fmla="*/ 89 w 267"/>
                <a:gd name="T73" fmla="*/ 39 h 245"/>
                <a:gd name="T74" fmla="*/ 38 w 267"/>
                <a:gd name="T75" fmla="*/ 53 h 245"/>
                <a:gd name="T76" fmla="*/ 52 w 267"/>
                <a:gd name="T77" fmla="*/ 53 h 245"/>
                <a:gd name="T78" fmla="*/ 52 w 267"/>
                <a:gd name="T79" fmla="*/ 222 h 245"/>
                <a:gd name="T80" fmla="*/ 38 w 267"/>
                <a:gd name="T81" fmla="*/ 222 h 245"/>
                <a:gd name="T82" fmla="*/ 38 w 267"/>
                <a:gd name="T83" fmla="*/ 5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7" h="245">
                  <a:moveTo>
                    <a:pt x="239" y="44"/>
                  </a:moveTo>
                  <a:cubicBezTo>
                    <a:pt x="200" y="44"/>
                    <a:pt x="200" y="44"/>
                    <a:pt x="200" y="44"/>
                  </a:cubicBezTo>
                  <a:cubicBezTo>
                    <a:pt x="200" y="39"/>
                    <a:pt x="200" y="39"/>
                    <a:pt x="200" y="39"/>
                  </a:cubicBezTo>
                  <a:cubicBezTo>
                    <a:pt x="200" y="17"/>
                    <a:pt x="182" y="0"/>
                    <a:pt x="161" y="0"/>
                  </a:cubicBezTo>
                  <a:cubicBezTo>
                    <a:pt x="106" y="0"/>
                    <a:pt x="106" y="0"/>
                    <a:pt x="106" y="0"/>
                  </a:cubicBezTo>
                  <a:cubicBezTo>
                    <a:pt x="85" y="0"/>
                    <a:pt x="67" y="17"/>
                    <a:pt x="67" y="39"/>
                  </a:cubicBezTo>
                  <a:cubicBezTo>
                    <a:pt x="67" y="44"/>
                    <a:pt x="67" y="44"/>
                    <a:pt x="67" y="44"/>
                  </a:cubicBezTo>
                  <a:cubicBezTo>
                    <a:pt x="28" y="44"/>
                    <a:pt x="28" y="44"/>
                    <a:pt x="28" y="44"/>
                  </a:cubicBezTo>
                  <a:cubicBezTo>
                    <a:pt x="13" y="44"/>
                    <a:pt x="0" y="56"/>
                    <a:pt x="0" y="72"/>
                  </a:cubicBezTo>
                  <a:cubicBezTo>
                    <a:pt x="0" y="207"/>
                    <a:pt x="0" y="207"/>
                    <a:pt x="0" y="207"/>
                  </a:cubicBezTo>
                  <a:cubicBezTo>
                    <a:pt x="0" y="222"/>
                    <a:pt x="11" y="234"/>
                    <a:pt x="25" y="235"/>
                  </a:cubicBezTo>
                  <a:cubicBezTo>
                    <a:pt x="25" y="236"/>
                    <a:pt x="25" y="237"/>
                    <a:pt x="25" y="238"/>
                  </a:cubicBezTo>
                  <a:cubicBezTo>
                    <a:pt x="25" y="242"/>
                    <a:pt x="28" y="245"/>
                    <a:pt x="33" y="245"/>
                  </a:cubicBezTo>
                  <a:cubicBezTo>
                    <a:pt x="46" y="245"/>
                    <a:pt x="46" y="245"/>
                    <a:pt x="46" y="245"/>
                  </a:cubicBezTo>
                  <a:cubicBezTo>
                    <a:pt x="50" y="245"/>
                    <a:pt x="54" y="242"/>
                    <a:pt x="54" y="238"/>
                  </a:cubicBezTo>
                  <a:cubicBezTo>
                    <a:pt x="54" y="237"/>
                    <a:pt x="54" y="236"/>
                    <a:pt x="53" y="235"/>
                  </a:cubicBezTo>
                  <a:cubicBezTo>
                    <a:pt x="214" y="235"/>
                    <a:pt x="214" y="235"/>
                    <a:pt x="214" y="235"/>
                  </a:cubicBezTo>
                  <a:cubicBezTo>
                    <a:pt x="214" y="236"/>
                    <a:pt x="214" y="237"/>
                    <a:pt x="214" y="238"/>
                  </a:cubicBezTo>
                  <a:cubicBezTo>
                    <a:pt x="214" y="242"/>
                    <a:pt x="217" y="245"/>
                    <a:pt x="221" y="245"/>
                  </a:cubicBezTo>
                  <a:cubicBezTo>
                    <a:pt x="235" y="245"/>
                    <a:pt x="235" y="245"/>
                    <a:pt x="235" y="245"/>
                  </a:cubicBezTo>
                  <a:cubicBezTo>
                    <a:pt x="239" y="245"/>
                    <a:pt x="243" y="242"/>
                    <a:pt x="243" y="238"/>
                  </a:cubicBezTo>
                  <a:cubicBezTo>
                    <a:pt x="243" y="237"/>
                    <a:pt x="242" y="236"/>
                    <a:pt x="242" y="235"/>
                  </a:cubicBezTo>
                  <a:cubicBezTo>
                    <a:pt x="256" y="234"/>
                    <a:pt x="267" y="222"/>
                    <a:pt x="267" y="207"/>
                  </a:cubicBezTo>
                  <a:cubicBezTo>
                    <a:pt x="267" y="72"/>
                    <a:pt x="267" y="72"/>
                    <a:pt x="267" y="72"/>
                  </a:cubicBezTo>
                  <a:cubicBezTo>
                    <a:pt x="267" y="56"/>
                    <a:pt x="255" y="44"/>
                    <a:pt x="239" y="44"/>
                  </a:cubicBezTo>
                  <a:close/>
                  <a:moveTo>
                    <a:pt x="216" y="53"/>
                  </a:moveTo>
                  <a:cubicBezTo>
                    <a:pt x="229" y="53"/>
                    <a:pt x="229" y="53"/>
                    <a:pt x="229" y="53"/>
                  </a:cubicBezTo>
                  <a:cubicBezTo>
                    <a:pt x="229" y="222"/>
                    <a:pt x="229" y="222"/>
                    <a:pt x="229" y="222"/>
                  </a:cubicBezTo>
                  <a:cubicBezTo>
                    <a:pt x="216" y="222"/>
                    <a:pt x="216" y="222"/>
                    <a:pt x="216" y="222"/>
                  </a:cubicBezTo>
                  <a:lnTo>
                    <a:pt x="216" y="53"/>
                  </a:lnTo>
                  <a:close/>
                  <a:moveTo>
                    <a:pt x="89" y="39"/>
                  </a:moveTo>
                  <a:cubicBezTo>
                    <a:pt x="89" y="29"/>
                    <a:pt x="97" y="21"/>
                    <a:pt x="106" y="21"/>
                  </a:cubicBezTo>
                  <a:cubicBezTo>
                    <a:pt x="161" y="21"/>
                    <a:pt x="161" y="21"/>
                    <a:pt x="161" y="21"/>
                  </a:cubicBezTo>
                  <a:cubicBezTo>
                    <a:pt x="171" y="21"/>
                    <a:pt x="179" y="29"/>
                    <a:pt x="179" y="39"/>
                  </a:cubicBezTo>
                  <a:cubicBezTo>
                    <a:pt x="179" y="44"/>
                    <a:pt x="179" y="44"/>
                    <a:pt x="179" y="44"/>
                  </a:cubicBezTo>
                  <a:cubicBezTo>
                    <a:pt x="89" y="44"/>
                    <a:pt x="89" y="44"/>
                    <a:pt x="89" y="44"/>
                  </a:cubicBezTo>
                  <a:lnTo>
                    <a:pt x="89" y="39"/>
                  </a:lnTo>
                  <a:close/>
                  <a:moveTo>
                    <a:pt x="38" y="53"/>
                  </a:moveTo>
                  <a:cubicBezTo>
                    <a:pt x="52" y="53"/>
                    <a:pt x="52" y="53"/>
                    <a:pt x="52" y="53"/>
                  </a:cubicBezTo>
                  <a:cubicBezTo>
                    <a:pt x="52" y="222"/>
                    <a:pt x="52" y="222"/>
                    <a:pt x="52" y="222"/>
                  </a:cubicBezTo>
                  <a:cubicBezTo>
                    <a:pt x="38" y="222"/>
                    <a:pt x="38" y="222"/>
                    <a:pt x="38" y="222"/>
                  </a:cubicBezTo>
                  <a:lnTo>
                    <a:pt x="38" y="53"/>
                  </a:lnTo>
                  <a:close/>
                </a:path>
              </a:pathLst>
            </a:custGeom>
            <a:solidFill>
              <a:schemeClr val="bg1"/>
            </a:solidFill>
            <a:ln>
              <a:noFill/>
            </a:ln>
          </p:spPr>
          <p:txBody>
            <a:bodyPr vert="horz" wrap="square" lIns="91440" tIns="45720" rIns="91440" bIns="45720" numCol="1" anchor="t" anchorCtr="0" compatLnSpc="1"/>
            <a:lstStyle/>
            <a:p>
              <a:endParaRPr lang="en-US" sz="2400" b="1"/>
            </a:p>
          </p:txBody>
        </p:sp>
      </p:grpSp>
      <p:grpSp>
        <p:nvGrpSpPr>
          <p:cNvPr id="49" name="组合 48"/>
          <p:cNvGrpSpPr/>
          <p:nvPr>
            <p:custDataLst>
              <p:tags r:id="rId7"/>
            </p:custDataLst>
          </p:nvPr>
        </p:nvGrpSpPr>
        <p:grpSpPr>
          <a:xfrm>
            <a:off x="8341912" y="2156475"/>
            <a:ext cx="3257549" cy="4012315"/>
            <a:chOff x="8096250" y="2019301"/>
            <a:chExt cx="2552700" cy="3144154"/>
          </a:xfrm>
        </p:grpSpPr>
        <p:sp>
          <p:nvSpPr>
            <p:cNvPr id="50" name="îṣļîḑé-Rounded Rectangle 2"/>
            <p:cNvSpPr/>
            <p:nvPr>
              <p:custDataLst>
                <p:tags r:id="rId8"/>
              </p:custDataLst>
            </p:nvPr>
          </p:nvSpPr>
          <p:spPr>
            <a:xfrm>
              <a:off x="8096250" y="2019301"/>
              <a:ext cx="2552700" cy="3144154"/>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400">
                <a:lnSpc>
                  <a:spcPct val="120000"/>
                </a:lnSpc>
                <a:defRPr/>
              </a:pPr>
              <a:endParaRPr lang="zh-CN" altLang="en-US" sz="14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îṣļîḑé-Oval 3"/>
            <p:cNvSpPr/>
            <p:nvPr>
              <p:custDataLst>
                <p:tags r:id="rId9"/>
              </p:custDataLst>
            </p:nvPr>
          </p:nvSpPr>
          <p:spPr>
            <a:xfrm>
              <a:off x="8505825" y="2386012"/>
              <a:ext cx="1733550" cy="1733550"/>
            </a:xfrm>
            <a:prstGeom prst="ellipse">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52" name="îṣļîḑé-Oval 10"/>
            <p:cNvSpPr/>
            <p:nvPr>
              <p:custDataLst>
                <p:tags r:id="rId10"/>
              </p:custDataLst>
            </p:nvPr>
          </p:nvSpPr>
          <p:spPr>
            <a:xfrm>
              <a:off x="9745663" y="2287588"/>
              <a:ext cx="493712" cy="49371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400" b="1" dirty="0">
                  <a:latin typeface="Arial" panose="020B0604020202020204" pitchFamily="34" charset="0"/>
                  <a:ea typeface="微软雅黑" panose="020B0503020204020204" pitchFamily="34" charset="-122"/>
                  <a:sym typeface="Arial" panose="020B0604020202020204" pitchFamily="34" charset="0"/>
                </a:rPr>
                <a:t>C</a:t>
              </a:r>
              <a:endParaRPr sz="2400" b="1"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îṣļîḑé-Rectangle 13"/>
            <p:cNvSpPr/>
            <p:nvPr>
              <p:custDataLst>
                <p:tags r:id="rId11"/>
              </p:custDataLst>
            </p:nvPr>
          </p:nvSpPr>
          <p:spPr>
            <a:xfrm>
              <a:off x="8648008" y="4263706"/>
              <a:ext cx="1449184" cy="411897"/>
            </a:xfrm>
            <a:prstGeom prst="rect">
              <a:avLst/>
            </a:prstGeom>
          </p:spPr>
          <p:txBody>
            <a:bodyPr wrap="none" lIns="0" tIns="0" rIns="0" bIns="0" anchor="ctr" anchorCtr="0">
              <a:normAutofit/>
            </a:bodyPr>
            <a:lstStyle/>
            <a:p>
              <a:pPr lvl="0" algn="ctr" defTabSz="914400">
                <a:defRPr/>
              </a:pPr>
              <a:r>
                <a:rPr lang="en-US" altLang="zh-CN" sz="2000" b="1" dirty="0">
                  <a:latin typeface="Arial" panose="020B0604020202020204" pitchFamily="34" charset="0"/>
                  <a:ea typeface="微软雅黑" panose="020B0503020204020204" pitchFamily="34" charset="-122"/>
                  <a:sym typeface="Arial" panose="020B0604020202020204" pitchFamily="34" charset="0"/>
                </a:rPr>
                <a:t>3</a:t>
              </a:r>
              <a:r>
                <a:rPr lang="zh-CN" altLang="en-US" sz="2000" b="1" dirty="0">
                  <a:latin typeface="Arial" panose="020B0604020202020204" pitchFamily="34" charset="0"/>
                  <a:ea typeface="微软雅黑" panose="020B0503020204020204" pitchFamily="34" charset="-122"/>
                  <a:sym typeface="Arial" panose="020B0604020202020204" pitchFamily="34" charset="0"/>
                </a:rPr>
                <a:t>．信用贷款</a:t>
              </a:r>
              <a:endParaRPr lang="zh-CN" altLang="en-US" sz="2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p:nvPr/>
          </p:nvGrpSpPr>
          <p:grpSpPr>
            <a:xfrm>
              <a:off x="8935244" y="2837656"/>
              <a:ext cx="874713" cy="830263"/>
              <a:chOff x="10437813" y="4480719"/>
              <a:chExt cx="874713" cy="830263"/>
            </a:xfrm>
            <a:solidFill>
              <a:schemeClr val="bg1"/>
            </a:solidFill>
          </p:grpSpPr>
          <p:sp>
            <p:nvSpPr>
              <p:cNvPr id="55" name="Freeform 72"/>
              <p:cNvSpPr>
                <a:spLocks noEditPoints="1"/>
              </p:cNvSpPr>
              <p:nvPr>
                <p:custDataLst>
                  <p:tags r:id="rId12"/>
                </p:custDataLst>
              </p:nvPr>
            </p:nvSpPr>
            <p:spPr bwMode="auto">
              <a:xfrm>
                <a:off x="10518776" y="4582319"/>
                <a:ext cx="715963" cy="728663"/>
              </a:xfrm>
              <a:custGeom>
                <a:avLst/>
                <a:gdLst>
                  <a:gd name="T0" fmla="*/ 241 w 241"/>
                  <a:gd name="T1" fmla="*/ 117 h 245"/>
                  <a:gd name="T2" fmla="*/ 120 w 241"/>
                  <a:gd name="T3" fmla="*/ 0 h 245"/>
                  <a:gd name="T4" fmla="*/ 0 w 241"/>
                  <a:gd name="T5" fmla="*/ 117 h 245"/>
                  <a:gd name="T6" fmla="*/ 46 w 241"/>
                  <a:gd name="T7" fmla="*/ 209 h 245"/>
                  <a:gd name="T8" fmla="*/ 31 w 241"/>
                  <a:gd name="T9" fmla="*/ 232 h 245"/>
                  <a:gd name="T10" fmla="*/ 33 w 241"/>
                  <a:gd name="T11" fmla="*/ 244 h 245"/>
                  <a:gd name="T12" fmla="*/ 38 w 241"/>
                  <a:gd name="T13" fmla="*/ 245 h 245"/>
                  <a:gd name="T14" fmla="*/ 45 w 241"/>
                  <a:gd name="T15" fmla="*/ 241 h 245"/>
                  <a:gd name="T16" fmla="*/ 60 w 241"/>
                  <a:gd name="T17" fmla="*/ 218 h 245"/>
                  <a:gd name="T18" fmla="*/ 120 w 241"/>
                  <a:gd name="T19" fmla="*/ 234 h 245"/>
                  <a:gd name="T20" fmla="*/ 181 w 241"/>
                  <a:gd name="T21" fmla="*/ 218 h 245"/>
                  <a:gd name="T22" fmla="*/ 196 w 241"/>
                  <a:gd name="T23" fmla="*/ 241 h 245"/>
                  <a:gd name="T24" fmla="*/ 203 w 241"/>
                  <a:gd name="T25" fmla="*/ 245 h 245"/>
                  <a:gd name="T26" fmla="*/ 208 w 241"/>
                  <a:gd name="T27" fmla="*/ 244 h 245"/>
                  <a:gd name="T28" fmla="*/ 210 w 241"/>
                  <a:gd name="T29" fmla="*/ 232 h 245"/>
                  <a:gd name="T30" fmla="*/ 195 w 241"/>
                  <a:gd name="T31" fmla="*/ 209 h 245"/>
                  <a:gd name="T32" fmla="*/ 241 w 241"/>
                  <a:gd name="T33" fmla="*/ 117 h 245"/>
                  <a:gd name="T34" fmla="*/ 120 w 241"/>
                  <a:gd name="T35" fmla="*/ 198 h 245"/>
                  <a:gd name="T36" fmla="*/ 37 w 241"/>
                  <a:gd name="T37" fmla="*/ 117 h 245"/>
                  <a:gd name="T38" fmla="*/ 120 w 241"/>
                  <a:gd name="T39" fmla="*/ 37 h 245"/>
                  <a:gd name="T40" fmla="*/ 203 w 241"/>
                  <a:gd name="T41" fmla="*/ 117 h 245"/>
                  <a:gd name="T42" fmla="*/ 120 w 241"/>
                  <a:gd name="T43" fmla="*/ 19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45">
                    <a:moveTo>
                      <a:pt x="241" y="117"/>
                    </a:moveTo>
                    <a:cubicBezTo>
                      <a:pt x="241" y="53"/>
                      <a:pt x="187" y="0"/>
                      <a:pt x="120" y="0"/>
                    </a:cubicBezTo>
                    <a:cubicBezTo>
                      <a:pt x="54" y="0"/>
                      <a:pt x="0" y="53"/>
                      <a:pt x="0" y="117"/>
                    </a:cubicBezTo>
                    <a:cubicBezTo>
                      <a:pt x="0" y="154"/>
                      <a:pt x="18" y="187"/>
                      <a:pt x="46" y="209"/>
                    </a:cubicBezTo>
                    <a:cubicBezTo>
                      <a:pt x="31" y="232"/>
                      <a:pt x="31" y="232"/>
                      <a:pt x="31" y="232"/>
                    </a:cubicBezTo>
                    <a:cubicBezTo>
                      <a:pt x="28" y="236"/>
                      <a:pt x="29" y="241"/>
                      <a:pt x="33" y="244"/>
                    </a:cubicBezTo>
                    <a:cubicBezTo>
                      <a:pt x="35" y="245"/>
                      <a:pt x="36" y="245"/>
                      <a:pt x="38" y="245"/>
                    </a:cubicBezTo>
                    <a:cubicBezTo>
                      <a:pt x="41" y="245"/>
                      <a:pt x="43" y="244"/>
                      <a:pt x="45" y="241"/>
                    </a:cubicBezTo>
                    <a:cubicBezTo>
                      <a:pt x="60" y="218"/>
                      <a:pt x="60" y="218"/>
                      <a:pt x="60" y="218"/>
                    </a:cubicBezTo>
                    <a:cubicBezTo>
                      <a:pt x="78" y="228"/>
                      <a:pt x="98" y="234"/>
                      <a:pt x="120" y="234"/>
                    </a:cubicBezTo>
                    <a:cubicBezTo>
                      <a:pt x="142" y="234"/>
                      <a:pt x="163" y="228"/>
                      <a:pt x="181" y="218"/>
                    </a:cubicBezTo>
                    <a:cubicBezTo>
                      <a:pt x="196" y="241"/>
                      <a:pt x="196" y="241"/>
                      <a:pt x="196" y="241"/>
                    </a:cubicBezTo>
                    <a:cubicBezTo>
                      <a:pt x="197" y="244"/>
                      <a:pt x="200" y="245"/>
                      <a:pt x="203" y="245"/>
                    </a:cubicBezTo>
                    <a:cubicBezTo>
                      <a:pt x="205" y="245"/>
                      <a:pt x="206" y="245"/>
                      <a:pt x="208" y="244"/>
                    </a:cubicBezTo>
                    <a:cubicBezTo>
                      <a:pt x="212" y="241"/>
                      <a:pt x="213" y="236"/>
                      <a:pt x="210" y="232"/>
                    </a:cubicBezTo>
                    <a:cubicBezTo>
                      <a:pt x="195" y="209"/>
                      <a:pt x="195" y="209"/>
                      <a:pt x="195" y="209"/>
                    </a:cubicBezTo>
                    <a:cubicBezTo>
                      <a:pt x="223" y="187"/>
                      <a:pt x="241" y="154"/>
                      <a:pt x="241" y="117"/>
                    </a:cubicBezTo>
                    <a:close/>
                    <a:moveTo>
                      <a:pt x="120" y="198"/>
                    </a:moveTo>
                    <a:cubicBezTo>
                      <a:pt x="75" y="198"/>
                      <a:pt x="37" y="162"/>
                      <a:pt x="37" y="117"/>
                    </a:cubicBezTo>
                    <a:cubicBezTo>
                      <a:pt x="37" y="73"/>
                      <a:pt x="75" y="37"/>
                      <a:pt x="120" y="37"/>
                    </a:cubicBezTo>
                    <a:cubicBezTo>
                      <a:pt x="166" y="37"/>
                      <a:pt x="203" y="73"/>
                      <a:pt x="203" y="117"/>
                    </a:cubicBezTo>
                    <a:cubicBezTo>
                      <a:pt x="203" y="162"/>
                      <a:pt x="166" y="198"/>
                      <a:pt x="120"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56" name="Freeform 73"/>
              <p:cNvSpPr/>
              <p:nvPr>
                <p:custDataLst>
                  <p:tags r:id="rId13"/>
                </p:custDataLst>
              </p:nvPr>
            </p:nvSpPr>
            <p:spPr bwMode="auto">
              <a:xfrm>
                <a:off x="10437813" y="4480719"/>
                <a:ext cx="309563" cy="288925"/>
              </a:xfrm>
              <a:custGeom>
                <a:avLst/>
                <a:gdLst>
                  <a:gd name="T0" fmla="*/ 102 w 104"/>
                  <a:gd name="T1" fmla="*/ 19 h 97"/>
                  <a:gd name="T2" fmla="*/ 93 w 104"/>
                  <a:gd name="T3" fmla="*/ 17 h 97"/>
                  <a:gd name="T4" fmla="*/ 25 w 104"/>
                  <a:gd name="T5" fmla="*/ 17 h 97"/>
                  <a:gd name="T6" fmla="*/ 14 w 104"/>
                  <a:gd name="T7" fmla="*/ 83 h 97"/>
                  <a:gd name="T8" fmla="*/ 14 w 104"/>
                  <a:gd name="T9" fmla="*/ 93 h 97"/>
                  <a:gd name="T10" fmla="*/ 25 w 104"/>
                  <a:gd name="T11" fmla="*/ 94 h 97"/>
                  <a:gd name="T12" fmla="*/ 101 w 104"/>
                  <a:gd name="T13" fmla="*/ 30 h 97"/>
                  <a:gd name="T14" fmla="*/ 102 w 104"/>
                  <a:gd name="T15" fmla="*/ 19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97">
                    <a:moveTo>
                      <a:pt x="102" y="19"/>
                    </a:moveTo>
                    <a:cubicBezTo>
                      <a:pt x="99" y="16"/>
                      <a:pt x="96" y="16"/>
                      <a:pt x="93" y="17"/>
                    </a:cubicBezTo>
                    <a:cubicBezTo>
                      <a:pt x="74" y="0"/>
                      <a:pt x="45" y="0"/>
                      <a:pt x="25" y="17"/>
                    </a:cubicBezTo>
                    <a:cubicBezTo>
                      <a:pt x="5" y="34"/>
                      <a:pt x="0" y="62"/>
                      <a:pt x="14" y="83"/>
                    </a:cubicBezTo>
                    <a:cubicBezTo>
                      <a:pt x="12" y="86"/>
                      <a:pt x="12" y="90"/>
                      <a:pt x="14" y="93"/>
                    </a:cubicBezTo>
                    <a:cubicBezTo>
                      <a:pt x="17" y="96"/>
                      <a:pt x="22" y="97"/>
                      <a:pt x="25" y="94"/>
                    </a:cubicBezTo>
                    <a:cubicBezTo>
                      <a:pt x="101" y="30"/>
                      <a:pt x="101" y="30"/>
                      <a:pt x="101" y="30"/>
                    </a:cubicBezTo>
                    <a:cubicBezTo>
                      <a:pt x="104" y="27"/>
                      <a:pt x="104" y="23"/>
                      <a:pt x="1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57" name="Freeform 74"/>
              <p:cNvSpPr/>
              <p:nvPr>
                <p:custDataLst>
                  <p:tags r:id="rId14"/>
                </p:custDataLst>
              </p:nvPr>
            </p:nvSpPr>
            <p:spPr bwMode="auto">
              <a:xfrm>
                <a:off x="11002963" y="4480719"/>
                <a:ext cx="309563" cy="288925"/>
              </a:xfrm>
              <a:custGeom>
                <a:avLst/>
                <a:gdLst>
                  <a:gd name="T0" fmla="*/ 80 w 104"/>
                  <a:gd name="T1" fmla="*/ 17 h 97"/>
                  <a:gd name="T2" fmla="*/ 12 w 104"/>
                  <a:gd name="T3" fmla="*/ 17 h 97"/>
                  <a:gd name="T4" fmla="*/ 3 w 104"/>
                  <a:gd name="T5" fmla="*/ 19 h 97"/>
                  <a:gd name="T6" fmla="*/ 4 w 104"/>
                  <a:gd name="T7" fmla="*/ 30 h 97"/>
                  <a:gd name="T8" fmla="*/ 80 w 104"/>
                  <a:gd name="T9" fmla="*/ 94 h 97"/>
                  <a:gd name="T10" fmla="*/ 91 w 104"/>
                  <a:gd name="T11" fmla="*/ 93 h 97"/>
                  <a:gd name="T12" fmla="*/ 91 w 104"/>
                  <a:gd name="T13" fmla="*/ 83 h 97"/>
                  <a:gd name="T14" fmla="*/ 80 w 104"/>
                  <a:gd name="T15" fmla="*/ 1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97">
                    <a:moveTo>
                      <a:pt x="80" y="17"/>
                    </a:moveTo>
                    <a:cubicBezTo>
                      <a:pt x="60" y="0"/>
                      <a:pt x="31" y="0"/>
                      <a:pt x="12" y="17"/>
                    </a:cubicBezTo>
                    <a:cubicBezTo>
                      <a:pt x="9" y="16"/>
                      <a:pt x="5" y="16"/>
                      <a:pt x="3" y="19"/>
                    </a:cubicBezTo>
                    <a:cubicBezTo>
                      <a:pt x="0" y="23"/>
                      <a:pt x="1" y="27"/>
                      <a:pt x="4" y="30"/>
                    </a:cubicBezTo>
                    <a:cubicBezTo>
                      <a:pt x="80" y="94"/>
                      <a:pt x="80" y="94"/>
                      <a:pt x="80" y="94"/>
                    </a:cubicBezTo>
                    <a:cubicBezTo>
                      <a:pt x="83" y="97"/>
                      <a:pt x="88" y="96"/>
                      <a:pt x="91" y="93"/>
                    </a:cubicBezTo>
                    <a:cubicBezTo>
                      <a:pt x="93" y="90"/>
                      <a:pt x="93" y="86"/>
                      <a:pt x="91" y="83"/>
                    </a:cubicBezTo>
                    <a:cubicBezTo>
                      <a:pt x="104" y="62"/>
                      <a:pt x="100" y="34"/>
                      <a:pt x="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58" name="Freeform 75"/>
              <p:cNvSpPr/>
              <p:nvPr>
                <p:custDataLst>
                  <p:tags r:id="rId15"/>
                </p:custDataLst>
              </p:nvPr>
            </p:nvSpPr>
            <p:spPr bwMode="auto">
              <a:xfrm>
                <a:off x="10780713" y="4707731"/>
                <a:ext cx="119063" cy="376238"/>
              </a:xfrm>
              <a:custGeom>
                <a:avLst/>
                <a:gdLst>
                  <a:gd name="T0" fmla="*/ 32 w 40"/>
                  <a:gd name="T1" fmla="*/ 0 h 127"/>
                  <a:gd name="T2" fmla="*/ 32 w 40"/>
                  <a:gd name="T3" fmla="*/ 0 h 127"/>
                  <a:gd name="T4" fmla="*/ 23 w 40"/>
                  <a:gd name="T5" fmla="*/ 9 h 127"/>
                  <a:gd name="T6" fmla="*/ 22 w 40"/>
                  <a:gd name="T7" fmla="*/ 73 h 127"/>
                  <a:gd name="T8" fmla="*/ 2 w 40"/>
                  <a:gd name="T9" fmla="*/ 115 h 127"/>
                  <a:gd name="T10" fmla="*/ 6 w 40"/>
                  <a:gd name="T11" fmla="*/ 126 h 127"/>
                  <a:gd name="T12" fmla="*/ 10 w 40"/>
                  <a:gd name="T13" fmla="*/ 127 h 127"/>
                  <a:gd name="T14" fmla="*/ 18 w 40"/>
                  <a:gd name="T15" fmla="*/ 122 h 127"/>
                  <a:gd name="T16" fmla="*/ 39 w 40"/>
                  <a:gd name="T17" fmla="*/ 79 h 127"/>
                  <a:gd name="T18" fmla="*/ 39 w 40"/>
                  <a:gd name="T19" fmla="*/ 75 h 127"/>
                  <a:gd name="T20" fmla="*/ 40 w 40"/>
                  <a:gd name="T21" fmla="*/ 9 h 127"/>
                  <a:gd name="T22" fmla="*/ 32 w 40"/>
                  <a:gd name="T2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27">
                    <a:moveTo>
                      <a:pt x="32" y="0"/>
                    </a:moveTo>
                    <a:cubicBezTo>
                      <a:pt x="32" y="0"/>
                      <a:pt x="32" y="0"/>
                      <a:pt x="32" y="0"/>
                    </a:cubicBezTo>
                    <a:cubicBezTo>
                      <a:pt x="27" y="0"/>
                      <a:pt x="23" y="4"/>
                      <a:pt x="23" y="9"/>
                    </a:cubicBezTo>
                    <a:cubicBezTo>
                      <a:pt x="22" y="73"/>
                      <a:pt x="22" y="73"/>
                      <a:pt x="22" y="73"/>
                    </a:cubicBezTo>
                    <a:cubicBezTo>
                      <a:pt x="2" y="115"/>
                      <a:pt x="2" y="115"/>
                      <a:pt x="2" y="115"/>
                    </a:cubicBezTo>
                    <a:cubicBezTo>
                      <a:pt x="0" y="119"/>
                      <a:pt x="2" y="124"/>
                      <a:pt x="6" y="126"/>
                    </a:cubicBezTo>
                    <a:cubicBezTo>
                      <a:pt x="7" y="127"/>
                      <a:pt x="9" y="127"/>
                      <a:pt x="10" y="127"/>
                    </a:cubicBezTo>
                    <a:cubicBezTo>
                      <a:pt x="13" y="127"/>
                      <a:pt x="16" y="125"/>
                      <a:pt x="18" y="122"/>
                    </a:cubicBezTo>
                    <a:cubicBezTo>
                      <a:pt x="39" y="79"/>
                      <a:pt x="39" y="79"/>
                      <a:pt x="39" y="79"/>
                    </a:cubicBezTo>
                    <a:cubicBezTo>
                      <a:pt x="39" y="78"/>
                      <a:pt x="39" y="77"/>
                      <a:pt x="39" y="75"/>
                    </a:cubicBezTo>
                    <a:cubicBezTo>
                      <a:pt x="40" y="9"/>
                      <a:pt x="40" y="9"/>
                      <a:pt x="40" y="9"/>
                    </a:cubicBezTo>
                    <a:cubicBezTo>
                      <a:pt x="40" y="4"/>
                      <a:pt x="37"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grpSp>
      </p:grpSp>
      <p:grpSp>
        <p:nvGrpSpPr>
          <p:cNvPr id="59" name="组合 58"/>
          <p:cNvGrpSpPr/>
          <p:nvPr>
            <p:custDataLst>
              <p:tags r:id="rId16"/>
            </p:custDataLst>
          </p:nvPr>
        </p:nvGrpSpPr>
        <p:grpSpPr>
          <a:xfrm>
            <a:off x="4426944" y="2156476"/>
            <a:ext cx="3257549" cy="4012314"/>
            <a:chOff x="4819650" y="2019302"/>
            <a:chExt cx="2552700" cy="3144153"/>
          </a:xfrm>
        </p:grpSpPr>
        <p:sp>
          <p:nvSpPr>
            <p:cNvPr id="60" name="îṣļîḑé-Rounded Rectangle 4"/>
            <p:cNvSpPr/>
            <p:nvPr>
              <p:custDataLst>
                <p:tags r:id="rId17"/>
              </p:custDataLst>
            </p:nvPr>
          </p:nvSpPr>
          <p:spPr>
            <a:xfrm>
              <a:off x="4819650" y="2019302"/>
              <a:ext cx="2552700" cy="3144153"/>
            </a:xfrm>
            <a:prstGeom prst="roundRect">
              <a:avLst>
                <a:gd name="adj" fmla="val 1293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400">
                <a:lnSpc>
                  <a:spcPct val="120000"/>
                </a:lnSpc>
                <a:defRPr/>
              </a:pPr>
              <a:endParaRPr lang="zh-CN" altLang="en-US" sz="14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îṣļîḑé-Oval 5"/>
            <p:cNvSpPr/>
            <p:nvPr>
              <p:custDataLst>
                <p:tags r:id="rId18"/>
              </p:custDataLst>
            </p:nvPr>
          </p:nvSpPr>
          <p:spPr>
            <a:xfrm>
              <a:off x="5229225" y="2386012"/>
              <a:ext cx="1733550" cy="1733550"/>
            </a:xfrm>
            <a:prstGeom prst="ellipse">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62" name="îṣļîḑé-Oval 9"/>
            <p:cNvSpPr/>
            <p:nvPr>
              <p:custDataLst>
                <p:tags r:id="rId19"/>
              </p:custDataLst>
            </p:nvPr>
          </p:nvSpPr>
          <p:spPr>
            <a:xfrm>
              <a:off x="6469063" y="2287588"/>
              <a:ext cx="493712" cy="49371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400" b="1" dirty="0">
                  <a:latin typeface="Arial" panose="020B0604020202020204" pitchFamily="34" charset="0"/>
                  <a:ea typeface="微软雅黑" panose="020B0503020204020204" pitchFamily="34" charset="-122"/>
                  <a:sym typeface="Arial" panose="020B0604020202020204" pitchFamily="34" charset="0"/>
                </a:rPr>
                <a:t>B</a:t>
              </a:r>
              <a:endParaRPr sz="2400" b="1"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îṣļîḑé-Rectangle 12"/>
            <p:cNvSpPr/>
            <p:nvPr>
              <p:custDataLst>
                <p:tags r:id="rId20"/>
              </p:custDataLst>
            </p:nvPr>
          </p:nvSpPr>
          <p:spPr>
            <a:xfrm>
              <a:off x="5371408" y="4263706"/>
              <a:ext cx="1449184" cy="411897"/>
            </a:xfrm>
            <a:prstGeom prst="rect">
              <a:avLst/>
            </a:prstGeom>
          </p:spPr>
          <p:txBody>
            <a:bodyPr wrap="none" lIns="0" tIns="0" rIns="0" bIns="0" anchor="ctr" anchorCtr="0">
              <a:normAutofit/>
            </a:bodyPr>
            <a:lstStyle/>
            <a:p>
              <a:pPr lvl="0" algn="ctr" defTabSz="914400">
                <a:defRPr/>
              </a:pPr>
              <a:r>
                <a:rPr lang="en-US" altLang="zh-CN" sz="2000" b="1" dirty="0">
                  <a:latin typeface="Arial" panose="020B0604020202020204" pitchFamily="34" charset="0"/>
                  <a:ea typeface="微软雅黑" panose="020B0503020204020204" pitchFamily="34" charset="-122"/>
                  <a:sym typeface="Arial" panose="020B0604020202020204" pitchFamily="34" charset="0"/>
                </a:rPr>
                <a:t>2</a:t>
              </a:r>
              <a:r>
                <a:rPr lang="zh-CN" altLang="en-US" sz="2000" b="1" dirty="0">
                  <a:latin typeface="Arial" panose="020B0604020202020204" pitchFamily="34" charset="0"/>
                  <a:ea typeface="微软雅黑" panose="020B0503020204020204" pitchFamily="34" charset="-122"/>
                  <a:sym typeface="Arial" panose="020B0604020202020204" pitchFamily="34" charset="0"/>
                </a:rPr>
                <a:t>．政府帮扶创业</a:t>
              </a:r>
              <a:endParaRPr lang="zh-CN" altLang="en-US" sz="2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5684838" y="2891631"/>
              <a:ext cx="822325" cy="722313"/>
              <a:chOff x="7545388" y="1652587"/>
              <a:chExt cx="822325" cy="722313"/>
            </a:xfrm>
            <a:solidFill>
              <a:schemeClr val="bg1"/>
            </a:solidFill>
          </p:grpSpPr>
          <p:sp>
            <p:nvSpPr>
              <p:cNvPr id="65" name="Freeform 58"/>
              <p:cNvSpPr/>
              <p:nvPr>
                <p:custDataLst>
                  <p:tags r:id="rId21"/>
                </p:custDataLst>
              </p:nvPr>
            </p:nvSpPr>
            <p:spPr bwMode="auto">
              <a:xfrm>
                <a:off x="7773988" y="2282825"/>
                <a:ext cx="365125" cy="92075"/>
              </a:xfrm>
              <a:custGeom>
                <a:avLst/>
                <a:gdLst>
                  <a:gd name="T0" fmla="*/ 106 w 120"/>
                  <a:gd name="T1" fmla="*/ 11 h 30"/>
                  <a:gd name="T2" fmla="*/ 97 w 120"/>
                  <a:gd name="T3" fmla="*/ 11 h 30"/>
                  <a:gd name="T4" fmla="*/ 97 w 120"/>
                  <a:gd name="T5" fmla="*/ 0 h 30"/>
                  <a:gd name="T6" fmla="*/ 23 w 120"/>
                  <a:gd name="T7" fmla="*/ 0 h 30"/>
                  <a:gd name="T8" fmla="*/ 23 w 120"/>
                  <a:gd name="T9" fmla="*/ 11 h 30"/>
                  <a:gd name="T10" fmla="*/ 14 w 120"/>
                  <a:gd name="T11" fmla="*/ 11 h 30"/>
                  <a:gd name="T12" fmla="*/ 0 w 120"/>
                  <a:gd name="T13" fmla="*/ 30 h 30"/>
                  <a:gd name="T14" fmla="*/ 120 w 120"/>
                  <a:gd name="T15" fmla="*/ 30 h 30"/>
                  <a:gd name="T16" fmla="*/ 106 w 120"/>
                  <a:gd name="T1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30">
                    <a:moveTo>
                      <a:pt x="106" y="11"/>
                    </a:moveTo>
                    <a:cubicBezTo>
                      <a:pt x="97" y="11"/>
                      <a:pt x="97" y="11"/>
                      <a:pt x="97" y="11"/>
                    </a:cubicBezTo>
                    <a:cubicBezTo>
                      <a:pt x="97" y="0"/>
                      <a:pt x="97" y="0"/>
                      <a:pt x="97" y="0"/>
                    </a:cubicBezTo>
                    <a:cubicBezTo>
                      <a:pt x="23" y="0"/>
                      <a:pt x="23" y="0"/>
                      <a:pt x="23" y="0"/>
                    </a:cubicBezTo>
                    <a:cubicBezTo>
                      <a:pt x="23" y="11"/>
                      <a:pt x="23" y="11"/>
                      <a:pt x="23" y="11"/>
                    </a:cubicBezTo>
                    <a:cubicBezTo>
                      <a:pt x="14" y="11"/>
                      <a:pt x="14" y="11"/>
                      <a:pt x="14" y="11"/>
                    </a:cubicBezTo>
                    <a:cubicBezTo>
                      <a:pt x="6" y="11"/>
                      <a:pt x="0" y="20"/>
                      <a:pt x="0" y="30"/>
                    </a:cubicBezTo>
                    <a:cubicBezTo>
                      <a:pt x="120" y="30"/>
                      <a:pt x="120" y="30"/>
                      <a:pt x="120" y="30"/>
                    </a:cubicBezTo>
                    <a:cubicBezTo>
                      <a:pt x="120" y="20"/>
                      <a:pt x="114" y="11"/>
                      <a:pt x="10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66" name="Freeform 59"/>
              <p:cNvSpPr>
                <a:spLocks noEditPoints="1"/>
              </p:cNvSpPr>
              <p:nvPr>
                <p:custDataLst>
                  <p:tags r:id="rId22"/>
                </p:custDataLst>
              </p:nvPr>
            </p:nvSpPr>
            <p:spPr bwMode="auto">
              <a:xfrm>
                <a:off x="7545388" y="1652587"/>
                <a:ext cx="822325" cy="612775"/>
              </a:xfrm>
              <a:custGeom>
                <a:avLst/>
                <a:gdLst>
                  <a:gd name="T0" fmla="*/ 251 w 270"/>
                  <a:gd name="T1" fmla="*/ 0 h 201"/>
                  <a:gd name="T2" fmla="*/ 19 w 270"/>
                  <a:gd name="T3" fmla="*/ 0 h 201"/>
                  <a:gd name="T4" fmla="*/ 0 w 270"/>
                  <a:gd name="T5" fmla="*/ 19 h 201"/>
                  <a:gd name="T6" fmla="*/ 0 w 270"/>
                  <a:gd name="T7" fmla="*/ 183 h 201"/>
                  <a:gd name="T8" fmla="*/ 19 w 270"/>
                  <a:gd name="T9" fmla="*/ 201 h 201"/>
                  <a:gd name="T10" fmla="*/ 251 w 270"/>
                  <a:gd name="T11" fmla="*/ 201 h 201"/>
                  <a:gd name="T12" fmla="*/ 270 w 270"/>
                  <a:gd name="T13" fmla="*/ 183 h 201"/>
                  <a:gd name="T14" fmla="*/ 270 w 270"/>
                  <a:gd name="T15" fmla="*/ 19 h 201"/>
                  <a:gd name="T16" fmla="*/ 251 w 270"/>
                  <a:gd name="T17" fmla="*/ 0 h 201"/>
                  <a:gd name="T18" fmla="*/ 135 w 270"/>
                  <a:gd name="T19" fmla="*/ 183 h 201"/>
                  <a:gd name="T20" fmla="*/ 128 w 270"/>
                  <a:gd name="T21" fmla="*/ 176 h 201"/>
                  <a:gd name="T22" fmla="*/ 135 w 270"/>
                  <a:gd name="T23" fmla="*/ 169 h 201"/>
                  <a:gd name="T24" fmla="*/ 142 w 270"/>
                  <a:gd name="T25" fmla="*/ 176 h 201"/>
                  <a:gd name="T26" fmla="*/ 135 w 270"/>
                  <a:gd name="T27" fmla="*/ 183 h 201"/>
                  <a:gd name="T28" fmla="*/ 254 w 270"/>
                  <a:gd name="T29" fmla="*/ 146 h 201"/>
                  <a:gd name="T30" fmla="*/ 252 w 270"/>
                  <a:gd name="T31" fmla="*/ 148 h 201"/>
                  <a:gd name="T32" fmla="*/ 18 w 270"/>
                  <a:gd name="T33" fmla="*/ 148 h 201"/>
                  <a:gd name="T34" fmla="*/ 16 w 270"/>
                  <a:gd name="T35" fmla="*/ 146 h 201"/>
                  <a:gd name="T36" fmla="*/ 16 w 270"/>
                  <a:gd name="T37" fmla="*/ 20 h 201"/>
                  <a:gd name="T38" fmla="*/ 18 w 270"/>
                  <a:gd name="T39" fmla="*/ 18 h 201"/>
                  <a:gd name="T40" fmla="*/ 252 w 270"/>
                  <a:gd name="T41" fmla="*/ 18 h 201"/>
                  <a:gd name="T42" fmla="*/ 254 w 270"/>
                  <a:gd name="T43" fmla="*/ 20 h 201"/>
                  <a:gd name="T44" fmla="*/ 254 w 270"/>
                  <a:gd name="T45" fmla="*/ 14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0" h="201">
                    <a:moveTo>
                      <a:pt x="251" y="0"/>
                    </a:moveTo>
                    <a:cubicBezTo>
                      <a:pt x="19" y="0"/>
                      <a:pt x="19" y="0"/>
                      <a:pt x="19" y="0"/>
                    </a:cubicBezTo>
                    <a:cubicBezTo>
                      <a:pt x="9" y="0"/>
                      <a:pt x="0" y="9"/>
                      <a:pt x="0" y="19"/>
                    </a:cubicBezTo>
                    <a:cubicBezTo>
                      <a:pt x="0" y="183"/>
                      <a:pt x="0" y="183"/>
                      <a:pt x="0" y="183"/>
                    </a:cubicBezTo>
                    <a:cubicBezTo>
                      <a:pt x="0" y="193"/>
                      <a:pt x="9" y="201"/>
                      <a:pt x="19" y="201"/>
                    </a:cubicBezTo>
                    <a:cubicBezTo>
                      <a:pt x="251" y="201"/>
                      <a:pt x="251" y="201"/>
                      <a:pt x="251" y="201"/>
                    </a:cubicBezTo>
                    <a:cubicBezTo>
                      <a:pt x="261" y="201"/>
                      <a:pt x="270" y="193"/>
                      <a:pt x="270" y="183"/>
                    </a:cubicBezTo>
                    <a:cubicBezTo>
                      <a:pt x="270" y="19"/>
                      <a:pt x="270" y="19"/>
                      <a:pt x="270" y="19"/>
                    </a:cubicBezTo>
                    <a:cubicBezTo>
                      <a:pt x="270" y="9"/>
                      <a:pt x="261" y="0"/>
                      <a:pt x="251" y="0"/>
                    </a:cubicBezTo>
                    <a:close/>
                    <a:moveTo>
                      <a:pt x="135" y="183"/>
                    </a:moveTo>
                    <a:cubicBezTo>
                      <a:pt x="131" y="183"/>
                      <a:pt x="128" y="180"/>
                      <a:pt x="128" y="176"/>
                    </a:cubicBezTo>
                    <a:cubicBezTo>
                      <a:pt x="128" y="172"/>
                      <a:pt x="131" y="169"/>
                      <a:pt x="135" y="169"/>
                    </a:cubicBezTo>
                    <a:cubicBezTo>
                      <a:pt x="139" y="169"/>
                      <a:pt x="142" y="172"/>
                      <a:pt x="142" y="176"/>
                    </a:cubicBezTo>
                    <a:cubicBezTo>
                      <a:pt x="142" y="180"/>
                      <a:pt x="139" y="183"/>
                      <a:pt x="135" y="183"/>
                    </a:cubicBezTo>
                    <a:close/>
                    <a:moveTo>
                      <a:pt x="254" y="146"/>
                    </a:moveTo>
                    <a:cubicBezTo>
                      <a:pt x="254" y="147"/>
                      <a:pt x="253" y="148"/>
                      <a:pt x="252" y="148"/>
                    </a:cubicBezTo>
                    <a:cubicBezTo>
                      <a:pt x="18" y="148"/>
                      <a:pt x="18" y="148"/>
                      <a:pt x="18" y="148"/>
                    </a:cubicBezTo>
                    <a:cubicBezTo>
                      <a:pt x="17" y="148"/>
                      <a:pt x="16" y="147"/>
                      <a:pt x="16" y="146"/>
                    </a:cubicBezTo>
                    <a:cubicBezTo>
                      <a:pt x="16" y="20"/>
                      <a:pt x="16" y="20"/>
                      <a:pt x="16" y="20"/>
                    </a:cubicBezTo>
                    <a:cubicBezTo>
                      <a:pt x="16" y="19"/>
                      <a:pt x="17" y="18"/>
                      <a:pt x="18" y="18"/>
                    </a:cubicBezTo>
                    <a:cubicBezTo>
                      <a:pt x="252" y="18"/>
                      <a:pt x="252" y="18"/>
                      <a:pt x="252" y="18"/>
                    </a:cubicBezTo>
                    <a:cubicBezTo>
                      <a:pt x="253" y="18"/>
                      <a:pt x="254" y="19"/>
                      <a:pt x="254" y="20"/>
                    </a:cubicBezTo>
                    <a:lnTo>
                      <a:pt x="254"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67" name="Freeform 60"/>
              <p:cNvSpPr/>
              <p:nvPr>
                <p:custDataLst>
                  <p:tags r:id="rId23"/>
                </p:custDataLst>
              </p:nvPr>
            </p:nvSpPr>
            <p:spPr bwMode="auto">
              <a:xfrm>
                <a:off x="7834313" y="1828800"/>
                <a:ext cx="244475" cy="115888"/>
              </a:xfrm>
              <a:custGeom>
                <a:avLst/>
                <a:gdLst>
                  <a:gd name="T0" fmla="*/ 4 w 80"/>
                  <a:gd name="T1" fmla="*/ 20 h 38"/>
                  <a:gd name="T2" fmla="*/ 4 w 80"/>
                  <a:gd name="T3" fmla="*/ 34 h 38"/>
                  <a:gd name="T4" fmla="*/ 11 w 80"/>
                  <a:gd name="T5" fmla="*/ 37 h 38"/>
                  <a:gd name="T6" fmla="*/ 18 w 80"/>
                  <a:gd name="T7" fmla="*/ 34 h 38"/>
                  <a:gd name="T8" fmla="*/ 62 w 80"/>
                  <a:gd name="T9" fmla="*/ 34 h 38"/>
                  <a:gd name="T10" fmla="*/ 76 w 80"/>
                  <a:gd name="T11" fmla="*/ 34 h 38"/>
                  <a:gd name="T12" fmla="*/ 76 w 80"/>
                  <a:gd name="T13" fmla="*/ 20 h 38"/>
                  <a:gd name="T14" fmla="*/ 4 w 80"/>
                  <a:gd name="T15" fmla="*/ 2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38">
                    <a:moveTo>
                      <a:pt x="4" y="20"/>
                    </a:moveTo>
                    <a:cubicBezTo>
                      <a:pt x="0" y="24"/>
                      <a:pt x="0" y="30"/>
                      <a:pt x="4" y="34"/>
                    </a:cubicBezTo>
                    <a:cubicBezTo>
                      <a:pt x="6" y="36"/>
                      <a:pt x="8" y="37"/>
                      <a:pt x="11" y="37"/>
                    </a:cubicBezTo>
                    <a:cubicBezTo>
                      <a:pt x="13" y="37"/>
                      <a:pt x="16" y="36"/>
                      <a:pt x="18" y="34"/>
                    </a:cubicBezTo>
                    <a:cubicBezTo>
                      <a:pt x="30" y="22"/>
                      <a:pt x="50" y="22"/>
                      <a:pt x="62" y="34"/>
                    </a:cubicBezTo>
                    <a:cubicBezTo>
                      <a:pt x="66" y="38"/>
                      <a:pt x="72" y="38"/>
                      <a:pt x="76" y="34"/>
                    </a:cubicBezTo>
                    <a:cubicBezTo>
                      <a:pt x="80" y="30"/>
                      <a:pt x="80" y="24"/>
                      <a:pt x="76" y="20"/>
                    </a:cubicBezTo>
                    <a:cubicBezTo>
                      <a:pt x="56" y="0"/>
                      <a:pt x="24" y="0"/>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68" name="Freeform 61"/>
              <p:cNvSpPr/>
              <p:nvPr>
                <p:custDataLst>
                  <p:tags r:id="rId24"/>
                </p:custDataLst>
              </p:nvPr>
            </p:nvSpPr>
            <p:spPr bwMode="auto">
              <a:xfrm>
                <a:off x="7761288" y="1744662"/>
                <a:ext cx="390525" cy="127000"/>
              </a:xfrm>
              <a:custGeom>
                <a:avLst/>
                <a:gdLst>
                  <a:gd name="T0" fmla="*/ 64 w 128"/>
                  <a:gd name="T1" fmla="*/ 0 h 42"/>
                  <a:gd name="T2" fmla="*/ 4 w 128"/>
                  <a:gd name="T3" fmla="*/ 24 h 42"/>
                  <a:gd name="T4" fmla="*/ 4 w 128"/>
                  <a:gd name="T5" fmla="*/ 39 h 42"/>
                  <a:gd name="T6" fmla="*/ 18 w 128"/>
                  <a:gd name="T7" fmla="*/ 39 h 42"/>
                  <a:gd name="T8" fmla="*/ 64 w 128"/>
                  <a:gd name="T9" fmla="*/ 20 h 42"/>
                  <a:gd name="T10" fmla="*/ 110 w 128"/>
                  <a:gd name="T11" fmla="*/ 39 h 42"/>
                  <a:gd name="T12" fmla="*/ 117 w 128"/>
                  <a:gd name="T13" fmla="*/ 41 h 42"/>
                  <a:gd name="T14" fmla="*/ 124 w 128"/>
                  <a:gd name="T15" fmla="*/ 39 h 42"/>
                  <a:gd name="T16" fmla="*/ 124 w 128"/>
                  <a:gd name="T17" fmla="*/ 24 h 42"/>
                  <a:gd name="T18" fmla="*/ 64 w 128"/>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42">
                    <a:moveTo>
                      <a:pt x="64" y="0"/>
                    </a:moveTo>
                    <a:cubicBezTo>
                      <a:pt x="41" y="0"/>
                      <a:pt x="20" y="8"/>
                      <a:pt x="4" y="24"/>
                    </a:cubicBezTo>
                    <a:cubicBezTo>
                      <a:pt x="0" y="28"/>
                      <a:pt x="0" y="35"/>
                      <a:pt x="4" y="39"/>
                    </a:cubicBezTo>
                    <a:cubicBezTo>
                      <a:pt x="8" y="42"/>
                      <a:pt x="14" y="42"/>
                      <a:pt x="18" y="39"/>
                    </a:cubicBezTo>
                    <a:cubicBezTo>
                      <a:pt x="30" y="26"/>
                      <a:pt x="47" y="20"/>
                      <a:pt x="64" y="20"/>
                    </a:cubicBezTo>
                    <a:cubicBezTo>
                      <a:pt x="81" y="20"/>
                      <a:pt x="97" y="26"/>
                      <a:pt x="110" y="39"/>
                    </a:cubicBezTo>
                    <a:cubicBezTo>
                      <a:pt x="112" y="41"/>
                      <a:pt x="114" y="41"/>
                      <a:pt x="117" y="41"/>
                    </a:cubicBezTo>
                    <a:cubicBezTo>
                      <a:pt x="119" y="41"/>
                      <a:pt x="122" y="41"/>
                      <a:pt x="124" y="39"/>
                    </a:cubicBezTo>
                    <a:cubicBezTo>
                      <a:pt x="128" y="35"/>
                      <a:pt x="128" y="28"/>
                      <a:pt x="124" y="24"/>
                    </a:cubicBezTo>
                    <a:cubicBezTo>
                      <a:pt x="108" y="8"/>
                      <a:pt x="87" y="0"/>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sp>
            <p:nvSpPr>
              <p:cNvPr id="69" name="Freeform 62"/>
              <p:cNvSpPr/>
              <p:nvPr>
                <p:custDataLst>
                  <p:tags r:id="rId25"/>
                </p:custDataLst>
              </p:nvPr>
            </p:nvSpPr>
            <p:spPr bwMode="auto">
              <a:xfrm>
                <a:off x="7907338" y="1954212"/>
                <a:ext cx="104775" cy="100013"/>
              </a:xfrm>
              <a:custGeom>
                <a:avLst/>
                <a:gdLst>
                  <a:gd name="T0" fmla="*/ 6 w 34"/>
                  <a:gd name="T1" fmla="*/ 6 h 33"/>
                  <a:gd name="T2" fmla="*/ 6 w 34"/>
                  <a:gd name="T3" fmla="*/ 27 h 33"/>
                  <a:gd name="T4" fmla="*/ 28 w 34"/>
                  <a:gd name="T5" fmla="*/ 27 h 33"/>
                  <a:gd name="T6" fmla="*/ 28 w 34"/>
                  <a:gd name="T7" fmla="*/ 6 h 33"/>
                  <a:gd name="T8" fmla="*/ 6 w 34"/>
                  <a:gd name="T9" fmla="*/ 6 h 33"/>
                </a:gdLst>
                <a:ahLst/>
                <a:cxnLst>
                  <a:cxn ang="0">
                    <a:pos x="T0" y="T1"/>
                  </a:cxn>
                  <a:cxn ang="0">
                    <a:pos x="T2" y="T3"/>
                  </a:cxn>
                  <a:cxn ang="0">
                    <a:pos x="T4" y="T5"/>
                  </a:cxn>
                  <a:cxn ang="0">
                    <a:pos x="T6" y="T7"/>
                  </a:cxn>
                  <a:cxn ang="0">
                    <a:pos x="T8" y="T9"/>
                  </a:cxn>
                </a:cxnLst>
                <a:rect l="0" t="0" r="r" b="b"/>
                <a:pathLst>
                  <a:path w="34" h="33">
                    <a:moveTo>
                      <a:pt x="6" y="6"/>
                    </a:moveTo>
                    <a:cubicBezTo>
                      <a:pt x="0" y="12"/>
                      <a:pt x="0" y="21"/>
                      <a:pt x="6" y="27"/>
                    </a:cubicBezTo>
                    <a:cubicBezTo>
                      <a:pt x="12" y="33"/>
                      <a:pt x="22" y="33"/>
                      <a:pt x="28" y="27"/>
                    </a:cubicBezTo>
                    <a:cubicBezTo>
                      <a:pt x="34" y="21"/>
                      <a:pt x="34" y="12"/>
                      <a:pt x="28" y="6"/>
                    </a:cubicBezTo>
                    <a:cubicBezTo>
                      <a:pt x="22" y="0"/>
                      <a:pt x="12" y="0"/>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b="1"/>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childTnLst>
                                </p:cTn>
                              </p:par>
                              <p:par>
                                <p:cTn id="8" presetID="64" presetClass="path" presetSubtype="0" decel="100000" fill="hold" nodeType="withEffect">
                                  <p:stCondLst>
                                    <p:cond delay="0"/>
                                  </p:stCondLst>
                                  <p:childTnLst>
                                    <p:animMotion origin="layout" path="M 0 -2.96296E-6 L 0 0.0926 " pathEditMode="relative" rAng="0" ptsTypes="AA">
                                      <p:cBhvr>
                                        <p:cTn id="9" dur="1000" spd="-100000" fill="hold"/>
                                        <p:tgtEl>
                                          <p:spTgt spid="43"/>
                                        </p:tgtEl>
                                        <p:attrNameLst>
                                          <p:attrName>ppt_x</p:attrName>
                                          <p:attrName>ppt_y</p:attrName>
                                        </p:attrNameLst>
                                      </p:cBhvr>
                                      <p:rCtr x="0" y="4630"/>
                                    </p:animMotion>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64" presetClass="path" presetSubtype="0" decel="100000" fill="hold" nodeType="withEffect">
                                  <p:stCondLst>
                                    <p:cond delay="0"/>
                                  </p:stCondLst>
                                  <p:childTnLst>
                                    <p:animMotion origin="layout" path="M 0 -2.96296E-6 L 0 0.0926 " pathEditMode="relative" rAng="0" ptsTypes="AA">
                                      <p:cBhvr>
                                        <p:cTn id="15" dur="1000" spd="-100000" fill="hold"/>
                                        <p:tgtEl>
                                          <p:spTgt spid="59"/>
                                        </p:tgtEl>
                                        <p:attrNameLst>
                                          <p:attrName>ppt_x</p:attrName>
                                          <p:attrName>ppt_y</p:attrName>
                                        </p:attrNameLst>
                                      </p:cBhvr>
                                      <p:rCtr x="0" y="4630"/>
                                    </p:animMotion>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childTnLst>
                                </p:cTn>
                              </p:par>
                              <p:par>
                                <p:cTn id="20" presetID="64" presetClass="path" presetSubtype="0" decel="100000" fill="hold" nodeType="withEffect">
                                  <p:stCondLst>
                                    <p:cond delay="0"/>
                                  </p:stCondLst>
                                  <p:childTnLst>
                                    <p:animMotion origin="layout" path="M 0 -2.96296E-6 L 0 0.0926 " pathEditMode="relative" rAng="0" ptsTypes="AA">
                                      <p:cBhvr>
                                        <p:cTn id="21" dur="1000" spd="-100000" fill="hold"/>
                                        <p:tgtEl>
                                          <p:spTgt spid="49"/>
                                        </p:tgtEl>
                                        <p:attrNameLst>
                                          <p:attrName>ppt_x</p:attrName>
                                          <p:attrName>ppt_y</p:attrName>
                                        </p:attrNameLst>
                                      </p:cBhvr>
                                      <p:rCtr x="0" y="46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5336717" cy="584775"/>
          </a:xfrm>
          <a:prstGeom prst="rect">
            <a:avLst/>
          </a:prstGeom>
        </p:spPr>
        <p:txBody>
          <a:bodyPr wrap="none">
            <a:spAutoFit/>
          </a:bodyPr>
          <a:lstStyle/>
          <a:p>
            <a:r>
              <a:rPr lang="zh-CN" altLang="en-US" sz="3200" dirty="0"/>
              <a:t>第一节  创业精神与创新意识</a:t>
            </a:r>
            <a:endParaRPr lang="zh-CN" altLang="en-US" sz="3200" dirty="0"/>
          </a:p>
        </p:txBody>
      </p:sp>
      <p:sp>
        <p:nvSpPr>
          <p:cNvPr id="8" name="矩形 7"/>
          <p:cNvSpPr/>
          <p:nvPr/>
        </p:nvSpPr>
        <p:spPr>
          <a:xfrm>
            <a:off x="5370093" y="2567773"/>
            <a:ext cx="4515980" cy="584775"/>
          </a:xfrm>
          <a:prstGeom prst="rect">
            <a:avLst/>
          </a:prstGeom>
        </p:spPr>
        <p:txBody>
          <a:bodyPr wrap="none">
            <a:spAutoFit/>
          </a:bodyPr>
          <a:lstStyle/>
          <a:p>
            <a:r>
              <a:rPr lang="zh-CN" altLang="en-US" sz="3200" dirty="0"/>
              <a:t>第二节  创业的准备过程</a:t>
            </a:r>
            <a:endParaRPr lang="zh-CN" altLang="en-US" sz="3200" dirty="0"/>
          </a:p>
        </p:txBody>
      </p:sp>
      <p:sp>
        <p:nvSpPr>
          <p:cNvPr id="10" name="矩形 9"/>
          <p:cNvSpPr/>
          <p:nvPr/>
        </p:nvSpPr>
        <p:spPr>
          <a:xfrm>
            <a:off x="5370093" y="3730096"/>
            <a:ext cx="5692140" cy="583565"/>
          </a:xfrm>
          <a:prstGeom prst="rect">
            <a:avLst/>
          </a:prstGeom>
          <a:solidFill>
            <a:schemeClr val="accent1"/>
          </a:solidFill>
        </p:spPr>
        <p:txBody>
          <a:bodyPr wrap="none">
            <a:spAutoFit/>
          </a:bodyPr>
          <a:lstStyle/>
          <a:p>
            <a:pPr algn="l"/>
            <a:r>
              <a:rPr lang="zh-CN" altLang="en-US" sz="3200" dirty="0">
                <a:solidFill>
                  <a:schemeClr val="bg1"/>
                </a:solidFill>
              </a:rPr>
              <a:t>第三节  大学生创业的实施过程</a:t>
            </a:r>
            <a:endParaRPr lang="zh-CN" altLang="en-US" sz="3200" dirty="0">
              <a:solidFill>
                <a:schemeClr val="bg1"/>
              </a:solidFill>
            </a:endParaRPr>
          </a:p>
        </p:txBody>
      </p:sp>
      <p:sp>
        <p:nvSpPr>
          <p:cNvPr id="13" name="double-left-arrows_45721"/>
          <p:cNvSpPr>
            <a:spLocks noChangeAspect="1"/>
          </p:cNvSpPr>
          <p:nvPr/>
        </p:nvSpPr>
        <p:spPr bwMode="auto">
          <a:xfrm flipH="1">
            <a:off x="4596663" y="381964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778386"/>
            <a:ext cx="5747086" cy="584775"/>
          </a:xfrm>
          <a:prstGeom prst="rect">
            <a:avLst/>
          </a:prstGeom>
        </p:spPr>
        <p:txBody>
          <a:bodyPr wrap="none">
            <a:spAutoFit/>
          </a:bodyPr>
          <a:lstStyle/>
          <a:p>
            <a:r>
              <a:rPr lang="zh-CN" altLang="en-US" sz="3200" dirty="0"/>
              <a:t>第四节  大学生创业风险与防范</a:t>
            </a:r>
            <a:endParaRPr lang="zh-CN" altLang="en-US" sz="3200" dirty="0"/>
          </a:p>
        </p:txBody>
      </p:sp>
      <p:sp>
        <p:nvSpPr>
          <p:cNvPr id="2" name="矩形 1"/>
          <p:cNvSpPr/>
          <p:nvPr/>
        </p:nvSpPr>
        <p:spPr>
          <a:xfrm>
            <a:off x="5370093" y="5734061"/>
            <a:ext cx="3660140" cy="583565"/>
          </a:xfrm>
          <a:prstGeom prst="rect">
            <a:avLst/>
          </a:prstGeom>
        </p:spPr>
        <p:txBody>
          <a:bodyPr wrap="none">
            <a:spAutoFit/>
          </a:bodyPr>
          <a:p>
            <a:pPr algn="l"/>
            <a:r>
              <a:rPr lang="zh-CN" altLang="en-US" sz="3200" dirty="0"/>
              <a:t>第五节  课堂实践　</a:t>
            </a:r>
            <a:endParaRPr lang="zh-CN" alt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一、创业模式的确认和领域探索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392349"/>
            <a:ext cx="10727545" cy="580415"/>
          </a:xfrm>
          <a:prstGeom prst="rect">
            <a:avLst/>
          </a:prstGeom>
          <a:noFill/>
        </p:spPr>
        <p:txBody>
          <a:bodyPr wrap="square" rtlCol="0">
            <a:spAutoFit/>
          </a:bodyPr>
          <a:lstStyle/>
          <a:p>
            <a:pPr indent="457200" algn="just">
              <a:lnSpc>
                <a:spcPct val="150000"/>
              </a:lnSpc>
            </a:pPr>
            <a:r>
              <a:rPr lang="zh-CN" altLang="en-US" sz="2400"/>
              <a:t>适合大学生起步的创业模式主要有以下几种。</a:t>
            </a:r>
            <a:endParaRPr lang="en-US" altLang="zh-CN" sz="2400" dirty="0"/>
          </a:p>
        </p:txBody>
      </p:sp>
      <p:sp>
        <p:nvSpPr>
          <p:cNvPr id="46" name="圆角矩形 29"/>
          <p:cNvSpPr/>
          <p:nvPr/>
        </p:nvSpPr>
        <p:spPr>
          <a:xfrm>
            <a:off x="-436606" y="1450866"/>
            <a:ext cx="6813343"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．适合大学生起步的创业模式</a:t>
            </a:r>
            <a:endParaRPr lang="zh-CN" altLang="en-US" sz="2800" b="1" dirty="0">
              <a:solidFill>
                <a:schemeClr val="bg1"/>
              </a:solidFill>
            </a:endParaRPr>
          </a:p>
        </p:txBody>
      </p:sp>
      <p:grpSp>
        <p:nvGrpSpPr>
          <p:cNvPr id="54" name="组合 53"/>
          <p:cNvGrpSpPr/>
          <p:nvPr/>
        </p:nvGrpSpPr>
        <p:grpSpPr>
          <a:xfrm>
            <a:off x="4431030" y="3612515"/>
            <a:ext cx="2661920" cy="2520950"/>
            <a:chOff x="4348163" y="2180557"/>
            <a:chExt cx="3516312" cy="3329106"/>
          </a:xfrm>
        </p:grpSpPr>
        <p:sp>
          <p:nvSpPr>
            <p:cNvPr id="55" name="Oval 2"/>
            <p:cNvSpPr>
              <a:spLocks noChangeArrowheads="1"/>
            </p:cNvSpPr>
            <p:nvPr/>
          </p:nvSpPr>
          <p:spPr bwMode="auto">
            <a:xfrm>
              <a:off x="4451350" y="2180557"/>
              <a:ext cx="3294063" cy="3313113"/>
            </a:xfrm>
            <a:prstGeom prst="ellipse">
              <a:avLst/>
            </a:prstGeom>
            <a:noFill/>
            <a:ln w="53975" cmpd="sng">
              <a:solidFill>
                <a:schemeClr val="bg1">
                  <a:lumMod val="75000"/>
                </a:schemeClr>
              </a:solidFill>
              <a:bevel/>
            </a:ln>
          </p:spPr>
          <p:txBody>
            <a:bodyPr anchor="ctr"/>
            <a:lstStyle/>
            <a:p>
              <a:pPr algn="ctr"/>
              <a:endParaRPr lang="zh-CN" altLang="zh-CN" sz="8800" dirty="0">
                <a:solidFill>
                  <a:schemeClr val="bg1"/>
                </a:solidFill>
                <a:latin typeface="Calibri" panose="020F0502020204030204" pitchFamily="34" charset="0"/>
                <a:sym typeface="Calibri" panose="020F0502020204030204" pitchFamily="34" charset="0"/>
              </a:endParaRPr>
            </a:p>
          </p:txBody>
        </p:sp>
        <p:grpSp>
          <p:nvGrpSpPr>
            <p:cNvPr id="56" name="组合 55"/>
            <p:cNvGrpSpPr/>
            <p:nvPr/>
          </p:nvGrpSpPr>
          <p:grpSpPr>
            <a:xfrm>
              <a:off x="4348163" y="2224752"/>
              <a:ext cx="1033462" cy="859349"/>
              <a:chOff x="4348163" y="2132888"/>
              <a:chExt cx="1033462" cy="859349"/>
            </a:xfrm>
          </p:grpSpPr>
          <p:sp>
            <p:nvSpPr>
              <p:cNvPr id="87" name="Oval 3"/>
              <p:cNvSpPr>
                <a:spLocks noChangeArrowheads="1"/>
              </p:cNvSpPr>
              <p:nvPr/>
            </p:nvSpPr>
            <p:spPr bwMode="auto">
              <a:xfrm>
                <a:off x="4348163" y="2132888"/>
                <a:ext cx="1033462" cy="859349"/>
              </a:xfrm>
              <a:prstGeom prst="hexagon">
                <a:avLst/>
              </a:prstGeom>
              <a:solidFill>
                <a:srgbClr val="5FCACB"/>
              </a:solidFill>
              <a:ln w="28575">
                <a:noFill/>
                <a:bevel/>
              </a:ln>
            </p:spPr>
            <p:txBody>
              <a:bodyPr anchor="ctr"/>
              <a:lstStyle/>
              <a:p>
                <a:pPr algn="ctr"/>
                <a:endParaRPr lang="zh-CN" altLang="zh-CN" sz="8800">
                  <a:solidFill>
                    <a:schemeClr val="accent6"/>
                  </a:solidFill>
                  <a:latin typeface="Calibri" panose="020F0502020204030204" pitchFamily="34" charset="0"/>
                  <a:sym typeface="Calibri" panose="020F0502020204030204" pitchFamily="34" charset="0"/>
                </a:endParaRPr>
              </a:p>
            </p:txBody>
          </p:sp>
          <p:grpSp>
            <p:nvGrpSpPr>
              <p:cNvPr id="88" name="Group 29"/>
              <p:cNvGrpSpPr/>
              <p:nvPr/>
            </p:nvGrpSpPr>
            <p:grpSpPr bwMode="auto">
              <a:xfrm>
                <a:off x="4616450" y="2301418"/>
                <a:ext cx="569913" cy="484188"/>
                <a:chOff x="0" y="0"/>
                <a:chExt cx="496661" cy="421788"/>
              </a:xfrm>
            </p:grpSpPr>
            <p:sp>
              <p:nvSpPr>
                <p:cNvPr id="89"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endParaRPr lang="zh-CN" altLang="en-US"/>
                </a:p>
              </p:txBody>
            </p:sp>
            <p:sp>
              <p:nvSpPr>
                <p:cNvPr id="90"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endParaRPr lang="zh-CN" altLang="zh-CN">
                    <a:latin typeface="Calibri" panose="020F0502020204030204" pitchFamily="34" charset="0"/>
                    <a:sym typeface="Calibri" panose="020F0502020204030204" pitchFamily="34" charset="0"/>
                  </a:endParaRPr>
                </a:p>
              </p:txBody>
            </p:sp>
            <p:sp>
              <p:nvSpPr>
                <p:cNvPr id="91"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endParaRPr lang="zh-CN" altLang="en-US"/>
                </a:p>
              </p:txBody>
            </p:sp>
            <p:sp>
              <p:nvSpPr>
                <p:cNvPr id="92"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endParaRPr lang="zh-CN" altLang="en-US"/>
                </a:p>
              </p:txBody>
            </p:sp>
            <p:sp>
              <p:nvSpPr>
                <p:cNvPr id="93"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endParaRPr lang="zh-CN" altLang="en-US"/>
                </a:p>
              </p:txBody>
            </p:sp>
            <p:sp>
              <p:nvSpPr>
                <p:cNvPr id="94"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endParaRPr lang="zh-CN" altLang="en-US"/>
                </a:p>
              </p:txBody>
            </p:sp>
          </p:grpSp>
        </p:grpSp>
        <p:grpSp>
          <p:nvGrpSpPr>
            <p:cNvPr id="60" name="组合 59"/>
            <p:cNvGrpSpPr/>
            <p:nvPr/>
          </p:nvGrpSpPr>
          <p:grpSpPr>
            <a:xfrm>
              <a:off x="4348163" y="4649002"/>
              <a:ext cx="1033462" cy="860661"/>
              <a:chOff x="4348163" y="4557138"/>
              <a:chExt cx="1033462" cy="860661"/>
            </a:xfrm>
          </p:grpSpPr>
          <p:sp>
            <p:nvSpPr>
              <p:cNvPr id="72" name="Oval 5"/>
              <p:cNvSpPr>
                <a:spLocks noChangeArrowheads="1"/>
              </p:cNvSpPr>
              <p:nvPr/>
            </p:nvSpPr>
            <p:spPr bwMode="auto">
              <a:xfrm>
                <a:off x="4348163" y="4557138"/>
                <a:ext cx="1033462" cy="860661"/>
              </a:xfrm>
              <a:prstGeom prst="hexagon">
                <a:avLst/>
              </a:prstGeom>
              <a:solidFill>
                <a:srgbClr val="319095"/>
              </a:solidFill>
              <a:ln w="28575">
                <a:noFill/>
                <a:bevel/>
              </a:ln>
            </p:spPr>
            <p:txBody>
              <a:bodyPr anchor="ctr"/>
              <a:lstStyle/>
              <a:p>
                <a:pPr algn="ctr"/>
                <a:endParaRPr lang="zh-CN" altLang="zh-CN" sz="8800" dirty="0">
                  <a:solidFill>
                    <a:schemeClr val="accent4"/>
                  </a:solidFill>
                  <a:latin typeface="Calibri" panose="020F0502020204030204" pitchFamily="34" charset="0"/>
                  <a:sym typeface="Calibri" panose="020F0502020204030204" pitchFamily="34" charset="0"/>
                </a:endParaRPr>
              </a:p>
            </p:txBody>
          </p:sp>
          <p:sp>
            <p:nvSpPr>
              <p:cNvPr id="73"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endParaRPr lang="zh-CN" altLang="en-US"/>
              </a:p>
            </p:txBody>
          </p:sp>
        </p:grpSp>
        <p:grpSp>
          <p:nvGrpSpPr>
            <p:cNvPr id="61" name="组合 60"/>
            <p:cNvGrpSpPr/>
            <p:nvPr/>
          </p:nvGrpSpPr>
          <p:grpSpPr>
            <a:xfrm>
              <a:off x="6743278" y="4618790"/>
              <a:ext cx="1035050" cy="860661"/>
              <a:chOff x="6829425" y="4557138"/>
              <a:chExt cx="1035050" cy="860661"/>
            </a:xfrm>
          </p:grpSpPr>
          <p:sp>
            <p:nvSpPr>
              <p:cNvPr id="70" name="Oval 8"/>
              <p:cNvSpPr>
                <a:spLocks noChangeArrowheads="1"/>
              </p:cNvSpPr>
              <p:nvPr/>
            </p:nvSpPr>
            <p:spPr bwMode="auto">
              <a:xfrm>
                <a:off x="6829425" y="4557138"/>
                <a:ext cx="1035050" cy="860661"/>
              </a:xfrm>
              <a:prstGeom prst="hexagon">
                <a:avLst/>
              </a:prstGeom>
              <a:solidFill>
                <a:srgbClr val="319095"/>
              </a:solidFill>
              <a:ln w="28575">
                <a:noFill/>
                <a:bevel/>
              </a:ln>
            </p:spPr>
            <p:txBody>
              <a:bodyPr anchor="ctr"/>
              <a:lstStyle/>
              <a:p>
                <a:pPr algn="ctr"/>
                <a:endParaRPr lang="zh-CN" altLang="zh-CN" sz="8800">
                  <a:solidFill>
                    <a:schemeClr val="bg1"/>
                  </a:solidFill>
                  <a:latin typeface="Calibri" panose="020F0502020204030204" pitchFamily="34" charset="0"/>
                  <a:sym typeface="Calibri" panose="020F0502020204030204" pitchFamily="34" charset="0"/>
                </a:endParaRPr>
              </a:p>
            </p:txBody>
          </p:sp>
          <p:sp>
            <p:nvSpPr>
              <p:cNvPr id="71"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endParaRPr lang="zh-CN" altLang="en-US"/>
              </a:p>
            </p:txBody>
          </p:sp>
        </p:grpSp>
        <p:grpSp>
          <p:nvGrpSpPr>
            <p:cNvPr id="62" name="组合 61"/>
            <p:cNvGrpSpPr/>
            <p:nvPr/>
          </p:nvGrpSpPr>
          <p:grpSpPr>
            <a:xfrm>
              <a:off x="6829425" y="2224752"/>
              <a:ext cx="1035050" cy="859349"/>
              <a:chOff x="6829425" y="2132888"/>
              <a:chExt cx="1035050" cy="859349"/>
            </a:xfrm>
          </p:grpSpPr>
          <p:sp>
            <p:nvSpPr>
              <p:cNvPr id="64" name="Oval 6"/>
              <p:cNvSpPr>
                <a:spLocks noChangeArrowheads="1"/>
              </p:cNvSpPr>
              <p:nvPr/>
            </p:nvSpPr>
            <p:spPr bwMode="auto">
              <a:xfrm>
                <a:off x="6829425" y="2132888"/>
                <a:ext cx="1035050" cy="859349"/>
              </a:xfrm>
              <a:prstGeom prst="hexagon">
                <a:avLst/>
              </a:prstGeom>
              <a:solidFill>
                <a:srgbClr val="5FCACB"/>
              </a:solidFill>
              <a:ln w="28575">
                <a:noFill/>
                <a:bevel/>
              </a:ln>
            </p:spPr>
            <p:txBody>
              <a:bodyPr anchor="ctr"/>
              <a:lstStyle/>
              <a:p>
                <a:pPr algn="ctr"/>
                <a:endParaRPr lang="zh-CN" altLang="zh-CN" sz="8800">
                  <a:solidFill>
                    <a:schemeClr val="bg1"/>
                  </a:solidFill>
                  <a:latin typeface="Calibri" panose="020F0502020204030204" pitchFamily="34" charset="0"/>
                  <a:sym typeface="Calibri" panose="020F0502020204030204" pitchFamily="34" charset="0"/>
                </a:endParaRPr>
              </a:p>
            </p:txBody>
          </p:sp>
          <p:grpSp>
            <p:nvGrpSpPr>
              <p:cNvPr id="65" name="Group 46"/>
              <p:cNvGrpSpPr/>
              <p:nvPr/>
            </p:nvGrpSpPr>
            <p:grpSpPr bwMode="auto">
              <a:xfrm>
                <a:off x="7064375" y="2209343"/>
                <a:ext cx="554038" cy="630238"/>
                <a:chOff x="0" y="0"/>
                <a:chExt cx="361887" cy="411804"/>
              </a:xfrm>
            </p:grpSpPr>
            <p:sp>
              <p:nvSpPr>
                <p:cNvPr id="66"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endParaRPr lang="zh-CN" altLang="en-US"/>
                </a:p>
              </p:txBody>
            </p:sp>
            <p:sp>
              <p:nvSpPr>
                <p:cNvPr id="67"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endParaRPr lang="zh-CN" altLang="en-US"/>
                </a:p>
              </p:txBody>
            </p:sp>
            <p:sp>
              <p:nvSpPr>
                <p:cNvPr id="68"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endParaRPr lang="zh-CN" altLang="en-US"/>
                </a:p>
              </p:txBody>
            </p:sp>
            <p:sp>
              <p:nvSpPr>
                <p:cNvPr id="69"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endParaRPr lang="zh-CN" altLang="en-US"/>
                </a:p>
              </p:txBody>
            </p:sp>
          </p:grpSp>
        </p:grpSp>
        <p:sp>
          <p:nvSpPr>
            <p:cNvPr id="63" name="矩形 62"/>
            <p:cNvSpPr/>
            <p:nvPr/>
          </p:nvSpPr>
          <p:spPr>
            <a:xfrm>
              <a:off x="5447134" y="3140361"/>
              <a:ext cx="1424732" cy="1421369"/>
            </a:xfrm>
            <a:prstGeom prst="rect">
              <a:avLst/>
            </a:prstGeom>
          </p:spPr>
          <p:txBody>
            <a:bodyPr wrap="square">
              <a:spAutoFit/>
            </a:bodyPr>
            <a:lstStyle/>
            <a:p>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创业模式</a:t>
              </a:r>
              <a:endParaRPr lang="en-US" altLang="zh-CN" sz="32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95" name="文本框 94"/>
          <p:cNvSpPr txBox="1"/>
          <p:nvPr/>
        </p:nvSpPr>
        <p:spPr>
          <a:xfrm>
            <a:off x="2428748" y="3753011"/>
            <a:ext cx="1882247"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1</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）小微企业</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96" name="文本框 95"/>
          <p:cNvSpPr txBox="1"/>
          <p:nvPr/>
        </p:nvSpPr>
        <p:spPr>
          <a:xfrm>
            <a:off x="7122696" y="3671096"/>
            <a:ext cx="1882247"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2</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）代理创业</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97" name="文本框 96"/>
          <p:cNvSpPr txBox="1"/>
          <p:nvPr/>
        </p:nvSpPr>
        <p:spPr>
          <a:xfrm>
            <a:off x="2428748" y="5616782"/>
            <a:ext cx="1882247"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3</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）加盟创业</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98" name="文本框 97"/>
          <p:cNvSpPr txBox="1"/>
          <p:nvPr/>
        </p:nvSpPr>
        <p:spPr>
          <a:xfrm>
            <a:off x="7200801" y="5571062"/>
            <a:ext cx="1882247"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a:t>
            </a:r>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4</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）网络创业</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一、创业模式和领域探索</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228624"/>
            <a:ext cx="10727545" cy="580415"/>
          </a:xfrm>
          <a:prstGeom prst="rect">
            <a:avLst/>
          </a:prstGeom>
          <a:noFill/>
        </p:spPr>
        <p:txBody>
          <a:bodyPr wrap="square" rtlCol="0">
            <a:spAutoFit/>
          </a:bodyPr>
          <a:lstStyle/>
          <a:p>
            <a:pPr indent="457200" algn="just">
              <a:lnSpc>
                <a:spcPct val="150000"/>
              </a:lnSpc>
            </a:pPr>
            <a:r>
              <a:rPr lang="zh-CN" altLang="en-US" sz="2400" dirty="0"/>
              <a:t>适合大学生的创业领域主要有以下几个。</a:t>
            </a:r>
            <a:endParaRPr lang="en-US" altLang="zh-CN" sz="2400" dirty="0"/>
          </a:p>
        </p:txBody>
      </p:sp>
      <p:sp>
        <p:nvSpPr>
          <p:cNvPr id="46" name="圆角矩形 29"/>
          <p:cNvSpPr/>
          <p:nvPr/>
        </p:nvSpPr>
        <p:spPr>
          <a:xfrm>
            <a:off x="-436606" y="1450866"/>
            <a:ext cx="6813343"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．适合大学生的创业领域</a:t>
            </a:r>
            <a:endParaRPr lang="zh-CN" altLang="en-US" sz="2800" b="1" dirty="0">
              <a:solidFill>
                <a:schemeClr val="bg1"/>
              </a:solidFill>
            </a:endParaRPr>
          </a:p>
        </p:txBody>
      </p:sp>
      <p:sp>
        <p:nvSpPr>
          <p:cNvPr id="28" name="椭圆 27"/>
          <p:cNvSpPr/>
          <p:nvPr/>
        </p:nvSpPr>
        <p:spPr>
          <a:xfrm>
            <a:off x="1471273" y="4263234"/>
            <a:ext cx="764171" cy="764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9" name="椭圆 28"/>
          <p:cNvSpPr/>
          <p:nvPr/>
        </p:nvSpPr>
        <p:spPr>
          <a:xfrm>
            <a:off x="4237713" y="4263234"/>
            <a:ext cx="764171" cy="764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0" name="椭圆 29"/>
          <p:cNvSpPr/>
          <p:nvPr/>
        </p:nvSpPr>
        <p:spPr>
          <a:xfrm>
            <a:off x="7004154" y="4263234"/>
            <a:ext cx="764171" cy="7642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1" name="椭圆 30"/>
          <p:cNvSpPr/>
          <p:nvPr/>
        </p:nvSpPr>
        <p:spPr>
          <a:xfrm>
            <a:off x="9770593" y="4263234"/>
            <a:ext cx="764171" cy="764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cxnSp>
        <p:nvCxnSpPr>
          <p:cNvPr id="33" name="直接连接符 32"/>
          <p:cNvCxnSpPr>
            <a:endCxn id="28" idx="2"/>
          </p:cNvCxnSpPr>
          <p:nvPr/>
        </p:nvCxnSpPr>
        <p:spPr>
          <a:xfrm>
            <a:off x="556996" y="4645370"/>
            <a:ext cx="914278" cy="0"/>
          </a:xfrm>
          <a:prstGeom prst="line">
            <a:avLst/>
          </a:prstGeom>
          <a:ln>
            <a:solidFill>
              <a:schemeClr val="bg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1" idx="6"/>
          </p:cNvCxnSpPr>
          <p:nvPr/>
        </p:nvCxnSpPr>
        <p:spPr>
          <a:xfrm>
            <a:off x="10534764" y="4645370"/>
            <a:ext cx="914276" cy="0"/>
          </a:xfrm>
          <a:prstGeom prst="line">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8" idx="6"/>
            <a:endCxn id="29" idx="2"/>
          </p:cNvCxnSpPr>
          <p:nvPr/>
        </p:nvCxnSpPr>
        <p:spPr>
          <a:xfrm>
            <a:off x="2235445" y="4645370"/>
            <a:ext cx="20022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9" idx="6"/>
            <a:endCxn id="30" idx="2"/>
          </p:cNvCxnSpPr>
          <p:nvPr/>
        </p:nvCxnSpPr>
        <p:spPr>
          <a:xfrm>
            <a:off x="5001885" y="4645370"/>
            <a:ext cx="20022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0" idx="6"/>
            <a:endCxn id="31" idx="2"/>
          </p:cNvCxnSpPr>
          <p:nvPr/>
        </p:nvCxnSpPr>
        <p:spPr>
          <a:xfrm>
            <a:off x="7768324" y="4645370"/>
            <a:ext cx="20022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8" idx="0"/>
          </p:cNvCxnSpPr>
          <p:nvPr/>
        </p:nvCxnSpPr>
        <p:spPr>
          <a:xfrm flipV="1">
            <a:off x="1853359" y="3512606"/>
            <a:ext cx="0" cy="75062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53359" y="3498957"/>
            <a:ext cx="38208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0" idx="0"/>
          </p:cNvCxnSpPr>
          <p:nvPr/>
        </p:nvCxnSpPr>
        <p:spPr>
          <a:xfrm flipV="1">
            <a:off x="7386238" y="3512606"/>
            <a:ext cx="0" cy="75062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386238" y="3498957"/>
            <a:ext cx="38208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29" idx="4"/>
          </p:cNvCxnSpPr>
          <p:nvPr/>
        </p:nvCxnSpPr>
        <p:spPr>
          <a:xfrm>
            <a:off x="4619798" y="5027507"/>
            <a:ext cx="0" cy="75062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0800000">
            <a:off x="4237714" y="5791782"/>
            <a:ext cx="38208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1" idx="4"/>
          </p:cNvCxnSpPr>
          <p:nvPr/>
        </p:nvCxnSpPr>
        <p:spPr>
          <a:xfrm>
            <a:off x="10152677" y="5027507"/>
            <a:ext cx="0" cy="75062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0800000">
            <a:off x="9770593" y="5791782"/>
            <a:ext cx="38208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47" name="任意多边形 46"/>
          <p:cNvSpPr>
            <a:spLocks noChangeAspect="1"/>
          </p:cNvSpPr>
          <p:nvPr/>
        </p:nvSpPr>
        <p:spPr>
          <a:xfrm>
            <a:off x="7254423" y="4429370"/>
            <a:ext cx="263632" cy="432000"/>
          </a:xfrm>
          <a:custGeom>
            <a:avLst/>
            <a:gdLst>
              <a:gd name="connsiteX0" fmla="*/ 3411 w 2415654"/>
              <a:gd name="connsiteY0" fmla="*/ 1160060 h 3957849"/>
              <a:gd name="connsiteX1" fmla="*/ 392373 w 2415654"/>
              <a:gd name="connsiteY1" fmla="*/ 1160060 h 3957849"/>
              <a:gd name="connsiteX2" fmla="*/ 392373 w 2415654"/>
              <a:gd name="connsiteY2" fmla="*/ 2123285 h 3957849"/>
              <a:gd name="connsiteX3" fmla="*/ 396449 w 2415654"/>
              <a:gd name="connsiteY3" fmla="*/ 2204161 h 3957849"/>
              <a:gd name="connsiteX4" fmla="*/ 791679 w 2415654"/>
              <a:gd name="connsiteY4" fmla="*/ 2811618 h 3957849"/>
              <a:gd name="connsiteX5" fmla="*/ 1612465 w 2415654"/>
              <a:gd name="connsiteY5" fmla="*/ 2818304 h 3957849"/>
              <a:gd name="connsiteX6" fmla="*/ 2024800 w 2415654"/>
              <a:gd name="connsiteY6" fmla="*/ 2108576 h 3957849"/>
              <a:gd name="connsiteX7" fmla="*/ 2026692 w 2415654"/>
              <a:gd name="connsiteY7" fmla="*/ 2108576 h 3957849"/>
              <a:gd name="connsiteX8" fmla="*/ 2026692 w 2415654"/>
              <a:gd name="connsiteY8" fmla="*/ 1160060 h 3957849"/>
              <a:gd name="connsiteX9" fmla="*/ 2415654 w 2415654"/>
              <a:gd name="connsiteY9" fmla="*/ 1160060 h 3957849"/>
              <a:gd name="connsiteX10" fmla="*/ 2415654 w 2415654"/>
              <a:gd name="connsiteY10" fmla="*/ 2108577 h 3957849"/>
              <a:gd name="connsiteX11" fmla="*/ 2415654 w 2415654"/>
              <a:gd name="connsiteY11" fmla="*/ 2135873 h 3957849"/>
              <a:gd name="connsiteX12" fmla="*/ 2413832 w 2415654"/>
              <a:gd name="connsiteY12" fmla="*/ 2135873 h 3957849"/>
              <a:gd name="connsiteX13" fmla="*/ 2404919 w 2415654"/>
              <a:gd name="connsiteY13" fmla="*/ 2269414 h 3957849"/>
              <a:gd name="connsiteX14" fmla="*/ 1806051 w 2415654"/>
              <a:gd name="connsiteY14" fmla="*/ 3157850 h 3957849"/>
              <a:gd name="connsiteX15" fmla="*/ 1509944 w 2415654"/>
              <a:gd name="connsiteY15" fmla="*/ 3278039 h 3957849"/>
              <a:gd name="connsiteX16" fmla="*/ 1433014 w 2415654"/>
              <a:gd name="connsiteY16" fmla="*/ 3292621 h 3957849"/>
              <a:gd name="connsiteX17" fmla="*/ 1433014 w 2415654"/>
              <a:gd name="connsiteY17" fmla="*/ 3718944 h 3957849"/>
              <a:gd name="connsiteX18" fmla="*/ 1194109 w 2415654"/>
              <a:gd name="connsiteY18" fmla="*/ 3957849 h 3957849"/>
              <a:gd name="connsiteX19" fmla="*/ 955204 w 2415654"/>
              <a:gd name="connsiteY19" fmla="*/ 3718944 h 3957849"/>
              <a:gd name="connsiteX20" fmla="*/ 955204 w 2415654"/>
              <a:gd name="connsiteY20" fmla="*/ 3287107 h 3957849"/>
              <a:gd name="connsiteX21" fmla="*/ 886698 w 2415654"/>
              <a:gd name="connsiteY21" fmla="*/ 3272962 h 3957849"/>
              <a:gd name="connsiteX22" fmla="*/ 592588 w 2415654"/>
              <a:gd name="connsiteY22" fmla="*/ 3147965 h 3957849"/>
              <a:gd name="connsiteX23" fmla="*/ 160 w 2415654"/>
              <a:gd name="connsiteY23" fmla="*/ 2088900 h 3957849"/>
              <a:gd name="connsiteX24" fmla="*/ 3411 w 2415654"/>
              <a:gd name="connsiteY24" fmla="*/ 2088953 h 3957849"/>
              <a:gd name="connsiteX25" fmla="*/ 1207827 w 2415654"/>
              <a:gd name="connsiteY25" fmla="*/ 0 h 3957849"/>
              <a:gd name="connsiteX26" fmla="*/ 1849272 w 2415654"/>
              <a:gd name="connsiteY26" fmla="*/ 641445 h 3957849"/>
              <a:gd name="connsiteX27" fmla="*/ 1849272 w 2415654"/>
              <a:gd name="connsiteY27" fmla="*/ 2033516 h 3957849"/>
              <a:gd name="connsiteX28" fmla="*/ 1207827 w 2415654"/>
              <a:gd name="connsiteY28" fmla="*/ 2674961 h 3957849"/>
              <a:gd name="connsiteX29" fmla="*/ 566382 w 2415654"/>
              <a:gd name="connsiteY29" fmla="*/ 2033516 h 3957849"/>
              <a:gd name="connsiteX30" fmla="*/ 566382 w 2415654"/>
              <a:gd name="connsiteY30" fmla="*/ 641445 h 3957849"/>
              <a:gd name="connsiteX31" fmla="*/ 1207827 w 2415654"/>
              <a:gd name="connsiteY31" fmla="*/ 0 h 395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15654" h="3957849">
                <a:moveTo>
                  <a:pt x="3411" y="1160060"/>
                </a:moveTo>
                <a:lnTo>
                  <a:pt x="392373" y="1160060"/>
                </a:lnTo>
                <a:lnTo>
                  <a:pt x="392373" y="2123285"/>
                </a:lnTo>
                <a:lnTo>
                  <a:pt x="396449" y="2204161"/>
                </a:lnTo>
                <a:cubicBezTo>
                  <a:pt x="425976" y="2455114"/>
                  <a:pt x="570709" y="2680821"/>
                  <a:pt x="791679" y="2811618"/>
                </a:cubicBezTo>
                <a:cubicBezTo>
                  <a:pt x="1044216" y="2961101"/>
                  <a:pt x="1357526" y="2963653"/>
                  <a:pt x="1612465" y="2818304"/>
                </a:cubicBezTo>
                <a:cubicBezTo>
                  <a:pt x="1867404" y="2672955"/>
                  <a:pt x="2024800" y="2402038"/>
                  <a:pt x="2024800" y="2108576"/>
                </a:cubicBezTo>
                <a:lnTo>
                  <a:pt x="2026692" y="2108576"/>
                </a:lnTo>
                <a:lnTo>
                  <a:pt x="2026692" y="1160060"/>
                </a:lnTo>
                <a:lnTo>
                  <a:pt x="2415654" y="1160060"/>
                </a:lnTo>
                <a:lnTo>
                  <a:pt x="2415654" y="2108577"/>
                </a:lnTo>
                <a:lnTo>
                  <a:pt x="2415654" y="2135873"/>
                </a:lnTo>
                <a:lnTo>
                  <a:pt x="2413832" y="2135873"/>
                </a:lnTo>
                <a:lnTo>
                  <a:pt x="2404919" y="2269414"/>
                </a:lnTo>
                <a:cubicBezTo>
                  <a:pt x="2355227" y="2639667"/>
                  <a:pt x="2135844" y="2969825"/>
                  <a:pt x="1806051" y="3157850"/>
                </a:cubicBezTo>
                <a:cubicBezTo>
                  <a:pt x="1711825" y="3211572"/>
                  <a:pt x="1612205" y="3251627"/>
                  <a:pt x="1509944" y="3278039"/>
                </a:cubicBezTo>
                <a:lnTo>
                  <a:pt x="1433014" y="3292621"/>
                </a:lnTo>
                <a:lnTo>
                  <a:pt x="1433014" y="3718944"/>
                </a:lnTo>
                <a:cubicBezTo>
                  <a:pt x="1433014" y="3850888"/>
                  <a:pt x="1326053" y="3957849"/>
                  <a:pt x="1194109" y="3957849"/>
                </a:cubicBezTo>
                <a:cubicBezTo>
                  <a:pt x="1062165" y="3957849"/>
                  <a:pt x="955204" y="3850888"/>
                  <a:pt x="955204" y="3718944"/>
                </a:cubicBezTo>
                <a:lnTo>
                  <a:pt x="955204" y="3287107"/>
                </a:lnTo>
                <a:lnTo>
                  <a:pt x="886698" y="3272962"/>
                </a:lnTo>
                <a:cubicBezTo>
                  <a:pt x="784881" y="3244888"/>
                  <a:pt x="685927" y="3203215"/>
                  <a:pt x="592588" y="3147965"/>
                </a:cubicBezTo>
                <a:cubicBezTo>
                  <a:pt x="219233" y="2926967"/>
                  <a:pt x="-6908" y="2522702"/>
                  <a:pt x="160" y="2088900"/>
                </a:cubicBezTo>
                <a:lnTo>
                  <a:pt x="3411" y="2088953"/>
                </a:lnTo>
                <a:close/>
                <a:moveTo>
                  <a:pt x="1207827" y="0"/>
                </a:moveTo>
                <a:cubicBezTo>
                  <a:pt x="1562087" y="0"/>
                  <a:pt x="1849272" y="287185"/>
                  <a:pt x="1849272" y="641445"/>
                </a:cubicBezTo>
                <a:lnTo>
                  <a:pt x="1849272" y="2033516"/>
                </a:lnTo>
                <a:cubicBezTo>
                  <a:pt x="1849272" y="2387776"/>
                  <a:pt x="1562087" y="2674961"/>
                  <a:pt x="1207827" y="2674961"/>
                </a:cubicBezTo>
                <a:cubicBezTo>
                  <a:pt x="853567" y="2674961"/>
                  <a:pt x="566382" y="2387776"/>
                  <a:pt x="566382" y="2033516"/>
                </a:cubicBezTo>
                <a:lnTo>
                  <a:pt x="566382" y="641445"/>
                </a:lnTo>
                <a:cubicBezTo>
                  <a:pt x="566382" y="287185"/>
                  <a:pt x="853567" y="0"/>
                  <a:pt x="1207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8" name="任意多边形 47"/>
          <p:cNvSpPr>
            <a:spLocks noChangeAspect="1"/>
          </p:cNvSpPr>
          <p:nvPr/>
        </p:nvSpPr>
        <p:spPr>
          <a:xfrm>
            <a:off x="9973022" y="4429370"/>
            <a:ext cx="359314" cy="432000"/>
          </a:xfrm>
          <a:custGeom>
            <a:avLst/>
            <a:gdLst>
              <a:gd name="connsiteX0" fmla="*/ 2088797 w 4696209"/>
              <a:gd name="connsiteY0" fmla="*/ 2028780 h 5645436"/>
              <a:gd name="connsiteX1" fmla="*/ 2539173 w 4696209"/>
              <a:gd name="connsiteY1" fmla="*/ 2028780 h 5645436"/>
              <a:gd name="connsiteX2" fmla="*/ 2539173 w 4696209"/>
              <a:gd name="connsiteY2" fmla="*/ 3205719 h 5645436"/>
              <a:gd name="connsiteX3" fmla="*/ 3543193 w 4696209"/>
              <a:gd name="connsiteY3" fmla="*/ 3785390 h 5645436"/>
              <a:gd name="connsiteX4" fmla="*/ 3318005 w 4696209"/>
              <a:gd name="connsiteY4" fmla="*/ 4175427 h 5645436"/>
              <a:gd name="connsiteX5" fmla="*/ 2088797 w 4696209"/>
              <a:gd name="connsiteY5" fmla="*/ 3465743 h 5645436"/>
              <a:gd name="connsiteX6" fmla="*/ 2098957 w 4696209"/>
              <a:gd name="connsiteY6" fmla="*/ 3448147 h 5645436"/>
              <a:gd name="connsiteX7" fmla="*/ 2088797 w 4696209"/>
              <a:gd name="connsiteY7" fmla="*/ 3448147 h 5645436"/>
              <a:gd name="connsiteX8" fmla="*/ 2348105 w 4696209"/>
              <a:gd name="connsiteY8" fmla="*/ 1488857 h 5645436"/>
              <a:gd name="connsiteX9" fmla="*/ 525293 w 4696209"/>
              <a:gd name="connsiteY9" fmla="*/ 3311669 h 5645436"/>
              <a:gd name="connsiteX10" fmla="*/ 2348105 w 4696209"/>
              <a:gd name="connsiteY10" fmla="*/ 5134481 h 5645436"/>
              <a:gd name="connsiteX11" fmla="*/ 4170917 w 4696209"/>
              <a:gd name="connsiteY11" fmla="*/ 3311669 h 5645436"/>
              <a:gd name="connsiteX12" fmla="*/ 2348105 w 4696209"/>
              <a:gd name="connsiteY12" fmla="*/ 1488857 h 5645436"/>
              <a:gd name="connsiteX13" fmla="*/ 2348105 w 4696209"/>
              <a:gd name="connsiteY13" fmla="*/ 977902 h 5645436"/>
              <a:gd name="connsiteX14" fmla="*/ 4681872 w 4696209"/>
              <a:gd name="connsiteY14" fmla="*/ 3311669 h 5645436"/>
              <a:gd name="connsiteX15" fmla="*/ 2348105 w 4696209"/>
              <a:gd name="connsiteY15" fmla="*/ 5645436 h 5645436"/>
              <a:gd name="connsiteX16" fmla="*/ 14338 w 4696209"/>
              <a:gd name="connsiteY16" fmla="*/ 3311669 h 5645436"/>
              <a:gd name="connsiteX17" fmla="*/ 2348105 w 4696209"/>
              <a:gd name="connsiteY17" fmla="*/ 977902 h 5645436"/>
              <a:gd name="connsiteX18" fmla="*/ 3210794 w 4696209"/>
              <a:gd name="connsiteY18" fmla="*/ 1525 h 5645436"/>
              <a:gd name="connsiteX19" fmla="*/ 3559690 w 4696209"/>
              <a:gd name="connsiteY19" fmla="*/ 82166 h 5645436"/>
              <a:gd name="connsiteX20" fmla="*/ 4389841 w 4696209"/>
              <a:gd name="connsiteY20" fmla="*/ 561454 h 5645436"/>
              <a:gd name="connsiteX21" fmla="*/ 4664989 w 4696209"/>
              <a:gd name="connsiteY21" fmla="*/ 1285059 h 5645436"/>
              <a:gd name="connsiteX22" fmla="*/ 4652365 w 4696209"/>
              <a:gd name="connsiteY22" fmla="*/ 1313093 h 5645436"/>
              <a:gd name="connsiteX23" fmla="*/ 4548130 w 4696209"/>
              <a:gd name="connsiteY23" fmla="*/ 1493633 h 5645436"/>
              <a:gd name="connsiteX24" fmla="*/ 4361174 w 4696209"/>
              <a:gd name="connsiteY24" fmla="*/ 1610458 h 5645436"/>
              <a:gd name="connsiteX25" fmla="*/ 4227467 w 4696209"/>
              <a:gd name="connsiteY25" fmla="*/ 1579554 h 5645436"/>
              <a:gd name="connsiteX26" fmla="*/ 2742962 w 4696209"/>
              <a:gd name="connsiteY26" fmla="*/ 722476 h 5645436"/>
              <a:gd name="connsiteX27" fmla="*/ 2627331 w 4696209"/>
              <a:gd name="connsiteY27" fmla="*/ 490166 h 5645436"/>
              <a:gd name="connsiteX28" fmla="*/ 2634097 w 4696209"/>
              <a:gd name="connsiteY28" fmla="*/ 460273 h 5645436"/>
              <a:gd name="connsiteX29" fmla="*/ 2722954 w 4696209"/>
              <a:gd name="connsiteY29" fmla="*/ 306368 h 5645436"/>
              <a:gd name="connsiteX30" fmla="*/ 3210794 w 4696209"/>
              <a:gd name="connsiteY30" fmla="*/ 1525 h 5645436"/>
              <a:gd name="connsiteX31" fmla="*/ 1485416 w 4696209"/>
              <a:gd name="connsiteY31" fmla="*/ 1525 h 5645436"/>
              <a:gd name="connsiteX32" fmla="*/ 1973255 w 4696209"/>
              <a:gd name="connsiteY32" fmla="*/ 306368 h 5645436"/>
              <a:gd name="connsiteX33" fmla="*/ 2062112 w 4696209"/>
              <a:gd name="connsiteY33" fmla="*/ 460273 h 5645436"/>
              <a:gd name="connsiteX34" fmla="*/ 2068878 w 4696209"/>
              <a:gd name="connsiteY34" fmla="*/ 490166 h 5645436"/>
              <a:gd name="connsiteX35" fmla="*/ 1953247 w 4696209"/>
              <a:gd name="connsiteY35" fmla="*/ 722476 h 5645436"/>
              <a:gd name="connsiteX36" fmla="*/ 468743 w 4696209"/>
              <a:gd name="connsiteY36" fmla="*/ 1579554 h 5645436"/>
              <a:gd name="connsiteX37" fmla="*/ 335035 w 4696209"/>
              <a:gd name="connsiteY37" fmla="*/ 1610458 h 5645436"/>
              <a:gd name="connsiteX38" fmla="*/ 148079 w 4696209"/>
              <a:gd name="connsiteY38" fmla="*/ 1493633 h 5645436"/>
              <a:gd name="connsiteX39" fmla="*/ 43845 w 4696209"/>
              <a:gd name="connsiteY39" fmla="*/ 1313093 h 5645436"/>
              <a:gd name="connsiteX40" fmla="*/ 31220 w 4696209"/>
              <a:gd name="connsiteY40" fmla="*/ 1285059 h 5645436"/>
              <a:gd name="connsiteX41" fmla="*/ 306368 w 4696209"/>
              <a:gd name="connsiteY41" fmla="*/ 561454 h 5645436"/>
              <a:gd name="connsiteX42" fmla="*/ 1136520 w 4696209"/>
              <a:gd name="connsiteY42" fmla="*/ 82166 h 5645436"/>
              <a:gd name="connsiteX43" fmla="*/ 1485416 w 4696209"/>
              <a:gd name="connsiteY43" fmla="*/ 1525 h 564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96209" h="5645436">
                <a:moveTo>
                  <a:pt x="2088797" y="2028780"/>
                </a:moveTo>
                <a:lnTo>
                  <a:pt x="2539173" y="2028780"/>
                </a:lnTo>
                <a:lnTo>
                  <a:pt x="2539173" y="3205719"/>
                </a:lnTo>
                <a:lnTo>
                  <a:pt x="3543193" y="3785390"/>
                </a:lnTo>
                <a:lnTo>
                  <a:pt x="3318005" y="4175427"/>
                </a:lnTo>
                <a:lnTo>
                  <a:pt x="2088797" y="3465743"/>
                </a:lnTo>
                <a:lnTo>
                  <a:pt x="2098957" y="3448147"/>
                </a:lnTo>
                <a:lnTo>
                  <a:pt x="2088797" y="3448147"/>
                </a:lnTo>
                <a:close/>
                <a:moveTo>
                  <a:pt x="2348105" y="1488857"/>
                </a:moveTo>
                <a:cubicBezTo>
                  <a:pt x="1341394" y="1488857"/>
                  <a:pt x="525293" y="2304958"/>
                  <a:pt x="525293" y="3311669"/>
                </a:cubicBezTo>
                <a:cubicBezTo>
                  <a:pt x="525293" y="4318380"/>
                  <a:pt x="1341394" y="5134481"/>
                  <a:pt x="2348105" y="5134481"/>
                </a:cubicBezTo>
                <a:cubicBezTo>
                  <a:pt x="3354816" y="5134481"/>
                  <a:pt x="4170917" y="4318380"/>
                  <a:pt x="4170917" y="3311669"/>
                </a:cubicBezTo>
                <a:cubicBezTo>
                  <a:pt x="4170917" y="2304958"/>
                  <a:pt x="3354816" y="1488857"/>
                  <a:pt x="2348105" y="1488857"/>
                </a:cubicBezTo>
                <a:close/>
                <a:moveTo>
                  <a:pt x="2348105" y="977902"/>
                </a:moveTo>
                <a:cubicBezTo>
                  <a:pt x="3637009" y="977902"/>
                  <a:pt x="4681872" y="2022765"/>
                  <a:pt x="4681872" y="3311669"/>
                </a:cubicBezTo>
                <a:cubicBezTo>
                  <a:pt x="4681872" y="4600573"/>
                  <a:pt x="3637009" y="5645436"/>
                  <a:pt x="2348105" y="5645436"/>
                </a:cubicBezTo>
                <a:cubicBezTo>
                  <a:pt x="1059201" y="5645436"/>
                  <a:pt x="14338" y="4600573"/>
                  <a:pt x="14338" y="3311669"/>
                </a:cubicBezTo>
                <a:cubicBezTo>
                  <a:pt x="14338" y="2022765"/>
                  <a:pt x="1059201" y="977902"/>
                  <a:pt x="2348105" y="977902"/>
                </a:cubicBezTo>
                <a:close/>
                <a:moveTo>
                  <a:pt x="3210794" y="1525"/>
                </a:moveTo>
                <a:cubicBezTo>
                  <a:pt x="3328480" y="-6792"/>
                  <a:pt x="3449826" y="18736"/>
                  <a:pt x="3559690" y="82166"/>
                </a:cubicBezTo>
                <a:lnTo>
                  <a:pt x="4389841" y="561454"/>
                </a:lnTo>
                <a:cubicBezTo>
                  <a:pt x="4646190" y="709457"/>
                  <a:pt x="4755086" y="1014775"/>
                  <a:pt x="4664989" y="1285059"/>
                </a:cubicBezTo>
                <a:lnTo>
                  <a:pt x="4652365" y="1313093"/>
                </a:lnTo>
                <a:lnTo>
                  <a:pt x="4548130" y="1493633"/>
                </a:lnTo>
                <a:cubicBezTo>
                  <a:pt x="4507616" y="1563805"/>
                  <a:pt x="4436343" y="1605146"/>
                  <a:pt x="4361174" y="1610458"/>
                </a:cubicBezTo>
                <a:cubicBezTo>
                  <a:pt x="4316074" y="1613646"/>
                  <a:pt x="4269570" y="1603863"/>
                  <a:pt x="4227467" y="1579554"/>
                </a:cubicBezTo>
                <a:lnTo>
                  <a:pt x="2742962" y="722476"/>
                </a:lnTo>
                <a:cubicBezTo>
                  <a:pt x="2658756" y="673860"/>
                  <a:pt x="2616066" y="580949"/>
                  <a:pt x="2627331" y="490166"/>
                </a:cubicBezTo>
                <a:lnTo>
                  <a:pt x="2634097" y="460273"/>
                </a:lnTo>
                <a:lnTo>
                  <a:pt x="2722954" y="306368"/>
                </a:lnTo>
                <a:cubicBezTo>
                  <a:pt x="2828671" y="123262"/>
                  <a:pt x="3014650" y="15387"/>
                  <a:pt x="3210794" y="1525"/>
                </a:cubicBezTo>
                <a:close/>
                <a:moveTo>
                  <a:pt x="1485416" y="1525"/>
                </a:moveTo>
                <a:cubicBezTo>
                  <a:pt x="1681559" y="15386"/>
                  <a:pt x="1867539" y="123262"/>
                  <a:pt x="1973255" y="306368"/>
                </a:cubicBezTo>
                <a:lnTo>
                  <a:pt x="2062112" y="460273"/>
                </a:lnTo>
                <a:lnTo>
                  <a:pt x="2068878" y="490166"/>
                </a:lnTo>
                <a:cubicBezTo>
                  <a:pt x="2080144" y="580949"/>
                  <a:pt x="2037454" y="673859"/>
                  <a:pt x="1953247" y="722476"/>
                </a:cubicBezTo>
                <a:lnTo>
                  <a:pt x="468743" y="1579554"/>
                </a:lnTo>
                <a:cubicBezTo>
                  <a:pt x="426639" y="1603863"/>
                  <a:pt x="380136" y="1613646"/>
                  <a:pt x="335035" y="1610458"/>
                </a:cubicBezTo>
                <a:cubicBezTo>
                  <a:pt x="259866" y="1605146"/>
                  <a:pt x="188593" y="1563805"/>
                  <a:pt x="148079" y="1493633"/>
                </a:cubicBezTo>
                <a:lnTo>
                  <a:pt x="43845" y="1313093"/>
                </a:lnTo>
                <a:lnTo>
                  <a:pt x="31220" y="1285059"/>
                </a:lnTo>
                <a:cubicBezTo>
                  <a:pt x="-58877" y="1014775"/>
                  <a:pt x="50020" y="709457"/>
                  <a:pt x="306368" y="561454"/>
                </a:cubicBezTo>
                <a:lnTo>
                  <a:pt x="1136520" y="82166"/>
                </a:lnTo>
                <a:cubicBezTo>
                  <a:pt x="1246384" y="18736"/>
                  <a:pt x="1367729" y="-6792"/>
                  <a:pt x="1485416" y="15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solidFill>
                <a:schemeClr val="tx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4" name="任意多边形 53"/>
          <p:cNvSpPr>
            <a:spLocks noChangeAspect="1"/>
          </p:cNvSpPr>
          <p:nvPr/>
        </p:nvSpPr>
        <p:spPr>
          <a:xfrm>
            <a:off x="4397149" y="4429370"/>
            <a:ext cx="431941" cy="432000"/>
          </a:xfrm>
          <a:custGeom>
            <a:avLst/>
            <a:gdLst>
              <a:gd name="connsiteX0" fmla="*/ 2822419 w 5595582"/>
              <a:gd name="connsiteY0" fmla="*/ 2670465 h 5595582"/>
              <a:gd name="connsiteX1" fmla="*/ 2924632 w 5595582"/>
              <a:gd name="connsiteY1" fmla="*/ 2770939 h 5595582"/>
              <a:gd name="connsiteX2" fmla="*/ 2824643 w 5595582"/>
              <a:gd name="connsiteY2" fmla="*/ 2924635 h 5595582"/>
              <a:gd name="connsiteX3" fmla="*/ 2670947 w 5595582"/>
              <a:gd name="connsiteY3" fmla="*/ 2824646 h 5595582"/>
              <a:gd name="connsiteX4" fmla="*/ 2770935 w 5595582"/>
              <a:gd name="connsiteY4" fmla="*/ 2670950 h 5595582"/>
              <a:gd name="connsiteX5" fmla="*/ 2822419 w 5595582"/>
              <a:gd name="connsiteY5" fmla="*/ 2670465 h 5595582"/>
              <a:gd name="connsiteX6" fmla="*/ 2796143 w 5595582"/>
              <a:gd name="connsiteY6" fmla="*/ 2511137 h 5595582"/>
              <a:gd name="connsiteX7" fmla="*/ 2738429 w 5595582"/>
              <a:gd name="connsiteY7" fmla="*/ 2517404 h 5595582"/>
              <a:gd name="connsiteX8" fmla="*/ 2517400 w 5595582"/>
              <a:gd name="connsiteY8" fmla="*/ 2857153 h 5595582"/>
              <a:gd name="connsiteX9" fmla="*/ 2857150 w 5595582"/>
              <a:gd name="connsiteY9" fmla="*/ 3078182 h 5595582"/>
              <a:gd name="connsiteX10" fmla="*/ 3078179 w 5595582"/>
              <a:gd name="connsiteY10" fmla="*/ 2738431 h 5595582"/>
              <a:gd name="connsiteX11" fmla="*/ 2796143 w 5595582"/>
              <a:gd name="connsiteY11" fmla="*/ 2511137 h 5595582"/>
              <a:gd name="connsiteX12" fmla="*/ 4374868 w 5595582"/>
              <a:gd name="connsiteY12" fmla="*/ 1380099 h 5595582"/>
              <a:gd name="connsiteX13" fmla="*/ 3091830 w 5595582"/>
              <a:gd name="connsiteY13" fmla="*/ 3124889 h 5595582"/>
              <a:gd name="connsiteX14" fmla="*/ 1220710 w 5595582"/>
              <a:gd name="connsiteY14" fmla="*/ 4215483 h 5595582"/>
              <a:gd name="connsiteX15" fmla="*/ 2503749 w 5595582"/>
              <a:gd name="connsiteY15" fmla="*/ 2470693 h 5595582"/>
              <a:gd name="connsiteX16" fmla="*/ 2797791 w 5595582"/>
              <a:gd name="connsiteY16" fmla="*/ 424257 h 5595582"/>
              <a:gd name="connsiteX17" fmla="*/ 424257 w 5595582"/>
              <a:gd name="connsiteY17" fmla="*/ 2797791 h 5595582"/>
              <a:gd name="connsiteX18" fmla="*/ 2797791 w 5595582"/>
              <a:gd name="connsiteY18" fmla="*/ 5171325 h 5595582"/>
              <a:gd name="connsiteX19" fmla="*/ 5171325 w 5595582"/>
              <a:gd name="connsiteY19" fmla="*/ 2797791 h 5595582"/>
              <a:gd name="connsiteX20" fmla="*/ 2797791 w 5595582"/>
              <a:gd name="connsiteY20" fmla="*/ 424257 h 5595582"/>
              <a:gd name="connsiteX21" fmla="*/ 2797791 w 5595582"/>
              <a:gd name="connsiteY21" fmla="*/ 0 h 5595582"/>
              <a:gd name="connsiteX22" fmla="*/ 5595582 w 5595582"/>
              <a:gd name="connsiteY22" fmla="*/ 2797791 h 5595582"/>
              <a:gd name="connsiteX23" fmla="*/ 2797791 w 5595582"/>
              <a:gd name="connsiteY23" fmla="*/ 5595582 h 5595582"/>
              <a:gd name="connsiteX24" fmla="*/ 0 w 5595582"/>
              <a:gd name="connsiteY24" fmla="*/ 2797791 h 5595582"/>
              <a:gd name="connsiteX25" fmla="*/ 2797791 w 5595582"/>
              <a:gd name="connsiteY25" fmla="*/ 0 h 559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95582" h="5595582">
                <a:moveTo>
                  <a:pt x="2822419" y="2670465"/>
                </a:moveTo>
                <a:cubicBezTo>
                  <a:pt x="2872021" y="2680082"/>
                  <a:pt x="2913509" y="2718399"/>
                  <a:pt x="2924632" y="2770939"/>
                </a:cubicBezTo>
                <a:cubicBezTo>
                  <a:pt x="2939463" y="2840992"/>
                  <a:pt x="2894697" y="2909804"/>
                  <a:pt x="2824643" y="2924635"/>
                </a:cubicBezTo>
                <a:cubicBezTo>
                  <a:pt x="2754590" y="2939466"/>
                  <a:pt x="2685778" y="2894699"/>
                  <a:pt x="2670947" y="2824646"/>
                </a:cubicBezTo>
                <a:cubicBezTo>
                  <a:pt x="2656116" y="2754592"/>
                  <a:pt x="2700882" y="2685780"/>
                  <a:pt x="2770935" y="2670950"/>
                </a:cubicBezTo>
                <a:cubicBezTo>
                  <a:pt x="2788449" y="2667242"/>
                  <a:pt x="2805884" y="2667259"/>
                  <a:pt x="2822419" y="2670465"/>
                </a:cubicBezTo>
                <a:close/>
                <a:moveTo>
                  <a:pt x="2796143" y="2511137"/>
                </a:moveTo>
                <a:cubicBezTo>
                  <a:pt x="2777100" y="2511266"/>
                  <a:pt x="2757786" y="2513306"/>
                  <a:pt x="2738429" y="2517404"/>
                </a:cubicBezTo>
                <a:cubicBezTo>
                  <a:pt x="2583574" y="2550187"/>
                  <a:pt x="2484616" y="2702298"/>
                  <a:pt x="2517400" y="2857153"/>
                </a:cubicBezTo>
                <a:cubicBezTo>
                  <a:pt x="2550184" y="3012007"/>
                  <a:pt x="2702296" y="3110966"/>
                  <a:pt x="2857150" y="3078182"/>
                </a:cubicBezTo>
                <a:cubicBezTo>
                  <a:pt x="3012005" y="3045398"/>
                  <a:pt x="3110962" y="2893286"/>
                  <a:pt x="3078179" y="2738431"/>
                </a:cubicBezTo>
                <a:cubicBezTo>
                  <a:pt x="3049492" y="2602933"/>
                  <a:pt x="2929447" y="2510232"/>
                  <a:pt x="2796143" y="2511137"/>
                </a:cubicBezTo>
                <a:close/>
                <a:moveTo>
                  <a:pt x="4374868" y="1380099"/>
                </a:moveTo>
                <a:lnTo>
                  <a:pt x="3091830" y="3124889"/>
                </a:lnTo>
                <a:lnTo>
                  <a:pt x="1220710" y="4215483"/>
                </a:lnTo>
                <a:lnTo>
                  <a:pt x="2503749" y="2470693"/>
                </a:lnTo>
                <a:close/>
                <a:moveTo>
                  <a:pt x="2797791" y="424257"/>
                </a:moveTo>
                <a:cubicBezTo>
                  <a:pt x="1486924" y="424257"/>
                  <a:pt x="424257" y="1486924"/>
                  <a:pt x="424257" y="2797791"/>
                </a:cubicBezTo>
                <a:cubicBezTo>
                  <a:pt x="424257" y="4108658"/>
                  <a:pt x="1486924" y="5171325"/>
                  <a:pt x="2797791" y="5171325"/>
                </a:cubicBezTo>
                <a:cubicBezTo>
                  <a:pt x="4108658" y="5171325"/>
                  <a:pt x="5171325" y="4108658"/>
                  <a:pt x="5171325" y="2797791"/>
                </a:cubicBezTo>
                <a:cubicBezTo>
                  <a:pt x="5171325" y="1486924"/>
                  <a:pt x="4108658" y="424257"/>
                  <a:pt x="2797791" y="424257"/>
                </a:cubicBezTo>
                <a:close/>
                <a:moveTo>
                  <a:pt x="2797791" y="0"/>
                </a:moveTo>
                <a:cubicBezTo>
                  <a:pt x="4342968" y="0"/>
                  <a:pt x="5595582" y="1252614"/>
                  <a:pt x="5595582" y="2797791"/>
                </a:cubicBezTo>
                <a:cubicBezTo>
                  <a:pt x="5595582" y="4342968"/>
                  <a:pt x="4342968" y="5595582"/>
                  <a:pt x="2797791" y="5595582"/>
                </a:cubicBezTo>
                <a:cubicBezTo>
                  <a:pt x="1252614" y="5595582"/>
                  <a:pt x="0" y="4342968"/>
                  <a:pt x="0" y="2797791"/>
                </a:cubicBezTo>
                <a:cubicBezTo>
                  <a:pt x="0" y="1252614"/>
                  <a:pt x="1252614" y="0"/>
                  <a:pt x="2797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solidFill>
                <a:schemeClr val="tx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5" name="任意多边形 54"/>
          <p:cNvSpPr>
            <a:spLocks noChangeAspect="1"/>
          </p:cNvSpPr>
          <p:nvPr/>
        </p:nvSpPr>
        <p:spPr>
          <a:xfrm>
            <a:off x="1685363" y="4429370"/>
            <a:ext cx="335992" cy="43200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p>
            <a:pPr algn="ctr"/>
            <a:endParaRPr lang="zh-CN" altLang="en-US" sz="2400">
              <a:solidFill>
                <a:schemeClr val="tx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6" name="文本框 55"/>
          <p:cNvSpPr txBox="1"/>
          <p:nvPr/>
        </p:nvSpPr>
        <p:spPr>
          <a:xfrm>
            <a:off x="2399195" y="3075877"/>
            <a:ext cx="2879611" cy="335915"/>
          </a:xfrm>
          <a:prstGeom prst="rect">
            <a:avLst/>
          </a:prstGeom>
          <a:noFill/>
        </p:spPr>
        <p:txBody>
          <a:bodyPr wrap="square" lIns="91424" tIns="45713" rIns="91424" bIns="45713" rtlCol="0">
            <a:spAutoFit/>
          </a:bodyPr>
          <a:p>
            <a:pPr algn="ctr"/>
            <a:r>
              <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高科技领域</a:t>
            </a:r>
            <a:endPar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7" name="文本框 56"/>
          <p:cNvSpPr txBox="1"/>
          <p:nvPr/>
        </p:nvSpPr>
        <p:spPr>
          <a:xfrm>
            <a:off x="2399195" y="3445211"/>
            <a:ext cx="2879611" cy="523779"/>
          </a:xfrm>
          <a:prstGeom prst="roundRect">
            <a:avLst>
              <a:gd name="adj" fmla="val 50000"/>
            </a:avLst>
          </a:prstGeom>
          <a:noFill/>
          <a:ln>
            <a:solidFill>
              <a:schemeClr val="bg1">
                <a:lumMod val="75000"/>
              </a:schemeClr>
            </a:solidFill>
          </a:ln>
        </p:spPr>
        <p:txBody>
          <a:bodyPr wrap="square" lIns="91424" tIns="45713" rIns="91424" bIns="45713" rtlCol="0">
            <a:spAutoFit/>
          </a:bodyPr>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注意技术的创新，开发具有独立知识</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产权的产品</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8" name="文本框 57"/>
          <p:cNvSpPr txBox="1"/>
          <p:nvPr/>
        </p:nvSpPr>
        <p:spPr>
          <a:xfrm>
            <a:off x="7932073" y="3075877"/>
            <a:ext cx="2879611" cy="335915"/>
          </a:xfrm>
          <a:prstGeom prst="rect">
            <a:avLst/>
          </a:prstGeom>
          <a:noFill/>
        </p:spPr>
        <p:txBody>
          <a:bodyPr wrap="square" lIns="91424" tIns="45713" rIns="91424" bIns="45713" rtlCol="0">
            <a:spAutoFit/>
          </a:bodyPr>
          <a:p>
            <a:pPr algn="ctr"/>
            <a:r>
              <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培训领域</a:t>
            </a:r>
            <a:endPar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0" name="文本框 59"/>
          <p:cNvSpPr txBox="1"/>
          <p:nvPr/>
        </p:nvSpPr>
        <p:spPr>
          <a:xfrm>
            <a:off x="7932073" y="3445211"/>
            <a:ext cx="2879611" cy="359238"/>
          </a:xfrm>
          <a:prstGeom prst="roundRect">
            <a:avLst>
              <a:gd name="adj" fmla="val 50000"/>
            </a:avLst>
          </a:prstGeom>
          <a:noFill/>
          <a:ln>
            <a:solidFill>
              <a:schemeClr val="bg1">
                <a:lumMod val="75000"/>
              </a:schemeClr>
            </a:solidFill>
          </a:ln>
        </p:spPr>
        <p:txBody>
          <a:bodyPr wrap="square" lIns="91424" tIns="45713" rIns="91424" bIns="45713" rtlCol="0">
            <a:spAutoFit/>
          </a:bodyPr>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充分利用校园资源和师资力量进行创业</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1" name="文本框 60"/>
          <p:cNvSpPr txBox="1"/>
          <p:nvPr/>
        </p:nvSpPr>
        <p:spPr>
          <a:xfrm>
            <a:off x="1046821" y="5409644"/>
            <a:ext cx="2879611" cy="335915"/>
          </a:xfrm>
          <a:prstGeom prst="rect">
            <a:avLst/>
          </a:prstGeom>
          <a:noFill/>
        </p:spPr>
        <p:txBody>
          <a:bodyPr wrap="square" lIns="91424" tIns="45713" rIns="91424" bIns="45713" rtlCol="0">
            <a:spAutoFit/>
          </a:bodyPr>
          <a:p>
            <a:pPr algn="ctr"/>
            <a:r>
              <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现代农业领域</a:t>
            </a:r>
            <a:endPar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2" name="文本框 61"/>
          <p:cNvSpPr txBox="1"/>
          <p:nvPr/>
        </p:nvSpPr>
        <p:spPr>
          <a:xfrm>
            <a:off x="1046821" y="5778977"/>
            <a:ext cx="2879611" cy="619857"/>
          </a:xfrm>
          <a:prstGeom prst="roundRect">
            <a:avLst>
              <a:gd name="adj" fmla="val 50000"/>
            </a:avLst>
          </a:prstGeom>
          <a:noFill/>
          <a:ln>
            <a:solidFill>
              <a:schemeClr val="bg1">
                <a:lumMod val="75000"/>
              </a:schemeClr>
            </a:solidFill>
          </a:ln>
        </p:spPr>
        <p:txBody>
          <a:bodyPr wrap="square" lIns="91424" tIns="45713" rIns="91424" bIns="45713" rtlCol="0">
            <a:spAutoFit/>
          </a:bodyPr>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在农产品的初加工、深加工及综合利用等方面开展创业活动</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3" name="文本框 62"/>
          <p:cNvSpPr txBox="1"/>
          <p:nvPr/>
        </p:nvSpPr>
        <p:spPr>
          <a:xfrm>
            <a:off x="6665185" y="5409644"/>
            <a:ext cx="2879611" cy="335915"/>
          </a:xfrm>
          <a:prstGeom prst="rect">
            <a:avLst/>
          </a:prstGeom>
          <a:noFill/>
        </p:spPr>
        <p:txBody>
          <a:bodyPr wrap="square" lIns="91424" tIns="45713" rIns="91424" bIns="45713" rtlCol="0">
            <a:spAutoFit/>
          </a:bodyPr>
          <a:p>
            <a:pPr algn="ctr"/>
            <a:r>
              <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设计领域</a:t>
            </a:r>
            <a:endParaRPr lang="zh-CN" altLang="en-US" sz="1600" b="1"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4" name="文本框 63"/>
          <p:cNvSpPr txBox="1"/>
          <p:nvPr/>
        </p:nvSpPr>
        <p:spPr>
          <a:xfrm>
            <a:off x="6665185" y="5778977"/>
            <a:ext cx="2879611" cy="523779"/>
          </a:xfrm>
          <a:prstGeom prst="roundRect">
            <a:avLst>
              <a:gd name="adj" fmla="val 50000"/>
            </a:avLst>
          </a:prstGeom>
          <a:noFill/>
          <a:ln>
            <a:solidFill>
              <a:schemeClr val="bg1">
                <a:lumMod val="75000"/>
              </a:schemeClr>
            </a:solidFill>
          </a:ln>
        </p:spPr>
        <p:txBody>
          <a:bodyPr wrap="square" lIns="91424" tIns="45713" rIns="91424" bIns="45713" rtlCol="0">
            <a:spAutoFit/>
          </a:bodyPr>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适合艺术、广告、设计等专业的大学生</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a:p>
            <a:pPr algn="ct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进行创业</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750" fill="hold"/>
                                        <p:tgtEl>
                                          <p:spTgt spid="28"/>
                                        </p:tgtEl>
                                        <p:attrNameLst>
                                          <p:attrName>ppt_w</p:attrName>
                                        </p:attrNameLst>
                                      </p:cBhvr>
                                      <p:tavLst>
                                        <p:tav tm="0">
                                          <p:val>
                                            <p:fltVal val="0"/>
                                          </p:val>
                                        </p:tav>
                                        <p:tav tm="100000">
                                          <p:val>
                                            <p:strVal val="#ppt_w"/>
                                          </p:val>
                                        </p:tav>
                                      </p:tavLst>
                                    </p:anim>
                                    <p:anim calcmode="lin" valueType="num">
                                      <p:cBhvr>
                                        <p:cTn id="12" dur="750" fill="hold"/>
                                        <p:tgtEl>
                                          <p:spTgt spid="28"/>
                                        </p:tgtEl>
                                        <p:attrNameLst>
                                          <p:attrName>ppt_h</p:attrName>
                                        </p:attrNameLst>
                                      </p:cBhvr>
                                      <p:tavLst>
                                        <p:tav tm="0">
                                          <p:val>
                                            <p:fltVal val="0"/>
                                          </p:val>
                                        </p:tav>
                                        <p:tav tm="100000">
                                          <p:val>
                                            <p:strVal val="#ppt_h"/>
                                          </p:val>
                                        </p:tav>
                                      </p:tavLst>
                                    </p:anim>
                                    <p:animEffect transition="in" filter="fade">
                                      <p:cBhvr>
                                        <p:cTn id="13" dur="750"/>
                                        <p:tgtEl>
                                          <p:spTgt spid="2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750" fill="hold"/>
                                        <p:tgtEl>
                                          <p:spTgt spid="55"/>
                                        </p:tgtEl>
                                        <p:attrNameLst>
                                          <p:attrName>ppt_w</p:attrName>
                                        </p:attrNameLst>
                                      </p:cBhvr>
                                      <p:tavLst>
                                        <p:tav tm="0">
                                          <p:val>
                                            <p:fltVal val="0"/>
                                          </p:val>
                                        </p:tav>
                                        <p:tav tm="100000">
                                          <p:val>
                                            <p:strVal val="#ppt_w"/>
                                          </p:val>
                                        </p:tav>
                                      </p:tavLst>
                                    </p:anim>
                                    <p:anim calcmode="lin" valueType="num">
                                      <p:cBhvr>
                                        <p:cTn id="17" dur="750" fill="hold"/>
                                        <p:tgtEl>
                                          <p:spTgt spid="55"/>
                                        </p:tgtEl>
                                        <p:attrNameLst>
                                          <p:attrName>ppt_h</p:attrName>
                                        </p:attrNameLst>
                                      </p:cBhvr>
                                      <p:tavLst>
                                        <p:tav tm="0">
                                          <p:val>
                                            <p:fltVal val="0"/>
                                          </p:val>
                                        </p:tav>
                                        <p:tav tm="100000">
                                          <p:val>
                                            <p:strVal val="#ppt_h"/>
                                          </p:val>
                                        </p:tav>
                                      </p:tavLst>
                                    </p:anim>
                                    <p:animEffect transition="in" filter="fade">
                                      <p:cBhvr>
                                        <p:cTn id="18" dur="750"/>
                                        <p:tgtEl>
                                          <p:spTgt spid="5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250"/>
                                        <p:tgtEl>
                                          <p:spTgt spid="39"/>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3700"/>
                            </p:stCondLst>
                            <p:childTnLst>
                              <p:par>
                                <p:cTn id="40" presetID="53"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750" fill="hold"/>
                                        <p:tgtEl>
                                          <p:spTgt spid="29"/>
                                        </p:tgtEl>
                                        <p:attrNameLst>
                                          <p:attrName>ppt_w</p:attrName>
                                        </p:attrNameLst>
                                      </p:cBhvr>
                                      <p:tavLst>
                                        <p:tav tm="0">
                                          <p:val>
                                            <p:fltVal val="0"/>
                                          </p:val>
                                        </p:tav>
                                        <p:tav tm="100000">
                                          <p:val>
                                            <p:strVal val="#ppt_w"/>
                                          </p:val>
                                        </p:tav>
                                      </p:tavLst>
                                    </p:anim>
                                    <p:anim calcmode="lin" valueType="num">
                                      <p:cBhvr>
                                        <p:cTn id="43" dur="750" fill="hold"/>
                                        <p:tgtEl>
                                          <p:spTgt spid="29"/>
                                        </p:tgtEl>
                                        <p:attrNameLst>
                                          <p:attrName>ppt_h</p:attrName>
                                        </p:attrNameLst>
                                      </p:cBhvr>
                                      <p:tavLst>
                                        <p:tav tm="0">
                                          <p:val>
                                            <p:fltVal val="0"/>
                                          </p:val>
                                        </p:tav>
                                        <p:tav tm="100000">
                                          <p:val>
                                            <p:strVal val="#ppt_h"/>
                                          </p:val>
                                        </p:tav>
                                      </p:tavLst>
                                    </p:anim>
                                    <p:animEffect transition="in" filter="fade">
                                      <p:cBhvr>
                                        <p:cTn id="44" dur="75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750" fill="hold"/>
                                        <p:tgtEl>
                                          <p:spTgt spid="54"/>
                                        </p:tgtEl>
                                        <p:attrNameLst>
                                          <p:attrName>ppt_w</p:attrName>
                                        </p:attrNameLst>
                                      </p:cBhvr>
                                      <p:tavLst>
                                        <p:tav tm="0">
                                          <p:val>
                                            <p:fltVal val="0"/>
                                          </p:val>
                                        </p:tav>
                                        <p:tav tm="100000">
                                          <p:val>
                                            <p:strVal val="#ppt_w"/>
                                          </p:val>
                                        </p:tav>
                                      </p:tavLst>
                                    </p:anim>
                                    <p:anim calcmode="lin" valueType="num">
                                      <p:cBhvr>
                                        <p:cTn id="48" dur="750" fill="hold"/>
                                        <p:tgtEl>
                                          <p:spTgt spid="54"/>
                                        </p:tgtEl>
                                        <p:attrNameLst>
                                          <p:attrName>ppt_h</p:attrName>
                                        </p:attrNameLst>
                                      </p:cBhvr>
                                      <p:tavLst>
                                        <p:tav tm="0">
                                          <p:val>
                                            <p:fltVal val="0"/>
                                          </p:val>
                                        </p:tav>
                                        <p:tav tm="100000">
                                          <p:val>
                                            <p:strVal val="#ppt_h"/>
                                          </p:val>
                                        </p:tav>
                                      </p:tavLst>
                                    </p:anim>
                                    <p:animEffect transition="in" filter="fade">
                                      <p:cBhvr>
                                        <p:cTn id="49" dur="750"/>
                                        <p:tgtEl>
                                          <p:spTgt spid="54"/>
                                        </p:tgtEl>
                                      </p:cBhvr>
                                    </p:animEffect>
                                  </p:childTnLst>
                                </p:cTn>
                              </p:par>
                            </p:childTnLst>
                          </p:cTn>
                        </p:par>
                        <p:par>
                          <p:cTn id="50" fill="hold">
                            <p:stCondLst>
                              <p:cond delay="4700"/>
                            </p:stCondLst>
                            <p:childTnLst>
                              <p:par>
                                <p:cTn id="51" presetID="22" presetClass="entr" presetSubtype="1"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childTnLst>
                          </p:cTn>
                        </p:par>
                        <p:par>
                          <p:cTn id="54" fill="hold">
                            <p:stCondLst>
                              <p:cond delay="52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250"/>
                                        <p:tgtEl>
                                          <p:spTgt spid="43"/>
                                        </p:tgtEl>
                                      </p:cBhvr>
                                    </p:animEffect>
                                  </p:childTnLst>
                                </p:cTn>
                              </p:par>
                            </p:childTnLst>
                          </p:cTn>
                        </p:par>
                        <p:par>
                          <p:cTn id="58" fill="hold">
                            <p:stCondLst>
                              <p:cond delay="570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childTnLst>
                          </p:cTn>
                        </p:par>
                        <p:par>
                          <p:cTn id="62" fill="hold">
                            <p:stCondLst>
                              <p:cond delay="5949"/>
                            </p:stCondLst>
                            <p:childTnLst>
                              <p:par>
                                <p:cTn id="63" presetID="10" presetClass="entr" presetSubtype="0"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childTnLst>
                          </p:cTn>
                        </p:par>
                        <p:par>
                          <p:cTn id="66" fill="hold">
                            <p:stCondLst>
                              <p:cond delay="6449"/>
                            </p:stCondLst>
                            <p:childTnLst>
                              <p:par>
                                <p:cTn id="67" presetID="22" presetClass="entr" presetSubtype="8"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par>
                          <p:cTn id="70" fill="hold">
                            <p:stCondLst>
                              <p:cond delay="6949"/>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750" fill="hold"/>
                                        <p:tgtEl>
                                          <p:spTgt spid="30"/>
                                        </p:tgtEl>
                                        <p:attrNameLst>
                                          <p:attrName>ppt_w</p:attrName>
                                        </p:attrNameLst>
                                      </p:cBhvr>
                                      <p:tavLst>
                                        <p:tav tm="0">
                                          <p:val>
                                            <p:fltVal val="0"/>
                                          </p:val>
                                        </p:tav>
                                        <p:tav tm="100000">
                                          <p:val>
                                            <p:strVal val="#ppt_w"/>
                                          </p:val>
                                        </p:tav>
                                      </p:tavLst>
                                    </p:anim>
                                    <p:anim calcmode="lin" valueType="num">
                                      <p:cBhvr>
                                        <p:cTn id="74" dur="750" fill="hold"/>
                                        <p:tgtEl>
                                          <p:spTgt spid="30"/>
                                        </p:tgtEl>
                                        <p:attrNameLst>
                                          <p:attrName>ppt_h</p:attrName>
                                        </p:attrNameLst>
                                      </p:cBhvr>
                                      <p:tavLst>
                                        <p:tav tm="0">
                                          <p:val>
                                            <p:fltVal val="0"/>
                                          </p:val>
                                        </p:tav>
                                        <p:tav tm="100000">
                                          <p:val>
                                            <p:strVal val="#ppt_h"/>
                                          </p:val>
                                        </p:tav>
                                      </p:tavLst>
                                    </p:anim>
                                    <p:animEffect transition="in" filter="fade">
                                      <p:cBhvr>
                                        <p:cTn id="75" dur="750"/>
                                        <p:tgtEl>
                                          <p:spTgt spid="3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p:cTn id="78" dur="750" fill="hold"/>
                                        <p:tgtEl>
                                          <p:spTgt spid="47"/>
                                        </p:tgtEl>
                                        <p:attrNameLst>
                                          <p:attrName>ppt_w</p:attrName>
                                        </p:attrNameLst>
                                      </p:cBhvr>
                                      <p:tavLst>
                                        <p:tav tm="0">
                                          <p:val>
                                            <p:fltVal val="0"/>
                                          </p:val>
                                        </p:tav>
                                        <p:tav tm="100000">
                                          <p:val>
                                            <p:strVal val="#ppt_w"/>
                                          </p:val>
                                        </p:tav>
                                      </p:tavLst>
                                    </p:anim>
                                    <p:anim calcmode="lin" valueType="num">
                                      <p:cBhvr>
                                        <p:cTn id="79" dur="750" fill="hold"/>
                                        <p:tgtEl>
                                          <p:spTgt spid="47"/>
                                        </p:tgtEl>
                                        <p:attrNameLst>
                                          <p:attrName>ppt_h</p:attrName>
                                        </p:attrNameLst>
                                      </p:cBhvr>
                                      <p:tavLst>
                                        <p:tav tm="0">
                                          <p:val>
                                            <p:fltVal val="0"/>
                                          </p:val>
                                        </p:tav>
                                        <p:tav tm="100000">
                                          <p:val>
                                            <p:strVal val="#ppt_h"/>
                                          </p:val>
                                        </p:tav>
                                      </p:tavLst>
                                    </p:anim>
                                    <p:animEffect transition="in" filter="fade">
                                      <p:cBhvr>
                                        <p:cTn id="80" dur="750"/>
                                        <p:tgtEl>
                                          <p:spTgt spid="47"/>
                                        </p:tgtEl>
                                      </p:cBhvr>
                                    </p:animEffect>
                                  </p:childTnLst>
                                </p:cTn>
                              </p:par>
                            </p:childTnLst>
                          </p:cTn>
                        </p:par>
                        <p:par>
                          <p:cTn id="81" fill="hold">
                            <p:stCondLst>
                              <p:cond delay="7949"/>
                            </p:stCondLst>
                            <p:childTnLst>
                              <p:par>
                                <p:cTn id="82" presetID="22" presetClass="entr" presetSubtype="4"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down)">
                                      <p:cBhvr>
                                        <p:cTn id="84" dur="500"/>
                                        <p:tgtEl>
                                          <p:spTgt spid="40"/>
                                        </p:tgtEl>
                                      </p:cBhvr>
                                    </p:animEffect>
                                  </p:childTnLst>
                                </p:cTn>
                              </p:par>
                            </p:childTnLst>
                          </p:cTn>
                        </p:par>
                        <p:par>
                          <p:cTn id="85" fill="hold">
                            <p:stCondLst>
                              <p:cond delay="8449"/>
                            </p:stCondLst>
                            <p:childTnLst>
                              <p:par>
                                <p:cTn id="86" presetID="22" presetClass="entr" presetSubtype="8"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left)">
                                      <p:cBhvr>
                                        <p:cTn id="88" dur="250"/>
                                        <p:tgtEl>
                                          <p:spTgt spid="41"/>
                                        </p:tgtEl>
                                      </p:cBhvr>
                                    </p:animEffect>
                                  </p:childTnLst>
                                </p:cTn>
                              </p:par>
                            </p:childTnLst>
                          </p:cTn>
                        </p:par>
                        <p:par>
                          <p:cTn id="89" fill="hold">
                            <p:stCondLst>
                              <p:cond delay="8949"/>
                            </p:stCondLst>
                            <p:childTnLst>
                              <p:par>
                                <p:cTn id="90" presetID="10" presetClass="entr" presetSubtype="0" fill="hold" grpId="0" nodeType="afterEffect">
                                  <p:stCondLst>
                                    <p:cond delay="0"/>
                                  </p:stCondLst>
                                  <p:iterate type="lt">
                                    <p:tmPct val="10000"/>
                                  </p:iterate>
                                  <p:childTnLst>
                                    <p:set>
                                      <p:cBhvr>
                                        <p:cTn id="91" dur="1" fill="hold">
                                          <p:stCondLst>
                                            <p:cond delay="0"/>
                                          </p:stCondLst>
                                        </p:cTn>
                                        <p:tgtEl>
                                          <p:spTgt spid="58"/>
                                        </p:tgtEl>
                                        <p:attrNameLst>
                                          <p:attrName>style.visibility</p:attrName>
                                        </p:attrNameLst>
                                      </p:cBhvr>
                                      <p:to>
                                        <p:strVal val="visible"/>
                                      </p:to>
                                    </p:set>
                                    <p:animEffect transition="in" filter="fade">
                                      <p:cBhvr>
                                        <p:cTn id="92" dur="500"/>
                                        <p:tgtEl>
                                          <p:spTgt spid="58"/>
                                        </p:tgtEl>
                                      </p:cBhvr>
                                    </p:animEffect>
                                  </p:childTnLst>
                                </p:cTn>
                              </p:par>
                            </p:childTnLst>
                          </p:cTn>
                        </p:par>
                        <p:par>
                          <p:cTn id="93" fill="hold">
                            <p:stCondLst>
                              <p:cond delay="9100"/>
                            </p:stCondLst>
                            <p:childTnLst>
                              <p:par>
                                <p:cTn id="94" presetID="10" presetClass="entr" presetSubtype="0" fill="hold" grpId="0" nodeType="after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fade">
                                      <p:cBhvr>
                                        <p:cTn id="96" dur="500"/>
                                        <p:tgtEl>
                                          <p:spTgt spid="60"/>
                                        </p:tgtEl>
                                      </p:cBhvr>
                                    </p:animEffect>
                                  </p:childTnLst>
                                </p:cTn>
                              </p:par>
                            </p:childTnLst>
                          </p:cTn>
                        </p:par>
                        <p:par>
                          <p:cTn id="97" fill="hold">
                            <p:stCondLst>
                              <p:cond delay="9600"/>
                            </p:stCondLst>
                            <p:childTnLst>
                              <p:par>
                                <p:cTn id="98" presetID="22" presetClass="entr" presetSubtype="8" fill="hold"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left)">
                                      <p:cBhvr>
                                        <p:cTn id="100" dur="500"/>
                                        <p:tgtEl>
                                          <p:spTgt spid="37"/>
                                        </p:tgtEl>
                                      </p:cBhvr>
                                    </p:animEffect>
                                  </p:childTnLst>
                                </p:cTn>
                              </p:par>
                            </p:childTnLst>
                          </p:cTn>
                        </p:par>
                        <p:par>
                          <p:cTn id="101" fill="hold">
                            <p:stCondLst>
                              <p:cond delay="10100"/>
                            </p:stCondLst>
                            <p:childTnLst>
                              <p:par>
                                <p:cTn id="102" presetID="53" presetClass="entr" presetSubtype="16" fill="hold" grpId="0" nodeType="afterEffect">
                                  <p:stCondLst>
                                    <p:cond delay="0"/>
                                  </p:stCondLst>
                                  <p:childTnLst>
                                    <p:set>
                                      <p:cBhvr>
                                        <p:cTn id="103" dur="1" fill="hold">
                                          <p:stCondLst>
                                            <p:cond delay="0"/>
                                          </p:stCondLst>
                                        </p:cTn>
                                        <p:tgtEl>
                                          <p:spTgt spid="31"/>
                                        </p:tgtEl>
                                        <p:attrNameLst>
                                          <p:attrName>style.visibility</p:attrName>
                                        </p:attrNameLst>
                                      </p:cBhvr>
                                      <p:to>
                                        <p:strVal val="visible"/>
                                      </p:to>
                                    </p:set>
                                    <p:anim calcmode="lin" valueType="num">
                                      <p:cBhvr>
                                        <p:cTn id="104" dur="750" fill="hold"/>
                                        <p:tgtEl>
                                          <p:spTgt spid="31"/>
                                        </p:tgtEl>
                                        <p:attrNameLst>
                                          <p:attrName>ppt_w</p:attrName>
                                        </p:attrNameLst>
                                      </p:cBhvr>
                                      <p:tavLst>
                                        <p:tav tm="0">
                                          <p:val>
                                            <p:fltVal val="0"/>
                                          </p:val>
                                        </p:tav>
                                        <p:tav tm="100000">
                                          <p:val>
                                            <p:strVal val="#ppt_w"/>
                                          </p:val>
                                        </p:tav>
                                      </p:tavLst>
                                    </p:anim>
                                    <p:anim calcmode="lin" valueType="num">
                                      <p:cBhvr>
                                        <p:cTn id="105" dur="750" fill="hold"/>
                                        <p:tgtEl>
                                          <p:spTgt spid="31"/>
                                        </p:tgtEl>
                                        <p:attrNameLst>
                                          <p:attrName>ppt_h</p:attrName>
                                        </p:attrNameLst>
                                      </p:cBhvr>
                                      <p:tavLst>
                                        <p:tav tm="0">
                                          <p:val>
                                            <p:fltVal val="0"/>
                                          </p:val>
                                        </p:tav>
                                        <p:tav tm="100000">
                                          <p:val>
                                            <p:strVal val="#ppt_h"/>
                                          </p:val>
                                        </p:tav>
                                      </p:tavLst>
                                    </p:anim>
                                    <p:animEffect transition="in" filter="fade">
                                      <p:cBhvr>
                                        <p:cTn id="106" dur="750"/>
                                        <p:tgtEl>
                                          <p:spTgt spid="31"/>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p:cTn id="109" dur="750" fill="hold"/>
                                        <p:tgtEl>
                                          <p:spTgt spid="48"/>
                                        </p:tgtEl>
                                        <p:attrNameLst>
                                          <p:attrName>ppt_w</p:attrName>
                                        </p:attrNameLst>
                                      </p:cBhvr>
                                      <p:tavLst>
                                        <p:tav tm="0">
                                          <p:val>
                                            <p:fltVal val="0"/>
                                          </p:val>
                                        </p:tav>
                                        <p:tav tm="100000">
                                          <p:val>
                                            <p:strVal val="#ppt_w"/>
                                          </p:val>
                                        </p:tav>
                                      </p:tavLst>
                                    </p:anim>
                                    <p:anim calcmode="lin" valueType="num">
                                      <p:cBhvr>
                                        <p:cTn id="110" dur="750" fill="hold"/>
                                        <p:tgtEl>
                                          <p:spTgt spid="48"/>
                                        </p:tgtEl>
                                        <p:attrNameLst>
                                          <p:attrName>ppt_h</p:attrName>
                                        </p:attrNameLst>
                                      </p:cBhvr>
                                      <p:tavLst>
                                        <p:tav tm="0">
                                          <p:val>
                                            <p:fltVal val="0"/>
                                          </p:val>
                                        </p:tav>
                                        <p:tav tm="100000">
                                          <p:val>
                                            <p:strVal val="#ppt_h"/>
                                          </p:val>
                                        </p:tav>
                                      </p:tavLst>
                                    </p:anim>
                                    <p:animEffect transition="in" filter="fade">
                                      <p:cBhvr>
                                        <p:cTn id="111" dur="750"/>
                                        <p:tgtEl>
                                          <p:spTgt spid="48"/>
                                        </p:tgtEl>
                                      </p:cBhvr>
                                    </p:animEffect>
                                  </p:childTnLst>
                                </p:cTn>
                              </p:par>
                            </p:childTnLst>
                          </p:cTn>
                        </p:par>
                        <p:par>
                          <p:cTn id="112" fill="hold">
                            <p:stCondLst>
                              <p:cond delay="11100"/>
                            </p:stCondLst>
                            <p:childTnLst>
                              <p:par>
                                <p:cTn id="113" presetID="22" presetClass="entr" presetSubtype="1" fill="hold" nodeType="afterEffect">
                                  <p:stCondLst>
                                    <p:cond delay="0"/>
                                  </p:stCondLst>
                                  <p:childTnLst>
                                    <p:set>
                                      <p:cBhvr>
                                        <p:cTn id="114" dur="1" fill="hold">
                                          <p:stCondLst>
                                            <p:cond delay="0"/>
                                          </p:stCondLst>
                                        </p:cTn>
                                        <p:tgtEl>
                                          <p:spTgt spid="44"/>
                                        </p:tgtEl>
                                        <p:attrNameLst>
                                          <p:attrName>style.visibility</p:attrName>
                                        </p:attrNameLst>
                                      </p:cBhvr>
                                      <p:to>
                                        <p:strVal val="visible"/>
                                      </p:to>
                                    </p:set>
                                    <p:animEffect transition="in" filter="wipe(up)">
                                      <p:cBhvr>
                                        <p:cTn id="115" dur="500"/>
                                        <p:tgtEl>
                                          <p:spTgt spid="44"/>
                                        </p:tgtEl>
                                      </p:cBhvr>
                                    </p:animEffect>
                                  </p:childTnLst>
                                </p:cTn>
                              </p:par>
                            </p:childTnLst>
                          </p:cTn>
                        </p:par>
                        <p:par>
                          <p:cTn id="116" fill="hold">
                            <p:stCondLst>
                              <p:cond delay="11600"/>
                            </p:stCondLst>
                            <p:childTnLst>
                              <p:par>
                                <p:cTn id="117" presetID="22" presetClass="entr" presetSubtype="2" fill="hold" nodeType="after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wipe(right)">
                                      <p:cBhvr>
                                        <p:cTn id="119" dur="250"/>
                                        <p:tgtEl>
                                          <p:spTgt spid="45"/>
                                        </p:tgtEl>
                                      </p:cBhvr>
                                    </p:animEffect>
                                  </p:childTnLst>
                                </p:cTn>
                              </p:par>
                            </p:childTnLst>
                          </p:cTn>
                        </p:par>
                        <p:par>
                          <p:cTn id="120" fill="hold">
                            <p:stCondLst>
                              <p:cond delay="12100"/>
                            </p:stCondLst>
                            <p:childTnLst>
                              <p:par>
                                <p:cTn id="121" presetID="10" presetClass="entr" presetSubtype="0" fill="hold" grpId="0" nodeType="afterEffect">
                                  <p:stCondLst>
                                    <p:cond delay="0"/>
                                  </p:stCondLst>
                                  <p:iterate type="lt">
                                    <p:tmPct val="10000"/>
                                  </p:iterate>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childTnLst>
                                </p:cTn>
                              </p:par>
                            </p:childTnLst>
                          </p:cTn>
                        </p:par>
                        <p:par>
                          <p:cTn id="124" fill="hold">
                            <p:stCondLst>
                              <p:cond delay="12250"/>
                            </p:stCondLst>
                            <p:childTnLst>
                              <p:par>
                                <p:cTn id="125" presetID="10" presetClass="entr" presetSubtype="0"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fade">
                                      <p:cBhvr>
                                        <p:cTn id="127" dur="500"/>
                                        <p:tgtEl>
                                          <p:spTgt spid="64"/>
                                        </p:tgtEl>
                                      </p:cBhvr>
                                    </p:animEffect>
                                  </p:childTnLst>
                                </p:cTn>
                              </p:par>
                            </p:childTnLst>
                          </p:cTn>
                        </p:par>
                        <p:par>
                          <p:cTn id="128" fill="hold">
                            <p:stCondLst>
                              <p:cond delay="12750"/>
                            </p:stCondLst>
                            <p:childTnLst>
                              <p:par>
                                <p:cTn id="129" presetID="22" presetClass="entr" presetSubtype="8" fill="hold" nodeType="after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wipe(left)">
                                      <p:cBhvr>
                                        <p:cTn id="1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P spid="47" grpId="0" bldLvl="0" animBg="1"/>
      <p:bldP spid="48" grpId="0" bldLvl="0" animBg="1"/>
      <p:bldP spid="54" grpId="0" bldLvl="0" animBg="1"/>
      <p:bldP spid="55" grpId="0" bldLvl="0" animBg="1"/>
      <p:bldP spid="56" grpId="0"/>
      <p:bldP spid="57" grpId="0" bldLvl="0" animBg="1"/>
      <p:bldP spid="58" grpId="0"/>
      <p:bldP spid="60" grpId="0" bldLvl="0" animBg="1"/>
      <p:bldP spid="61" grpId="0"/>
      <p:bldP spid="62" grpId="0" bldLvl="0" animBg="1"/>
      <p:bldP spid="63" grpId="0"/>
      <p:bldP spid="6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二、创业机会的识别</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355167"/>
            <a:ext cx="10727545" cy="1134413"/>
          </a:xfrm>
          <a:prstGeom prst="rect">
            <a:avLst/>
          </a:prstGeom>
          <a:noFill/>
        </p:spPr>
        <p:txBody>
          <a:bodyPr wrap="square" rtlCol="0">
            <a:spAutoFit/>
          </a:bodyPr>
          <a:lstStyle/>
          <a:p>
            <a:pPr indent="457200" algn="just">
              <a:lnSpc>
                <a:spcPct val="150000"/>
              </a:lnSpc>
            </a:pPr>
            <a:r>
              <a:rPr lang="zh-CN" altLang="en-US" sz="2400" dirty="0"/>
              <a:t>机会是个体已经发现的东西中有价值的部分。创业机会识别是创业领域的关键问题之一。大学生创业者可从以下几个方面入手。</a:t>
            </a:r>
            <a:endParaRPr lang="en-US" altLang="zh-CN" sz="2400" dirty="0"/>
          </a:p>
        </p:txBody>
      </p:sp>
      <p:grpSp>
        <p:nvGrpSpPr>
          <p:cNvPr id="23" name="组合 22"/>
          <p:cNvGrpSpPr/>
          <p:nvPr/>
        </p:nvGrpSpPr>
        <p:grpSpPr>
          <a:xfrm>
            <a:off x="291528" y="2669740"/>
            <a:ext cx="11789917" cy="4061170"/>
            <a:chOff x="410198" y="1271687"/>
            <a:chExt cx="12427979" cy="4280958"/>
          </a:xfrm>
        </p:grpSpPr>
        <p:grpSp>
          <p:nvGrpSpPr>
            <p:cNvPr id="24" name="组合 23"/>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78" name="任意多边形 7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2" name="任意多边形 75"/>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3" name="任意多边形 76"/>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25"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6"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7"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8" name="椭圆 27"/>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4197990" y="3046770"/>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30" name="文本框 29"/>
            <p:cNvSpPr txBox="1"/>
            <p:nvPr/>
          </p:nvSpPr>
          <p:spPr>
            <a:xfrm>
              <a:off x="6050007" y="1975612"/>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31" name="文本框 30"/>
            <p:cNvSpPr txBox="1"/>
            <p:nvPr/>
          </p:nvSpPr>
          <p:spPr>
            <a:xfrm>
              <a:off x="6050007" y="4108436"/>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33"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34"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35"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36" name="组合 35"/>
            <p:cNvGrpSpPr/>
            <p:nvPr/>
          </p:nvGrpSpPr>
          <p:grpSpPr>
            <a:xfrm>
              <a:off x="4742609" y="4882142"/>
              <a:ext cx="441400" cy="363475"/>
              <a:chOff x="7623010" y="5580803"/>
              <a:chExt cx="645918" cy="532165"/>
            </a:xfrm>
            <a:solidFill>
              <a:schemeClr val="accent3"/>
            </a:solidFill>
          </p:grpSpPr>
          <p:sp>
            <p:nvSpPr>
              <p:cNvPr id="72"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7634420" y="3277724"/>
              <a:ext cx="447656" cy="320608"/>
              <a:chOff x="9335872" y="5612184"/>
              <a:chExt cx="655071" cy="469403"/>
            </a:xfrm>
            <a:solidFill>
              <a:schemeClr val="accent2"/>
            </a:solidFill>
          </p:grpSpPr>
          <p:sp>
            <p:nvSpPr>
              <p:cNvPr id="66"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4782633" y="1574530"/>
              <a:ext cx="365450" cy="361689"/>
              <a:chOff x="11048734" y="5583418"/>
              <a:chExt cx="534778" cy="529549"/>
            </a:xfrm>
            <a:solidFill>
              <a:schemeClr val="accent1"/>
            </a:solidFill>
          </p:grpSpPr>
          <p:sp>
            <p:nvSpPr>
              <p:cNvPr id="56"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0"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4"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5"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39" name="文本框 38"/>
            <p:cNvSpPr txBox="1"/>
            <p:nvPr/>
          </p:nvSpPr>
          <p:spPr bwMode="auto">
            <a:xfrm flipH="1">
              <a:off x="7840362" y="1731690"/>
              <a:ext cx="3697921" cy="486650"/>
            </a:xfrm>
            <a:prstGeom prst="rect">
              <a:avLst/>
            </a:prstGeom>
            <a:noFill/>
          </p:spPr>
          <p:txBody>
            <a:bodyPr wrap="square">
              <a:spAutoFit/>
            </a:bodyPr>
            <a:lstStyle/>
            <a:p>
              <a:pPr lvl="0">
                <a:defRPr/>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．顾客的需求就是机会</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40" name="文本框 39"/>
            <p:cNvSpPr txBox="1"/>
            <p:nvPr/>
          </p:nvSpPr>
          <p:spPr bwMode="auto">
            <a:xfrm>
              <a:off x="410198" y="3333563"/>
              <a:ext cx="3055339" cy="486650"/>
            </a:xfrm>
            <a:prstGeom prst="rect">
              <a:avLst/>
            </a:prstGeom>
            <a:noFill/>
          </p:spPr>
          <p:txBody>
            <a:bodyPr wrap="square">
              <a:spAutoFit/>
            </a:bodyPr>
            <a:lstStyle/>
            <a:p>
              <a:pPr lvl="0" algn="r">
                <a:defRPr/>
              </a:pPr>
              <a:r>
                <a:rPr lang="en-US" altLang="zh-CN" sz="2400" dirty="0">
                  <a:solidFill>
                    <a:srgbClr val="3333FF"/>
                  </a:solidFill>
                  <a:latin typeface="微软雅黑" panose="020B0503020204020204" pitchFamily="34" charset="-122"/>
                  <a:ea typeface="微软雅黑" panose="020B0503020204020204" pitchFamily="34" charset="-122"/>
                </a:rPr>
                <a:t>1</a:t>
              </a:r>
              <a:r>
                <a:rPr lang="zh-CN" altLang="en-US" sz="2400" dirty="0">
                  <a:solidFill>
                    <a:srgbClr val="3333FF"/>
                  </a:solidFill>
                  <a:latin typeface="微软雅黑" panose="020B0503020204020204" pitchFamily="34" charset="-122"/>
                  <a:ea typeface="微软雅黑" panose="020B0503020204020204" pitchFamily="34" charset="-122"/>
                </a:rPr>
                <a:t>．变化就是机会</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41" name="文本框 40"/>
            <p:cNvSpPr txBox="1"/>
            <p:nvPr/>
          </p:nvSpPr>
          <p:spPr bwMode="auto">
            <a:xfrm>
              <a:off x="7758621" y="4783952"/>
              <a:ext cx="5079556" cy="486650"/>
            </a:xfrm>
            <a:prstGeom prst="rect">
              <a:avLst/>
            </a:prstGeom>
            <a:noFill/>
          </p:spPr>
          <p:txBody>
            <a:bodyPr wrap="square">
              <a:spAutoFit/>
            </a:bodyPr>
            <a:lstStyle/>
            <a:p>
              <a:pPr lvl="0">
                <a:defRPr/>
              </a:pPr>
              <a:r>
                <a:rPr lang="en-US" altLang="zh-CN" sz="2400" dirty="0">
                  <a:solidFill>
                    <a:srgbClr val="A1C921"/>
                  </a:solidFill>
                  <a:latin typeface="微软雅黑" panose="020B0503020204020204" pitchFamily="34" charset="-122"/>
                  <a:ea typeface="微软雅黑" panose="020B0503020204020204" pitchFamily="34" charset="-122"/>
                </a:rPr>
                <a:t>3</a:t>
              </a:r>
              <a:r>
                <a:rPr lang="zh-CN" altLang="en-US" sz="2400" dirty="0">
                  <a:solidFill>
                    <a:srgbClr val="A1C921"/>
                  </a:solidFill>
                  <a:latin typeface="微软雅黑" panose="020B0503020204020204" pitchFamily="34" charset="-122"/>
                  <a:ea typeface="微软雅黑" panose="020B0503020204020204" pitchFamily="34" charset="-122"/>
                </a:rPr>
                <a:t>．解决“负面”问题就是机会</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42" name="组合 41"/>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4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4"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5"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7"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8"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4"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5"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22" y="2604978"/>
            <a:ext cx="12192000" cy="36273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861793"/>
            <a:ext cx="10727545" cy="1753235"/>
          </a:xfrm>
          <a:prstGeom prst="rect">
            <a:avLst/>
          </a:prstGeom>
          <a:noFill/>
        </p:spPr>
        <p:txBody>
          <a:bodyPr wrap="square" rtlCol="0">
            <a:spAutoFit/>
          </a:bodyPr>
          <a:lstStyle/>
          <a:p>
            <a:pPr indent="457200" algn="just">
              <a:lnSpc>
                <a:spcPct val="150000"/>
              </a:lnSpc>
            </a:pPr>
            <a:r>
              <a:rPr lang="zh-CN" altLang="en-US" sz="2400" dirty="0"/>
              <a:t>封面的设计要有审美观和艺术感。一个好的封面会使阅读者产生好感，形成良好的第一印象。封面中也要对创业计划书的基本信息进行展示，包括项目名称、团队名称、主要联系方式等。</a:t>
            </a:r>
            <a:endParaRPr lang="zh-CN" altLang="en-US" sz="2400" dirty="0"/>
          </a:p>
        </p:txBody>
      </p:sp>
      <p:sp>
        <p:nvSpPr>
          <p:cNvPr id="59"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．创业计划书的主要内容</a:t>
            </a:r>
            <a:endParaRPr lang="zh-CN" altLang="en-US" sz="2800" b="1" dirty="0">
              <a:solidFill>
                <a:schemeClr val="bg1"/>
              </a:solidFill>
            </a:endParaRPr>
          </a:p>
        </p:txBody>
      </p:sp>
      <p:sp>
        <p:nvSpPr>
          <p:cNvPr id="7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文本框 43"/>
          <p:cNvSpPr txBox="1"/>
          <p:nvPr/>
        </p:nvSpPr>
        <p:spPr>
          <a:xfrm>
            <a:off x="6923437" y="1456696"/>
            <a:ext cx="228880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1</a:t>
            </a:r>
            <a:r>
              <a:rPr lang="zh-CN" altLang="en-US" sz="2400" dirty="0"/>
              <a:t>）封面</a:t>
            </a:r>
            <a:endParaRPr lang="en-US" altLang="zh-CN"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22" y="2604978"/>
            <a:ext cx="12192000" cy="36273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861793"/>
            <a:ext cx="10727545" cy="1753235"/>
          </a:xfrm>
          <a:prstGeom prst="rect">
            <a:avLst/>
          </a:prstGeom>
          <a:noFill/>
        </p:spPr>
        <p:txBody>
          <a:bodyPr wrap="square" rtlCol="0">
            <a:spAutoFit/>
          </a:bodyPr>
          <a:lstStyle/>
          <a:p>
            <a:pPr indent="457200" algn="just">
              <a:lnSpc>
                <a:spcPct val="150000"/>
              </a:lnSpc>
            </a:pPr>
            <a:r>
              <a:rPr lang="zh-CN" altLang="en-US" sz="2400" dirty="0"/>
              <a:t>当创业计划书的篇幅较长、内容较多时，就需要在正文之前展示创业计划书的目录。通过目录，不仅可以方便阅读者快速定位和翻阅自己想了解的内容，而且还可以系统地展示整个创业计划书的内容和结构。</a:t>
            </a:r>
            <a:endParaRPr lang="zh-CN" altLang="en-US" sz="2400" dirty="0"/>
          </a:p>
        </p:txBody>
      </p:sp>
      <p:sp>
        <p:nvSpPr>
          <p:cNvPr id="59"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．创业计划书的主要内容</a:t>
            </a:r>
            <a:endParaRPr lang="zh-CN" altLang="en-US" sz="2800" b="1" dirty="0">
              <a:solidFill>
                <a:schemeClr val="bg1"/>
              </a:solidFill>
            </a:endParaRPr>
          </a:p>
        </p:txBody>
      </p:sp>
      <p:sp>
        <p:nvSpPr>
          <p:cNvPr id="7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文本框 43"/>
          <p:cNvSpPr txBox="1"/>
          <p:nvPr/>
        </p:nvSpPr>
        <p:spPr>
          <a:xfrm>
            <a:off x="6923437" y="1456696"/>
            <a:ext cx="2288801" cy="64516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2</a:t>
            </a:r>
            <a:r>
              <a:rPr lang="zh-CN" altLang="en-US" sz="2400" dirty="0"/>
              <a:t>）目录</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384045"/>
            <a:ext cx="10727545" cy="1134413"/>
          </a:xfrm>
          <a:prstGeom prst="rect">
            <a:avLst/>
          </a:prstGeom>
          <a:noFill/>
        </p:spPr>
        <p:txBody>
          <a:bodyPr wrap="square" rtlCol="0">
            <a:spAutoFit/>
          </a:bodyPr>
          <a:lstStyle/>
          <a:p>
            <a:pPr indent="457200" algn="just">
              <a:lnSpc>
                <a:spcPct val="150000"/>
              </a:lnSpc>
            </a:pPr>
            <a:r>
              <a:rPr lang="zh-CN" altLang="en-US" sz="2400" dirty="0"/>
              <a:t>计划摘要必须认真书写，保证内容全面，以吸引投资者关注。它一般应包括以下内容。</a:t>
            </a:r>
            <a:endParaRPr lang="en-US" altLang="zh-CN" sz="2400" dirty="0"/>
          </a:p>
        </p:txBody>
      </p:sp>
      <p:sp>
        <p:nvSpPr>
          <p:cNvPr id="59"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．创业计划书的主要内容</a:t>
            </a:r>
            <a:endParaRPr lang="zh-CN" altLang="en-US" sz="2800" b="1" dirty="0">
              <a:solidFill>
                <a:schemeClr val="bg1"/>
              </a:solidFill>
            </a:endParaRPr>
          </a:p>
        </p:txBody>
      </p:sp>
      <p:sp>
        <p:nvSpPr>
          <p:cNvPr id="7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文本框 43"/>
          <p:cNvSpPr txBox="1"/>
          <p:nvPr/>
        </p:nvSpPr>
        <p:spPr>
          <a:xfrm>
            <a:off x="6923437" y="1456696"/>
            <a:ext cx="3448862" cy="64516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3</a:t>
            </a:r>
            <a:r>
              <a:rPr lang="zh-CN" altLang="en-US" sz="2400" dirty="0"/>
              <a:t>）计划摘要</a:t>
            </a:r>
            <a:endParaRPr lang="en-US" altLang="zh-CN" sz="2400" dirty="0"/>
          </a:p>
        </p:txBody>
      </p:sp>
      <p:grpSp>
        <p:nvGrpSpPr>
          <p:cNvPr id="30" name="组合 29"/>
          <p:cNvGrpSpPr/>
          <p:nvPr/>
        </p:nvGrpSpPr>
        <p:grpSpPr>
          <a:xfrm>
            <a:off x="838494" y="3804036"/>
            <a:ext cx="361361" cy="501708"/>
            <a:chOff x="2826529" y="2773955"/>
            <a:chExt cx="467276" cy="648758"/>
          </a:xfrm>
        </p:grpSpPr>
        <p:sp>
          <p:nvSpPr>
            <p:cNvPr id="31"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33"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34"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35"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36"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37"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45" name="组合 44"/>
          <p:cNvGrpSpPr/>
          <p:nvPr/>
        </p:nvGrpSpPr>
        <p:grpSpPr>
          <a:xfrm>
            <a:off x="838494" y="4784873"/>
            <a:ext cx="361361" cy="501708"/>
            <a:chOff x="2826529" y="2773955"/>
            <a:chExt cx="467276" cy="648758"/>
          </a:xfrm>
        </p:grpSpPr>
        <p:sp>
          <p:nvSpPr>
            <p:cNvPr id="46"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47"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48"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49"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0"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1"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52" name="组合 51"/>
          <p:cNvGrpSpPr/>
          <p:nvPr/>
        </p:nvGrpSpPr>
        <p:grpSpPr>
          <a:xfrm>
            <a:off x="838494" y="5794807"/>
            <a:ext cx="361361" cy="501708"/>
            <a:chOff x="2826529" y="2773955"/>
            <a:chExt cx="467276" cy="648758"/>
          </a:xfrm>
        </p:grpSpPr>
        <p:sp>
          <p:nvSpPr>
            <p:cNvPr id="53"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4"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5"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56"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7"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58"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60" name="组合 59"/>
          <p:cNvGrpSpPr/>
          <p:nvPr/>
        </p:nvGrpSpPr>
        <p:grpSpPr>
          <a:xfrm>
            <a:off x="4937384" y="3804036"/>
            <a:ext cx="361361" cy="501708"/>
            <a:chOff x="2826529" y="2773955"/>
            <a:chExt cx="467276" cy="648758"/>
          </a:xfrm>
        </p:grpSpPr>
        <p:sp>
          <p:nvSpPr>
            <p:cNvPr id="61"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62"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63"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64"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65"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66"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67" name="组合 66"/>
          <p:cNvGrpSpPr/>
          <p:nvPr/>
        </p:nvGrpSpPr>
        <p:grpSpPr>
          <a:xfrm>
            <a:off x="4937384" y="4784873"/>
            <a:ext cx="361361" cy="501708"/>
            <a:chOff x="2826529" y="2773955"/>
            <a:chExt cx="467276" cy="648758"/>
          </a:xfrm>
        </p:grpSpPr>
        <p:sp>
          <p:nvSpPr>
            <p:cNvPr id="68"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69"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70"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71"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72"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73"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74" name="组合 73"/>
          <p:cNvGrpSpPr/>
          <p:nvPr/>
        </p:nvGrpSpPr>
        <p:grpSpPr>
          <a:xfrm>
            <a:off x="4937384" y="5794807"/>
            <a:ext cx="361361" cy="501708"/>
            <a:chOff x="2826529" y="2773955"/>
            <a:chExt cx="467276" cy="648758"/>
          </a:xfrm>
        </p:grpSpPr>
        <p:sp>
          <p:nvSpPr>
            <p:cNvPr id="75"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76"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77"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78"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82"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83"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84" name="组合 83"/>
          <p:cNvGrpSpPr/>
          <p:nvPr/>
        </p:nvGrpSpPr>
        <p:grpSpPr>
          <a:xfrm>
            <a:off x="7894386" y="3804036"/>
            <a:ext cx="361361" cy="501708"/>
            <a:chOff x="2826529" y="2773955"/>
            <a:chExt cx="467276" cy="648758"/>
          </a:xfrm>
        </p:grpSpPr>
        <p:sp>
          <p:nvSpPr>
            <p:cNvPr id="85"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86"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87"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88"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89"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90"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91" name="组合 90"/>
          <p:cNvGrpSpPr/>
          <p:nvPr/>
        </p:nvGrpSpPr>
        <p:grpSpPr>
          <a:xfrm>
            <a:off x="7894386" y="4784873"/>
            <a:ext cx="361361" cy="501708"/>
            <a:chOff x="2826529" y="2773955"/>
            <a:chExt cx="467276" cy="648758"/>
          </a:xfrm>
        </p:grpSpPr>
        <p:sp>
          <p:nvSpPr>
            <p:cNvPr id="111"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12"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13"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114"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15"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16"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grpSp>
        <p:nvGrpSpPr>
          <p:cNvPr id="117" name="组合 116"/>
          <p:cNvGrpSpPr/>
          <p:nvPr/>
        </p:nvGrpSpPr>
        <p:grpSpPr>
          <a:xfrm>
            <a:off x="7894386" y="5794807"/>
            <a:ext cx="361361" cy="501708"/>
            <a:chOff x="2826529" y="2773955"/>
            <a:chExt cx="467276" cy="648758"/>
          </a:xfrm>
        </p:grpSpPr>
        <p:sp>
          <p:nvSpPr>
            <p:cNvPr id="118"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19"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20"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b="1"/>
            </a:p>
          </p:txBody>
        </p:sp>
        <p:sp>
          <p:nvSpPr>
            <p:cNvPr id="121"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22"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sp>
          <p:nvSpPr>
            <p:cNvPr id="123"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p>
          </p:txBody>
        </p:sp>
      </p:grpSp>
      <p:sp>
        <p:nvSpPr>
          <p:cNvPr id="124" name="文本框 43"/>
          <p:cNvSpPr txBox="1"/>
          <p:nvPr/>
        </p:nvSpPr>
        <p:spPr>
          <a:xfrm>
            <a:off x="769258" y="3710305"/>
            <a:ext cx="3448862" cy="499111"/>
          </a:xfrm>
          <a:prstGeom prst="rect">
            <a:avLst/>
          </a:prstGeom>
          <a:noFill/>
        </p:spPr>
        <p:txBody>
          <a:bodyPr wrap="square" rtlCol="0">
            <a:spAutoFit/>
          </a:bodyPr>
          <a:lstStyle/>
          <a:p>
            <a:pPr indent="457200" algn="just">
              <a:lnSpc>
                <a:spcPct val="150000"/>
              </a:lnSpc>
            </a:pPr>
            <a:r>
              <a:rPr lang="zh-CN" altLang="en-US" sz="2000" b="1" dirty="0"/>
              <a:t>公司介绍</a:t>
            </a:r>
            <a:endParaRPr lang="en-US" altLang="zh-CN" sz="2000" b="1" dirty="0"/>
          </a:p>
        </p:txBody>
      </p:sp>
      <p:sp>
        <p:nvSpPr>
          <p:cNvPr id="125" name="文本框 43"/>
          <p:cNvSpPr txBox="1"/>
          <p:nvPr/>
        </p:nvSpPr>
        <p:spPr>
          <a:xfrm>
            <a:off x="769258" y="4653061"/>
            <a:ext cx="3448862" cy="499111"/>
          </a:xfrm>
          <a:prstGeom prst="rect">
            <a:avLst/>
          </a:prstGeom>
          <a:noFill/>
        </p:spPr>
        <p:txBody>
          <a:bodyPr wrap="square" rtlCol="0">
            <a:spAutoFit/>
          </a:bodyPr>
          <a:lstStyle/>
          <a:p>
            <a:pPr indent="457200" algn="just">
              <a:lnSpc>
                <a:spcPct val="150000"/>
              </a:lnSpc>
            </a:pPr>
            <a:r>
              <a:rPr lang="zh-CN" altLang="en-US" sz="2000" b="1" dirty="0"/>
              <a:t>管理者及其组织介绍</a:t>
            </a:r>
            <a:endParaRPr lang="en-US" altLang="zh-CN" sz="2000" b="1" dirty="0"/>
          </a:p>
        </p:txBody>
      </p:sp>
      <p:sp>
        <p:nvSpPr>
          <p:cNvPr id="126" name="文本框 43"/>
          <p:cNvSpPr txBox="1"/>
          <p:nvPr/>
        </p:nvSpPr>
        <p:spPr>
          <a:xfrm>
            <a:off x="769258" y="5717999"/>
            <a:ext cx="3448862" cy="499111"/>
          </a:xfrm>
          <a:prstGeom prst="rect">
            <a:avLst/>
          </a:prstGeom>
          <a:noFill/>
        </p:spPr>
        <p:txBody>
          <a:bodyPr wrap="square" rtlCol="0">
            <a:spAutoFit/>
          </a:bodyPr>
          <a:lstStyle/>
          <a:p>
            <a:pPr indent="457200" algn="just">
              <a:lnSpc>
                <a:spcPct val="150000"/>
              </a:lnSpc>
            </a:pPr>
            <a:r>
              <a:rPr lang="zh-CN" altLang="en-US" sz="2000" b="1" dirty="0"/>
              <a:t>主要产品和业务范围</a:t>
            </a:r>
            <a:endParaRPr lang="en-US" altLang="zh-CN" sz="2000" b="1" dirty="0"/>
          </a:p>
        </p:txBody>
      </p:sp>
      <p:sp>
        <p:nvSpPr>
          <p:cNvPr id="127" name="文本框 43"/>
          <p:cNvSpPr txBox="1"/>
          <p:nvPr/>
        </p:nvSpPr>
        <p:spPr>
          <a:xfrm>
            <a:off x="4879183" y="3710305"/>
            <a:ext cx="3448862" cy="499111"/>
          </a:xfrm>
          <a:prstGeom prst="rect">
            <a:avLst/>
          </a:prstGeom>
          <a:noFill/>
        </p:spPr>
        <p:txBody>
          <a:bodyPr wrap="square" rtlCol="0">
            <a:spAutoFit/>
          </a:bodyPr>
          <a:lstStyle/>
          <a:p>
            <a:pPr indent="457200" algn="just">
              <a:lnSpc>
                <a:spcPct val="150000"/>
              </a:lnSpc>
            </a:pPr>
            <a:r>
              <a:rPr lang="zh-CN" altLang="en-US" sz="2000" b="1" dirty="0"/>
              <a:t>市场概貌</a:t>
            </a:r>
            <a:endParaRPr lang="en-US" altLang="zh-CN" sz="2000" b="1" dirty="0"/>
          </a:p>
        </p:txBody>
      </p:sp>
      <p:sp>
        <p:nvSpPr>
          <p:cNvPr id="128" name="文本框 43"/>
          <p:cNvSpPr txBox="1"/>
          <p:nvPr/>
        </p:nvSpPr>
        <p:spPr>
          <a:xfrm>
            <a:off x="4879183" y="4653061"/>
            <a:ext cx="3448862" cy="499111"/>
          </a:xfrm>
          <a:prstGeom prst="rect">
            <a:avLst/>
          </a:prstGeom>
          <a:noFill/>
        </p:spPr>
        <p:txBody>
          <a:bodyPr wrap="square" rtlCol="0">
            <a:spAutoFit/>
          </a:bodyPr>
          <a:lstStyle/>
          <a:p>
            <a:pPr indent="457200" algn="just">
              <a:lnSpc>
                <a:spcPct val="150000"/>
              </a:lnSpc>
            </a:pPr>
            <a:r>
              <a:rPr lang="zh-CN" altLang="en-US" sz="2000" b="1" dirty="0"/>
              <a:t>营销策略</a:t>
            </a:r>
            <a:endParaRPr lang="en-US" altLang="zh-CN" sz="2000" b="1" dirty="0"/>
          </a:p>
        </p:txBody>
      </p:sp>
      <p:sp>
        <p:nvSpPr>
          <p:cNvPr id="129" name="文本框 43"/>
          <p:cNvSpPr txBox="1"/>
          <p:nvPr/>
        </p:nvSpPr>
        <p:spPr>
          <a:xfrm>
            <a:off x="4879183" y="5717999"/>
            <a:ext cx="3448862" cy="499111"/>
          </a:xfrm>
          <a:prstGeom prst="rect">
            <a:avLst/>
          </a:prstGeom>
          <a:noFill/>
        </p:spPr>
        <p:txBody>
          <a:bodyPr wrap="square" rtlCol="0">
            <a:spAutoFit/>
          </a:bodyPr>
          <a:lstStyle/>
          <a:p>
            <a:pPr indent="457200" algn="just">
              <a:lnSpc>
                <a:spcPct val="150000"/>
              </a:lnSpc>
            </a:pPr>
            <a:r>
              <a:rPr lang="zh-CN" altLang="en-US" sz="2000" b="1" dirty="0"/>
              <a:t>销售计划</a:t>
            </a:r>
            <a:endParaRPr lang="en-US" altLang="zh-CN" sz="2000" b="1" dirty="0"/>
          </a:p>
        </p:txBody>
      </p:sp>
      <p:sp>
        <p:nvSpPr>
          <p:cNvPr id="130" name="文本框 43"/>
          <p:cNvSpPr txBox="1"/>
          <p:nvPr/>
        </p:nvSpPr>
        <p:spPr>
          <a:xfrm>
            <a:off x="7935111" y="3710305"/>
            <a:ext cx="3448862" cy="499111"/>
          </a:xfrm>
          <a:prstGeom prst="rect">
            <a:avLst/>
          </a:prstGeom>
          <a:noFill/>
        </p:spPr>
        <p:txBody>
          <a:bodyPr wrap="square" rtlCol="0">
            <a:spAutoFit/>
          </a:bodyPr>
          <a:lstStyle/>
          <a:p>
            <a:pPr indent="457200" algn="just">
              <a:lnSpc>
                <a:spcPct val="150000"/>
              </a:lnSpc>
            </a:pPr>
            <a:r>
              <a:rPr lang="zh-CN" altLang="en-US" sz="2000" b="1" dirty="0"/>
              <a:t>生产管理计划</a:t>
            </a:r>
            <a:endParaRPr lang="en-US" altLang="zh-CN" sz="2000" b="1" dirty="0"/>
          </a:p>
        </p:txBody>
      </p:sp>
      <p:sp>
        <p:nvSpPr>
          <p:cNvPr id="131" name="文本框 43"/>
          <p:cNvSpPr txBox="1"/>
          <p:nvPr/>
        </p:nvSpPr>
        <p:spPr>
          <a:xfrm>
            <a:off x="7935111" y="4653061"/>
            <a:ext cx="3448862" cy="499111"/>
          </a:xfrm>
          <a:prstGeom prst="rect">
            <a:avLst/>
          </a:prstGeom>
          <a:noFill/>
        </p:spPr>
        <p:txBody>
          <a:bodyPr wrap="square" rtlCol="0">
            <a:spAutoFit/>
          </a:bodyPr>
          <a:lstStyle/>
          <a:p>
            <a:pPr indent="457200" algn="just">
              <a:lnSpc>
                <a:spcPct val="150000"/>
              </a:lnSpc>
            </a:pPr>
            <a:r>
              <a:rPr lang="zh-CN" altLang="en-US" sz="2000" b="1" dirty="0"/>
              <a:t>财务计划</a:t>
            </a:r>
            <a:endParaRPr lang="en-US" altLang="zh-CN" sz="2000" b="1" dirty="0"/>
          </a:p>
        </p:txBody>
      </p:sp>
      <p:sp>
        <p:nvSpPr>
          <p:cNvPr id="132" name="文本框 43"/>
          <p:cNvSpPr txBox="1"/>
          <p:nvPr/>
        </p:nvSpPr>
        <p:spPr>
          <a:xfrm>
            <a:off x="7935111" y="5717999"/>
            <a:ext cx="3448862" cy="499111"/>
          </a:xfrm>
          <a:prstGeom prst="rect">
            <a:avLst/>
          </a:prstGeom>
          <a:noFill/>
        </p:spPr>
        <p:txBody>
          <a:bodyPr wrap="square" rtlCol="0">
            <a:spAutoFit/>
          </a:bodyPr>
          <a:lstStyle/>
          <a:p>
            <a:pPr indent="457200" algn="just">
              <a:lnSpc>
                <a:spcPct val="150000"/>
              </a:lnSpc>
            </a:pPr>
            <a:r>
              <a:rPr lang="zh-CN" altLang="en-US" sz="2000" b="1" dirty="0"/>
              <a:t>资金需求情况</a:t>
            </a:r>
            <a:endParaRPr lang="en-US" altLang="zh-CN" sz="20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384045"/>
            <a:ext cx="10727545" cy="645160"/>
          </a:xfrm>
          <a:prstGeom prst="rect">
            <a:avLst/>
          </a:prstGeom>
          <a:noFill/>
        </p:spPr>
        <p:txBody>
          <a:bodyPr wrap="square" rtlCol="0">
            <a:spAutoFit/>
          </a:bodyPr>
          <a:lstStyle/>
          <a:p>
            <a:pPr indent="457200" algn="just">
              <a:lnSpc>
                <a:spcPct val="150000"/>
              </a:lnSpc>
            </a:pPr>
            <a:r>
              <a:rPr lang="zh-CN" altLang="en-US" sz="2400" dirty="0"/>
              <a:t>正文是创业计划书的主体部分，也是具体描述创业规划的部分，包括：</a:t>
            </a:r>
            <a:endParaRPr lang="en-US" altLang="zh-CN" sz="2400" dirty="0"/>
          </a:p>
        </p:txBody>
      </p:sp>
      <p:sp>
        <p:nvSpPr>
          <p:cNvPr id="59"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．创业计划书的主要内容</a:t>
            </a:r>
            <a:endParaRPr lang="zh-CN" altLang="en-US" sz="2800" b="1" dirty="0">
              <a:solidFill>
                <a:schemeClr val="bg1"/>
              </a:solidFill>
            </a:endParaRPr>
          </a:p>
        </p:txBody>
      </p:sp>
      <p:sp>
        <p:nvSpPr>
          <p:cNvPr id="7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文本框 43"/>
          <p:cNvSpPr txBox="1"/>
          <p:nvPr/>
        </p:nvSpPr>
        <p:spPr>
          <a:xfrm>
            <a:off x="6923436" y="1456696"/>
            <a:ext cx="4609081" cy="64516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4</a:t>
            </a:r>
            <a:r>
              <a:rPr lang="zh-CN" altLang="en-US" sz="2400" dirty="0"/>
              <a:t>）正文</a:t>
            </a:r>
            <a:endParaRPr lang="zh-CN" altLang="en-US" sz="2400" dirty="0"/>
          </a:p>
        </p:txBody>
      </p:sp>
      <p:grpSp>
        <p:nvGrpSpPr>
          <p:cNvPr id="4" name="组合 3"/>
          <p:cNvGrpSpPr/>
          <p:nvPr/>
        </p:nvGrpSpPr>
        <p:grpSpPr>
          <a:xfrm>
            <a:off x="1044205" y="3615736"/>
            <a:ext cx="11291665" cy="2025474"/>
            <a:chOff x="527588" y="3710305"/>
            <a:chExt cx="11291665" cy="2025474"/>
          </a:xfrm>
        </p:grpSpPr>
        <p:sp>
          <p:nvSpPr>
            <p:cNvPr id="124" name="文本框 43"/>
            <p:cNvSpPr txBox="1"/>
            <p:nvPr/>
          </p:nvSpPr>
          <p:spPr>
            <a:xfrm>
              <a:off x="576578" y="3710305"/>
              <a:ext cx="3448862" cy="553085"/>
            </a:xfrm>
            <a:prstGeom prst="rect">
              <a:avLst/>
            </a:prstGeom>
            <a:noFill/>
          </p:spPr>
          <p:txBody>
            <a:bodyPr wrap="square" rtlCol="0">
              <a:spAutoFit/>
            </a:bodyPr>
            <a:lstStyle/>
            <a:p>
              <a:pPr indent="457200" algn="just">
                <a:lnSpc>
                  <a:spcPct val="150000"/>
                </a:lnSpc>
              </a:pPr>
              <a:r>
                <a:rPr lang="zh-CN" altLang="en-US" sz="2000" b="1" dirty="0"/>
                <a:t>企业的描述</a:t>
              </a:r>
              <a:endParaRPr lang="zh-CN" altLang="en-US" sz="2000" b="1" dirty="0"/>
            </a:p>
          </p:txBody>
        </p:sp>
        <p:sp>
          <p:nvSpPr>
            <p:cNvPr id="126" name="文本框 43"/>
            <p:cNvSpPr txBox="1"/>
            <p:nvPr/>
          </p:nvSpPr>
          <p:spPr>
            <a:xfrm>
              <a:off x="527588" y="5147134"/>
              <a:ext cx="3448862" cy="553085"/>
            </a:xfrm>
            <a:prstGeom prst="rect">
              <a:avLst/>
            </a:prstGeom>
            <a:noFill/>
          </p:spPr>
          <p:txBody>
            <a:bodyPr wrap="square" rtlCol="0">
              <a:spAutoFit/>
            </a:bodyPr>
            <a:lstStyle/>
            <a:p>
              <a:pPr indent="457200" algn="just">
                <a:lnSpc>
                  <a:spcPct val="150000"/>
                </a:lnSpc>
              </a:pPr>
              <a:r>
                <a:rPr lang="zh-CN" altLang="en-US" sz="2000" b="1" dirty="0"/>
                <a:t>竞争分析</a:t>
              </a:r>
              <a:endParaRPr lang="zh-CN" altLang="en-US" sz="2000" b="1" dirty="0"/>
            </a:p>
          </p:txBody>
        </p:sp>
        <p:sp>
          <p:nvSpPr>
            <p:cNvPr id="127" name="文本框 43"/>
            <p:cNvSpPr txBox="1"/>
            <p:nvPr/>
          </p:nvSpPr>
          <p:spPr>
            <a:xfrm>
              <a:off x="4633070" y="3710305"/>
              <a:ext cx="3448862" cy="553085"/>
            </a:xfrm>
            <a:prstGeom prst="rect">
              <a:avLst/>
            </a:prstGeom>
            <a:noFill/>
          </p:spPr>
          <p:txBody>
            <a:bodyPr wrap="square" rtlCol="0">
              <a:spAutoFit/>
            </a:bodyPr>
            <a:lstStyle/>
            <a:p>
              <a:pPr indent="457200" algn="just">
                <a:lnSpc>
                  <a:spcPct val="150000"/>
                </a:lnSpc>
              </a:pPr>
              <a:r>
                <a:rPr lang="zh-CN" altLang="en-US" sz="2000" b="1" dirty="0"/>
                <a:t>产品的描述</a:t>
              </a:r>
              <a:endParaRPr lang="zh-CN" altLang="en-US" sz="2000" b="1" dirty="0"/>
            </a:p>
          </p:txBody>
        </p:sp>
        <p:sp>
          <p:nvSpPr>
            <p:cNvPr id="129" name="文本框 43"/>
            <p:cNvSpPr txBox="1"/>
            <p:nvPr/>
          </p:nvSpPr>
          <p:spPr>
            <a:xfrm>
              <a:off x="4588924" y="5156024"/>
              <a:ext cx="3448862" cy="553085"/>
            </a:xfrm>
            <a:prstGeom prst="rect">
              <a:avLst/>
            </a:prstGeom>
            <a:noFill/>
          </p:spPr>
          <p:txBody>
            <a:bodyPr wrap="square" rtlCol="0">
              <a:spAutoFit/>
            </a:bodyPr>
            <a:lstStyle/>
            <a:p>
              <a:pPr indent="457200" algn="just">
                <a:lnSpc>
                  <a:spcPct val="150000"/>
                </a:lnSpc>
              </a:pPr>
              <a:r>
                <a:rPr lang="zh-CN" altLang="en-US" sz="2000" b="1" dirty="0"/>
                <a:t>财务预测</a:t>
              </a:r>
              <a:endParaRPr lang="zh-CN" altLang="en-US" sz="2000" b="1" dirty="0"/>
            </a:p>
          </p:txBody>
        </p:sp>
        <p:sp>
          <p:nvSpPr>
            <p:cNvPr id="130" name="文本框 43"/>
            <p:cNvSpPr txBox="1"/>
            <p:nvPr/>
          </p:nvSpPr>
          <p:spPr>
            <a:xfrm>
              <a:off x="7812281" y="3723256"/>
              <a:ext cx="4006972" cy="553085"/>
            </a:xfrm>
            <a:prstGeom prst="rect">
              <a:avLst/>
            </a:prstGeom>
            <a:noFill/>
          </p:spPr>
          <p:txBody>
            <a:bodyPr wrap="square" rtlCol="0">
              <a:spAutoFit/>
            </a:bodyPr>
            <a:lstStyle/>
            <a:p>
              <a:pPr indent="457200" algn="just">
                <a:lnSpc>
                  <a:spcPct val="150000"/>
                </a:lnSpc>
              </a:pPr>
              <a:r>
                <a:rPr lang="zh-CN" altLang="en-US" sz="2000" b="1" dirty="0"/>
                <a:t>市场情况</a:t>
              </a:r>
              <a:endParaRPr lang="zh-CN" altLang="en-US" sz="2000" b="1" dirty="0"/>
            </a:p>
          </p:txBody>
        </p:sp>
        <p:sp>
          <p:nvSpPr>
            <p:cNvPr id="132" name="文本框 43"/>
            <p:cNvSpPr txBox="1"/>
            <p:nvPr/>
          </p:nvSpPr>
          <p:spPr>
            <a:xfrm>
              <a:off x="7844738" y="5182694"/>
              <a:ext cx="3448862" cy="553085"/>
            </a:xfrm>
            <a:prstGeom prst="rect">
              <a:avLst/>
            </a:prstGeom>
            <a:noFill/>
          </p:spPr>
          <p:txBody>
            <a:bodyPr wrap="square" rtlCol="0">
              <a:spAutoFit/>
            </a:bodyPr>
            <a:lstStyle/>
            <a:p>
              <a:pPr indent="457200" algn="just">
                <a:lnSpc>
                  <a:spcPct val="150000"/>
                </a:lnSpc>
              </a:pPr>
              <a:r>
                <a:rPr lang="zh-CN" altLang="en-US" sz="2000" b="1" dirty="0"/>
                <a:t>风险评估</a:t>
              </a:r>
              <a:endParaRPr lang="zh-CN" altLang="en-US" sz="2000" b="1" dirty="0"/>
            </a:p>
          </p:txBody>
        </p:sp>
      </p:grpSp>
      <p:grpSp>
        <p:nvGrpSpPr>
          <p:cNvPr id="92" name="组合 91"/>
          <p:cNvGrpSpPr/>
          <p:nvPr/>
        </p:nvGrpSpPr>
        <p:grpSpPr>
          <a:xfrm>
            <a:off x="824810" y="3646333"/>
            <a:ext cx="669031" cy="494416"/>
            <a:chOff x="2720583" y="2048354"/>
            <a:chExt cx="669031" cy="494416"/>
          </a:xfrm>
        </p:grpSpPr>
        <p:sp>
          <p:nvSpPr>
            <p:cNvPr id="93"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6"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97" name="组合 96"/>
          <p:cNvGrpSpPr/>
          <p:nvPr/>
        </p:nvGrpSpPr>
        <p:grpSpPr>
          <a:xfrm>
            <a:off x="824810" y="5110985"/>
            <a:ext cx="669031" cy="494416"/>
            <a:chOff x="2720583" y="2048354"/>
            <a:chExt cx="669031" cy="494416"/>
          </a:xfrm>
        </p:grpSpPr>
        <p:sp>
          <p:nvSpPr>
            <p:cNvPr id="98"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1"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02" name="组合 101"/>
          <p:cNvGrpSpPr/>
          <p:nvPr/>
        </p:nvGrpSpPr>
        <p:grpSpPr>
          <a:xfrm>
            <a:off x="4782659" y="3646333"/>
            <a:ext cx="669031" cy="494416"/>
            <a:chOff x="2720583" y="2048354"/>
            <a:chExt cx="669031" cy="494416"/>
          </a:xfrm>
        </p:grpSpPr>
        <p:sp>
          <p:nvSpPr>
            <p:cNvPr id="103"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07" name="组合 106"/>
          <p:cNvGrpSpPr/>
          <p:nvPr/>
        </p:nvGrpSpPr>
        <p:grpSpPr>
          <a:xfrm>
            <a:off x="4782659" y="5110985"/>
            <a:ext cx="669031" cy="494416"/>
            <a:chOff x="2720583" y="2048354"/>
            <a:chExt cx="669031" cy="494416"/>
          </a:xfrm>
        </p:grpSpPr>
        <p:sp>
          <p:nvSpPr>
            <p:cNvPr id="108"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3"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34" name="组合 133"/>
          <p:cNvGrpSpPr/>
          <p:nvPr/>
        </p:nvGrpSpPr>
        <p:grpSpPr>
          <a:xfrm>
            <a:off x="8117212" y="3646333"/>
            <a:ext cx="669031" cy="494416"/>
            <a:chOff x="2720583" y="2048354"/>
            <a:chExt cx="669031" cy="494416"/>
          </a:xfrm>
        </p:grpSpPr>
        <p:sp>
          <p:nvSpPr>
            <p:cNvPr id="135"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39" name="组合 138"/>
          <p:cNvGrpSpPr/>
          <p:nvPr/>
        </p:nvGrpSpPr>
        <p:grpSpPr>
          <a:xfrm>
            <a:off x="8117212" y="5097650"/>
            <a:ext cx="669031" cy="494416"/>
            <a:chOff x="2720583" y="2048354"/>
            <a:chExt cx="669031" cy="494416"/>
          </a:xfrm>
        </p:grpSpPr>
        <p:sp>
          <p:nvSpPr>
            <p:cNvPr id="140" name="Freeform 686"/>
            <p:cNvSpPr/>
            <p:nvPr/>
          </p:nvSpPr>
          <p:spPr bwMode="auto">
            <a:xfrm>
              <a:off x="2770940" y="2048354"/>
              <a:ext cx="577800" cy="148456"/>
            </a:xfrm>
            <a:custGeom>
              <a:avLst/>
              <a:gdLst>
                <a:gd name="T0" fmla="*/ 719 w 748"/>
                <a:gd name="T1" fmla="*/ 64 h 192"/>
                <a:gd name="T2" fmla="*/ 292 w 748"/>
                <a:gd name="T3" fmla="*/ 64 h 192"/>
                <a:gd name="T4" fmla="*/ 292 w 748"/>
                <a:gd name="T5" fmla="*/ 29 h 192"/>
                <a:gd name="T6" fmla="*/ 264 w 748"/>
                <a:gd name="T7" fmla="*/ 0 h 192"/>
                <a:gd name="T8" fmla="*/ 28 w 748"/>
                <a:gd name="T9" fmla="*/ 0 h 192"/>
                <a:gd name="T10" fmla="*/ 0 w 748"/>
                <a:gd name="T11" fmla="*/ 29 h 192"/>
                <a:gd name="T12" fmla="*/ 0 w 748"/>
                <a:gd name="T13" fmla="*/ 192 h 192"/>
                <a:gd name="T14" fmla="*/ 748 w 748"/>
                <a:gd name="T15" fmla="*/ 192 h 192"/>
                <a:gd name="T16" fmla="*/ 748 w 748"/>
                <a:gd name="T17" fmla="*/ 95 h 192"/>
                <a:gd name="T18" fmla="*/ 719 w 748"/>
                <a:gd name="T19" fmla="*/ 6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8" h="192">
                  <a:moveTo>
                    <a:pt x="719" y="64"/>
                  </a:moveTo>
                  <a:cubicBezTo>
                    <a:pt x="292" y="64"/>
                    <a:pt x="292" y="64"/>
                    <a:pt x="292" y="64"/>
                  </a:cubicBezTo>
                  <a:cubicBezTo>
                    <a:pt x="292" y="29"/>
                    <a:pt x="292" y="29"/>
                    <a:pt x="292" y="29"/>
                  </a:cubicBezTo>
                  <a:cubicBezTo>
                    <a:pt x="292" y="13"/>
                    <a:pt x="280" y="0"/>
                    <a:pt x="264" y="0"/>
                  </a:cubicBezTo>
                  <a:cubicBezTo>
                    <a:pt x="28" y="0"/>
                    <a:pt x="28" y="0"/>
                    <a:pt x="28" y="0"/>
                  </a:cubicBezTo>
                  <a:cubicBezTo>
                    <a:pt x="11" y="0"/>
                    <a:pt x="0" y="13"/>
                    <a:pt x="0" y="29"/>
                  </a:cubicBezTo>
                  <a:cubicBezTo>
                    <a:pt x="0" y="192"/>
                    <a:pt x="0" y="192"/>
                    <a:pt x="0" y="192"/>
                  </a:cubicBezTo>
                  <a:cubicBezTo>
                    <a:pt x="748" y="192"/>
                    <a:pt x="748" y="192"/>
                    <a:pt x="748" y="192"/>
                  </a:cubicBezTo>
                  <a:cubicBezTo>
                    <a:pt x="748" y="95"/>
                    <a:pt x="748" y="95"/>
                    <a:pt x="748" y="95"/>
                  </a:cubicBezTo>
                  <a:cubicBezTo>
                    <a:pt x="748" y="78"/>
                    <a:pt x="736" y="64"/>
                    <a:pt x="719" y="64"/>
                  </a:cubicBezTo>
                  <a:close/>
                </a:path>
              </a:pathLst>
            </a:custGeom>
            <a:solidFill>
              <a:srgbClr val="D07C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687"/>
            <p:cNvSpPr/>
            <p:nvPr/>
          </p:nvSpPr>
          <p:spPr bwMode="auto">
            <a:xfrm>
              <a:off x="2720583" y="2196810"/>
              <a:ext cx="669031" cy="345960"/>
            </a:xfrm>
            <a:custGeom>
              <a:avLst/>
              <a:gdLst>
                <a:gd name="T0" fmla="*/ 837 w 866"/>
                <a:gd name="T1" fmla="*/ 0 h 448"/>
                <a:gd name="T2" fmla="*/ 29 w 866"/>
                <a:gd name="T3" fmla="*/ 0 h 448"/>
                <a:gd name="T4" fmla="*/ 0 w 866"/>
                <a:gd name="T5" fmla="*/ 29 h 448"/>
                <a:gd name="T6" fmla="*/ 44 w 866"/>
                <a:gd name="T7" fmla="*/ 434 h 448"/>
                <a:gd name="T8" fmla="*/ 58 w 866"/>
                <a:gd name="T9" fmla="*/ 448 h 448"/>
                <a:gd name="T10" fmla="*/ 819 w 866"/>
                <a:gd name="T11" fmla="*/ 448 h 448"/>
                <a:gd name="T12" fmla="*/ 833 w 866"/>
                <a:gd name="T13" fmla="*/ 433 h 448"/>
                <a:gd name="T14" fmla="*/ 866 w 866"/>
                <a:gd name="T15" fmla="*/ 29 h 448"/>
                <a:gd name="T16" fmla="*/ 837 w 866"/>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6" h="448">
                  <a:moveTo>
                    <a:pt x="837" y="0"/>
                  </a:moveTo>
                  <a:cubicBezTo>
                    <a:pt x="29" y="0"/>
                    <a:pt x="29" y="0"/>
                    <a:pt x="29" y="0"/>
                  </a:cubicBezTo>
                  <a:cubicBezTo>
                    <a:pt x="8" y="0"/>
                    <a:pt x="0" y="13"/>
                    <a:pt x="0" y="29"/>
                  </a:cubicBezTo>
                  <a:cubicBezTo>
                    <a:pt x="44" y="434"/>
                    <a:pt x="44" y="434"/>
                    <a:pt x="44" y="434"/>
                  </a:cubicBezTo>
                  <a:cubicBezTo>
                    <a:pt x="44" y="442"/>
                    <a:pt x="50" y="448"/>
                    <a:pt x="58" y="448"/>
                  </a:cubicBezTo>
                  <a:cubicBezTo>
                    <a:pt x="67" y="448"/>
                    <a:pt x="810" y="448"/>
                    <a:pt x="819" y="448"/>
                  </a:cubicBezTo>
                  <a:cubicBezTo>
                    <a:pt x="827" y="448"/>
                    <a:pt x="833" y="442"/>
                    <a:pt x="833" y="433"/>
                  </a:cubicBezTo>
                  <a:cubicBezTo>
                    <a:pt x="866" y="29"/>
                    <a:pt x="866" y="29"/>
                    <a:pt x="866" y="29"/>
                  </a:cubicBezTo>
                  <a:cubicBezTo>
                    <a:pt x="866" y="13"/>
                    <a:pt x="858" y="0"/>
                    <a:pt x="837" y="0"/>
                  </a:cubicBezTo>
                  <a:close/>
                </a:path>
              </a:pathLst>
            </a:custGeom>
            <a:solidFill>
              <a:srgbClr val="E2B9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Rectangle 688"/>
            <p:cNvSpPr>
              <a:spLocks noChangeArrowheads="1"/>
            </p:cNvSpPr>
            <p:nvPr/>
          </p:nvSpPr>
          <p:spPr bwMode="auto">
            <a:xfrm>
              <a:off x="2823259" y="2135008"/>
              <a:ext cx="497686" cy="6180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3" name="Rectangle 689"/>
            <p:cNvSpPr>
              <a:spLocks noChangeArrowheads="1"/>
            </p:cNvSpPr>
            <p:nvPr/>
          </p:nvSpPr>
          <p:spPr bwMode="auto">
            <a:xfrm>
              <a:off x="2792522" y="2162802"/>
              <a:ext cx="497359" cy="34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22" y="2604978"/>
            <a:ext cx="12192000" cy="36273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2861793"/>
            <a:ext cx="10727545" cy="1753235"/>
          </a:xfrm>
          <a:prstGeom prst="rect">
            <a:avLst/>
          </a:prstGeom>
          <a:noFill/>
        </p:spPr>
        <p:txBody>
          <a:bodyPr wrap="square" rtlCol="0">
            <a:spAutoFit/>
          </a:bodyPr>
          <a:lstStyle/>
          <a:p>
            <a:pPr indent="457200" algn="just">
              <a:lnSpc>
                <a:spcPct val="150000"/>
              </a:lnSpc>
            </a:pPr>
            <a:r>
              <a:rPr lang="zh-CN" altLang="en-US" sz="2400" dirty="0"/>
              <a:t>如果创业者在编写创业计划书的过程中做过相关调查，收集了相关数据，并在创业计划书中引用了相关内容，就可以将这些信息作为附录放置在创业计划书的最后，作为创业计划书中相关结论的数据凭证，方便阅读者查看。</a:t>
            </a:r>
            <a:endParaRPr lang="zh-CN" altLang="en-US" sz="2400" dirty="0"/>
          </a:p>
        </p:txBody>
      </p:sp>
      <p:sp>
        <p:nvSpPr>
          <p:cNvPr id="59"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．创业计划书的主要内容</a:t>
            </a:r>
            <a:endParaRPr lang="zh-CN" altLang="en-US" sz="2800" b="1" dirty="0">
              <a:solidFill>
                <a:schemeClr val="bg1"/>
              </a:solidFill>
            </a:endParaRPr>
          </a:p>
        </p:txBody>
      </p:sp>
      <p:sp>
        <p:nvSpPr>
          <p:cNvPr id="7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文本框 43"/>
          <p:cNvSpPr txBox="1"/>
          <p:nvPr/>
        </p:nvSpPr>
        <p:spPr>
          <a:xfrm>
            <a:off x="6923437" y="1456696"/>
            <a:ext cx="2288801" cy="64516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5</a:t>
            </a:r>
            <a:r>
              <a:rPr lang="zh-CN" altLang="en-US" sz="2400" dirty="0"/>
              <a:t>）附录</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5336717" cy="584775"/>
          </a:xfrm>
          <a:prstGeom prst="rect">
            <a:avLst/>
          </a:prstGeom>
          <a:solidFill>
            <a:schemeClr val="accent1"/>
          </a:solidFill>
        </p:spPr>
        <p:txBody>
          <a:bodyPr wrap="none">
            <a:spAutoFit/>
          </a:bodyPr>
          <a:lstStyle/>
          <a:p>
            <a:r>
              <a:rPr lang="zh-CN" altLang="en-US" sz="3200" dirty="0">
                <a:solidFill>
                  <a:schemeClr val="bg1"/>
                </a:solidFill>
              </a:rPr>
              <a:t>第一节  创业精神与创新意识</a:t>
            </a:r>
            <a:endParaRPr lang="zh-CN" altLang="en-US" sz="3200" dirty="0">
              <a:solidFill>
                <a:schemeClr val="bg1"/>
              </a:solidFill>
            </a:endParaRPr>
          </a:p>
        </p:txBody>
      </p:sp>
      <p:sp>
        <p:nvSpPr>
          <p:cNvPr id="8" name="矩形 7"/>
          <p:cNvSpPr/>
          <p:nvPr/>
        </p:nvSpPr>
        <p:spPr>
          <a:xfrm>
            <a:off x="5370093" y="2656673"/>
            <a:ext cx="4515980" cy="584775"/>
          </a:xfrm>
          <a:prstGeom prst="rect">
            <a:avLst/>
          </a:prstGeom>
          <a:solidFill>
            <a:schemeClr val="bg1"/>
          </a:solidFill>
        </p:spPr>
        <p:txBody>
          <a:bodyPr wrap="none">
            <a:spAutoFit/>
          </a:bodyPr>
          <a:lstStyle/>
          <a:p>
            <a:r>
              <a:rPr lang="zh-CN" altLang="en-US" sz="3200" dirty="0"/>
              <a:t>第二节  创业的准备过程</a:t>
            </a:r>
            <a:endParaRPr lang="zh-CN" altLang="en-US" sz="3200" dirty="0"/>
          </a:p>
        </p:txBody>
      </p:sp>
      <p:sp>
        <p:nvSpPr>
          <p:cNvPr id="10" name="矩形 9"/>
          <p:cNvSpPr/>
          <p:nvPr/>
        </p:nvSpPr>
        <p:spPr>
          <a:xfrm>
            <a:off x="5370093" y="3694536"/>
            <a:ext cx="5692140" cy="583565"/>
          </a:xfrm>
          <a:prstGeom prst="rect">
            <a:avLst/>
          </a:prstGeom>
        </p:spPr>
        <p:txBody>
          <a:bodyPr wrap="none">
            <a:spAutoFit/>
          </a:bodyPr>
          <a:lstStyle/>
          <a:p>
            <a:r>
              <a:rPr lang="zh-CN" altLang="en-US" sz="3200" dirty="0"/>
              <a:t>第三节  大学生创业的实施过程</a:t>
            </a:r>
            <a:endParaRPr lang="zh-CN" altLang="en-US" sz="3200" dirty="0"/>
          </a:p>
        </p:txBody>
      </p:sp>
      <p:sp>
        <p:nvSpPr>
          <p:cNvPr id="13" name="double-left-arrows_45721"/>
          <p:cNvSpPr>
            <a:spLocks noChangeAspect="1"/>
          </p:cNvSpPr>
          <p:nvPr/>
        </p:nvSpPr>
        <p:spPr bwMode="auto">
          <a:xfrm flipH="1">
            <a:off x="4596663" y="1497841"/>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725046"/>
            <a:ext cx="5747086" cy="584775"/>
          </a:xfrm>
          <a:prstGeom prst="rect">
            <a:avLst/>
          </a:prstGeom>
        </p:spPr>
        <p:txBody>
          <a:bodyPr wrap="none">
            <a:spAutoFit/>
          </a:bodyPr>
          <a:lstStyle/>
          <a:p>
            <a:r>
              <a:rPr lang="zh-CN" altLang="en-US" sz="3200" dirty="0"/>
              <a:t>第四节  大学生创业风险与防范</a:t>
            </a:r>
            <a:endParaRPr lang="zh-CN" altLang="en-US" sz="3200" dirty="0"/>
          </a:p>
        </p:txBody>
      </p:sp>
      <p:sp>
        <p:nvSpPr>
          <p:cNvPr id="2" name="矩形 1"/>
          <p:cNvSpPr/>
          <p:nvPr/>
        </p:nvSpPr>
        <p:spPr>
          <a:xfrm>
            <a:off x="5370093" y="5734061"/>
            <a:ext cx="3660140" cy="583565"/>
          </a:xfrm>
          <a:prstGeom prst="rect">
            <a:avLst/>
          </a:prstGeom>
        </p:spPr>
        <p:txBody>
          <a:bodyPr wrap="none">
            <a:spAutoFit/>
          </a:bodyPr>
          <a:p>
            <a:pPr algn="l"/>
            <a:r>
              <a:rPr lang="zh-CN" altLang="en-US" sz="3200" dirty="0"/>
              <a:t>第五节  课堂实践　</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三、创业计划书的编写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．创业计划书的编写步骤</a:t>
            </a:r>
            <a:endParaRPr lang="zh-CN" altLang="en-US" sz="2800" b="1" dirty="0">
              <a:solidFill>
                <a:schemeClr val="bg1"/>
              </a:solidFill>
            </a:endParaRPr>
          </a:p>
        </p:txBody>
      </p:sp>
      <p:sp>
        <p:nvSpPr>
          <p:cNvPr id="37" name="下箭头 71"/>
          <p:cNvSpPr/>
          <p:nvPr>
            <p:custDataLst>
              <p:tags r:id="rId1"/>
            </p:custDataLst>
          </p:nvPr>
        </p:nvSpPr>
        <p:spPr>
          <a:xfrm rot="16200000">
            <a:off x="5848985" y="-1428115"/>
            <a:ext cx="252730" cy="10019030"/>
          </a:xfrm>
          <a:prstGeom prst="downArrow">
            <a:avLst>
              <a:gd name="adj1" fmla="val 50000"/>
              <a:gd name="adj2" fmla="val 122015"/>
            </a:avLst>
          </a:prstGeom>
          <a:solidFill>
            <a:srgbClr val="898989"/>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38" name="Oval 226"/>
          <p:cNvSpPr>
            <a:spLocks noChangeArrowheads="1"/>
          </p:cNvSpPr>
          <p:nvPr>
            <p:custDataLst>
              <p:tags r:id="rId2"/>
            </p:custDataLst>
          </p:nvPr>
        </p:nvSpPr>
        <p:spPr bwMode="auto">
          <a:xfrm>
            <a:off x="1077595" y="3331845"/>
            <a:ext cx="495300" cy="495300"/>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227"/>
          <p:cNvSpPr>
            <a:spLocks noChangeArrowheads="1"/>
          </p:cNvSpPr>
          <p:nvPr>
            <p:custDataLst>
              <p:tags r:id="rId3"/>
            </p:custDataLst>
          </p:nvPr>
        </p:nvSpPr>
        <p:spPr bwMode="auto">
          <a:xfrm>
            <a:off x="1186815" y="3428365"/>
            <a:ext cx="289560" cy="289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228"/>
          <p:cNvSpPr>
            <a:spLocks noChangeArrowheads="1"/>
          </p:cNvSpPr>
          <p:nvPr>
            <p:custDataLst>
              <p:tags r:id="rId4"/>
            </p:custDataLst>
          </p:nvPr>
        </p:nvSpPr>
        <p:spPr bwMode="auto">
          <a:xfrm>
            <a:off x="1224915" y="3479165"/>
            <a:ext cx="201295" cy="201295"/>
          </a:xfrm>
          <a:prstGeom prst="ellipse">
            <a:avLst/>
          </a:prstGeom>
          <a:solidFill>
            <a:srgbClr val="F83003"/>
          </a:solidFill>
          <a:ln>
            <a:noFill/>
          </a:ln>
        </p:spPr>
        <p:txBody>
          <a:bodyPr vert="horz" wrap="square" lIns="91440" tIns="45720" rIns="91440" bIns="45720" numCol="1" anchor="t" anchorCtr="0" compatLnSpc="1"/>
          <a:lstStyle/>
          <a:p>
            <a:endParaRPr lang="zh-CN" altLang="en-US"/>
          </a:p>
        </p:txBody>
      </p:sp>
      <p:sp>
        <p:nvSpPr>
          <p:cNvPr id="41" name="Oval 229"/>
          <p:cNvSpPr>
            <a:spLocks noChangeArrowheads="1"/>
          </p:cNvSpPr>
          <p:nvPr>
            <p:custDataLst>
              <p:tags r:id="rId5"/>
            </p:custDataLst>
          </p:nvPr>
        </p:nvSpPr>
        <p:spPr bwMode="auto">
          <a:xfrm>
            <a:off x="4808220" y="3331845"/>
            <a:ext cx="495300" cy="495300"/>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230"/>
          <p:cNvSpPr>
            <a:spLocks noChangeArrowheads="1"/>
          </p:cNvSpPr>
          <p:nvPr>
            <p:custDataLst>
              <p:tags r:id="rId6"/>
            </p:custDataLst>
          </p:nvPr>
        </p:nvSpPr>
        <p:spPr bwMode="auto">
          <a:xfrm>
            <a:off x="4905375" y="3428365"/>
            <a:ext cx="297815" cy="289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Oval 231"/>
          <p:cNvSpPr>
            <a:spLocks noChangeArrowheads="1"/>
          </p:cNvSpPr>
          <p:nvPr>
            <p:custDataLst>
              <p:tags r:id="rId7"/>
            </p:custDataLst>
          </p:nvPr>
        </p:nvSpPr>
        <p:spPr bwMode="auto">
          <a:xfrm>
            <a:off x="4959350" y="3479165"/>
            <a:ext cx="197485" cy="201295"/>
          </a:xfrm>
          <a:prstGeom prst="ellipse">
            <a:avLst/>
          </a:prstGeom>
          <a:solidFill>
            <a:srgbClr val="A2B932"/>
          </a:solidFill>
          <a:ln>
            <a:noFill/>
          </a:ln>
        </p:spPr>
        <p:txBody>
          <a:bodyPr vert="horz" wrap="square" lIns="91440" tIns="45720" rIns="91440" bIns="45720" numCol="1" anchor="t" anchorCtr="0" compatLnSpc="1"/>
          <a:lstStyle/>
          <a:p>
            <a:endParaRPr lang="zh-CN" altLang="en-US"/>
          </a:p>
        </p:txBody>
      </p:sp>
      <p:sp>
        <p:nvSpPr>
          <p:cNvPr id="44" name="Oval 232"/>
          <p:cNvSpPr>
            <a:spLocks noChangeArrowheads="1"/>
          </p:cNvSpPr>
          <p:nvPr>
            <p:custDataLst>
              <p:tags r:id="rId8"/>
            </p:custDataLst>
          </p:nvPr>
        </p:nvSpPr>
        <p:spPr bwMode="auto">
          <a:xfrm>
            <a:off x="8155940" y="3338195"/>
            <a:ext cx="495300" cy="495300"/>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Oval 233"/>
          <p:cNvSpPr>
            <a:spLocks noChangeArrowheads="1"/>
          </p:cNvSpPr>
          <p:nvPr>
            <p:custDataLst>
              <p:tags r:id="rId9"/>
            </p:custDataLst>
          </p:nvPr>
        </p:nvSpPr>
        <p:spPr bwMode="auto">
          <a:xfrm>
            <a:off x="8256270" y="3434715"/>
            <a:ext cx="285750" cy="289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234"/>
          <p:cNvSpPr>
            <a:spLocks noChangeArrowheads="1"/>
          </p:cNvSpPr>
          <p:nvPr>
            <p:custDataLst>
              <p:tags r:id="rId10"/>
            </p:custDataLst>
          </p:nvPr>
        </p:nvSpPr>
        <p:spPr bwMode="auto">
          <a:xfrm>
            <a:off x="8307070" y="3485515"/>
            <a:ext cx="189230" cy="201295"/>
          </a:xfrm>
          <a:prstGeom prst="ellipse">
            <a:avLst/>
          </a:prstGeom>
          <a:solidFill>
            <a:srgbClr val="EBAC07"/>
          </a:solidFill>
          <a:ln>
            <a:noFill/>
          </a:ln>
        </p:spPr>
        <p:txBody>
          <a:bodyPr vert="horz" wrap="square" lIns="91440" tIns="45720" rIns="91440" bIns="45720" numCol="1" anchor="t" anchorCtr="0" compatLnSpc="1"/>
          <a:lstStyle/>
          <a:p>
            <a:endParaRPr lang="zh-CN" altLang="en-US"/>
          </a:p>
        </p:txBody>
      </p:sp>
      <p:sp>
        <p:nvSpPr>
          <p:cNvPr id="47" name="Freeform 254"/>
          <p:cNvSpPr/>
          <p:nvPr>
            <p:custDataLst>
              <p:tags r:id="rId11"/>
            </p:custDataLst>
          </p:nvPr>
        </p:nvSpPr>
        <p:spPr bwMode="auto">
          <a:xfrm>
            <a:off x="5570220" y="2667000"/>
            <a:ext cx="1625600" cy="478790"/>
          </a:xfrm>
          <a:custGeom>
            <a:avLst/>
            <a:gdLst>
              <a:gd name="T0" fmla="*/ 0 w 653"/>
              <a:gd name="T1" fmla="*/ 249 h 249"/>
              <a:gd name="T2" fmla="*/ 653 w 653"/>
              <a:gd name="T3" fmla="*/ 249 h 249"/>
              <a:gd name="T4" fmla="*/ 653 w 653"/>
              <a:gd name="T5" fmla="*/ 0 h 249"/>
              <a:gd name="T6" fmla="*/ 0 w 653"/>
              <a:gd name="T7" fmla="*/ 0 h 249"/>
              <a:gd name="T8" fmla="*/ 0 w 653"/>
              <a:gd name="T9" fmla="*/ 249 h 249"/>
              <a:gd name="T10" fmla="*/ 0 w 653"/>
              <a:gd name="T11" fmla="*/ 249 h 249"/>
            </a:gdLst>
            <a:ahLst/>
            <a:cxnLst>
              <a:cxn ang="0">
                <a:pos x="T0" y="T1"/>
              </a:cxn>
              <a:cxn ang="0">
                <a:pos x="T2" y="T3"/>
              </a:cxn>
              <a:cxn ang="0">
                <a:pos x="T4" y="T5"/>
              </a:cxn>
              <a:cxn ang="0">
                <a:pos x="T6" y="T7"/>
              </a:cxn>
              <a:cxn ang="0">
                <a:pos x="T8" y="T9"/>
              </a:cxn>
              <a:cxn ang="0">
                <a:pos x="T10" y="T11"/>
              </a:cxn>
            </a:cxnLst>
            <a:rect l="0" t="0" r="r" b="b"/>
            <a:pathLst>
              <a:path w="653" h="249">
                <a:moveTo>
                  <a:pt x="0" y="249"/>
                </a:moveTo>
                <a:lnTo>
                  <a:pt x="653" y="249"/>
                </a:lnTo>
                <a:lnTo>
                  <a:pt x="653" y="0"/>
                </a:lnTo>
                <a:lnTo>
                  <a:pt x="0" y="0"/>
                </a:lnTo>
                <a:lnTo>
                  <a:pt x="0" y="249"/>
                </a:lnTo>
                <a:lnTo>
                  <a:pt x="0" y="249"/>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48" name="Freeform 256"/>
          <p:cNvSpPr/>
          <p:nvPr>
            <p:custDataLst>
              <p:tags r:id="rId12"/>
            </p:custDataLst>
          </p:nvPr>
        </p:nvSpPr>
        <p:spPr bwMode="auto">
          <a:xfrm>
            <a:off x="5466715" y="5323840"/>
            <a:ext cx="1007745" cy="522605"/>
          </a:xfrm>
          <a:custGeom>
            <a:avLst/>
            <a:gdLst>
              <a:gd name="T0" fmla="*/ 0 w 655"/>
              <a:gd name="T1" fmla="*/ 249 h 249"/>
              <a:gd name="T2" fmla="*/ 655 w 655"/>
              <a:gd name="T3" fmla="*/ 249 h 249"/>
              <a:gd name="T4" fmla="*/ 655 w 655"/>
              <a:gd name="T5" fmla="*/ 0 h 249"/>
              <a:gd name="T6" fmla="*/ 0 w 655"/>
              <a:gd name="T7" fmla="*/ 0 h 249"/>
              <a:gd name="T8" fmla="*/ 0 w 655"/>
              <a:gd name="T9" fmla="*/ 249 h 249"/>
              <a:gd name="T10" fmla="*/ 0 w 655"/>
              <a:gd name="T11" fmla="*/ 249 h 249"/>
            </a:gdLst>
            <a:ahLst/>
            <a:cxnLst>
              <a:cxn ang="0">
                <a:pos x="T0" y="T1"/>
              </a:cxn>
              <a:cxn ang="0">
                <a:pos x="T2" y="T3"/>
              </a:cxn>
              <a:cxn ang="0">
                <a:pos x="T4" y="T5"/>
              </a:cxn>
              <a:cxn ang="0">
                <a:pos x="T6" y="T7"/>
              </a:cxn>
              <a:cxn ang="0">
                <a:pos x="T8" y="T9"/>
              </a:cxn>
              <a:cxn ang="0">
                <a:pos x="T10" y="T11"/>
              </a:cxn>
            </a:cxnLst>
            <a:rect l="0" t="0" r="r" b="b"/>
            <a:pathLst>
              <a:path w="655" h="249">
                <a:moveTo>
                  <a:pt x="0" y="249"/>
                </a:moveTo>
                <a:lnTo>
                  <a:pt x="655" y="249"/>
                </a:lnTo>
                <a:lnTo>
                  <a:pt x="655" y="0"/>
                </a:lnTo>
                <a:lnTo>
                  <a:pt x="0" y="0"/>
                </a:lnTo>
                <a:lnTo>
                  <a:pt x="0" y="249"/>
                </a:lnTo>
                <a:lnTo>
                  <a:pt x="0" y="249"/>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49" name="Freeform 257"/>
          <p:cNvSpPr/>
          <p:nvPr>
            <p:custDataLst>
              <p:tags r:id="rId13"/>
            </p:custDataLst>
          </p:nvPr>
        </p:nvSpPr>
        <p:spPr bwMode="auto">
          <a:xfrm>
            <a:off x="8747760" y="5323205"/>
            <a:ext cx="1741170" cy="522605"/>
          </a:xfrm>
          <a:custGeom>
            <a:avLst/>
            <a:gdLst>
              <a:gd name="T0" fmla="*/ 0 w 652"/>
              <a:gd name="T1" fmla="*/ 249 h 249"/>
              <a:gd name="T2" fmla="*/ 652 w 652"/>
              <a:gd name="T3" fmla="*/ 249 h 249"/>
              <a:gd name="T4" fmla="*/ 652 w 652"/>
              <a:gd name="T5" fmla="*/ 0 h 249"/>
              <a:gd name="T6" fmla="*/ 0 w 652"/>
              <a:gd name="T7" fmla="*/ 0 h 249"/>
              <a:gd name="T8" fmla="*/ 0 w 652"/>
              <a:gd name="T9" fmla="*/ 249 h 249"/>
              <a:gd name="T10" fmla="*/ 0 w 652"/>
              <a:gd name="T11" fmla="*/ 249 h 249"/>
            </a:gdLst>
            <a:ahLst/>
            <a:cxnLst>
              <a:cxn ang="0">
                <a:pos x="T0" y="T1"/>
              </a:cxn>
              <a:cxn ang="0">
                <a:pos x="T2" y="T3"/>
              </a:cxn>
              <a:cxn ang="0">
                <a:pos x="T4" y="T5"/>
              </a:cxn>
              <a:cxn ang="0">
                <a:pos x="T6" y="T7"/>
              </a:cxn>
              <a:cxn ang="0">
                <a:pos x="T8" y="T9"/>
              </a:cxn>
              <a:cxn ang="0">
                <a:pos x="T10" y="T11"/>
              </a:cxn>
            </a:cxnLst>
            <a:rect l="0" t="0" r="r" b="b"/>
            <a:pathLst>
              <a:path w="652" h="249">
                <a:moveTo>
                  <a:pt x="0" y="249"/>
                </a:moveTo>
                <a:lnTo>
                  <a:pt x="652" y="249"/>
                </a:lnTo>
                <a:lnTo>
                  <a:pt x="652" y="0"/>
                </a:lnTo>
                <a:lnTo>
                  <a:pt x="0" y="0"/>
                </a:lnTo>
                <a:lnTo>
                  <a:pt x="0" y="249"/>
                </a:lnTo>
                <a:lnTo>
                  <a:pt x="0" y="249"/>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50" name="Freeform 258"/>
          <p:cNvSpPr/>
          <p:nvPr>
            <p:custDataLst>
              <p:tags r:id="rId14"/>
            </p:custDataLst>
          </p:nvPr>
        </p:nvSpPr>
        <p:spPr bwMode="auto">
          <a:xfrm>
            <a:off x="1562100" y="2653665"/>
            <a:ext cx="1849755" cy="526415"/>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52" name="Freeform 260"/>
          <p:cNvSpPr/>
          <p:nvPr>
            <p:custDataLst>
              <p:tags r:id="rId15"/>
            </p:custDataLst>
          </p:nvPr>
        </p:nvSpPr>
        <p:spPr bwMode="auto">
          <a:xfrm>
            <a:off x="8759825" y="2672080"/>
            <a:ext cx="1725930" cy="526415"/>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53" name="文本框 52"/>
          <p:cNvSpPr txBox="1"/>
          <p:nvPr>
            <p:custDataLst>
              <p:tags r:id="rId16"/>
            </p:custDataLst>
          </p:nvPr>
        </p:nvSpPr>
        <p:spPr>
          <a:xfrm>
            <a:off x="1615440" y="2637790"/>
            <a:ext cx="1704975" cy="52324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经验学习</a:t>
            </a:r>
            <a:endParaRPr lang="zh-CN" altLang="en-US" sz="2800" dirty="0">
              <a:latin typeface="微软雅黑" panose="020B0503020204020204" pitchFamily="34" charset="-122"/>
              <a:ea typeface="微软雅黑" panose="020B0503020204020204" pitchFamily="34" charset="-122"/>
            </a:endParaRPr>
          </a:p>
        </p:txBody>
      </p:sp>
      <p:sp>
        <p:nvSpPr>
          <p:cNvPr id="54" name="文本框 53"/>
          <p:cNvSpPr txBox="1"/>
          <p:nvPr>
            <p:custDataLst>
              <p:tags r:id="rId17"/>
            </p:custDataLst>
          </p:nvPr>
        </p:nvSpPr>
        <p:spPr>
          <a:xfrm>
            <a:off x="8760460" y="2710815"/>
            <a:ext cx="2074545" cy="52324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市场调研</a:t>
            </a:r>
            <a:endParaRPr lang="zh-CN" altLang="en-US" sz="2800" dirty="0">
              <a:latin typeface="微软雅黑" panose="020B0503020204020204" pitchFamily="34" charset="-122"/>
              <a:ea typeface="微软雅黑" panose="020B0503020204020204" pitchFamily="34" charset="-122"/>
            </a:endParaRPr>
          </a:p>
        </p:txBody>
      </p:sp>
      <p:sp>
        <p:nvSpPr>
          <p:cNvPr id="56" name="文本框 55"/>
          <p:cNvSpPr txBox="1"/>
          <p:nvPr>
            <p:custDataLst>
              <p:tags r:id="rId18"/>
            </p:custDataLst>
          </p:nvPr>
        </p:nvSpPr>
        <p:spPr>
          <a:xfrm>
            <a:off x="5614035" y="2667000"/>
            <a:ext cx="1819275" cy="52324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创业构思</a:t>
            </a:r>
            <a:endParaRPr lang="zh-CN" altLang="en-US" sz="2800" dirty="0">
              <a:latin typeface="微软雅黑" panose="020B0503020204020204" pitchFamily="34" charset="-122"/>
              <a:ea typeface="微软雅黑" panose="020B0503020204020204" pitchFamily="34" charset="-122"/>
            </a:endParaRPr>
          </a:p>
        </p:txBody>
      </p:sp>
      <p:sp>
        <p:nvSpPr>
          <p:cNvPr id="57" name="文本框 56"/>
          <p:cNvSpPr txBox="1"/>
          <p:nvPr>
            <p:custDataLst>
              <p:tags r:id="rId19"/>
            </p:custDataLst>
          </p:nvPr>
        </p:nvSpPr>
        <p:spPr>
          <a:xfrm>
            <a:off x="8809355" y="5323205"/>
            <a:ext cx="2074545" cy="52324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方案起草</a:t>
            </a:r>
            <a:endParaRPr lang="zh-CN" altLang="en-US" sz="2800" dirty="0">
              <a:latin typeface="微软雅黑" panose="020B0503020204020204" pitchFamily="34" charset="-122"/>
              <a:ea typeface="微软雅黑" panose="020B0503020204020204" pitchFamily="34" charset="-122"/>
            </a:endParaRPr>
          </a:p>
        </p:txBody>
      </p:sp>
      <p:sp>
        <p:nvSpPr>
          <p:cNvPr id="58" name="文本框 57"/>
          <p:cNvSpPr txBox="1"/>
          <p:nvPr>
            <p:custDataLst>
              <p:tags r:id="rId20"/>
            </p:custDataLst>
          </p:nvPr>
        </p:nvSpPr>
        <p:spPr>
          <a:xfrm>
            <a:off x="5466715" y="5323840"/>
            <a:ext cx="1000760" cy="52324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检查</a:t>
            </a:r>
            <a:endParaRPr lang="zh-CN" altLang="en-US" sz="2800" dirty="0">
              <a:latin typeface="微软雅黑" panose="020B0503020204020204" pitchFamily="34" charset="-122"/>
              <a:ea typeface="微软雅黑" panose="020B0503020204020204" pitchFamily="34" charset="-122"/>
            </a:endParaRPr>
          </a:p>
        </p:txBody>
      </p:sp>
      <p:sp>
        <p:nvSpPr>
          <p:cNvPr id="59" name="TextBox 1"/>
          <p:cNvSpPr txBox="1"/>
          <p:nvPr>
            <p:custDataLst>
              <p:tags r:id="rId21"/>
            </p:custDataLst>
          </p:nvPr>
        </p:nvSpPr>
        <p:spPr>
          <a:xfrm>
            <a:off x="863600" y="3937635"/>
            <a:ext cx="976630" cy="461645"/>
          </a:xfrm>
          <a:prstGeom prst="rect">
            <a:avLst/>
          </a:prstGeom>
          <a:noFill/>
        </p:spPr>
        <p:txBody>
          <a:bodyPr wrap="none" rtlCol="0">
            <a:spAutoFit/>
          </a:bodyPr>
          <a:lstStyle/>
          <a:p>
            <a:r>
              <a:rPr lang="zh-CN" altLang="en-US" sz="2400" dirty="0">
                <a:solidFill>
                  <a:schemeClr val="tx1">
                    <a:lumMod val="75000"/>
                    <a:lumOff val="25000"/>
                  </a:schemeClr>
                </a:solidFill>
                <a:latin typeface="Adobe Gothic Std B" panose="020B0800000000000000" pitchFamily="34" charset="-128"/>
                <a:ea typeface="Adobe Gothic Std B" panose="020B0800000000000000" pitchFamily="34" charset="-128"/>
              </a:rPr>
              <a:t>（</a:t>
            </a:r>
            <a:r>
              <a:rPr lang="en-US" altLang="zh-CN" sz="2400" dirty="0">
                <a:solidFill>
                  <a:schemeClr val="tx1">
                    <a:lumMod val="75000"/>
                    <a:lumOff val="25000"/>
                  </a:schemeClr>
                </a:solidFill>
                <a:latin typeface="Adobe Gothic Std B" panose="020B0800000000000000" pitchFamily="34" charset="-128"/>
                <a:ea typeface="Adobe Gothic Std B" panose="020B0800000000000000" pitchFamily="34" charset="-128"/>
              </a:rPr>
              <a:t>1</a:t>
            </a:r>
            <a:r>
              <a:rPr lang="zh-CN" altLang="en-US" sz="2400" dirty="0">
                <a:solidFill>
                  <a:schemeClr val="tx1">
                    <a:lumMod val="75000"/>
                    <a:lumOff val="25000"/>
                  </a:schemeClr>
                </a:solidFill>
                <a:latin typeface="Adobe Gothic Std B" panose="020B0800000000000000" pitchFamily="34" charset="-128"/>
                <a:ea typeface="Adobe Gothic Std B" panose="020B0800000000000000" pitchFamily="34" charset="-128"/>
              </a:rPr>
              <a:t>）</a:t>
            </a:r>
            <a:endParaRPr lang="zh-CN" altLang="en-US" sz="2400" dirty="0">
              <a:solidFill>
                <a:schemeClr val="tx1">
                  <a:lumMod val="75000"/>
                  <a:lumOff val="25000"/>
                </a:schemeClr>
              </a:solidFill>
              <a:latin typeface="Adobe Gothic Std B" panose="020B0800000000000000" pitchFamily="34" charset="-128"/>
            </a:endParaRPr>
          </a:p>
        </p:txBody>
      </p:sp>
      <p:sp>
        <p:nvSpPr>
          <p:cNvPr id="60" name="TextBox 55"/>
          <p:cNvSpPr txBox="1"/>
          <p:nvPr>
            <p:custDataLst>
              <p:tags r:id="rId22"/>
            </p:custDataLst>
          </p:nvPr>
        </p:nvSpPr>
        <p:spPr>
          <a:xfrm>
            <a:off x="4857750" y="3827145"/>
            <a:ext cx="566420" cy="461645"/>
          </a:xfrm>
          <a:prstGeom prst="rect">
            <a:avLst/>
          </a:prstGeom>
          <a:noFill/>
        </p:spPr>
        <p:txBody>
          <a:bodyPr wrap="none" rtlCol="0">
            <a:spAutoFit/>
          </a:bodyPr>
          <a:lstStyle/>
          <a:p>
            <a:r>
              <a:rPr lang="en-US" altLang="zh-CN" sz="2400" dirty="0">
                <a:solidFill>
                  <a:schemeClr val="tx1">
                    <a:lumMod val="75000"/>
                    <a:lumOff val="25000"/>
                  </a:schemeClr>
                </a:solidFill>
                <a:latin typeface="Adobe Gothic Std B" panose="020B0800000000000000" pitchFamily="34" charset="-128"/>
                <a:ea typeface="Adobe Gothic Std B" panose="020B0800000000000000" pitchFamily="34" charset="-128"/>
              </a:rPr>
              <a:t>(2)</a:t>
            </a:r>
            <a:endParaRPr lang="zh-CN" altLang="en-US" sz="2400" dirty="0">
              <a:solidFill>
                <a:schemeClr val="tx1">
                  <a:lumMod val="75000"/>
                  <a:lumOff val="25000"/>
                </a:schemeClr>
              </a:solidFill>
              <a:latin typeface="Adobe Gothic Std B" panose="020B0800000000000000" pitchFamily="34" charset="-128"/>
            </a:endParaRPr>
          </a:p>
        </p:txBody>
      </p:sp>
      <p:sp>
        <p:nvSpPr>
          <p:cNvPr id="61" name="TextBox 56"/>
          <p:cNvSpPr txBox="1"/>
          <p:nvPr>
            <p:custDataLst>
              <p:tags r:id="rId23"/>
            </p:custDataLst>
          </p:nvPr>
        </p:nvSpPr>
        <p:spPr>
          <a:xfrm>
            <a:off x="8262620" y="3804920"/>
            <a:ext cx="566420" cy="461645"/>
          </a:xfrm>
          <a:prstGeom prst="rect">
            <a:avLst/>
          </a:prstGeom>
          <a:noFill/>
        </p:spPr>
        <p:txBody>
          <a:bodyPr wrap="none" rtlCol="0">
            <a:spAutoFit/>
          </a:bodyPr>
          <a:lstStyle/>
          <a:p>
            <a:r>
              <a:rPr lang="en-US" altLang="zh-CN" sz="2400" dirty="0">
                <a:solidFill>
                  <a:schemeClr val="tx1">
                    <a:lumMod val="75000"/>
                    <a:lumOff val="25000"/>
                  </a:schemeClr>
                </a:solidFill>
                <a:latin typeface="Adobe Gothic Std B" panose="020B0800000000000000" pitchFamily="34" charset="-128"/>
                <a:ea typeface="Adobe Gothic Std B" panose="020B0800000000000000" pitchFamily="34" charset="-128"/>
              </a:rPr>
              <a:t>(3)</a:t>
            </a:r>
            <a:endParaRPr lang="zh-CN" altLang="en-US" sz="2400" dirty="0">
              <a:solidFill>
                <a:schemeClr val="tx1">
                  <a:lumMod val="75000"/>
                  <a:lumOff val="25000"/>
                </a:schemeClr>
              </a:solidFill>
              <a:latin typeface="Adobe Gothic Std B" panose="020B0800000000000000" pitchFamily="34" charset="-128"/>
            </a:endParaRPr>
          </a:p>
        </p:txBody>
      </p:sp>
      <p:sp>
        <p:nvSpPr>
          <p:cNvPr id="62" name="TextBox 57"/>
          <p:cNvSpPr txBox="1"/>
          <p:nvPr>
            <p:custDataLst>
              <p:tags r:id="rId24"/>
            </p:custDataLst>
          </p:nvPr>
        </p:nvSpPr>
        <p:spPr>
          <a:xfrm>
            <a:off x="8380730" y="6435725"/>
            <a:ext cx="566420" cy="461645"/>
          </a:xfrm>
          <a:prstGeom prst="rect">
            <a:avLst/>
          </a:prstGeom>
          <a:noFill/>
        </p:spPr>
        <p:txBody>
          <a:bodyPr wrap="none" rtlCol="0">
            <a:spAutoFit/>
          </a:bodyPr>
          <a:lstStyle/>
          <a:p>
            <a:r>
              <a:rPr lang="en-US" altLang="zh-CN" sz="2400" dirty="0">
                <a:solidFill>
                  <a:schemeClr val="tx1">
                    <a:lumMod val="75000"/>
                    <a:lumOff val="25000"/>
                  </a:schemeClr>
                </a:solidFill>
                <a:latin typeface="Adobe Gothic Std B" panose="020B0800000000000000" pitchFamily="34" charset="-128"/>
                <a:ea typeface="Adobe Gothic Std B" panose="020B0800000000000000" pitchFamily="34" charset="-128"/>
              </a:rPr>
              <a:t>(4)</a:t>
            </a:r>
            <a:endParaRPr lang="zh-CN" altLang="en-US" sz="2400" dirty="0">
              <a:solidFill>
                <a:schemeClr val="tx1">
                  <a:lumMod val="75000"/>
                  <a:lumOff val="25000"/>
                </a:schemeClr>
              </a:solidFill>
              <a:latin typeface="Adobe Gothic Std B" panose="020B0800000000000000" pitchFamily="34" charset="-128"/>
            </a:endParaRPr>
          </a:p>
        </p:txBody>
      </p:sp>
      <p:sp>
        <p:nvSpPr>
          <p:cNvPr id="63" name="TextBox 58"/>
          <p:cNvSpPr txBox="1"/>
          <p:nvPr>
            <p:custDataLst>
              <p:tags r:id="rId25"/>
            </p:custDataLst>
          </p:nvPr>
        </p:nvSpPr>
        <p:spPr>
          <a:xfrm>
            <a:off x="4955540" y="6419215"/>
            <a:ext cx="566420" cy="461645"/>
          </a:xfrm>
          <a:prstGeom prst="rect">
            <a:avLst/>
          </a:prstGeom>
          <a:noFill/>
        </p:spPr>
        <p:txBody>
          <a:bodyPr wrap="none" rtlCol="0">
            <a:spAutoFit/>
          </a:bodyPr>
          <a:lstStyle/>
          <a:p>
            <a:r>
              <a:rPr lang="en-US" altLang="zh-CN" sz="2400" dirty="0">
                <a:solidFill>
                  <a:schemeClr val="tx1">
                    <a:lumMod val="75000"/>
                    <a:lumOff val="25000"/>
                  </a:schemeClr>
                </a:solidFill>
                <a:latin typeface="Adobe Gothic Std B" panose="020B0800000000000000" pitchFamily="34" charset="-128"/>
                <a:ea typeface="Adobe Gothic Std B" panose="020B0800000000000000" pitchFamily="34" charset="-128"/>
              </a:rPr>
              <a:t>(5)</a:t>
            </a:r>
            <a:endParaRPr lang="zh-CN" altLang="en-US" sz="2400" dirty="0">
              <a:solidFill>
                <a:schemeClr val="tx1">
                  <a:lumMod val="75000"/>
                  <a:lumOff val="25000"/>
                </a:schemeClr>
              </a:solidFill>
              <a:latin typeface="Adobe Gothic Std B" panose="020B0800000000000000" pitchFamily="34" charset="-128"/>
            </a:endParaRPr>
          </a:p>
        </p:txBody>
      </p:sp>
      <p:grpSp>
        <p:nvGrpSpPr>
          <p:cNvPr id="65" name="组合 64"/>
          <p:cNvGrpSpPr/>
          <p:nvPr/>
        </p:nvGrpSpPr>
        <p:grpSpPr>
          <a:xfrm rot="0">
            <a:off x="927100" y="2556510"/>
            <a:ext cx="669925" cy="611505"/>
            <a:chOff x="550862" y="596106"/>
            <a:chExt cx="1495425" cy="1365250"/>
          </a:xfrm>
        </p:grpSpPr>
        <p:sp>
          <p:nvSpPr>
            <p:cNvPr id="122" name="Freeform 6"/>
            <p:cNvSpPr>
              <a:spLocks noEditPoints="1"/>
            </p:cNvSpPr>
            <p:nvPr>
              <p:custDataLst>
                <p:tags r:id="rId26"/>
              </p:custDataLst>
            </p:nvPr>
          </p:nvSpPr>
          <p:spPr bwMode="auto">
            <a:xfrm>
              <a:off x="550862" y="1583531"/>
              <a:ext cx="1495425" cy="377825"/>
            </a:xfrm>
            <a:custGeom>
              <a:avLst/>
              <a:gdLst>
                <a:gd name="T0" fmla="*/ 555 w 557"/>
                <a:gd name="T1" fmla="*/ 113 h 141"/>
                <a:gd name="T2" fmla="*/ 554 w 557"/>
                <a:gd name="T3" fmla="*/ 109 h 141"/>
                <a:gd name="T4" fmla="*/ 513 w 557"/>
                <a:gd name="T5" fmla="*/ 23 h 141"/>
                <a:gd name="T6" fmla="*/ 490 w 557"/>
                <a:gd name="T7" fmla="*/ 0 h 141"/>
                <a:gd name="T8" fmla="*/ 69 w 557"/>
                <a:gd name="T9" fmla="*/ 0 h 141"/>
                <a:gd name="T10" fmla="*/ 46 w 557"/>
                <a:gd name="T11" fmla="*/ 23 h 141"/>
                <a:gd name="T12" fmla="*/ 4 w 557"/>
                <a:gd name="T13" fmla="*/ 109 h 141"/>
                <a:gd name="T14" fmla="*/ 0 w 557"/>
                <a:gd name="T15" fmla="*/ 121 h 141"/>
                <a:gd name="T16" fmla="*/ 22 w 557"/>
                <a:gd name="T17" fmla="*/ 141 h 141"/>
                <a:gd name="T18" fmla="*/ 535 w 557"/>
                <a:gd name="T19" fmla="*/ 141 h 141"/>
                <a:gd name="T20" fmla="*/ 557 w 557"/>
                <a:gd name="T21" fmla="*/ 121 h 141"/>
                <a:gd name="T22" fmla="*/ 555 w 557"/>
                <a:gd name="T23" fmla="*/ 113 h 141"/>
                <a:gd name="T24" fmla="*/ 327 w 557"/>
                <a:gd name="T25" fmla="*/ 128 h 141"/>
                <a:gd name="T26" fmla="*/ 230 w 557"/>
                <a:gd name="T27" fmla="*/ 128 h 141"/>
                <a:gd name="T28" fmla="*/ 225 w 557"/>
                <a:gd name="T29" fmla="*/ 123 h 141"/>
                <a:gd name="T30" fmla="*/ 230 w 557"/>
                <a:gd name="T31" fmla="*/ 118 h 141"/>
                <a:gd name="T32" fmla="*/ 327 w 557"/>
                <a:gd name="T33" fmla="*/ 118 h 141"/>
                <a:gd name="T34" fmla="*/ 332 w 557"/>
                <a:gd name="T35" fmla="*/ 123 h 141"/>
                <a:gd name="T36" fmla="*/ 327 w 557"/>
                <a:gd name="T37"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7" h="141">
                  <a:moveTo>
                    <a:pt x="555" y="113"/>
                  </a:moveTo>
                  <a:cubicBezTo>
                    <a:pt x="555" y="112"/>
                    <a:pt x="555" y="111"/>
                    <a:pt x="554" y="109"/>
                  </a:cubicBezTo>
                  <a:cubicBezTo>
                    <a:pt x="513" y="23"/>
                    <a:pt x="513" y="23"/>
                    <a:pt x="513" y="23"/>
                  </a:cubicBezTo>
                  <a:cubicBezTo>
                    <a:pt x="506" y="9"/>
                    <a:pt x="503" y="0"/>
                    <a:pt x="490" y="0"/>
                  </a:cubicBezTo>
                  <a:cubicBezTo>
                    <a:pt x="69" y="0"/>
                    <a:pt x="69" y="0"/>
                    <a:pt x="69" y="0"/>
                  </a:cubicBezTo>
                  <a:cubicBezTo>
                    <a:pt x="56" y="0"/>
                    <a:pt x="52" y="10"/>
                    <a:pt x="46" y="23"/>
                  </a:cubicBezTo>
                  <a:cubicBezTo>
                    <a:pt x="4" y="109"/>
                    <a:pt x="4" y="109"/>
                    <a:pt x="4" y="109"/>
                  </a:cubicBezTo>
                  <a:cubicBezTo>
                    <a:pt x="1" y="112"/>
                    <a:pt x="0" y="116"/>
                    <a:pt x="0" y="121"/>
                  </a:cubicBezTo>
                  <a:cubicBezTo>
                    <a:pt x="0" y="132"/>
                    <a:pt x="10" y="141"/>
                    <a:pt x="22" y="141"/>
                  </a:cubicBezTo>
                  <a:cubicBezTo>
                    <a:pt x="535" y="141"/>
                    <a:pt x="535" y="141"/>
                    <a:pt x="535" y="141"/>
                  </a:cubicBezTo>
                  <a:cubicBezTo>
                    <a:pt x="547" y="141"/>
                    <a:pt x="557" y="132"/>
                    <a:pt x="557" y="121"/>
                  </a:cubicBezTo>
                  <a:cubicBezTo>
                    <a:pt x="557" y="118"/>
                    <a:pt x="556" y="115"/>
                    <a:pt x="555" y="113"/>
                  </a:cubicBezTo>
                  <a:close/>
                  <a:moveTo>
                    <a:pt x="327" y="128"/>
                  </a:moveTo>
                  <a:cubicBezTo>
                    <a:pt x="230" y="128"/>
                    <a:pt x="230" y="128"/>
                    <a:pt x="230" y="128"/>
                  </a:cubicBezTo>
                  <a:cubicBezTo>
                    <a:pt x="227" y="128"/>
                    <a:pt x="225" y="126"/>
                    <a:pt x="225" y="123"/>
                  </a:cubicBezTo>
                  <a:cubicBezTo>
                    <a:pt x="225" y="120"/>
                    <a:pt x="227" y="118"/>
                    <a:pt x="230" y="118"/>
                  </a:cubicBezTo>
                  <a:cubicBezTo>
                    <a:pt x="327" y="118"/>
                    <a:pt x="327" y="118"/>
                    <a:pt x="327" y="118"/>
                  </a:cubicBezTo>
                  <a:cubicBezTo>
                    <a:pt x="329" y="118"/>
                    <a:pt x="332" y="120"/>
                    <a:pt x="332" y="123"/>
                  </a:cubicBezTo>
                  <a:cubicBezTo>
                    <a:pt x="332" y="126"/>
                    <a:pt x="329" y="128"/>
                    <a:pt x="327" y="128"/>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7"/>
            <p:cNvSpPr>
              <a:spLocks noEditPoints="1"/>
            </p:cNvSpPr>
            <p:nvPr>
              <p:custDataLst>
                <p:tags r:id="rId27"/>
              </p:custDataLst>
            </p:nvPr>
          </p:nvSpPr>
          <p:spPr bwMode="auto">
            <a:xfrm>
              <a:off x="1063625" y="842169"/>
              <a:ext cx="496888" cy="446088"/>
            </a:xfrm>
            <a:custGeom>
              <a:avLst/>
              <a:gdLst>
                <a:gd name="T0" fmla="*/ 161 w 185"/>
                <a:gd name="T1" fmla="*/ 97 h 166"/>
                <a:gd name="T2" fmla="*/ 47 w 185"/>
                <a:gd name="T3" fmla="*/ 166 h 166"/>
                <a:gd name="T4" fmla="*/ 2 w 185"/>
                <a:gd name="T5" fmla="*/ 111 h 166"/>
                <a:gd name="T6" fmla="*/ 116 w 185"/>
                <a:gd name="T7" fmla="*/ 0 h 166"/>
                <a:gd name="T8" fmla="*/ 146 w 185"/>
                <a:gd name="T9" fmla="*/ 20 h 166"/>
                <a:gd name="T10" fmla="*/ 44 w 185"/>
                <a:gd name="T11" fmla="*/ 98 h 166"/>
                <a:gd name="T12" fmla="*/ 44 w 185"/>
                <a:gd name="T13" fmla="*/ 108 h 166"/>
                <a:gd name="T14" fmla="*/ 70 w 185"/>
                <a:gd name="T15" fmla="*/ 129 h 166"/>
                <a:gd name="T16" fmla="*/ 157 w 185"/>
                <a:gd name="T17" fmla="*/ 81 h 166"/>
                <a:gd name="T18" fmla="*/ 161 w 185"/>
                <a:gd name="T19" fmla="*/ 97 h 166"/>
                <a:gd name="T20" fmla="*/ 109 w 185"/>
                <a:gd name="T21" fmla="*/ 29 h 166"/>
                <a:gd name="T22" fmla="*/ 104 w 185"/>
                <a:gd name="T23" fmla="*/ 24 h 166"/>
                <a:gd name="T24" fmla="*/ 47 w 185"/>
                <a:gd name="T25" fmla="*/ 78 h 166"/>
                <a:gd name="T26" fmla="*/ 109 w 185"/>
                <a:gd name="T27"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166">
                  <a:moveTo>
                    <a:pt x="161" y="97"/>
                  </a:moveTo>
                  <a:cubicBezTo>
                    <a:pt x="137" y="128"/>
                    <a:pt x="89" y="166"/>
                    <a:pt x="47" y="166"/>
                  </a:cubicBezTo>
                  <a:cubicBezTo>
                    <a:pt x="17" y="166"/>
                    <a:pt x="2" y="139"/>
                    <a:pt x="2" y="111"/>
                  </a:cubicBezTo>
                  <a:cubicBezTo>
                    <a:pt x="0" y="56"/>
                    <a:pt x="61" y="0"/>
                    <a:pt x="116" y="0"/>
                  </a:cubicBezTo>
                  <a:cubicBezTo>
                    <a:pt x="129" y="0"/>
                    <a:pt x="146" y="3"/>
                    <a:pt x="146" y="20"/>
                  </a:cubicBezTo>
                  <a:cubicBezTo>
                    <a:pt x="146" y="41"/>
                    <a:pt x="125" y="72"/>
                    <a:pt x="44" y="98"/>
                  </a:cubicBezTo>
                  <a:cubicBezTo>
                    <a:pt x="44" y="108"/>
                    <a:pt x="44" y="108"/>
                    <a:pt x="44" y="108"/>
                  </a:cubicBezTo>
                  <a:cubicBezTo>
                    <a:pt x="42" y="124"/>
                    <a:pt x="56" y="129"/>
                    <a:pt x="70" y="129"/>
                  </a:cubicBezTo>
                  <a:cubicBezTo>
                    <a:pt x="100" y="129"/>
                    <a:pt x="135" y="98"/>
                    <a:pt x="157" y="81"/>
                  </a:cubicBezTo>
                  <a:cubicBezTo>
                    <a:pt x="157" y="81"/>
                    <a:pt x="185" y="65"/>
                    <a:pt x="161" y="97"/>
                  </a:cubicBezTo>
                  <a:close/>
                  <a:moveTo>
                    <a:pt x="109" y="29"/>
                  </a:moveTo>
                  <a:cubicBezTo>
                    <a:pt x="109" y="26"/>
                    <a:pt x="107" y="24"/>
                    <a:pt x="104" y="24"/>
                  </a:cubicBezTo>
                  <a:cubicBezTo>
                    <a:pt x="83" y="30"/>
                    <a:pt x="58" y="50"/>
                    <a:pt x="47" y="78"/>
                  </a:cubicBezTo>
                  <a:cubicBezTo>
                    <a:pt x="84" y="65"/>
                    <a:pt x="109" y="36"/>
                    <a:pt x="109" y="29"/>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
            <p:cNvSpPr>
              <a:spLocks noEditPoints="1"/>
            </p:cNvSpPr>
            <p:nvPr>
              <p:custDataLst>
                <p:tags r:id="rId28"/>
              </p:custDataLst>
            </p:nvPr>
          </p:nvSpPr>
          <p:spPr bwMode="auto">
            <a:xfrm>
              <a:off x="620712" y="596106"/>
              <a:ext cx="1355725" cy="944563"/>
            </a:xfrm>
            <a:custGeom>
              <a:avLst/>
              <a:gdLst>
                <a:gd name="T0" fmla="*/ 443 w 505"/>
                <a:gd name="T1" fmla="*/ 0 h 352"/>
                <a:gd name="T2" fmla="*/ 62 w 505"/>
                <a:gd name="T3" fmla="*/ 0 h 352"/>
                <a:gd name="T4" fmla="*/ 0 w 505"/>
                <a:gd name="T5" fmla="*/ 62 h 352"/>
                <a:gd name="T6" fmla="*/ 0 w 505"/>
                <a:gd name="T7" fmla="*/ 290 h 352"/>
                <a:gd name="T8" fmla="*/ 62 w 505"/>
                <a:gd name="T9" fmla="*/ 352 h 352"/>
                <a:gd name="T10" fmla="*/ 443 w 505"/>
                <a:gd name="T11" fmla="*/ 352 h 352"/>
                <a:gd name="T12" fmla="*/ 505 w 505"/>
                <a:gd name="T13" fmla="*/ 290 h 352"/>
                <a:gd name="T14" fmla="*/ 505 w 505"/>
                <a:gd name="T15" fmla="*/ 62 h 352"/>
                <a:gd name="T16" fmla="*/ 443 w 505"/>
                <a:gd name="T17" fmla="*/ 0 h 352"/>
                <a:gd name="T18" fmla="*/ 382 w 505"/>
                <a:gd name="T19" fmla="*/ 339 h 352"/>
                <a:gd name="T20" fmla="*/ 332 w 505"/>
                <a:gd name="T21" fmla="*/ 339 h 352"/>
                <a:gd name="T22" fmla="*/ 326 w 505"/>
                <a:gd name="T23" fmla="*/ 333 h 352"/>
                <a:gd name="T24" fmla="*/ 332 w 505"/>
                <a:gd name="T25" fmla="*/ 327 h 352"/>
                <a:gd name="T26" fmla="*/ 382 w 505"/>
                <a:gd name="T27" fmla="*/ 327 h 352"/>
                <a:gd name="T28" fmla="*/ 389 w 505"/>
                <a:gd name="T29" fmla="*/ 333 h 352"/>
                <a:gd name="T30" fmla="*/ 382 w 505"/>
                <a:gd name="T31" fmla="*/ 339 h 352"/>
                <a:gd name="T32" fmla="*/ 403 w 505"/>
                <a:gd name="T33" fmla="*/ 339 h 352"/>
                <a:gd name="T34" fmla="*/ 397 w 505"/>
                <a:gd name="T35" fmla="*/ 333 h 352"/>
                <a:gd name="T36" fmla="*/ 403 w 505"/>
                <a:gd name="T37" fmla="*/ 326 h 352"/>
                <a:gd name="T38" fmla="*/ 410 w 505"/>
                <a:gd name="T39" fmla="*/ 333 h 352"/>
                <a:gd name="T40" fmla="*/ 403 w 505"/>
                <a:gd name="T41" fmla="*/ 339 h 352"/>
                <a:gd name="T42" fmla="*/ 469 w 505"/>
                <a:gd name="T43" fmla="*/ 290 h 352"/>
                <a:gd name="T44" fmla="*/ 443 w 505"/>
                <a:gd name="T45" fmla="*/ 316 h 352"/>
                <a:gd name="T46" fmla="*/ 62 w 505"/>
                <a:gd name="T47" fmla="*/ 316 h 352"/>
                <a:gd name="T48" fmla="*/ 36 w 505"/>
                <a:gd name="T49" fmla="*/ 290 h 352"/>
                <a:gd name="T50" fmla="*/ 36 w 505"/>
                <a:gd name="T51" fmla="*/ 62 h 352"/>
                <a:gd name="T52" fmla="*/ 62 w 505"/>
                <a:gd name="T53" fmla="*/ 36 h 352"/>
                <a:gd name="T54" fmla="*/ 443 w 505"/>
                <a:gd name="T55" fmla="*/ 36 h 352"/>
                <a:gd name="T56" fmla="*/ 469 w 505"/>
                <a:gd name="T57" fmla="*/ 62 h 352"/>
                <a:gd name="T58" fmla="*/ 469 w 505"/>
                <a:gd name="T59" fmla="*/ 29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5" h="352">
                  <a:moveTo>
                    <a:pt x="443" y="0"/>
                  </a:moveTo>
                  <a:cubicBezTo>
                    <a:pt x="62" y="0"/>
                    <a:pt x="62" y="0"/>
                    <a:pt x="62" y="0"/>
                  </a:cubicBezTo>
                  <a:cubicBezTo>
                    <a:pt x="28" y="0"/>
                    <a:pt x="0" y="28"/>
                    <a:pt x="0" y="62"/>
                  </a:cubicBezTo>
                  <a:cubicBezTo>
                    <a:pt x="0" y="290"/>
                    <a:pt x="0" y="290"/>
                    <a:pt x="0" y="290"/>
                  </a:cubicBezTo>
                  <a:cubicBezTo>
                    <a:pt x="0" y="324"/>
                    <a:pt x="28" y="352"/>
                    <a:pt x="62" y="352"/>
                  </a:cubicBezTo>
                  <a:cubicBezTo>
                    <a:pt x="443" y="352"/>
                    <a:pt x="443" y="352"/>
                    <a:pt x="443" y="352"/>
                  </a:cubicBezTo>
                  <a:cubicBezTo>
                    <a:pt x="477" y="352"/>
                    <a:pt x="505" y="324"/>
                    <a:pt x="505" y="290"/>
                  </a:cubicBezTo>
                  <a:cubicBezTo>
                    <a:pt x="505" y="62"/>
                    <a:pt x="505" y="62"/>
                    <a:pt x="505" y="62"/>
                  </a:cubicBezTo>
                  <a:cubicBezTo>
                    <a:pt x="505" y="28"/>
                    <a:pt x="477" y="0"/>
                    <a:pt x="443" y="0"/>
                  </a:cubicBezTo>
                  <a:close/>
                  <a:moveTo>
                    <a:pt x="382" y="339"/>
                  </a:moveTo>
                  <a:cubicBezTo>
                    <a:pt x="332" y="339"/>
                    <a:pt x="332" y="339"/>
                    <a:pt x="332" y="339"/>
                  </a:cubicBezTo>
                  <a:cubicBezTo>
                    <a:pt x="329" y="339"/>
                    <a:pt x="326" y="336"/>
                    <a:pt x="326" y="333"/>
                  </a:cubicBezTo>
                  <a:cubicBezTo>
                    <a:pt x="326" y="329"/>
                    <a:pt x="329" y="327"/>
                    <a:pt x="332" y="327"/>
                  </a:cubicBezTo>
                  <a:cubicBezTo>
                    <a:pt x="382" y="327"/>
                    <a:pt x="382" y="327"/>
                    <a:pt x="382" y="327"/>
                  </a:cubicBezTo>
                  <a:cubicBezTo>
                    <a:pt x="386" y="327"/>
                    <a:pt x="389" y="329"/>
                    <a:pt x="389" y="333"/>
                  </a:cubicBezTo>
                  <a:cubicBezTo>
                    <a:pt x="389" y="336"/>
                    <a:pt x="386" y="339"/>
                    <a:pt x="382" y="339"/>
                  </a:cubicBezTo>
                  <a:close/>
                  <a:moveTo>
                    <a:pt x="403" y="339"/>
                  </a:moveTo>
                  <a:cubicBezTo>
                    <a:pt x="400" y="339"/>
                    <a:pt x="397" y="337"/>
                    <a:pt x="397" y="333"/>
                  </a:cubicBezTo>
                  <a:cubicBezTo>
                    <a:pt x="397" y="329"/>
                    <a:pt x="400" y="326"/>
                    <a:pt x="403" y="326"/>
                  </a:cubicBezTo>
                  <a:cubicBezTo>
                    <a:pt x="407" y="326"/>
                    <a:pt x="410" y="329"/>
                    <a:pt x="410" y="333"/>
                  </a:cubicBezTo>
                  <a:cubicBezTo>
                    <a:pt x="410" y="337"/>
                    <a:pt x="407" y="339"/>
                    <a:pt x="403" y="339"/>
                  </a:cubicBezTo>
                  <a:close/>
                  <a:moveTo>
                    <a:pt x="469" y="290"/>
                  </a:moveTo>
                  <a:cubicBezTo>
                    <a:pt x="469" y="304"/>
                    <a:pt x="457" y="316"/>
                    <a:pt x="443" y="316"/>
                  </a:cubicBezTo>
                  <a:cubicBezTo>
                    <a:pt x="62" y="316"/>
                    <a:pt x="62" y="316"/>
                    <a:pt x="62" y="316"/>
                  </a:cubicBezTo>
                  <a:cubicBezTo>
                    <a:pt x="48" y="316"/>
                    <a:pt x="36" y="304"/>
                    <a:pt x="36" y="290"/>
                  </a:cubicBezTo>
                  <a:cubicBezTo>
                    <a:pt x="36" y="62"/>
                    <a:pt x="36" y="62"/>
                    <a:pt x="36" y="62"/>
                  </a:cubicBezTo>
                  <a:cubicBezTo>
                    <a:pt x="36" y="48"/>
                    <a:pt x="48" y="36"/>
                    <a:pt x="62" y="36"/>
                  </a:cubicBezTo>
                  <a:cubicBezTo>
                    <a:pt x="443" y="36"/>
                    <a:pt x="443" y="36"/>
                    <a:pt x="443" y="36"/>
                  </a:cubicBezTo>
                  <a:cubicBezTo>
                    <a:pt x="457" y="36"/>
                    <a:pt x="469" y="48"/>
                    <a:pt x="469" y="62"/>
                  </a:cubicBezTo>
                  <a:lnTo>
                    <a:pt x="469" y="29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6" name="组合 75"/>
          <p:cNvGrpSpPr/>
          <p:nvPr/>
        </p:nvGrpSpPr>
        <p:grpSpPr>
          <a:xfrm rot="0">
            <a:off x="4930775" y="2601595"/>
            <a:ext cx="597535" cy="588010"/>
            <a:chOff x="7704137" y="2796381"/>
            <a:chExt cx="1333500" cy="1312863"/>
          </a:xfrm>
        </p:grpSpPr>
        <p:pic>
          <p:nvPicPr>
            <p:cNvPr id="112" name="Picture 43"/>
            <p:cNvPicPr>
              <a:picLocks noChangeAspect="1" noChangeArrowheads="1"/>
            </p:cNvPicPr>
            <p:nvPr>
              <p:custDataLst>
                <p:tags r:id="rId29"/>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a:off x="8615362" y="2796381"/>
              <a:ext cx="2968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Freeform 44"/>
            <p:cNvSpPr/>
            <p:nvPr>
              <p:custDataLst>
                <p:tags r:id="rId31"/>
              </p:custDataLst>
            </p:nvPr>
          </p:nvSpPr>
          <p:spPr bwMode="auto">
            <a:xfrm>
              <a:off x="7908925" y="3207544"/>
              <a:ext cx="785813" cy="90488"/>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6"/>
                    <a:pt x="286" y="34"/>
                    <a:pt x="276" y="34"/>
                  </a:cubicBezTo>
                  <a:cubicBezTo>
                    <a:pt x="17" y="34"/>
                    <a:pt x="17" y="34"/>
                    <a:pt x="17" y="34"/>
                  </a:cubicBezTo>
                  <a:cubicBezTo>
                    <a:pt x="7" y="34"/>
                    <a:pt x="0" y="26"/>
                    <a:pt x="0" y="17"/>
                  </a:cubicBezTo>
                  <a:cubicBezTo>
                    <a:pt x="0" y="17"/>
                    <a:pt x="0" y="17"/>
                    <a:pt x="0" y="17"/>
                  </a:cubicBezTo>
                  <a:cubicBezTo>
                    <a:pt x="0" y="7"/>
                    <a:pt x="7" y="0"/>
                    <a:pt x="17" y="0"/>
                  </a:cubicBezTo>
                  <a:cubicBezTo>
                    <a:pt x="276" y="0"/>
                    <a:pt x="276" y="0"/>
                    <a:pt x="276" y="0"/>
                  </a:cubicBezTo>
                  <a:cubicBezTo>
                    <a:pt x="286" y="0"/>
                    <a:pt x="293" y="7"/>
                    <a:pt x="293" y="1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5"/>
            <p:cNvSpPr/>
            <p:nvPr>
              <p:custDataLst>
                <p:tags r:id="rId32"/>
              </p:custDataLst>
            </p:nvPr>
          </p:nvSpPr>
          <p:spPr bwMode="auto">
            <a:xfrm>
              <a:off x="7908925" y="3026569"/>
              <a:ext cx="638175" cy="92075"/>
            </a:xfrm>
            <a:custGeom>
              <a:avLst/>
              <a:gdLst>
                <a:gd name="T0" fmla="*/ 238 w 238"/>
                <a:gd name="T1" fmla="*/ 17 h 34"/>
                <a:gd name="T2" fmla="*/ 221 w 238"/>
                <a:gd name="T3" fmla="*/ 34 h 34"/>
                <a:gd name="T4" fmla="*/ 17 w 238"/>
                <a:gd name="T5" fmla="*/ 34 h 34"/>
                <a:gd name="T6" fmla="*/ 0 w 238"/>
                <a:gd name="T7" fmla="*/ 17 h 34"/>
                <a:gd name="T8" fmla="*/ 0 w 238"/>
                <a:gd name="T9" fmla="*/ 17 h 34"/>
                <a:gd name="T10" fmla="*/ 17 w 238"/>
                <a:gd name="T11" fmla="*/ 0 h 34"/>
                <a:gd name="T12" fmla="*/ 221 w 238"/>
                <a:gd name="T13" fmla="*/ 0 h 34"/>
                <a:gd name="T14" fmla="*/ 238 w 238"/>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34">
                  <a:moveTo>
                    <a:pt x="238" y="17"/>
                  </a:moveTo>
                  <a:cubicBezTo>
                    <a:pt x="238" y="27"/>
                    <a:pt x="230" y="34"/>
                    <a:pt x="221" y="34"/>
                  </a:cubicBezTo>
                  <a:cubicBezTo>
                    <a:pt x="17" y="34"/>
                    <a:pt x="17" y="34"/>
                    <a:pt x="17" y="34"/>
                  </a:cubicBezTo>
                  <a:cubicBezTo>
                    <a:pt x="7" y="34"/>
                    <a:pt x="0" y="27"/>
                    <a:pt x="0" y="17"/>
                  </a:cubicBezTo>
                  <a:cubicBezTo>
                    <a:pt x="0" y="17"/>
                    <a:pt x="0" y="17"/>
                    <a:pt x="0" y="17"/>
                  </a:cubicBezTo>
                  <a:cubicBezTo>
                    <a:pt x="0" y="8"/>
                    <a:pt x="7" y="0"/>
                    <a:pt x="17" y="0"/>
                  </a:cubicBezTo>
                  <a:cubicBezTo>
                    <a:pt x="221" y="0"/>
                    <a:pt x="221" y="0"/>
                    <a:pt x="221" y="0"/>
                  </a:cubicBezTo>
                  <a:cubicBezTo>
                    <a:pt x="230" y="0"/>
                    <a:pt x="238" y="8"/>
                    <a:pt x="238" y="1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6"/>
            <p:cNvSpPr/>
            <p:nvPr>
              <p:custDataLst>
                <p:tags r:id="rId33"/>
              </p:custDataLst>
            </p:nvPr>
          </p:nvSpPr>
          <p:spPr bwMode="auto">
            <a:xfrm>
              <a:off x="7908925" y="3383756"/>
              <a:ext cx="785813" cy="92075"/>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7"/>
                    <a:pt x="286" y="34"/>
                    <a:pt x="276" y="34"/>
                  </a:cubicBezTo>
                  <a:cubicBezTo>
                    <a:pt x="17" y="34"/>
                    <a:pt x="17" y="34"/>
                    <a:pt x="17" y="34"/>
                  </a:cubicBezTo>
                  <a:cubicBezTo>
                    <a:pt x="7" y="34"/>
                    <a:pt x="0" y="27"/>
                    <a:pt x="0" y="17"/>
                  </a:cubicBezTo>
                  <a:cubicBezTo>
                    <a:pt x="0" y="17"/>
                    <a:pt x="0" y="17"/>
                    <a:pt x="0" y="17"/>
                  </a:cubicBezTo>
                  <a:cubicBezTo>
                    <a:pt x="0" y="8"/>
                    <a:pt x="7" y="0"/>
                    <a:pt x="17" y="0"/>
                  </a:cubicBezTo>
                  <a:cubicBezTo>
                    <a:pt x="276" y="0"/>
                    <a:pt x="276" y="0"/>
                    <a:pt x="276" y="0"/>
                  </a:cubicBezTo>
                  <a:cubicBezTo>
                    <a:pt x="286" y="0"/>
                    <a:pt x="293" y="8"/>
                    <a:pt x="293" y="1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7"/>
            <p:cNvSpPr/>
            <p:nvPr>
              <p:custDataLst>
                <p:tags r:id="rId34"/>
              </p:custDataLst>
            </p:nvPr>
          </p:nvSpPr>
          <p:spPr bwMode="auto">
            <a:xfrm>
              <a:off x="7908925" y="3564731"/>
              <a:ext cx="592138" cy="90488"/>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6"/>
                    <a:pt x="213" y="34"/>
                    <a:pt x="204" y="34"/>
                  </a:cubicBezTo>
                  <a:cubicBezTo>
                    <a:pt x="17" y="34"/>
                    <a:pt x="17" y="34"/>
                    <a:pt x="17" y="34"/>
                  </a:cubicBezTo>
                  <a:cubicBezTo>
                    <a:pt x="7" y="34"/>
                    <a:pt x="0" y="26"/>
                    <a:pt x="0" y="17"/>
                  </a:cubicBezTo>
                  <a:cubicBezTo>
                    <a:pt x="0" y="17"/>
                    <a:pt x="0" y="17"/>
                    <a:pt x="0" y="17"/>
                  </a:cubicBezTo>
                  <a:cubicBezTo>
                    <a:pt x="0" y="7"/>
                    <a:pt x="7" y="0"/>
                    <a:pt x="17" y="0"/>
                  </a:cubicBezTo>
                  <a:cubicBezTo>
                    <a:pt x="204" y="0"/>
                    <a:pt x="204" y="0"/>
                    <a:pt x="204" y="0"/>
                  </a:cubicBezTo>
                  <a:cubicBezTo>
                    <a:pt x="213" y="0"/>
                    <a:pt x="221" y="7"/>
                    <a:pt x="221" y="1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8"/>
            <p:cNvSpPr/>
            <p:nvPr>
              <p:custDataLst>
                <p:tags r:id="rId35"/>
              </p:custDataLst>
            </p:nvPr>
          </p:nvSpPr>
          <p:spPr bwMode="auto">
            <a:xfrm>
              <a:off x="7908925" y="3740944"/>
              <a:ext cx="592138" cy="92075"/>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7"/>
                    <a:pt x="213" y="34"/>
                    <a:pt x="204" y="34"/>
                  </a:cubicBezTo>
                  <a:cubicBezTo>
                    <a:pt x="17" y="34"/>
                    <a:pt x="17" y="34"/>
                    <a:pt x="17" y="34"/>
                  </a:cubicBezTo>
                  <a:cubicBezTo>
                    <a:pt x="7" y="34"/>
                    <a:pt x="0" y="27"/>
                    <a:pt x="0" y="17"/>
                  </a:cubicBezTo>
                  <a:cubicBezTo>
                    <a:pt x="0" y="17"/>
                    <a:pt x="0" y="17"/>
                    <a:pt x="0" y="17"/>
                  </a:cubicBezTo>
                  <a:cubicBezTo>
                    <a:pt x="0" y="8"/>
                    <a:pt x="7" y="0"/>
                    <a:pt x="17" y="0"/>
                  </a:cubicBezTo>
                  <a:cubicBezTo>
                    <a:pt x="204" y="0"/>
                    <a:pt x="204" y="0"/>
                    <a:pt x="204" y="0"/>
                  </a:cubicBezTo>
                  <a:cubicBezTo>
                    <a:pt x="213" y="0"/>
                    <a:pt x="221" y="8"/>
                    <a:pt x="221" y="17"/>
                  </a:cubicBez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9"/>
            <p:cNvSpPr/>
            <p:nvPr>
              <p:custDataLst>
                <p:tags r:id="rId36"/>
              </p:custDataLst>
            </p:nvPr>
          </p:nvSpPr>
          <p:spPr bwMode="auto">
            <a:xfrm>
              <a:off x="8578850" y="3650456"/>
              <a:ext cx="446088" cy="444500"/>
            </a:xfrm>
            <a:custGeom>
              <a:avLst/>
              <a:gdLst>
                <a:gd name="T0" fmla="*/ 3 w 166"/>
                <a:gd name="T1" fmla="*/ 53 h 166"/>
                <a:gd name="T2" fmla="*/ 3 w 166"/>
                <a:gd name="T3" fmla="*/ 41 h 166"/>
                <a:gd name="T4" fmla="*/ 41 w 166"/>
                <a:gd name="T5" fmla="*/ 3 h 166"/>
                <a:gd name="T6" fmla="*/ 53 w 166"/>
                <a:gd name="T7" fmla="*/ 3 h 166"/>
                <a:gd name="T8" fmla="*/ 162 w 166"/>
                <a:gd name="T9" fmla="*/ 113 h 166"/>
                <a:gd name="T10" fmla="*/ 162 w 166"/>
                <a:gd name="T11" fmla="*/ 125 h 166"/>
                <a:gd name="T12" fmla="*/ 125 w 166"/>
                <a:gd name="T13" fmla="*/ 162 h 166"/>
                <a:gd name="T14" fmla="*/ 113 w 166"/>
                <a:gd name="T15" fmla="*/ 162 h 166"/>
                <a:gd name="T16" fmla="*/ 3 w 166"/>
                <a:gd name="T17"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66">
                  <a:moveTo>
                    <a:pt x="3" y="53"/>
                  </a:moveTo>
                  <a:cubicBezTo>
                    <a:pt x="0" y="49"/>
                    <a:pt x="0" y="44"/>
                    <a:pt x="3" y="41"/>
                  </a:cubicBezTo>
                  <a:cubicBezTo>
                    <a:pt x="41" y="3"/>
                    <a:pt x="41" y="3"/>
                    <a:pt x="41" y="3"/>
                  </a:cubicBezTo>
                  <a:cubicBezTo>
                    <a:pt x="44" y="0"/>
                    <a:pt x="49" y="0"/>
                    <a:pt x="53" y="3"/>
                  </a:cubicBezTo>
                  <a:cubicBezTo>
                    <a:pt x="162" y="113"/>
                    <a:pt x="162" y="113"/>
                    <a:pt x="162" y="113"/>
                  </a:cubicBezTo>
                  <a:cubicBezTo>
                    <a:pt x="166" y="116"/>
                    <a:pt x="166" y="122"/>
                    <a:pt x="162" y="125"/>
                  </a:cubicBezTo>
                  <a:cubicBezTo>
                    <a:pt x="125" y="162"/>
                    <a:pt x="125" y="162"/>
                    <a:pt x="125" y="162"/>
                  </a:cubicBezTo>
                  <a:cubicBezTo>
                    <a:pt x="122" y="166"/>
                    <a:pt x="116" y="166"/>
                    <a:pt x="113" y="162"/>
                  </a:cubicBezTo>
                  <a:lnTo>
                    <a:pt x="3" y="53"/>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50"/>
            <p:cNvSpPr/>
            <p:nvPr>
              <p:custDataLst>
                <p:tags r:id="rId37"/>
              </p:custDataLst>
            </p:nvPr>
          </p:nvSpPr>
          <p:spPr bwMode="auto">
            <a:xfrm>
              <a:off x="8920162" y="3991769"/>
              <a:ext cx="117475" cy="117475"/>
            </a:xfrm>
            <a:custGeom>
              <a:avLst/>
              <a:gdLst>
                <a:gd name="T0" fmla="*/ 0 w 44"/>
                <a:gd name="T1" fmla="*/ 39 h 44"/>
                <a:gd name="T2" fmla="*/ 19 w 44"/>
                <a:gd name="T3" fmla="*/ 39 h 44"/>
                <a:gd name="T4" fmla="*/ 39 w 44"/>
                <a:gd name="T5" fmla="*/ 19 h 44"/>
                <a:gd name="T6" fmla="*/ 39 w 44"/>
                <a:gd name="T7" fmla="*/ 0 h 44"/>
                <a:gd name="T8" fmla="*/ 0 w 44"/>
                <a:gd name="T9" fmla="*/ 39 h 44"/>
              </a:gdLst>
              <a:ahLst/>
              <a:cxnLst>
                <a:cxn ang="0">
                  <a:pos x="T0" y="T1"/>
                </a:cxn>
                <a:cxn ang="0">
                  <a:pos x="T2" y="T3"/>
                </a:cxn>
                <a:cxn ang="0">
                  <a:pos x="T4" y="T5"/>
                </a:cxn>
                <a:cxn ang="0">
                  <a:pos x="T6" y="T7"/>
                </a:cxn>
                <a:cxn ang="0">
                  <a:pos x="T8" y="T9"/>
                </a:cxn>
              </a:cxnLst>
              <a:rect l="0" t="0" r="r" b="b"/>
              <a:pathLst>
                <a:path w="44" h="44">
                  <a:moveTo>
                    <a:pt x="0" y="39"/>
                  </a:moveTo>
                  <a:cubicBezTo>
                    <a:pt x="6" y="44"/>
                    <a:pt x="14" y="44"/>
                    <a:pt x="19" y="39"/>
                  </a:cubicBezTo>
                  <a:cubicBezTo>
                    <a:pt x="39" y="19"/>
                    <a:pt x="39" y="19"/>
                    <a:pt x="39" y="19"/>
                  </a:cubicBezTo>
                  <a:cubicBezTo>
                    <a:pt x="44" y="14"/>
                    <a:pt x="44" y="6"/>
                    <a:pt x="39" y="0"/>
                  </a:cubicBezTo>
                  <a:lnTo>
                    <a:pt x="0" y="39"/>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1"/>
            <p:cNvSpPr/>
            <p:nvPr>
              <p:custDataLst>
                <p:tags r:id="rId38"/>
              </p:custDataLst>
            </p:nvPr>
          </p:nvSpPr>
          <p:spPr bwMode="auto">
            <a:xfrm>
              <a:off x="8551862" y="3623469"/>
              <a:ext cx="139700" cy="139700"/>
            </a:xfrm>
            <a:custGeom>
              <a:avLst/>
              <a:gdLst>
                <a:gd name="T0" fmla="*/ 6 w 52"/>
                <a:gd name="T1" fmla="*/ 50 h 52"/>
                <a:gd name="T2" fmla="*/ 3 w 52"/>
                <a:gd name="T3" fmla="*/ 49 h 52"/>
                <a:gd name="T4" fmla="*/ 0 w 52"/>
                <a:gd name="T5" fmla="*/ 4 h 52"/>
                <a:gd name="T6" fmla="*/ 4 w 52"/>
                <a:gd name="T7" fmla="*/ 0 h 52"/>
                <a:gd name="T8" fmla="*/ 49 w 52"/>
                <a:gd name="T9" fmla="*/ 3 h 52"/>
                <a:gd name="T10" fmla="*/ 50 w 52"/>
                <a:gd name="T11" fmla="*/ 6 h 52"/>
                <a:gd name="T12" fmla="*/ 6 w 52"/>
                <a:gd name="T13" fmla="*/ 5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6" y="50"/>
                  </a:moveTo>
                  <a:cubicBezTo>
                    <a:pt x="5" y="52"/>
                    <a:pt x="3" y="51"/>
                    <a:pt x="3" y="49"/>
                  </a:cubicBezTo>
                  <a:cubicBezTo>
                    <a:pt x="0" y="4"/>
                    <a:pt x="0" y="4"/>
                    <a:pt x="0" y="4"/>
                  </a:cubicBezTo>
                  <a:cubicBezTo>
                    <a:pt x="0" y="2"/>
                    <a:pt x="2" y="0"/>
                    <a:pt x="4" y="0"/>
                  </a:cubicBezTo>
                  <a:cubicBezTo>
                    <a:pt x="49" y="3"/>
                    <a:pt x="49" y="3"/>
                    <a:pt x="49" y="3"/>
                  </a:cubicBezTo>
                  <a:cubicBezTo>
                    <a:pt x="51" y="3"/>
                    <a:pt x="52" y="5"/>
                    <a:pt x="50" y="6"/>
                  </a:cubicBezTo>
                  <a:lnTo>
                    <a:pt x="6" y="5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2"/>
            <p:cNvSpPr/>
            <p:nvPr>
              <p:custDataLst>
                <p:tags r:id="rId39"/>
              </p:custDataLst>
            </p:nvPr>
          </p:nvSpPr>
          <p:spPr bwMode="auto">
            <a:xfrm>
              <a:off x="7704137" y="2810669"/>
              <a:ext cx="1193800" cy="1241425"/>
            </a:xfrm>
            <a:custGeom>
              <a:avLst/>
              <a:gdLst>
                <a:gd name="T0" fmla="*/ 441 w 445"/>
                <a:gd name="T1" fmla="*/ 72 h 463"/>
                <a:gd name="T2" fmla="*/ 373 w 445"/>
                <a:gd name="T3" fmla="*/ 4 h 463"/>
                <a:gd name="T4" fmla="*/ 364 w 445"/>
                <a:gd name="T5" fmla="*/ 0 h 463"/>
                <a:gd name="T6" fmla="*/ 81 w 445"/>
                <a:gd name="T7" fmla="*/ 0 h 463"/>
                <a:gd name="T8" fmla="*/ 0 w 445"/>
                <a:gd name="T9" fmla="*/ 81 h 463"/>
                <a:gd name="T10" fmla="*/ 0 w 445"/>
                <a:gd name="T11" fmla="*/ 381 h 463"/>
                <a:gd name="T12" fmla="*/ 81 w 445"/>
                <a:gd name="T13" fmla="*/ 463 h 463"/>
                <a:gd name="T14" fmla="*/ 364 w 445"/>
                <a:gd name="T15" fmla="*/ 463 h 463"/>
                <a:gd name="T16" fmla="*/ 399 w 445"/>
                <a:gd name="T17" fmla="*/ 454 h 463"/>
                <a:gd name="T18" fmla="*/ 379 w 445"/>
                <a:gd name="T19" fmla="*/ 433 h 463"/>
                <a:gd name="T20" fmla="*/ 364 w 445"/>
                <a:gd name="T21" fmla="*/ 436 h 463"/>
                <a:gd name="T22" fmla="*/ 81 w 445"/>
                <a:gd name="T23" fmla="*/ 436 h 463"/>
                <a:gd name="T24" fmla="*/ 27 w 445"/>
                <a:gd name="T25" fmla="*/ 381 h 463"/>
                <a:gd name="T26" fmla="*/ 27 w 445"/>
                <a:gd name="T27" fmla="*/ 81 h 463"/>
                <a:gd name="T28" fmla="*/ 81 w 445"/>
                <a:gd name="T29" fmla="*/ 27 h 463"/>
                <a:gd name="T30" fmla="*/ 358 w 445"/>
                <a:gd name="T31" fmla="*/ 27 h 463"/>
                <a:gd name="T32" fmla="*/ 418 w 445"/>
                <a:gd name="T33" fmla="*/ 87 h 463"/>
                <a:gd name="T34" fmla="*/ 418 w 445"/>
                <a:gd name="T35" fmla="*/ 337 h 463"/>
                <a:gd name="T36" fmla="*/ 445 w 445"/>
                <a:gd name="T37" fmla="*/ 364 h 463"/>
                <a:gd name="T38" fmla="*/ 445 w 445"/>
                <a:gd name="T39" fmla="*/ 81 h 463"/>
                <a:gd name="T40" fmla="*/ 441 w 445"/>
                <a:gd name="T41" fmla="*/ 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5" h="463">
                  <a:moveTo>
                    <a:pt x="441" y="72"/>
                  </a:moveTo>
                  <a:cubicBezTo>
                    <a:pt x="373" y="4"/>
                    <a:pt x="373" y="4"/>
                    <a:pt x="373" y="4"/>
                  </a:cubicBezTo>
                  <a:cubicBezTo>
                    <a:pt x="371" y="1"/>
                    <a:pt x="367" y="0"/>
                    <a:pt x="364" y="0"/>
                  </a:cubicBezTo>
                  <a:cubicBezTo>
                    <a:pt x="81" y="0"/>
                    <a:pt x="81" y="0"/>
                    <a:pt x="81" y="0"/>
                  </a:cubicBezTo>
                  <a:cubicBezTo>
                    <a:pt x="36" y="0"/>
                    <a:pt x="0" y="36"/>
                    <a:pt x="0" y="81"/>
                  </a:cubicBezTo>
                  <a:cubicBezTo>
                    <a:pt x="0" y="381"/>
                    <a:pt x="0" y="381"/>
                    <a:pt x="0" y="381"/>
                  </a:cubicBezTo>
                  <a:cubicBezTo>
                    <a:pt x="0" y="426"/>
                    <a:pt x="36" y="463"/>
                    <a:pt x="81" y="463"/>
                  </a:cubicBezTo>
                  <a:cubicBezTo>
                    <a:pt x="364" y="463"/>
                    <a:pt x="364" y="463"/>
                    <a:pt x="364" y="463"/>
                  </a:cubicBezTo>
                  <a:cubicBezTo>
                    <a:pt x="377" y="463"/>
                    <a:pt x="389" y="459"/>
                    <a:pt x="399" y="454"/>
                  </a:cubicBezTo>
                  <a:cubicBezTo>
                    <a:pt x="379" y="433"/>
                    <a:pt x="379" y="433"/>
                    <a:pt x="379" y="433"/>
                  </a:cubicBezTo>
                  <a:cubicBezTo>
                    <a:pt x="374" y="435"/>
                    <a:pt x="369" y="435"/>
                    <a:pt x="364" y="436"/>
                  </a:cubicBezTo>
                  <a:cubicBezTo>
                    <a:pt x="81" y="436"/>
                    <a:pt x="81" y="436"/>
                    <a:pt x="81" y="436"/>
                  </a:cubicBezTo>
                  <a:cubicBezTo>
                    <a:pt x="52" y="435"/>
                    <a:pt x="27" y="411"/>
                    <a:pt x="27" y="381"/>
                  </a:cubicBezTo>
                  <a:cubicBezTo>
                    <a:pt x="27" y="81"/>
                    <a:pt x="27" y="81"/>
                    <a:pt x="27" y="81"/>
                  </a:cubicBezTo>
                  <a:cubicBezTo>
                    <a:pt x="27" y="51"/>
                    <a:pt x="52" y="27"/>
                    <a:pt x="81" y="27"/>
                  </a:cubicBezTo>
                  <a:cubicBezTo>
                    <a:pt x="358" y="27"/>
                    <a:pt x="358" y="27"/>
                    <a:pt x="358" y="27"/>
                  </a:cubicBezTo>
                  <a:cubicBezTo>
                    <a:pt x="418" y="87"/>
                    <a:pt x="418" y="87"/>
                    <a:pt x="418" y="87"/>
                  </a:cubicBezTo>
                  <a:cubicBezTo>
                    <a:pt x="418" y="337"/>
                    <a:pt x="418" y="337"/>
                    <a:pt x="418" y="337"/>
                  </a:cubicBezTo>
                  <a:cubicBezTo>
                    <a:pt x="445" y="364"/>
                    <a:pt x="445" y="364"/>
                    <a:pt x="445" y="364"/>
                  </a:cubicBezTo>
                  <a:cubicBezTo>
                    <a:pt x="445" y="81"/>
                    <a:pt x="445" y="81"/>
                    <a:pt x="445" y="81"/>
                  </a:cubicBezTo>
                  <a:cubicBezTo>
                    <a:pt x="445" y="78"/>
                    <a:pt x="444" y="74"/>
                    <a:pt x="441" y="72"/>
                  </a:cubicBez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rot="0">
            <a:off x="8150225" y="2454910"/>
            <a:ext cx="724535" cy="743585"/>
            <a:chOff x="7673976" y="2593975"/>
            <a:chExt cx="1716088" cy="1760538"/>
          </a:xfrm>
        </p:grpSpPr>
        <p:sp>
          <p:nvSpPr>
            <p:cNvPr id="92" name="Freeform 60"/>
            <p:cNvSpPr/>
            <p:nvPr>
              <p:custDataLst>
                <p:tags r:id="rId40"/>
              </p:custDataLst>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1"/>
            <p:cNvSpPr>
              <a:spLocks noEditPoints="1"/>
            </p:cNvSpPr>
            <p:nvPr>
              <p:custDataLst>
                <p:tags r:id="rId41"/>
              </p:custDataLst>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9" name="Freeform 10"/>
          <p:cNvSpPr>
            <a:spLocks noEditPoints="1"/>
          </p:cNvSpPr>
          <p:nvPr>
            <p:custDataLst>
              <p:tags r:id="rId42"/>
            </p:custDataLst>
          </p:nvPr>
        </p:nvSpPr>
        <p:spPr bwMode="auto">
          <a:xfrm>
            <a:off x="8110220" y="5299075"/>
            <a:ext cx="554355" cy="520700"/>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rgbClr val="3333FF"/>
          </a:solidFill>
          <a:ln>
            <a:noFill/>
          </a:ln>
        </p:spPr>
        <p:txBody>
          <a:bodyPr vert="horz" wrap="square" lIns="91440" tIns="45720" rIns="91440" bIns="45720" numCol="1" anchor="t" anchorCtr="0" compatLnSpc="1"/>
          <a:lstStyle/>
          <a:p>
            <a:endParaRPr lang="zh-CN" altLang="en-US"/>
          </a:p>
        </p:txBody>
      </p:sp>
      <p:sp>
        <p:nvSpPr>
          <p:cNvPr id="80" name="Freeform 75"/>
          <p:cNvSpPr>
            <a:spLocks noEditPoints="1"/>
          </p:cNvSpPr>
          <p:nvPr>
            <p:custDataLst>
              <p:tags r:id="rId43"/>
            </p:custDataLst>
          </p:nvPr>
        </p:nvSpPr>
        <p:spPr bwMode="auto">
          <a:xfrm>
            <a:off x="4805680" y="5323840"/>
            <a:ext cx="522605" cy="522605"/>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42 w 200"/>
              <a:gd name="T11" fmla="*/ 56 h 200"/>
              <a:gd name="T12" fmla="*/ 123 w 200"/>
              <a:gd name="T13" fmla="*/ 56 h 200"/>
              <a:gd name="T14" fmla="*/ 123 w 200"/>
              <a:gd name="T15" fmla="*/ 56 h 200"/>
              <a:gd name="T16" fmla="*/ 100 w 200"/>
              <a:gd name="T17" fmla="*/ 28 h 200"/>
              <a:gd name="T18" fmla="*/ 76 w 200"/>
              <a:gd name="T19" fmla="*/ 56 h 200"/>
              <a:gd name="T20" fmla="*/ 76 w 200"/>
              <a:gd name="T21" fmla="*/ 56 h 200"/>
              <a:gd name="T22" fmla="*/ 57 w 200"/>
              <a:gd name="T23" fmla="*/ 56 h 200"/>
              <a:gd name="T24" fmla="*/ 48 w 200"/>
              <a:gd name="T25" fmla="*/ 160 h 200"/>
              <a:gd name="T26" fmla="*/ 151 w 200"/>
              <a:gd name="T27" fmla="*/ 160 h 200"/>
              <a:gd name="T28" fmla="*/ 142 w 200"/>
              <a:gd name="T29" fmla="*/ 56 h 200"/>
              <a:gd name="T30" fmla="*/ 93 w 200"/>
              <a:gd name="T31" fmla="*/ 109 h 200"/>
              <a:gd name="T32" fmla="*/ 100 w 200"/>
              <a:gd name="T33" fmla="*/ 94 h 200"/>
              <a:gd name="T34" fmla="*/ 107 w 200"/>
              <a:gd name="T35" fmla="*/ 109 h 200"/>
              <a:gd name="T36" fmla="*/ 124 w 200"/>
              <a:gd name="T37" fmla="*/ 111 h 200"/>
              <a:gd name="T38" fmla="*/ 112 w 200"/>
              <a:gd name="T39" fmla="*/ 123 h 200"/>
              <a:gd name="T40" fmla="*/ 115 w 200"/>
              <a:gd name="T41" fmla="*/ 140 h 200"/>
              <a:gd name="T42" fmla="*/ 100 w 200"/>
              <a:gd name="T43" fmla="*/ 132 h 200"/>
              <a:gd name="T44" fmla="*/ 85 w 200"/>
              <a:gd name="T45" fmla="*/ 140 h 200"/>
              <a:gd name="T46" fmla="*/ 88 w 200"/>
              <a:gd name="T47" fmla="*/ 123 h 200"/>
              <a:gd name="T48" fmla="*/ 76 w 200"/>
              <a:gd name="T49" fmla="*/ 111 h 200"/>
              <a:gd name="T50" fmla="*/ 93 w 200"/>
              <a:gd name="T51" fmla="*/ 109 h 200"/>
              <a:gd name="T52" fmla="*/ 119 w 200"/>
              <a:gd name="T53" fmla="*/ 76 h 200"/>
              <a:gd name="T54" fmla="*/ 117 w 200"/>
              <a:gd name="T55" fmla="*/ 75 h 200"/>
              <a:gd name="T56" fmla="*/ 121 w 200"/>
              <a:gd name="T57" fmla="*/ 67 h 200"/>
              <a:gd name="T58" fmla="*/ 124 w 200"/>
              <a:gd name="T59" fmla="*/ 71 h 200"/>
              <a:gd name="T60" fmla="*/ 119 w 200"/>
              <a:gd name="T61" fmla="*/ 76 h 200"/>
              <a:gd name="T62" fmla="*/ 114 w 200"/>
              <a:gd name="T63" fmla="*/ 71 h 200"/>
              <a:gd name="T64" fmla="*/ 119 w 200"/>
              <a:gd name="T65" fmla="*/ 66 h 200"/>
              <a:gd name="T66" fmla="*/ 120 w 200"/>
              <a:gd name="T67" fmla="*/ 67 h 200"/>
              <a:gd name="T68" fmla="*/ 116 w 200"/>
              <a:gd name="T69" fmla="*/ 75 h 200"/>
              <a:gd name="T70" fmla="*/ 114 w 200"/>
              <a:gd name="T71" fmla="*/ 71 h 200"/>
              <a:gd name="T72" fmla="*/ 100 w 200"/>
              <a:gd name="T73" fmla="*/ 33 h 200"/>
              <a:gd name="T74" fmla="*/ 118 w 200"/>
              <a:gd name="T75" fmla="*/ 56 h 200"/>
              <a:gd name="T76" fmla="*/ 82 w 200"/>
              <a:gd name="T77" fmla="*/ 56 h 200"/>
              <a:gd name="T78" fmla="*/ 100 w 200"/>
              <a:gd name="T79" fmla="*/ 33 h 200"/>
              <a:gd name="T80" fmla="*/ 85 w 200"/>
              <a:gd name="T81" fmla="*/ 71 h 200"/>
              <a:gd name="T82" fmla="*/ 84 w 200"/>
              <a:gd name="T83" fmla="*/ 75 h 200"/>
              <a:gd name="T84" fmla="*/ 80 w 200"/>
              <a:gd name="T85" fmla="*/ 66 h 200"/>
              <a:gd name="T86" fmla="*/ 81 w 200"/>
              <a:gd name="T87" fmla="*/ 66 h 200"/>
              <a:gd name="T88" fmla="*/ 85 w 200"/>
              <a:gd name="T89" fmla="*/ 71 h 200"/>
              <a:gd name="T90" fmla="*/ 81 w 200"/>
              <a:gd name="T91" fmla="*/ 76 h 200"/>
              <a:gd name="T92" fmla="*/ 76 w 200"/>
              <a:gd name="T93" fmla="*/ 71 h 200"/>
              <a:gd name="T94" fmla="*/ 78 w 200"/>
              <a:gd name="T95" fmla="*/ 67 h 200"/>
              <a:gd name="T96" fmla="*/ 82 w 200"/>
              <a:gd name="T97" fmla="*/ 76 h 200"/>
              <a:gd name="T98" fmla="*/ 81 w 200"/>
              <a:gd name="T99" fmla="*/ 7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42" y="56"/>
                </a:moveTo>
                <a:cubicBezTo>
                  <a:pt x="123" y="56"/>
                  <a:pt x="123" y="56"/>
                  <a:pt x="123" y="56"/>
                </a:cubicBezTo>
                <a:cubicBezTo>
                  <a:pt x="123" y="56"/>
                  <a:pt x="123" y="56"/>
                  <a:pt x="123" y="56"/>
                </a:cubicBezTo>
                <a:cubicBezTo>
                  <a:pt x="123" y="41"/>
                  <a:pt x="113" y="28"/>
                  <a:pt x="100" y="28"/>
                </a:cubicBezTo>
                <a:cubicBezTo>
                  <a:pt x="87" y="28"/>
                  <a:pt x="76" y="41"/>
                  <a:pt x="76" y="56"/>
                </a:cubicBezTo>
                <a:cubicBezTo>
                  <a:pt x="76" y="56"/>
                  <a:pt x="76" y="56"/>
                  <a:pt x="76" y="56"/>
                </a:cubicBezTo>
                <a:cubicBezTo>
                  <a:pt x="57" y="56"/>
                  <a:pt x="57" y="56"/>
                  <a:pt x="57" y="56"/>
                </a:cubicBezTo>
                <a:cubicBezTo>
                  <a:pt x="48" y="160"/>
                  <a:pt x="48" y="160"/>
                  <a:pt x="48" y="160"/>
                </a:cubicBezTo>
                <a:cubicBezTo>
                  <a:pt x="151" y="160"/>
                  <a:pt x="151" y="160"/>
                  <a:pt x="151" y="160"/>
                </a:cubicBezTo>
                <a:lnTo>
                  <a:pt x="142" y="56"/>
                </a:lnTo>
                <a:close/>
                <a:moveTo>
                  <a:pt x="93" y="109"/>
                </a:moveTo>
                <a:cubicBezTo>
                  <a:pt x="100" y="94"/>
                  <a:pt x="100" y="94"/>
                  <a:pt x="100" y="94"/>
                </a:cubicBezTo>
                <a:cubicBezTo>
                  <a:pt x="107" y="109"/>
                  <a:pt x="107" y="109"/>
                  <a:pt x="107" y="109"/>
                </a:cubicBezTo>
                <a:cubicBezTo>
                  <a:pt x="124" y="111"/>
                  <a:pt x="124" y="111"/>
                  <a:pt x="124" y="111"/>
                </a:cubicBezTo>
                <a:cubicBezTo>
                  <a:pt x="112" y="123"/>
                  <a:pt x="112" y="123"/>
                  <a:pt x="112" y="123"/>
                </a:cubicBezTo>
                <a:cubicBezTo>
                  <a:pt x="115" y="140"/>
                  <a:pt x="115" y="140"/>
                  <a:pt x="115" y="140"/>
                </a:cubicBezTo>
                <a:cubicBezTo>
                  <a:pt x="100" y="132"/>
                  <a:pt x="100" y="132"/>
                  <a:pt x="100" y="132"/>
                </a:cubicBezTo>
                <a:cubicBezTo>
                  <a:pt x="85" y="140"/>
                  <a:pt x="85" y="140"/>
                  <a:pt x="85" y="140"/>
                </a:cubicBezTo>
                <a:cubicBezTo>
                  <a:pt x="88" y="123"/>
                  <a:pt x="88" y="123"/>
                  <a:pt x="88" y="123"/>
                </a:cubicBezTo>
                <a:cubicBezTo>
                  <a:pt x="76" y="111"/>
                  <a:pt x="76" y="111"/>
                  <a:pt x="76" y="111"/>
                </a:cubicBezTo>
                <a:lnTo>
                  <a:pt x="93" y="109"/>
                </a:lnTo>
                <a:close/>
                <a:moveTo>
                  <a:pt x="119" y="76"/>
                </a:moveTo>
                <a:cubicBezTo>
                  <a:pt x="118" y="76"/>
                  <a:pt x="118" y="76"/>
                  <a:pt x="117" y="75"/>
                </a:cubicBezTo>
                <a:cubicBezTo>
                  <a:pt x="119" y="73"/>
                  <a:pt x="120" y="70"/>
                  <a:pt x="121" y="67"/>
                </a:cubicBezTo>
                <a:cubicBezTo>
                  <a:pt x="123" y="68"/>
                  <a:pt x="124" y="69"/>
                  <a:pt x="124" y="71"/>
                </a:cubicBezTo>
                <a:cubicBezTo>
                  <a:pt x="124" y="74"/>
                  <a:pt x="122" y="76"/>
                  <a:pt x="119" y="76"/>
                </a:cubicBezTo>
                <a:close/>
                <a:moveTo>
                  <a:pt x="114" y="71"/>
                </a:moveTo>
                <a:cubicBezTo>
                  <a:pt x="114" y="68"/>
                  <a:pt x="116" y="66"/>
                  <a:pt x="119" y="66"/>
                </a:cubicBezTo>
                <a:cubicBezTo>
                  <a:pt x="119" y="66"/>
                  <a:pt x="120" y="66"/>
                  <a:pt x="120" y="67"/>
                </a:cubicBezTo>
                <a:cubicBezTo>
                  <a:pt x="119" y="70"/>
                  <a:pt x="118" y="72"/>
                  <a:pt x="116" y="75"/>
                </a:cubicBezTo>
                <a:cubicBezTo>
                  <a:pt x="115" y="74"/>
                  <a:pt x="114" y="73"/>
                  <a:pt x="114" y="71"/>
                </a:cubicBezTo>
                <a:close/>
                <a:moveTo>
                  <a:pt x="100" y="33"/>
                </a:moveTo>
                <a:cubicBezTo>
                  <a:pt x="110" y="33"/>
                  <a:pt x="118" y="44"/>
                  <a:pt x="118" y="56"/>
                </a:cubicBezTo>
                <a:cubicBezTo>
                  <a:pt x="82" y="56"/>
                  <a:pt x="82" y="56"/>
                  <a:pt x="82" y="56"/>
                </a:cubicBezTo>
                <a:cubicBezTo>
                  <a:pt x="82" y="44"/>
                  <a:pt x="90" y="33"/>
                  <a:pt x="100" y="33"/>
                </a:cubicBezTo>
                <a:close/>
                <a:moveTo>
                  <a:pt x="85" y="71"/>
                </a:moveTo>
                <a:cubicBezTo>
                  <a:pt x="85" y="72"/>
                  <a:pt x="85" y="74"/>
                  <a:pt x="84" y="75"/>
                </a:cubicBezTo>
                <a:cubicBezTo>
                  <a:pt x="82" y="72"/>
                  <a:pt x="81" y="69"/>
                  <a:pt x="80" y="66"/>
                </a:cubicBezTo>
                <a:cubicBezTo>
                  <a:pt x="80" y="66"/>
                  <a:pt x="80" y="66"/>
                  <a:pt x="81" y="66"/>
                </a:cubicBezTo>
                <a:cubicBezTo>
                  <a:pt x="83" y="66"/>
                  <a:pt x="85" y="68"/>
                  <a:pt x="85" y="71"/>
                </a:cubicBezTo>
                <a:close/>
                <a:moveTo>
                  <a:pt x="81" y="76"/>
                </a:moveTo>
                <a:cubicBezTo>
                  <a:pt x="78" y="76"/>
                  <a:pt x="76" y="74"/>
                  <a:pt x="76" y="71"/>
                </a:cubicBezTo>
                <a:cubicBezTo>
                  <a:pt x="76" y="70"/>
                  <a:pt x="77" y="68"/>
                  <a:pt x="78" y="67"/>
                </a:cubicBezTo>
                <a:cubicBezTo>
                  <a:pt x="79" y="70"/>
                  <a:pt x="80" y="73"/>
                  <a:pt x="82" y="76"/>
                </a:cubicBezTo>
                <a:cubicBezTo>
                  <a:pt x="82" y="76"/>
                  <a:pt x="81" y="76"/>
                  <a:pt x="81" y="76"/>
                </a:cubicBezTo>
                <a:close/>
              </a:path>
            </a:pathLst>
          </a:custGeom>
          <a:solidFill>
            <a:srgbClr val="92D050"/>
          </a:solidFill>
          <a:ln>
            <a:noFill/>
          </a:ln>
        </p:spPr>
        <p:txBody>
          <a:bodyPr vert="horz" wrap="square" lIns="91440" tIns="45720" rIns="91440" bIns="45720" numCol="1" anchor="t" anchorCtr="0" compatLnSpc="1"/>
          <a:lstStyle/>
          <a:p>
            <a:endParaRPr lang="zh-CN" altLang="en-US"/>
          </a:p>
        </p:txBody>
      </p:sp>
      <p:sp>
        <p:nvSpPr>
          <p:cNvPr id="81" name="下箭头 24"/>
          <p:cNvSpPr/>
          <p:nvPr>
            <p:custDataLst>
              <p:tags r:id="rId44"/>
            </p:custDataLst>
          </p:nvPr>
        </p:nvSpPr>
        <p:spPr>
          <a:xfrm>
            <a:off x="10754360" y="3718560"/>
            <a:ext cx="261620" cy="2363470"/>
          </a:xfrm>
          <a:prstGeom prst="downArrow">
            <a:avLst>
              <a:gd name="adj1" fmla="val 50000"/>
              <a:gd name="adj2" fmla="val 122015"/>
            </a:avLst>
          </a:prstGeom>
          <a:solidFill>
            <a:srgbClr val="898989"/>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82" name="下箭头 73"/>
          <p:cNvSpPr/>
          <p:nvPr>
            <p:custDataLst>
              <p:tags r:id="rId45"/>
            </p:custDataLst>
          </p:nvPr>
        </p:nvSpPr>
        <p:spPr>
          <a:xfrm rot="5400000" flipH="1">
            <a:off x="7210425" y="2535555"/>
            <a:ext cx="239395" cy="7310120"/>
          </a:xfrm>
          <a:prstGeom prst="downArrow">
            <a:avLst>
              <a:gd name="adj1" fmla="val 50000"/>
              <a:gd name="adj2" fmla="val 122015"/>
            </a:avLst>
          </a:prstGeom>
          <a:solidFill>
            <a:srgbClr val="898989"/>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86" name="Oval 238"/>
          <p:cNvSpPr>
            <a:spLocks noChangeArrowheads="1"/>
          </p:cNvSpPr>
          <p:nvPr>
            <p:custDataLst>
              <p:tags r:id="rId46"/>
            </p:custDataLst>
          </p:nvPr>
        </p:nvSpPr>
        <p:spPr bwMode="auto">
          <a:xfrm>
            <a:off x="4852035" y="5923915"/>
            <a:ext cx="495300" cy="495300"/>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Oval 239"/>
          <p:cNvSpPr>
            <a:spLocks noChangeArrowheads="1"/>
          </p:cNvSpPr>
          <p:nvPr>
            <p:custDataLst>
              <p:tags r:id="rId47"/>
            </p:custDataLst>
          </p:nvPr>
        </p:nvSpPr>
        <p:spPr bwMode="auto">
          <a:xfrm>
            <a:off x="4953000" y="6020435"/>
            <a:ext cx="285750" cy="289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Oval 240"/>
          <p:cNvSpPr>
            <a:spLocks noChangeArrowheads="1"/>
          </p:cNvSpPr>
          <p:nvPr>
            <p:custDataLst>
              <p:tags r:id="rId48"/>
            </p:custDataLst>
          </p:nvPr>
        </p:nvSpPr>
        <p:spPr bwMode="auto">
          <a:xfrm>
            <a:off x="5003165" y="6070600"/>
            <a:ext cx="197485" cy="201295"/>
          </a:xfrm>
          <a:prstGeom prst="ellipse">
            <a:avLst/>
          </a:prstGeom>
          <a:solidFill>
            <a:srgbClr val="F83003"/>
          </a:solidFill>
          <a:ln>
            <a:noFill/>
          </a:ln>
        </p:spPr>
        <p:txBody>
          <a:bodyPr vert="horz" wrap="square" lIns="91440" tIns="45720" rIns="91440" bIns="45720" numCol="1" anchor="t" anchorCtr="0" compatLnSpc="1"/>
          <a:lstStyle/>
          <a:p>
            <a:endParaRPr lang="zh-CN" altLang="en-US"/>
          </a:p>
        </p:txBody>
      </p:sp>
      <p:sp>
        <p:nvSpPr>
          <p:cNvPr id="89" name="Oval 241"/>
          <p:cNvSpPr>
            <a:spLocks noChangeArrowheads="1"/>
          </p:cNvSpPr>
          <p:nvPr>
            <p:custDataLst>
              <p:tags r:id="rId49"/>
            </p:custDataLst>
          </p:nvPr>
        </p:nvSpPr>
        <p:spPr bwMode="auto">
          <a:xfrm>
            <a:off x="8296275" y="5923915"/>
            <a:ext cx="495300" cy="495300"/>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Oval 242"/>
          <p:cNvSpPr>
            <a:spLocks noChangeArrowheads="1"/>
          </p:cNvSpPr>
          <p:nvPr>
            <p:custDataLst>
              <p:tags r:id="rId50"/>
            </p:custDataLst>
          </p:nvPr>
        </p:nvSpPr>
        <p:spPr bwMode="auto">
          <a:xfrm>
            <a:off x="8405495" y="6020435"/>
            <a:ext cx="289560" cy="289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243"/>
          <p:cNvSpPr>
            <a:spLocks noChangeArrowheads="1"/>
          </p:cNvSpPr>
          <p:nvPr>
            <p:custDataLst>
              <p:tags r:id="rId51"/>
            </p:custDataLst>
          </p:nvPr>
        </p:nvSpPr>
        <p:spPr bwMode="auto">
          <a:xfrm>
            <a:off x="8442960" y="6070600"/>
            <a:ext cx="201295" cy="201295"/>
          </a:xfrm>
          <a:prstGeom prst="ellipse">
            <a:avLst/>
          </a:prstGeom>
          <a:solidFill>
            <a:srgbClr val="EBAC07"/>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四、创业企业的设立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．选择企业的组织形式</a:t>
            </a:r>
            <a:endParaRPr lang="zh-CN" altLang="en-US" sz="2800" b="1" dirty="0">
              <a:solidFill>
                <a:schemeClr val="bg1"/>
              </a:solidFill>
            </a:endParaRPr>
          </a:p>
        </p:txBody>
      </p:sp>
      <p:sp>
        <p:nvSpPr>
          <p:cNvPr id="66" name="文本框 43"/>
          <p:cNvSpPr txBox="1"/>
          <p:nvPr/>
        </p:nvSpPr>
        <p:spPr>
          <a:xfrm>
            <a:off x="534011" y="2410082"/>
            <a:ext cx="11052400" cy="1688411"/>
          </a:xfrm>
          <a:prstGeom prst="rect">
            <a:avLst/>
          </a:prstGeom>
          <a:noFill/>
        </p:spPr>
        <p:txBody>
          <a:bodyPr wrap="square" rtlCol="0">
            <a:spAutoFit/>
          </a:bodyPr>
          <a:lstStyle/>
          <a:p>
            <a:pPr indent="457200" algn="just">
              <a:lnSpc>
                <a:spcPct val="150000"/>
              </a:lnSpc>
            </a:pPr>
            <a:r>
              <a:rPr lang="zh-CN" altLang="en-US" sz="2400" dirty="0"/>
              <a:t>创业企业的组织形式不同，对创业者的要求也不同。企业是指依法设立的、以营利为目的、从事商品的生产经营和服务活动的独立核算经济组织。现代企业的组织形式按照财产的组织形式和所承担的法律责任不同通常可以划分以下几类。</a:t>
            </a:r>
            <a:endParaRPr lang="zh-CN" altLang="en-US" sz="2400" dirty="0"/>
          </a:p>
        </p:txBody>
      </p:sp>
      <p:grpSp>
        <p:nvGrpSpPr>
          <p:cNvPr id="96" name="组合 95"/>
          <p:cNvGrpSpPr/>
          <p:nvPr/>
        </p:nvGrpSpPr>
        <p:grpSpPr>
          <a:xfrm>
            <a:off x="1737381" y="4346703"/>
            <a:ext cx="8645660" cy="2351852"/>
            <a:chOff x="2814850" y="2750966"/>
            <a:chExt cx="8645660" cy="2351852"/>
          </a:xfrm>
        </p:grpSpPr>
        <p:sp>
          <p:nvSpPr>
            <p:cNvPr id="97" name="Freeform 5"/>
            <p:cNvSpPr>
              <a:spLocks noEditPoints="1"/>
            </p:cNvSpPr>
            <p:nvPr/>
          </p:nvSpPr>
          <p:spPr bwMode="auto">
            <a:xfrm>
              <a:off x="9765061" y="2776040"/>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98" name="Freeform 10"/>
            <p:cNvSpPr>
              <a:spLocks noEditPoints="1"/>
            </p:cNvSpPr>
            <p:nvPr/>
          </p:nvSpPr>
          <p:spPr bwMode="auto">
            <a:xfrm>
              <a:off x="6571674" y="2750966"/>
              <a:ext cx="965200" cy="1300163"/>
            </a:xfrm>
            <a:custGeom>
              <a:avLst/>
              <a:gdLst>
                <a:gd name="T0" fmla="*/ 55 w 109"/>
                <a:gd name="T1" fmla="*/ 0 h 145"/>
                <a:gd name="T2" fmla="*/ 0 w 109"/>
                <a:gd name="T3" fmla="*/ 54 h 145"/>
                <a:gd name="T4" fmla="*/ 55 w 109"/>
                <a:gd name="T5" fmla="*/ 145 h 145"/>
                <a:gd name="T6" fmla="*/ 109 w 109"/>
                <a:gd name="T7" fmla="*/ 54 h 145"/>
                <a:gd name="T8" fmla="*/ 55 w 109"/>
                <a:gd name="T9" fmla="*/ 0 h 145"/>
                <a:gd name="T10" fmla="*/ 55 w 109"/>
                <a:gd name="T11" fmla="*/ 97 h 145"/>
                <a:gd name="T12" fmla="*/ 10 w 109"/>
                <a:gd name="T13" fmla="*/ 53 h 145"/>
                <a:gd name="T14" fmla="*/ 55 w 109"/>
                <a:gd name="T15" fmla="*/ 8 h 145"/>
                <a:gd name="T16" fmla="*/ 99 w 109"/>
                <a:gd name="T17" fmla="*/ 53 h 145"/>
                <a:gd name="T18" fmla="*/ 55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5" y="0"/>
                  </a:moveTo>
                  <a:cubicBezTo>
                    <a:pt x="25" y="0"/>
                    <a:pt x="0" y="24"/>
                    <a:pt x="0" y="54"/>
                  </a:cubicBezTo>
                  <a:cubicBezTo>
                    <a:pt x="0" y="99"/>
                    <a:pt x="55" y="145"/>
                    <a:pt x="55" y="145"/>
                  </a:cubicBezTo>
                  <a:cubicBezTo>
                    <a:pt x="55" y="145"/>
                    <a:pt x="109" y="99"/>
                    <a:pt x="109" y="54"/>
                  </a:cubicBezTo>
                  <a:cubicBezTo>
                    <a:pt x="109" y="24"/>
                    <a:pt x="85" y="0"/>
                    <a:pt x="55" y="0"/>
                  </a:cubicBezTo>
                  <a:close/>
                  <a:moveTo>
                    <a:pt x="55" y="97"/>
                  </a:moveTo>
                  <a:cubicBezTo>
                    <a:pt x="30" y="97"/>
                    <a:pt x="10" y="77"/>
                    <a:pt x="10" y="53"/>
                  </a:cubicBezTo>
                  <a:cubicBezTo>
                    <a:pt x="10" y="28"/>
                    <a:pt x="30" y="8"/>
                    <a:pt x="55" y="8"/>
                  </a:cubicBezTo>
                  <a:cubicBezTo>
                    <a:pt x="79" y="8"/>
                    <a:pt x="99" y="28"/>
                    <a:pt x="99" y="53"/>
                  </a:cubicBezTo>
                  <a:cubicBezTo>
                    <a:pt x="99" y="77"/>
                    <a:pt x="79" y="97"/>
                    <a:pt x="55" y="97"/>
                  </a:cubicBez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99" name="Freeform 14"/>
            <p:cNvSpPr>
              <a:spLocks noEditPoints="1"/>
            </p:cNvSpPr>
            <p:nvPr/>
          </p:nvSpPr>
          <p:spPr bwMode="auto">
            <a:xfrm>
              <a:off x="3529532" y="2777859"/>
              <a:ext cx="965200" cy="1300163"/>
            </a:xfrm>
            <a:custGeom>
              <a:avLst/>
              <a:gdLst>
                <a:gd name="T0" fmla="*/ 54 w 109"/>
                <a:gd name="T1" fmla="*/ 0 h 145"/>
                <a:gd name="T2" fmla="*/ 0 w 109"/>
                <a:gd name="T3" fmla="*/ 54 h 145"/>
                <a:gd name="T4" fmla="*/ 54 w 109"/>
                <a:gd name="T5" fmla="*/ 145 h 145"/>
                <a:gd name="T6" fmla="*/ 109 w 109"/>
                <a:gd name="T7" fmla="*/ 54 h 145"/>
                <a:gd name="T8" fmla="*/ 54 w 109"/>
                <a:gd name="T9" fmla="*/ 0 h 145"/>
                <a:gd name="T10" fmla="*/ 54 w 109"/>
                <a:gd name="T11" fmla="*/ 97 h 145"/>
                <a:gd name="T12" fmla="*/ 10 w 109"/>
                <a:gd name="T13" fmla="*/ 53 h 145"/>
                <a:gd name="T14" fmla="*/ 54 w 109"/>
                <a:gd name="T15" fmla="*/ 8 h 145"/>
                <a:gd name="T16" fmla="*/ 99 w 109"/>
                <a:gd name="T17" fmla="*/ 53 h 145"/>
                <a:gd name="T18" fmla="*/ 54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4" y="0"/>
                  </a:moveTo>
                  <a:cubicBezTo>
                    <a:pt x="24" y="0"/>
                    <a:pt x="0" y="24"/>
                    <a:pt x="0" y="54"/>
                  </a:cubicBezTo>
                  <a:cubicBezTo>
                    <a:pt x="0" y="99"/>
                    <a:pt x="54" y="145"/>
                    <a:pt x="54" y="145"/>
                  </a:cubicBezTo>
                  <a:cubicBezTo>
                    <a:pt x="54" y="145"/>
                    <a:pt x="109" y="99"/>
                    <a:pt x="109" y="54"/>
                  </a:cubicBezTo>
                  <a:cubicBezTo>
                    <a:pt x="109" y="24"/>
                    <a:pt x="84" y="0"/>
                    <a:pt x="54" y="0"/>
                  </a:cubicBezTo>
                  <a:close/>
                  <a:moveTo>
                    <a:pt x="54" y="97"/>
                  </a:moveTo>
                  <a:cubicBezTo>
                    <a:pt x="30" y="97"/>
                    <a:pt x="10" y="77"/>
                    <a:pt x="10" y="53"/>
                  </a:cubicBezTo>
                  <a:cubicBezTo>
                    <a:pt x="10" y="28"/>
                    <a:pt x="30" y="8"/>
                    <a:pt x="54" y="8"/>
                  </a:cubicBezTo>
                  <a:cubicBezTo>
                    <a:pt x="79" y="8"/>
                    <a:pt x="99" y="28"/>
                    <a:pt x="99" y="53"/>
                  </a:cubicBezTo>
                  <a:cubicBezTo>
                    <a:pt x="99" y="77"/>
                    <a:pt x="79" y="97"/>
                    <a:pt x="54" y="97"/>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100" name="Rectangle 22"/>
            <p:cNvSpPr>
              <a:spLocks noChangeArrowheads="1"/>
            </p:cNvSpPr>
            <p:nvPr/>
          </p:nvSpPr>
          <p:spPr bwMode="auto">
            <a:xfrm>
              <a:off x="9012238" y="4187812"/>
              <a:ext cx="2448272" cy="304800"/>
            </a:xfrm>
            <a:prstGeom prst="rect">
              <a:avLst/>
            </a:prstGeom>
            <a:solidFill>
              <a:srgbClr val="4C6062"/>
            </a:solidFill>
            <a:ln>
              <a:noFill/>
            </a:ln>
          </p:spPr>
          <p:txBody>
            <a:bodyPr vert="horz" wrap="square" lIns="91440" tIns="45720" rIns="91440" bIns="45720" numCol="1" anchor="t" anchorCtr="0" compatLnSpc="1"/>
            <a:lstStyle/>
            <a:p>
              <a:endParaRPr lang="zh-CN" altLang="en-US"/>
            </a:p>
          </p:txBody>
        </p:sp>
        <p:sp>
          <p:nvSpPr>
            <p:cNvPr id="101" name="Rectangle 23"/>
            <p:cNvSpPr>
              <a:spLocks noChangeArrowheads="1"/>
            </p:cNvSpPr>
            <p:nvPr/>
          </p:nvSpPr>
          <p:spPr bwMode="auto">
            <a:xfrm>
              <a:off x="5830888" y="4187812"/>
              <a:ext cx="2310792" cy="304800"/>
            </a:xfrm>
            <a:prstGeom prst="rect">
              <a:avLst/>
            </a:prstGeom>
            <a:solidFill>
              <a:srgbClr val="A2B932"/>
            </a:solidFill>
            <a:ln>
              <a:noFill/>
            </a:ln>
          </p:spPr>
          <p:txBody>
            <a:bodyPr vert="horz" wrap="square" lIns="91440" tIns="45720" rIns="91440" bIns="45720" numCol="1" anchor="t" anchorCtr="0" compatLnSpc="1"/>
            <a:lstStyle/>
            <a:p>
              <a:endParaRPr lang="zh-CN" altLang="en-US"/>
            </a:p>
          </p:txBody>
        </p:sp>
        <p:sp>
          <p:nvSpPr>
            <p:cNvPr id="102" name="Rectangle 24"/>
            <p:cNvSpPr>
              <a:spLocks noChangeArrowheads="1"/>
            </p:cNvSpPr>
            <p:nvPr/>
          </p:nvSpPr>
          <p:spPr bwMode="auto">
            <a:xfrm>
              <a:off x="2814850" y="4187812"/>
              <a:ext cx="2310792" cy="304800"/>
            </a:xfrm>
            <a:prstGeom prst="rect">
              <a:avLst/>
            </a:prstGeom>
            <a:solidFill>
              <a:srgbClr val="EBAC07"/>
            </a:solidFill>
            <a:ln>
              <a:noFill/>
            </a:ln>
          </p:spPr>
          <p:txBody>
            <a:bodyPr vert="horz" wrap="square" lIns="91440" tIns="45720" rIns="91440" bIns="45720" numCol="1" anchor="t" anchorCtr="0" compatLnSpc="1"/>
            <a:lstStyle/>
            <a:p>
              <a:endParaRPr lang="zh-CN" altLang="en-US"/>
            </a:p>
          </p:txBody>
        </p:sp>
        <p:sp>
          <p:nvSpPr>
            <p:cNvPr id="103" name="文本框 26"/>
            <p:cNvSpPr txBox="1"/>
            <p:nvPr/>
          </p:nvSpPr>
          <p:spPr>
            <a:xfrm>
              <a:off x="3714615" y="2979471"/>
              <a:ext cx="595035" cy="584775"/>
            </a:xfrm>
            <a:prstGeom prst="rect">
              <a:avLst/>
            </a:prstGeom>
            <a:noFill/>
          </p:spPr>
          <p:txBody>
            <a:bodyPr wrap="none" rtlCol="0">
              <a:spAutoFit/>
            </a:bodyPr>
            <a:lstStyle/>
            <a:p>
              <a:pPr algn="ctr"/>
              <a:r>
                <a:rPr lang="en-US" altLang="zh-CN" sz="3200" b="1" dirty="0">
                  <a:solidFill>
                    <a:srgbClr val="EBAC07"/>
                  </a:solidFill>
                  <a:latin typeface="微软雅黑" panose="020B0503020204020204" pitchFamily="34" charset="-122"/>
                  <a:ea typeface="微软雅黑" panose="020B0503020204020204" pitchFamily="34" charset="-122"/>
                </a:rPr>
                <a:t>①</a:t>
              </a:r>
              <a:endParaRPr lang="zh-CN" altLang="en-US" dirty="0">
                <a:solidFill>
                  <a:srgbClr val="EBAC07"/>
                </a:solidFill>
                <a:latin typeface="微软雅黑" panose="020B0503020204020204" pitchFamily="34" charset="-122"/>
                <a:ea typeface="微软雅黑" panose="020B0503020204020204" pitchFamily="34" charset="-122"/>
              </a:endParaRPr>
            </a:p>
          </p:txBody>
        </p:sp>
        <p:sp>
          <p:nvSpPr>
            <p:cNvPr id="104" name="文本框 27"/>
            <p:cNvSpPr txBox="1"/>
            <p:nvPr/>
          </p:nvSpPr>
          <p:spPr>
            <a:xfrm>
              <a:off x="6756757" y="2952578"/>
              <a:ext cx="595035" cy="584775"/>
            </a:xfrm>
            <a:prstGeom prst="rect">
              <a:avLst/>
            </a:prstGeom>
            <a:noFill/>
          </p:spPr>
          <p:txBody>
            <a:bodyPr wrap="none" rtlCol="0">
              <a:spAutoFit/>
            </a:bodyPr>
            <a:lstStyle/>
            <a:p>
              <a:pPr algn="ctr"/>
              <a:r>
                <a:rPr lang="en-US" altLang="zh-CN" sz="3200" b="1" dirty="0">
                  <a:solidFill>
                    <a:srgbClr val="92D050"/>
                  </a:solidFill>
                  <a:latin typeface="微软雅黑" panose="020B0503020204020204" pitchFamily="34" charset="-122"/>
                  <a:ea typeface="微软雅黑" panose="020B0503020204020204" pitchFamily="34" charset="-122"/>
                </a:rPr>
                <a:t>②</a:t>
              </a:r>
              <a:endParaRPr lang="zh-CN" altLang="en-US" dirty="0">
                <a:solidFill>
                  <a:srgbClr val="92D050"/>
                </a:solidFill>
                <a:latin typeface="微软雅黑" panose="020B0503020204020204" pitchFamily="34" charset="-122"/>
                <a:ea typeface="微软雅黑" panose="020B0503020204020204" pitchFamily="34" charset="-122"/>
              </a:endParaRPr>
            </a:p>
          </p:txBody>
        </p:sp>
        <p:sp>
          <p:nvSpPr>
            <p:cNvPr id="105" name="文本框 28"/>
            <p:cNvSpPr txBox="1"/>
            <p:nvPr/>
          </p:nvSpPr>
          <p:spPr>
            <a:xfrm>
              <a:off x="9997470" y="3039206"/>
              <a:ext cx="492443" cy="461665"/>
            </a:xfrm>
            <a:prstGeom prst="rect">
              <a:avLst/>
            </a:prstGeom>
            <a:noFill/>
          </p:spPr>
          <p:txBody>
            <a:bodyPr wrap="none" rtlCol="0">
              <a:spAutoFit/>
            </a:bodyPr>
            <a:lstStyle/>
            <a:p>
              <a:pPr algn="ctr"/>
              <a:r>
                <a:rPr lang="en-US" altLang="zh-CN" sz="2400" b="1" dirty="0">
                  <a:solidFill>
                    <a:srgbClr val="4C6062"/>
                  </a:solidFill>
                  <a:latin typeface="微软雅黑" panose="020B0503020204020204" pitchFamily="34" charset="-122"/>
                  <a:ea typeface="微软雅黑" panose="020B0503020204020204" pitchFamily="34" charset="-122"/>
                </a:rPr>
                <a:t>③</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106" name="文本框 30"/>
            <p:cNvSpPr txBox="1"/>
            <p:nvPr/>
          </p:nvSpPr>
          <p:spPr>
            <a:xfrm>
              <a:off x="9012238" y="4603194"/>
              <a:ext cx="2448272" cy="499624"/>
            </a:xfrm>
            <a:prstGeom prst="rect">
              <a:avLst/>
            </a:prstGeom>
            <a:noFill/>
          </p:spPr>
          <p:txBody>
            <a:bodyPr wrap="square" rtlCol="0">
              <a:spAutoFit/>
            </a:bodyPr>
            <a:lstStyle/>
            <a:p>
              <a:pPr algn="ct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公司企业</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
          <p:nvSpPr>
            <p:cNvPr id="107" name="文本框 31"/>
            <p:cNvSpPr txBox="1"/>
            <p:nvPr/>
          </p:nvSpPr>
          <p:spPr>
            <a:xfrm>
              <a:off x="3095690" y="4603194"/>
              <a:ext cx="1832883" cy="499624"/>
            </a:xfrm>
            <a:prstGeom prst="rect">
              <a:avLst/>
            </a:prstGeom>
            <a:noFill/>
          </p:spPr>
          <p:txBody>
            <a:bodyPr wrap="square" rtlCol="0">
              <a:spAutoFit/>
            </a:bodyPr>
            <a:lstStyle/>
            <a:p>
              <a:pP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个人独资企业</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sp>
          <p:nvSpPr>
            <p:cNvPr id="108" name="文本框 32"/>
            <p:cNvSpPr txBox="1"/>
            <p:nvPr/>
          </p:nvSpPr>
          <p:spPr>
            <a:xfrm>
              <a:off x="6155404" y="4603194"/>
              <a:ext cx="1797739" cy="499624"/>
            </a:xfrm>
            <a:prstGeom prst="rect">
              <a:avLst/>
            </a:prstGeom>
            <a:noFill/>
          </p:spPr>
          <p:txBody>
            <a:bodyPr wrap="square" rtlCol="0">
              <a:spAutoFit/>
            </a:bodyPr>
            <a:lstStyle/>
            <a:p>
              <a:pPr algn="ctr">
                <a:lnSpc>
                  <a:spcPct val="150000"/>
                </a:lnSpc>
              </a:pPr>
              <a:r>
                <a:rPr lang="zh-CN" altLang="en-US" sz="2000" b="1" dirty="0">
                  <a:solidFill>
                    <a:srgbClr val="4C6062"/>
                  </a:solidFill>
                  <a:latin typeface="微软雅黑" panose="020B0503020204020204" pitchFamily="34" charset="-122"/>
                  <a:ea typeface="微软雅黑" panose="020B0503020204020204" pitchFamily="34" charset="-122"/>
                </a:rPr>
                <a:t>合伙企业</a:t>
              </a:r>
              <a:endParaRPr lang="zh-CN" altLang="en-US" sz="2000" b="1" dirty="0">
                <a:solidFill>
                  <a:srgbClr val="4C6062"/>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四、创业企业的设立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．成立创业企业的流程</a:t>
            </a:r>
            <a:endParaRPr lang="zh-CN" altLang="en-US" sz="2800" b="1" dirty="0">
              <a:solidFill>
                <a:schemeClr val="bg1"/>
              </a:solidFill>
            </a:endParaRPr>
          </a:p>
        </p:txBody>
      </p:sp>
      <p:sp>
        <p:nvSpPr>
          <p:cNvPr id="66" name="文本框 43"/>
          <p:cNvSpPr txBox="1"/>
          <p:nvPr/>
        </p:nvSpPr>
        <p:spPr>
          <a:xfrm>
            <a:off x="534011" y="3164725"/>
            <a:ext cx="4515661" cy="2242409"/>
          </a:xfrm>
          <a:prstGeom prst="rect">
            <a:avLst/>
          </a:prstGeom>
          <a:noFill/>
        </p:spPr>
        <p:txBody>
          <a:bodyPr wrap="square" rtlCol="0">
            <a:spAutoFit/>
          </a:bodyPr>
          <a:lstStyle/>
          <a:p>
            <a:pPr indent="457200" algn="just">
              <a:lnSpc>
                <a:spcPct val="150000"/>
              </a:lnSpc>
            </a:pPr>
            <a:r>
              <a:rPr lang="zh-CN" altLang="en-US" sz="2400" dirty="0"/>
              <a:t>一般来说，新办企业工商注册的流程包括：核准名称→提交材料→领取营业执照→刻章等，具体内容如图所示。</a:t>
            </a:r>
            <a:endParaRPr lang="zh-CN" altLang="en-US" sz="2400" dirty="0"/>
          </a:p>
        </p:txBody>
      </p:sp>
      <p:sp>
        <p:nvSpPr>
          <p:cNvPr id="1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文本框 43"/>
          <p:cNvSpPr txBox="1"/>
          <p:nvPr/>
        </p:nvSpPr>
        <p:spPr>
          <a:xfrm>
            <a:off x="6923436" y="1456696"/>
            <a:ext cx="460908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1</a:t>
            </a:r>
            <a:r>
              <a:rPr lang="zh-CN" altLang="en-US" sz="2400" dirty="0"/>
              <a:t>）工商注册</a:t>
            </a:r>
            <a:endParaRPr lang="en-US" altLang="zh-CN" sz="2400" dirty="0"/>
          </a:p>
        </p:txBody>
      </p:sp>
      <p:pic>
        <p:nvPicPr>
          <p:cNvPr id="22" name="图片 21"/>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472843" y="2848008"/>
            <a:ext cx="6083916" cy="371668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四、创业企业的设立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．成立创业企业的流程</a:t>
            </a:r>
            <a:endParaRPr lang="zh-CN" altLang="en-US" sz="2800" b="1" dirty="0">
              <a:solidFill>
                <a:schemeClr val="bg1"/>
              </a:solidFill>
            </a:endParaRPr>
          </a:p>
        </p:txBody>
      </p:sp>
      <p:sp>
        <p:nvSpPr>
          <p:cNvPr id="66" name="文本框 43"/>
          <p:cNvSpPr txBox="1"/>
          <p:nvPr/>
        </p:nvSpPr>
        <p:spPr>
          <a:xfrm>
            <a:off x="555252" y="2468689"/>
            <a:ext cx="10819788" cy="1134413"/>
          </a:xfrm>
          <a:prstGeom prst="rect">
            <a:avLst/>
          </a:prstGeom>
          <a:noFill/>
        </p:spPr>
        <p:txBody>
          <a:bodyPr wrap="square" rtlCol="0">
            <a:spAutoFit/>
          </a:bodyPr>
          <a:lstStyle/>
          <a:p>
            <a:pPr indent="457200" algn="just">
              <a:lnSpc>
                <a:spcPct val="150000"/>
              </a:lnSpc>
            </a:pPr>
            <a:r>
              <a:rPr lang="zh-CN" altLang="en-US" sz="2400" dirty="0"/>
              <a:t>国税和地税已经合并，因此在税务局就可以全部办完税务报到相关的业务，非常方便。相关事宜如下。</a:t>
            </a:r>
            <a:endParaRPr lang="zh-CN" altLang="en-US" sz="2400" dirty="0"/>
          </a:p>
        </p:txBody>
      </p:sp>
      <p:sp>
        <p:nvSpPr>
          <p:cNvPr id="1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文本框 43"/>
          <p:cNvSpPr txBox="1"/>
          <p:nvPr/>
        </p:nvSpPr>
        <p:spPr>
          <a:xfrm>
            <a:off x="6923436" y="1456696"/>
            <a:ext cx="460908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2</a:t>
            </a:r>
            <a:r>
              <a:rPr lang="zh-CN" altLang="en-US" sz="2400" dirty="0"/>
              <a:t>）税务报到</a:t>
            </a:r>
            <a:endParaRPr lang="en-US" altLang="zh-CN" sz="2400" dirty="0"/>
          </a:p>
        </p:txBody>
      </p:sp>
      <p:grpSp>
        <p:nvGrpSpPr>
          <p:cNvPr id="40" name="组合 39"/>
          <p:cNvGrpSpPr/>
          <p:nvPr/>
        </p:nvGrpSpPr>
        <p:grpSpPr>
          <a:xfrm>
            <a:off x="1377463" y="3897762"/>
            <a:ext cx="9175365" cy="2614506"/>
            <a:chOff x="-239794" y="1873476"/>
            <a:chExt cx="12526492" cy="3569404"/>
          </a:xfrm>
        </p:grpSpPr>
        <p:sp>
          <p:nvSpPr>
            <p:cNvPr id="41" name="Freeform 2"/>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2" name="Freeform 3"/>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3"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7026898" y="2595115"/>
              <a:ext cx="1444654" cy="1962393"/>
              <a:chOff x="7028729" y="2636912"/>
              <a:chExt cx="1445030" cy="1962393"/>
            </a:xfrm>
          </p:grpSpPr>
          <p:sp>
            <p:nvSpPr>
              <p:cNvPr id="54"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5"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6"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7"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4"/>
            <p:cNvGrpSpPr/>
            <p:nvPr/>
          </p:nvGrpSpPr>
          <p:grpSpPr>
            <a:xfrm>
              <a:off x="3762762" y="2595115"/>
              <a:ext cx="1444654" cy="1960439"/>
              <a:chOff x="3763742" y="2636912"/>
              <a:chExt cx="1445030" cy="1960439"/>
            </a:xfrm>
          </p:grpSpPr>
          <p:sp>
            <p:nvSpPr>
              <p:cNvPr id="50"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1"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2"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sp>
          <p:nvSpPr>
            <p:cNvPr id="46" name="TextBox 53"/>
            <p:cNvSpPr txBox="1">
              <a:spLocks noChangeArrowheads="1"/>
            </p:cNvSpPr>
            <p:nvPr/>
          </p:nvSpPr>
          <p:spPr bwMode="auto">
            <a:xfrm>
              <a:off x="9199735" y="3462925"/>
              <a:ext cx="3086963" cy="548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申请税控及发票</a:t>
              </a:r>
              <a:endParaRPr lang="zh-CN" altLang="en-US" sz="2000" b="1" dirty="0">
                <a:solidFill>
                  <a:schemeClr val="tx1">
                    <a:lumMod val="75000"/>
                    <a:lumOff val="25000"/>
                  </a:schemeClr>
                </a:solidFill>
                <a:latin typeface="Arial" panose="020B0604020202020204" pitchFamily="34" charset="0"/>
                <a:cs typeface="宋体" panose="02010600030101010101" pitchFamily="2" charset="-122"/>
              </a:endParaRPr>
            </a:p>
          </p:txBody>
        </p:sp>
        <p:sp>
          <p:nvSpPr>
            <p:cNvPr id="48" name="TextBox 32"/>
            <p:cNvSpPr txBox="1">
              <a:spLocks noChangeArrowheads="1"/>
            </p:cNvSpPr>
            <p:nvPr/>
          </p:nvSpPr>
          <p:spPr bwMode="auto">
            <a:xfrm>
              <a:off x="-239794" y="3434565"/>
              <a:ext cx="3467001" cy="548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税种核定</a:t>
              </a:r>
              <a:endParaRPr lang="zh-CN" altLang="en-US" sz="2000" b="1" dirty="0">
                <a:solidFill>
                  <a:schemeClr val="tx1">
                    <a:lumMod val="75000"/>
                    <a:lumOff val="25000"/>
                  </a:schemeClr>
                </a:solidFill>
                <a:latin typeface="Arial" panose="020B0604020202020204" pitchFamily="34" charset="0"/>
                <a:cs typeface="宋体" panose="02010600030101010101" pitchFamily="2"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四、创业企业的设立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圆角矩形 29"/>
          <p:cNvSpPr/>
          <p:nvPr/>
        </p:nvSpPr>
        <p:spPr>
          <a:xfrm>
            <a:off x="-436606" y="1450866"/>
            <a:ext cx="5909449"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．成立创业企业的流程</a:t>
            </a:r>
            <a:endParaRPr lang="zh-CN" altLang="en-US" sz="2800" b="1" dirty="0">
              <a:solidFill>
                <a:schemeClr val="bg1"/>
              </a:solidFill>
            </a:endParaRPr>
          </a:p>
        </p:txBody>
      </p:sp>
      <p:sp>
        <p:nvSpPr>
          <p:cNvPr id="66" name="文本框 43"/>
          <p:cNvSpPr txBox="1"/>
          <p:nvPr/>
        </p:nvSpPr>
        <p:spPr>
          <a:xfrm>
            <a:off x="555252" y="2468689"/>
            <a:ext cx="10819788" cy="645160"/>
          </a:xfrm>
          <a:prstGeom prst="rect">
            <a:avLst/>
          </a:prstGeom>
          <a:noFill/>
        </p:spPr>
        <p:txBody>
          <a:bodyPr wrap="square" rtlCol="0">
            <a:spAutoFit/>
          </a:bodyPr>
          <a:lstStyle/>
          <a:p>
            <a:pPr indent="457200" algn="just">
              <a:lnSpc>
                <a:spcPct val="150000"/>
              </a:lnSpc>
            </a:pPr>
            <a:r>
              <a:rPr lang="zh-CN" altLang="en-US" sz="2400" dirty="0"/>
              <a:t>银行账户的种类：</a:t>
            </a:r>
            <a:endParaRPr lang="zh-CN" altLang="en-US" sz="2400" dirty="0"/>
          </a:p>
        </p:txBody>
      </p:sp>
      <p:sp>
        <p:nvSpPr>
          <p:cNvPr id="19" name="Freeform 158"/>
          <p:cNvSpPr>
            <a:spLocks noEditPoints="1"/>
          </p:cNvSpPr>
          <p:nvPr/>
        </p:nvSpPr>
        <p:spPr bwMode="auto">
          <a:xfrm>
            <a:off x="5743805"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8"/>
          <p:cNvSpPr>
            <a:spLocks noEditPoints="1"/>
          </p:cNvSpPr>
          <p:nvPr/>
        </p:nvSpPr>
        <p:spPr bwMode="auto">
          <a:xfrm>
            <a:off x="6603614" y="1529955"/>
            <a:ext cx="442682" cy="568512"/>
          </a:xfrm>
          <a:custGeom>
            <a:avLst/>
            <a:gdLst>
              <a:gd name="T0" fmla="*/ 329 w 658"/>
              <a:gd name="T1" fmla="*/ 0 h 845"/>
              <a:gd name="T2" fmla="*/ 0 w 658"/>
              <a:gd name="T3" fmla="*/ 319 h 845"/>
              <a:gd name="T4" fmla="*/ 30 w 658"/>
              <a:gd name="T5" fmla="*/ 463 h 845"/>
              <a:gd name="T6" fmla="*/ 329 w 658"/>
              <a:gd name="T7" fmla="*/ 844 h 845"/>
              <a:gd name="T8" fmla="*/ 628 w 658"/>
              <a:gd name="T9" fmla="*/ 464 h 845"/>
              <a:gd name="T10" fmla="*/ 658 w 658"/>
              <a:gd name="T11" fmla="*/ 319 h 845"/>
              <a:gd name="T12" fmla="*/ 329 w 658"/>
              <a:gd name="T13" fmla="*/ 0 h 845"/>
              <a:gd name="T14" fmla="*/ 329 w 658"/>
              <a:gd name="T15" fmla="*/ 469 h 845"/>
              <a:gd name="T16" fmla="*/ 190 w 658"/>
              <a:gd name="T17" fmla="*/ 330 h 845"/>
              <a:gd name="T18" fmla="*/ 329 w 658"/>
              <a:gd name="T19" fmla="*/ 191 h 845"/>
              <a:gd name="T20" fmla="*/ 468 w 658"/>
              <a:gd name="T21" fmla="*/ 330 h 845"/>
              <a:gd name="T22" fmla="*/ 329 w 658"/>
              <a:gd name="T23" fmla="*/ 46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845">
                <a:moveTo>
                  <a:pt x="329" y="0"/>
                </a:moveTo>
                <a:cubicBezTo>
                  <a:pt x="147" y="0"/>
                  <a:pt x="0" y="143"/>
                  <a:pt x="0" y="319"/>
                </a:cubicBezTo>
                <a:cubicBezTo>
                  <a:pt x="0" y="323"/>
                  <a:pt x="2" y="405"/>
                  <a:pt x="30" y="463"/>
                </a:cubicBezTo>
                <a:cubicBezTo>
                  <a:pt x="111" y="644"/>
                  <a:pt x="329" y="845"/>
                  <a:pt x="329" y="844"/>
                </a:cubicBezTo>
                <a:cubicBezTo>
                  <a:pt x="329" y="844"/>
                  <a:pt x="546" y="645"/>
                  <a:pt x="628" y="464"/>
                </a:cubicBezTo>
                <a:cubicBezTo>
                  <a:pt x="652" y="421"/>
                  <a:pt x="658" y="326"/>
                  <a:pt x="658" y="319"/>
                </a:cubicBezTo>
                <a:cubicBezTo>
                  <a:pt x="658" y="143"/>
                  <a:pt x="511" y="0"/>
                  <a:pt x="329" y="0"/>
                </a:cubicBezTo>
                <a:moveTo>
                  <a:pt x="329" y="469"/>
                </a:moveTo>
                <a:cubicBezTo>
                  <a:pt x="252" y="469"/>
                  <a:pt x="190" y="407"/>
                  <a:pt x="190" y="330"/>
                </a:cubicBezTo>
                <a:cubicBezTo>
                  <a:pt x="190" y="253"/>
                  <a:pt x="252" y="191"/>
                  <a:pt x="329" y="191"/>
                </a:cubicBezTo>
                <a:cubicBezTo>
                  <a:pt x="406" y="191"/>
                  <a:pt x="468" y="253"/>
                  <a:pt x="468" y="330"/>
                </a:cubicBezTo>
                <a:cubicBezTo>
                  <a:pt x="468" y="407"/>
                  <a:pt x="406" y="469"/>
                  <a:pt x="329" y="469"/>
                </a:cubicBezTo>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文本框 43"/>
          <p:cNvSpPr txBox="1"/>
          <p:nvPr/>
        </p:nvSpPr>
        <p:spPr>
          <a:xfrm>
            <a:off x="6923436" y="1456696"/>
            <a:ext cx="460908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3</a:t>
            </a:r>
            <a:r>
              <a:rPr lang="zh-CN" altLang="en-US" sz="2400" dirty="0"/>
              <a:t>）开立银行账户</a:t>
            </a:r>
            <a:endParaRPr lang="en-US" altLang="zh-CN" sz="2400" dirty="0"/>
          </a:p>
        </p:txBody>
      </p:sp>
      <p:grpSp>
        <p:nvGrpSpPr>
          <p:cNvPr id="25" name="组合 24"/>
          <p:cNvGrpSpPr/>
          <p:nvPr/>
        </p:nvGrpSpPr>
        <p:grpSpPr>
          <a:xfrm>
            <a:off x="1780973" y="3480682"/>
            <a:ext cx="8630054" cy="2627073"/>
            <a:chOff x="852614" y="2277471"/>
            <a:chExt cx="10298045" cy="3134826"/>
          </a:xfrm>
        </p:grpSpPr>
        <p:grpSp>
          <p:nvGrpSpPr>
            <p:cNvPr id="26" name="组合 25"/>
            <p:cNvGrpSpPr/>
            <p:nvPr/>
          </p:nvGrpSpPr>
          <p:grpSpPr>
            <a:xfrm>
              <a:off x="852614" y="2277471"/>
              <a:ext cx="2194999" cy="3134826"/>
              <a:chOff x="1168053" y="2217315"/>
              <a:chExt cx="1901372" cy="2715477"/>
            </a:xfrm>
          </p:grpSpPr>
          <p:sp>
            <p:nvSpPr>
              <p:cNvPr id="58" name="íṡľíḍè-Rectangle 22"/>
              <p:cNvSpPr/>
              <p:nvPr/>
            </p:nvSpPr>
            <p:spPr>
              <a:xfrm>
                <a:off x="1168053" y="2217315"/>
                <a:ext cx="1901372"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9" name="íṡľíḍè-Freeform: Shape 23"/>
              <p:cNvSpPr/>
              <p:nvPr/>
            </p:nvSpPr>
            <p:spPr>
              <a:xfrm rot="10800000">
                <a:off x="1168053"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0" name="îŝḷîḓé-TextBox 33"/>
              <p:cNvSpPr txBox="1"/>
              <p:nvPr/>
            </p:nvSpPr>
            <p:spPr bwMode="auto">
              <a:xfrm>
                <a:off x="1268409" y="4660686"/>
                <a:ext cx="1700659" cy="272106"/>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基本存款账户</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îŝḷîḓé-Freeform: Shape 42"/>
              <p:cNvSpPr/>
              <p:nvPr/>
            </p:nvSpPr>
            <p:spPr bwMode="auto">
              <a:xfrm>
                <a:off x="1689856" y="2469349"/>
                <a:ext cx="944091" cy="94409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8955656" y="2277473"/>
              <a:ext cx="2195003" cy="3019671"/>
              <a:chOff x="9271092" y="2217316"/>
              <a:chExt cx="1901375" cy="2615725"/>
            </a:xfrm>
          </p:grpSpPr>
          <p:sp>
            <p:nvSpPr>
              <p:cNvPr id="38" name="íṡľíḍè-Rectangle 30"/>
              <p:cNvSpPr/>
              <p:nvPr/>
            </p:nvSpPr>
            <p:spPr>
              <a:xfrm>
                <a:off x="9271095" y="2217316"/>
                <a:ext cx="1901372" cy="19013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9" name="íṡľíḍè-Freeform: Shape 31"/>
              <p:cNvSpPr/>
              <p:nvPr/>
            </p:nvSpPr>
            <p:spPr>
              <a:xfrm rot="10800000">
                <a:off x="9271092" y="4027973"/>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7" name="îŝḷîḓé-TextBox 36"/>
              <p:cNvSpPr txBox="1"/>
              <p:nvPr/>
            </p:nvSpPr>
            <p:spPr bwMode="auto">
              <a:xfrm>
                <a:off x="9683161" y="4660686"/>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专用存款账户</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îŝḷîḓé-Freeform: Shape 43"/>
              <p:cNvSpPr/>
              <p:nvPr/>
            </p:nvSpPr>
            <p:spPr bwMode="auto">
              <a:xfrm>
                <a:off x="9762537" y="2560408"/>
                <a:ext cx="838616" cy="83861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3553631" y="2277472"/>
              <a:ext cx="2195000" cy="3046315"/>
              <a:chOff x="3869067" y="2217316"/>
              <a:chExt cx="1901372" cy="2638806"/>
            </a:xfrm>
          </p:grpSpPr>
          <p:sp>
            <p:nvSpPr>
              <p:cNvPr id="34" name="íṡľíḍè-Rectangle 18"/>
              <p:cNvSpPr/>
              <p:nvPr/>
            </p:nvSpPr>
            <p:spPr>
              <a:xfrm>
                <a:off x="3869067" y="2217316"/>
                <a:ext cx="1901372"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5" name="íṡľíḍè-Freeform: Shape 19"/>
              <p:cNvSpPr/>
              <p:nvPr/>
            </p:nvSpPr>
            <p:spPr>
              <a:xfrm rot="10800000">
                <a:off x="3869067" y="3991687"/>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6" name="îŝḷîḓé-TextBox 34"/>
              <p:cNvSpPr txBox="1"/>
              <p:nvPr/>
            </p:nvSpPr>
            <p:spPr bwMode="auto">
              <a:xfrm>
                <a:off x="4281139" y="468376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一般存款账户</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îŝḷîḓé-Freeform: Shape 44"/>
              <p:cNvSpPr/>
              <p:nvPr/>
            </p:nvSpPr>
            <p:spPr bwMode="auto">
              <a:xfrm>
                <a:off x="4388791" y="2568071"/>
                <a:ext cx="850930" cy="8509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6254644" y="2277472"/>
              <a:ext cx="2195001" cy="3019673"/>
              <a:chOff x="6570080" y="2217315"/>
              <a:chExt cx="1901373" cy="2615727"/>
            </a:xfrm>
          </p:grpSpPr>
          <p:sp>
            <p:nvSpPr>
              <p:cNvPr id="30" name="íṡľíḍè-Rectangle 26"/>
              <p:cNvSpPr/>
              <p:nvPr/>
            </p:nvSpPr>
            <p:spPr>
              <a:xfrm>
                <a:off x="6570081" y="2217315"/>
                <a:ext cx="1901372" cy="1901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1" name="íṡľíḍè-Freeform: Shape 27"/>
              <p:cNvSpPr/>
              <p:nvPr/>
            </p:nvSpPr>
            <p:spPr>
              <a:xfrm rot="10800000">
                <a:off x="6570080"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32" name="îŝḷîḓé-TextBox 35"/>
              <p:cNvSpPr txBox="1"/>
              <p:nvPr/>
            </p:nvSpPr>
            <p:spPr bwMode="auto">
              <a:xfrm>
                <a:off x="6982150"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临时存款账户</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îŝḷîḓé-Freeform: Shape 45"/>
              <p:cNvSpPr/>
              <p:nvPr/>
            </p:nvSpPr>
            <p:spPr bwMode="auto">
              <a:xfrm>
                <a:off x="7092879" y="2560407"/>
                <a:ext cx="850930" cy="8509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5336717" cy="584775"/>
          </a:xfrm>
          <a:prstGeom prst="rect">
            <a:avLst/>
          </a:prstGeom>
        </p:spPr>
        <p:txBody>
          <a:bodyPr wrap="none">
            <a:spAutoFit/>
          </a:bodyPr>
          <a:lstStyle/>
          <a:p>
            <a:r>
              <a:rPr lang="zh-CN" altLang="en-US" sz="3200" dirty="0"/>
              <a:t>第一节  创业精神与创新意识</a:t>
            </a:r>
            <a:endParaRPr lang="zh-CN" altLang="en-US" sz="3200" dirty="0"/>
          </a:p>
        </p:txBody>
      </p:sp>
      <p:sp>
        <p:nvSpPr>
          <p:cNvPr id="8" name="矩形 7"/>
          <p:cNvSpPr/>
          <p:nvPr/>
        </p:nvSpPr>
        <p:spPr>
          <a:xfrm>
            <a:off x="5370093" y="2567773"/>
            <a:ext cx="4515980" cy="584775"/>
          </a:xfrm>
          <a:prstGeom prst="rect">
            <a:avLst/>
          </a:prstGeom>
        </p:spPr>
        <p:txBody>
          <a:bodyPr wrap="none">
            <a:spAutoFit/>
          </a:bodyPr>
          <a:lstStyle/>
          <a:p>
            <a:r>
              <a:rPr lang="zh-CN" altLang="en-US" sz="3200" dirty="0"/>
              <a:t>第二节  创业的准备过程</a:t>
            </a:r>
            <a:endParaRPr lang="zh-CN" altLang="en-US" sz="3200" dirty="0"/>
          </a:p>
        </p:txBody>
      </p:sp>
      <p:sp>
        <p:nvSpPr>
          <p:cNvPr id="10" name="矩形 9"/>
          <p:cNvSpPr/>
          <p:nvPr/>
        </p:nvSpPr>
        <p:spPr>
          <a:xfrm>
            <a:off x="5370093" y="3712316"/>
            <a:ext cx="5692140" cy="583565"/>
          </a:xfrm>
          <a:prstGeom prst="rect">
            <a:avLst/>
          </a:prstGeom>
        </p:spPr>
        <p:txBody>
          <a:bodyPr wrap="none">
            <a:spAutoFit/>
          </a:bodyPr>
          <a:lstStyle/>
          <a:p>
            <a:pPr algn="l"/>
            <a:r>
              <a:rPr lang="zh-CN" altLang="en-US" sz="3200" dirty="0"/>
              <a:t>第三节  大学生</a:t>
            </a:r>
            <a:r>
              <a:rPr lang="zh-CN" altLang="en-US" sz="3200" dirty="0">
                <a:sym typeface="+mn-ea"/>
              </a:rPr>
              <a:t>创业的实施过程</a:t>
            </a:r>
            <a:endParaRPr lang="zh-CN" altLang="en-US" sz="3200" dirty="0"/>
          </a:p>
        </p:txBody>
      </p:sp>
      <p:sp>
        <p:nvSpPr>
          <p:cNvPr id="13" name="double-left-arrows_45721"/>
          <p:cNvSpPr>
            <a:spLocks noChangeAspect="1"/>
          </p:cNvSpPr>
          <p:nvPr/>
        </p:nvSpPr>
        <p:spPr bwMode="auto">
          <a:xfrm flipH="1">
            <a:off x="4596663" y="492127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831726"/>
            <a:ext cx="5747086" cy="584775"/>
          </a:xfrm>
          <a:prstGeom prst="rect">
            <a:avLst/>
          </a:prstGeom>
          <a:solidFill>
            <a:schemeClr val="accent1"/>
          </a:solidFill>
        </p:spPr>
        <p:txBody>
          <a:bodyPr wrap="none">
            <a:spAutoFit/>
          </a:bodyPr>
          <a:lstStyle/>
          <a:p>
            <a:r>
              <a:rPr lang="zh-CN" altLang="en-US" sz="3200" dirty="0">
                <a:solidFill>
                  <a:schemeClr val="bg1"/>
                </a:solidFill>
              </a:rPr>
              <a:t>第四节  大学生创业风险与防范</a:t>
            </a:r>
            <a:endParaRPr lang="zh-CN" altLang="en-US" sz="3200" dirty="0">
              <a:solidFill>
                <a:schemeClr val="bg1"/>
              </a:solidFill>
            </a:endParaRPr>
          </a:p>
        </p:txBody>
      </p:sp>
      <p:sp>
        <p:nvSpPr>
          <p:cNvPr id="2" name="矩形 1"/>
          <p:cNvSpPr/>
          <p:nvPr/>
        </p:nvSpPr>
        <p:spPr>
          <a:xfrm>
            <a:off x="5370093" y="5751841"/>
            <a:ext cx="3660140" cy="583565"/>
          </a:xfrm>
          <a:prstGeom prst="rect">
            <a:avLst/>
          </a:prstGeom>
        </p:spPr>
        <p:txBody>
          <a:bodyPr wrap="none">
            <a:spAutoFit/>
          </a:bodyPr>
          <a:p>
            <a:pPr algn="l"/>
            <a:r>
              <a:rPr lang="zh-CN" altLang="en-US" sz="3200" dirty="0"/>
              <a:t>第五节  课堂实践　</a:t>
            </a:r>
            <a:endParaRPr lang="zh-CN" altLang="en-US" sz="3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一、大学生创业的风险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78" name="Group 35"/>
          <p:cNvGrpSpPr/>
          <p:nvPr/>
        </p:nvGrpSpPr>
        <p:grpSpPr bwMode="auto">
          <a:xfrm>
            <a:off x="4255397" y="1797323"/>
            <a:ext cx="2001568" cy="2006601"/>
            <a:chOff x="6516746" y="1863304"/>
            <a:chExt cx="2001660" cy="2006869"/>
          </a:xfrm>
        </p:grpSpPr>
        <p:sp>
          <p:nvSpPr>
            <p:cNvPr id="79" name="Teardrop 3"/>
            <p:cNvSpPr/>
            <p:nvPr/>
          </p:nvSpPr>
          <p:spPr>
            <a:xfrm flipV="1">
              <a:off x="6516746" y="1868068"/>
              <a:ext cx="2001660" cy="200210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0" name="Oval 7"/>
            <p:cNvSpPr/>
            <p:nvPr/>
          </p:nvSpPr>
          <p:spPr>
            <a:xfrm>
              <a:off x="6516746" y="1863304"/>
              <a:ext cx="588910" cy="5890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1</a:t>
              </a:r>
              <a:endPar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303" name="Text Placeholder 33"/>
            <p:cNvSpPr txBox="1"/>
            <p:nvPr/>
          </p:nvSpPr>
          <p:spPr bwMode="auto">
            <a:xfrm>
              <a:off x="6516746" y="286934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buFont typeface="Arial" panose="020B0604020202020204" pitchFamily="34" charset="0"/>
                <a:buNone/>
              </a:pPr>
              <a:r>
                <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社会资源贫乏风险</a:t>
              </a:r>
              <a:endPar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81" name="Group 34"/>
          <p:cNvGrpSpPr/>
          <p:nvPr/>
        </p:nvGrpSpPr>
        <p:grpSpPr bwMode="auto">
          <a:xfrm>
            <a:off x="6255377" y="1797323"/>
            <a:ext cx="2001568" cy="2006601"/>
            <a:chOff x="8516644" y="1863304"/>
            <a:chExt cx="2001658" cy="2006870"/>
          </a:xfrm>
        </p:grpSpPr>
        <p:sp>
          <p:nvSpPr>
            <p:cNvPr id="82" name="Teardrop 4"/>
            <p:cNvSpPr/>
            <p:nvPr/>
          </p:nvSpPr>
          <p:spPr>
            <a:xfrm rot="16200000" flipH="1">
              <a:off x="8516420" y="1868292"/>
              <a:ext cx="2002106" cy="200165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3" name="Oval 8"/>
            <p:cNvSpPr/>
            <p:nvPr/>
          </p:nvSpPr>
          <p:spPr>
            <a:xfrm>
              <a:off x="9929393" y="1863304"/>
              <a:ext cx="588909" cy="58904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2</a:t>
              </a:r>
              <a:endPar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300" name="Text Placeholder 33"/>
            <p:cNvSpPr txBox="1"/>
            <p:nvPr/>
          </p:nvSpPr>
          <p:spPr bwMode="auto">
            <a:xfrm>
              <a:off x="8517523" y="286934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盲目扩张风险</a:t>
              </a:r>
              <a:endPar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84" name="Group 36"/>
          <p:cNvGrpSpPr/>
          <p:nvPr/>
        </p:nvGrpSpPr>
        <p:grpSpPr bwMode="auto">
          <a:xfrm>
            <a:off x="4255397" y="3803922"/>
            <a:ext cx="2001568" cy="2001838"/>
            <a:chOff x="6516746" y="3870173"/>
            <a:chExt cx="2001660" cy="2001657"/>
          </a:xfrm>
        </p:grpSpPr>
        <p:sp>
          <p:nvSpPr>
            <p:cNvPr id="85" name="Teardrop 5"/>
            <p:cNvSpPr/>
            <p:nvPr/>
          </p:nvSpPr>
          <p:spPr>
            <a:xfrm>
              <a:off x="6516746" y="3870173"/>
              <a:ext cx="2001660" cy="200165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6" name="Oval 10"/>
            <p:cNvSpPr/>
            <p:nvPr/>
          </p:nvSpPr>
          <p:spPr>
            <a:xfrm>
              <a:off x="6516746" y="5282920"/>
              <a:ext cx="588910" cy="588910"/>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4</a:t>
              </a:r>
              <a:endPar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297" name="Text Placeholder 33"/>
            <p:cNvSpPr txBox="1"/>
            <p:nvPr/>
          </p:nvSpPr>
          <p:spPr bwMode="auto">
            <a:xfrm>
              <a:off x="6516746" y="466101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竞争风险</a:t>
              </a:r>
              <a:endPar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87" name="Group 37"/>
          <p:cNvGrpSpPr/>
          <p:nvPr/>
        </p:nvGrpSpPr>
        <p:grpSpPr bwMode="auto">
          <a:xfrm>
            <a:off x="6255377" y="3803922"/>
            <a:ext cx="2001568" cy="2001838"/>
            <a:chOff x="8516643" y="3870173"/>
            <a:chExt cx="2001659" cy="2001657"/>
          </a:xfrm>
        </p:grpSpPr>
        <p:sp>
          <p:nvSpPr>
            <p:cNvPr id="88" name="Teardrop 6"/>
            <p:cNvSpPr/>
            <p:nvPr/>
          </p:nvSpPr>
          <p:spPr>
            <a:xfrm flipH="1">
              <a:off x="8516643" y="3870173"/>
              <a:ext cx="2001659" cy="200165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9" name="Oval 9"/>
            <p:cNvSpPr/>
            <p:nvPr/>
          </p:nvSpPr>
          <p:spPr>
            <a:xfrm>
              <a:off x="9929392" y="5282920"/>
              <a:ext cx="588910" cy="58891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3</a:t>
              </a:r>
              <a:endParaRPr lang="en-US" altLang="en-AU">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294" name="Text Placeholder 33"/>
            <p:cNvSpPr txBox="1"/>
            <p:nvPr/>
          </p:nvSpPr>
          <p:spPr bwMode="auto">
            <a:xfrm>
              <a:off x="8517523" y="466101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管理风险</a:t>
              </a:r>
              <a:endParaRPr lang="zh-CN" altLang="en-US"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par>
                                <p:cTn id="10" presetID="53" presetClass="entr" presetSubtype="16" fill="hold" nodeType="with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p:cTn id="12" dur="500" fill="hold"/>
                                        <p:tgtEl>
                                          <p:spTgt spid="81"/>
                                        </p:tgtEl>
                                        <p:attrNameLst>
                                          <p:attrName>ppt_w</p:attrName>
                                        </p:attrNameLst>
                                      </p:cBhvr>
                                      <p:tavLst>
                                        <p:tav tm="0">
                                          <p:val>
                                            <p:fltVal val="0"/>
                                          </p:val>
                                        </p:tav>
                                        <p:tav tm="100000">
                                          <p:val>
                                            <p:strVal val="#ppt_w"/>
                                          </p:val>
                                        </p:tav>
                                      </p:tavLst>
                                    </p:anim>
                                    <p:anim calcmode="lin" valueType="num">
                                      <p:cBhvr>
                                        <p:cTn id="13" dur="500" fill="hold"/>
                                        <p:tgtEl>
                                          <p:spTgt spid="81"/>
                                        </p:tgtEl>
                                        <p:attrNameLst>
                                          <p:attrName>ppt_h</p:attrName>
                                        </p:attrNameLst>
                                      </p:cBhvr>
                                      <p:tavLst>
                                        <p:tav tm="0">
                                          <p:val>
                                            <p:fltVal val="0"/>
                                          </p:val>
                                        </p:tav>
                                        <p:tav tm="100000">
                                          <p:val>
                                            <p:strVal val="#ppt_h"/>
                                          </p:val>
                                        </p:tav>
                                      </p:tavLst>
                                    </p:anim>
                                    <p:animEffect transition="in" filter="fade">
                                      <p:cBhvr>
                                        <p:cTn id="14" dur="500"/>
                                        <p:tgtEl>
                                          <p:spTgt spid="81"/>
                                        </p:tgtEl>
                                      </p:cBhvr>
                                    </p:animEffect>
                                  </p:childTnLst>
                                </p:cTn>
                              </p:par>
                              <p:par>
                                <p:cTn id="15" presetID="53" presetClass="entr" presetSubtype="16"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p:cTn id="17" dur="500" fill="hold"/>
                                        <p:tgtEl>
                                          <p:spTgt spid="84"/>
                                        </p:tgtEl>
                                        <p:attrNameLst>
                                          <p:attrName>ppt_w</p:attrName>
                                        </p:attrNameLst>
                                      </p:cBhvr>
                                      <p:tavLst>
                                        <p:tav tm="0">
                                          <p:val>
                                            <p:fltVal val="0"/>
                                          </p:val>
                                        </p:tav>
                                        <p:tav tm="100000">
                                          <p:val>
                                            <p:strVal val="#ppt_w"/>
                                          </p:val>
                                        </p:tav>
                                      </p:tavLst>
                                    </p:anim>
                                    <p:anim calcmode="lin" valueType="num">
                                      <p:cBhvr>
                                        <p:cTn id="18" dur="500" fill="hold"/>
                                        <p:tgtEl>
                                          <p:spTgt spid="84"/>
                                        </p:tgtEl>
                                        <p:attrNameLst>
                                          <p:attrName>ppt_h</p:attrName>
                                        </p:attrNameLst>
                                      </p:cBhvr>
                                      <p:tavLst>
                                        <p:tav tm="0">
                                          <p:val>
                                            <p:fltVal val="0"/>
                                          </p:val>
                                        </p:tav>
                                        <p:tav tm="100000">
                                          <p:val>
                                            <p:strVal val="#ppt_h"/>
                                          </p:val>
                                        </p:tav>
                                      </p:tavLst>
                                    </p:anim>
                                    <p:animEffect transition="in" filter="fade">
                                      <p:cBhvr>
                                        <p:cTn id="19" dur="500"/>
                                        <p:tgtEl>
                                          <p:spTgt spid="84"/>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500" tmFilter="0, 0; .2, .5; .8, .5; 1, 0"/>
                                        <p:tgtEl>
                                          <p:spTgt spid="78"/>
                                        </p:tgtEl>
                                      </p:cBhvr>
                                    </p:animEffect>
                                    <p:animScale>
                                      <p:cBhvr>
                                        <p:cTn id="28" dur="250" autoRev="1" fill="hold"/>
                                        <p:tgtEl>
                                          <p:spTgt spid="78"/>
                                        </p:tgtEl>
                                      </p:cBhvr>
                                      <p:by x="105000" y="105000"/>
                                    </p:animScale>
                                  </p:childTnLst>
                                </p:cTn>
                              </p:par>
                              <p:par>
                                <p:cTn id="29" presetID="26" presetClass="emph" presetSubtype="0" fill="hold" nodeType="withEffect">
                                  <p:stCondLst>
                                    <p:cond delay="300"/>
                                  </p:stCondLst>
                                  <p:childTnLst>
                                    <p:animEffect transition="out" filter="fade">
                                      <p:cBhvr>
                                        <p:cTn id="30" dur="500" tmFilter="0, 0; .2, .5; .8, .5; 1, 0"/>
                                        <p:tgtEl>
                                          <p:spTgt spid="81"/>
                                        </p:tgtEl>
                                      </p:cBhvr>
                                    </p:animEffect>
                                    <p:animScale>
                                      <p:cBhvr>
                                        <p:cTn id="31" dur="250" autoRev="1" fill="hold"/>
                                        <p:tgtEl>
                                          <p:spTgt spid="81"/>
                                        </p:tgtEl>
                                      </p:cBhvr>
                                      <p:by x="105000" y="105000"/>
                                    </p:animScale>
                                  </p:childTnLst>
                                </p:cTn>
                              </p:par>
                              <p:par>
                                <p:cTn id="32" presetID="26" presetClass="emph" presetSubtype="0" fill="hold" nodeType="withEffect">
                                  <p:stCondLst>
                                    <p:cond delay="600"/>
                                  </p:stCondLst>
                                  <p:childTnLst>
                                    <p:animEffect transition="out" filter="fade">
                                      <p:cBhvr>
                                        <p:cTn id="33" dur="500" tmFilter="0, 0; .2, .5; .8, .5; 1, 0"/>
                                        <p:tgtEl>
                                          <p:spTgt spid="84"/>
                                        </p:tgtEl>
                                      </p:cBhvr>
                                    </p:animEffect>
                                    <p:animScale>
                                      <p:cBhvr>
                                        <p:cTn id="34" dur="250" autoRev="1" fill="hold"/>
                                        <p:tgtEl>
                                          <p:spTgt spid="84"/>
                                        </p:tgtEl>
                                      </p:cBhvr>
                                      <p:by x="105000" y="105000"/>
                                    </p:animScale>
                                  </p:childTnLst>
                                </p:cTn>
                              </p:par>
                              <p:par>
                                <p:cTn id="35" presetID="26" presetClass="emph" presetSubtype="0" fill="hold" nodeType="withEffect">
                                  <p:stCondLst>
                                    <p:cond delay="900"/>
                                  </p:stCondLst>
                                  <p:childTnLst>
                                    <p:animEffect transition="out" filter="fade">
                                      <p:cBhvr>
                                        <p:cTn id="36" dur="500" tmFilter="0, 0; .2, .5; .8, .5; 1, 0"/>
                                        <p:tgtEl>
                                          <p:spTgt spid="87"/>
                                        </p:tgtEl>
                                      </p:cBhvr>
                                    </p:animEffect>
                                    <p:animScale>
                                      <p:cBhvr>
                                        <p:cTn id="37" dur="250" autoRev="1" fill="hold"/>
                                        <p:tgtEl>
                                          <p:spTgt spid="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二、创业风险的防范措施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2" name="圆角矩形 29"/>
          <p:cNvSpPr/>
          <p:nvPr/>
        </p:nvSpPr>
        <p:spPr>
          <a:xfrm>
            <a:off x="-436605" y="1450866"/>
            <a:ext cx="476294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．应对竞争对手</a:t>
            </a:r>
            <a:endParaRPr lang="zh-CN" altLang="en-US" sz="2800" b="1" dirty="0">
              <a:solidFill>
                <a:schemeClr val="bg1"/>
              </a:solidFill>
            </a:endParaRPr>
          </a:p>
        </p:txBody>
      </p:sp>
      <p:grpSp>
        <p:nvGrpSpPr>
          <p:cNvPr id="73" name="组合 72"/>
          <p:cNvGrpSpPr/>
          <p:nvPr/>
        </p:nvGrpSpPr>
        <p:grpSpPr>
          <a:xfrm>
            <a:off x="1190271" y="2462377"/>
            <a:ext cx="10382101" cy="3772169"/>
            <a:chOff x="1019175" y="2029240"/>
            <a:chExt cx="10382101" cy="3772169"/>
          </a:xfrm>
        </p:grpSpPr>
        <p:grpSp>
          <p:nvGrpSpPr>
            <p:cNvPr id="74" name="组合 73"/>
            <p:cNvGrpSpPr/>
            <p:nvPr/>
          </p:nvGrpSpPr>
          <p:grpSpPr>
            <a:xfrm>
              <a:off x="1019175" y="2688978"/>
              <a:ext cx="10069030" cy="2365123"/>
              <a:chOff x="1061484" y="2189572"/>
              <a:chExt cx="10069030" cy="2365123"/>
            </a:xfrm>
          </p:grpSpPr>
          <p:sp>
            <p:nvSpPr>
              <p:cNvPr id="80" name="íṩľíḍè-Freeform: Shape 1"/>
              <p:cNvSpPr/>
              <p:nvPr/>
            </p:nvSpPr>
            <p:spPr bwMode="auto">
              <a:xfrm>
                <a:off x="8372885"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5"/>
              </a:solidFill>
              <a:ln>
                <a:noFill/>
              </a:ln>
              <a:effectLst/>
            </p:spPr>
            <p:txBody>
              <a:bodyPr anchor="ctr"/>
              <a:lstStyle/>
              <a:p>
                <a:pPr algn="ctr"/>
              </a:p>
            </p:txBody>
          </p:sp>
          <p:sp>
            <p:nvSpPr>
              <p:cNvPr id="81" name="íṩľíḍè-Freeform: Shape 2"/>
              <p:cNvSpPr/>
              <p:nvPr/>
            </p:nvSpPr>
            <p:spPr bwMode="auto">
              <a:xfrm>
                <a:off x="8372885" y="2733460"/>
                <a:ext cx="980830"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5">
                  <a:lumMod val="75000"/>
                  <a:alpha val="50000"/>
                </a:schemeClr>
              </a:solidFill>
              <a:ln>
                <a:noFill/>
              </a:ln>
            </p:spPr>
            <p:txBody>
              <a:bodyPr anchor="ctr"/>
              <a:lstStyle/>
              <a:p>
                <a:pPr algn="ctr"/>
              </a:p>
            </p:txBody>
          </p:sp>
          <p:sp>
            <p:nvSpPr>
              <p:cNvPr id="82" name="íṩľíḍè-Freeform: Shape 3"/>
              <p:cNvSpPr/>
              <p:nvPr/>
            </p:nvSpPr>
            <p:spPr bwMode="auto">
              <a:xfrm>
                <a:off x="6463167" y="2189572"/>
                <a:ext cx="2757629" cy="2361937"/>
              </a:xfrm>
              <a:custGeom>
                <a:avLst/>
                <a:gdLst>
                  <a:gd name="T0" fmla="*/ 317 w 332"/>
                  <a:gd name="T1" fmla="*/ 168 h 282"/>
                  <a:gd name="T2" fmla="*/ 317 w 332"/>
                  <a:gd name="T3" fmla="*/ 114 h 282"/>
                  <a:gd name="T4" fmla="*/ 219 w 332"/>
                  <a:gd name="T5" fmla="*/ 15 h 282"/>
                  <a:gd name="T6" fmla="*/ 191 w 332"/>
                  <a:gd name="T7" fmla="*/ 26 h 282"/>
                  <a:gd name="T8" fmla="*/ 191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1 w 332"/>
                  <a:gd name="T23" fmla="*/ 256 h 282"/>
                  <a:gd name="T24" fmla="*/ 191 w 332"/>
                  <a:gd name="T25" fmla="*/ 256 h 282"/>
                  <a:gd name="T26" fmla="*/ 219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9" y="15"/>
                      <a:pt x="219" y="15"/>
                      <a:pt x="219" y="15"/>
                    </a:cubicBezTo>
                    <a:cubicBezTo>
                      <a:pt x="204" y="0"/>
                      <a:pt x="191" y="5"/>
                      <a:pt x="191" y="26"/>
                    </a:cubicBezTo>
                    <a:cubicBezTo>
                      <a:pt x="191" y="26"/>
                      <a:pt x="191" y="26"/>
                      <a:pt x="191" y="26"/>
                    </a:cubicBezTo>
                    <a:cubicBezTo>
                      <a:pt x="191"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1" y="235"/>
                      <a:pt x="191" y="256"/>
                    </a:cubicBezTo>
                    <a:cubicBezTo>
                      <a:pt x="191" y="256"/>
                      <a:pt x="191" y="256"/>
                      <a:pt x="191" y="256"/>
                    </a:cubicBezTo>
                    <a:cubicBezTo>
                      <a:pt x="191" y="277"/>
                      <a:pt x="204" y="282"/>
                      <a:pt x="219" y="267"/>
                    </a:cubicBezTo>
                    <a:lnTo>
                      <a:pt x="317" y="168"/>
                    </a:lnTo>
                    <a:close/>
                  </a:path>
                </a:pathLst>
              </a:custGeom>
              <a:solidFill>
                <a:schemeClr val="accent4"/>
              </a:solidFill>
              <a:ln>
                <a:noFill/>
              </a:ln>
              <a:effectLst/>
            </p:spPr>
            <p:txBody>
              <a:bodyPr anchor="ctr"/>
              <a:lstStyle/>
              <a:p>
                <a:pPr algn="ctr"/>
              </a:p>
            </p:txBody>
          </p:sp>
          <p:sp>
            <p:nvSpPr>
              <p:cNvPr id="83" name="íṩľíḍè-Freeform: Shape 4"/>
              <p:cNvSpPr/>
              <p:nvPr/>
            </p:nvSpPr>
            <p:spPr bwMode="auto">
              <a:xfrm>
                <a:off x="6463167" y="2733460"/>
                <a:ext cx="988469" cy="1281802"/>
              </a:xfrm>
              <a:custGeom>
                <a:avLst/>
                <a:gdLst>
                  <a:gd name="T0" fmla="*/ 0 w 119"/>
                  <a:gd name="T1" fmla="*/ 38 h 153"/>
                  <a:gd name="T2" fmla="*/ 0 w 119"/>
                  <a:gd name="T3" fmla="*/ 114 h 153"/>
                  <a:gd name="T4" fmla="*/ 39 w 119"/>
                  <a:gd name="T5" fmla="*/ 153 h 153"/>
                  <a:gd name="T6" fmla="*/ 54 w 119"/>
                  <a:gd name="T7" fmla="*/ 153 h 153"/>
                  <a:gd name="T8" fmla="*/ 104 w 119"/>
                  <a:gd name="T9" fmla="*/ 103 h 153"/>
                  <a:gd name="T10" fmla="*/ 104 w 119"/>
                  <a:gd name="T11" fmla="*/ 49 h 153"/>
                  <a:gd name="T12" fmla="*/ 54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4" y="153"/>
                      <a:pt x="54" y="153"/>
                      <a:pt x="54" y="153"/>
                    </a:cubicBezTo>
                    <a:cubicBezTo>
                      <a:pt x="104" y="103"/>
                      <a:pt x="104" y="103"/>
                      <a:pt x="104" y="103"/>
                    </a:cubicBezTo>
                    <a:cubicBezTo>
                      <a:pt x="119" y="88"/>
                      <a:pt x="119" y="64"/>
                      <a:pt x="104" y="49"/>
                    </a:cubicBezTo>
                    <a:cubicBezTo>
                      <a:pt x="54" y="0"/>
                      <a:pt x="54" y="0"/>
                      <a:pt x="54" y="0"/>
                    </a:cubicBezTo>
                    <a:cubicBezTo>
                      <a:pt x="39" y="0"/>
                      <a:pt x="39" y="0"/>
                      <a:pt x="39" y="0"/>
                    </a:cubicBezTo>
                    <a:cubicBezTo>
                      <a:pt x="18" y="0"/>
                      <a:pt x="0" y="17"/>
                      <a:pt x="0" y="38"/>
                    </a:cubicBezTo>
                    <a:close/>
                  </a:path>
                </a:pathLst>
              </a:custGeom>
              <a:solidFill>
                <a:schemeClr val="accent4">
                  <a:lumMod val="75000"/>
                  <a:alpha val="50000"/>
                </a:schemeClr>
              </a:solidFill>
              <a:ln>
                <a:noFill/>
              </a:ln>
            </p:spPr>
            <p:txBody>
              <a:bodyPr anchor="ctr"/>
              <a:lstStyle/>
              <a:p>
                <a:pPr algn="ctr"/>
              </a:p>
            </p:txBody>
          </p:sp>
          <p:sp>
            <p:nvSpPr>
              <p:cNvPr id="84" name="íṩľíḍè-Freeform: Shape 5"/>
              <p:cNvSpPr/>
              <p:nvPr/>
            </p:nvSpPr>
            <p:spPr bwMode="auto">
              <a:xfrm>
                <a:off x="4561091"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íṩľíḍè-Freeform: Shape 6"/>
              <p:cNvSpPr/>
              <p:nvPr/>
            </p:nvSpPr>
            <p:spPr bwMode="auto">
              <a:xfrm>
                <a:off x="4561091" y="2733460"/>
                <a:ext cx="979302"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3">
                  <a:lumMod val="75000"/>
                  <a:alpha val="50000"/>
                </a:schemeClr>
              </a:solidFill>
              <a:ln>
                <a:noFill/>
              </a:ln>
            </p:spPr>
            <p:txBody>
              <a:bodyPr anchor="ctr"/>
              <a:lstStyle/>
              <a:p>
                <a:pPr algn="ctr"/>
              </a:p>
            </p:txBody>
          </p:sp>
          <p:sp>
            <p:nvSpPr>
              <p:cNvPr id="86" name="íṩľíḍè-Freeform: Shape 7"/>
              <p:cNvSpPr/>
              <p:nvPr/>
            </p:nvSpPr>
            <p:spPr bwMode="auto">
              <a:xfrm>
                <a:off x="2649844" y="2192759"/>
                <a:ext cx="2757629" cy="2361936"/>
              </a:xfrm>
              <a:custGeom>
                <a:avLst/>
                <a:gdLst>
                  <a:gd name="T0" fmla="*/ 318 w 332"/>
                  <a:gd name="T1" fmla="*/ 168 h 282"/>
                  <a:gd name="T2" fmla="*/ 318 w 332"/>
                  <a:gd name="T3" fmla="*/ 114 h 282"/>
                  <a:gd name="T4" fmla="*/ 219 w 332"/>
                  <a:gd name="T5" fmla="*/ 15 h 282"/>
                  <a:gd name="T6" fmla="*/ 192 w 332"/>
                  <a:gd name="T7" fmla="*/ 26 h 282"/>
                  <a:gd name="T8" fmla="*/ 192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2 w 332"/>
                  <a:gd name="T23" fmla="*/ 256 h 282"/>
                  <a:gd name="T24" fmla="*/ 192 w 332"/>
                  <a:gd name="T25" fmla="*/ 256 h 282"/>
                  <a:gd name="T26" fmla="*/ 219 w 332"/>
                  <a:gd name="T27" fmla="*/ 267 h 282"/>
                  <a:gd name="T28" fmla="*/ 318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8" y="168"/>
                    </a:moveTo>
                    <a:cubicBezTo>
                      <a:pt x="332" y="153"/>
                      <a:pt x="332" y="129"/>
                      <a:pt x="318" y="114"/>
                    </a:cubicBezTo>
                    <a:cubicBezTo>
                      <a:pt x="219" y="15"/>
                      <a:pt x="219" y="15"/>
                      <a:pt x="219" y="15"/>
                    </a:cubicBezTo>
                    <a:cubicBezTo>
                      <a:pt x="204" y="0"/>
                      <a:pt x="192" y="5"/>
                      <a:pt x="192" y="26"/>
                    </a:cubicBezTo>
                    <a:cubicBezTo>
                      <a:pt x="192" y="26"/>
                      <a:pt x="192" y="26"/>
                      <a:pt x="192" y="26"/>
                    </a:cubicBezTo>
                    <a:cubicBezTo>
                      <a:pt x="192"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2" y="235"/>
                      <a:pt x="192" y="256"/>
                    </a:cubicBezTo>
                    <a:cubicBezTo>
                      <a:pt x="192" y="256"/>
                      <a:pt x="192" y="256"/>
                      <a:pt x="192" y="256"/>
                    </a:cubicBezTo>
                    <a:cubicBezTo>
                      <a:pt x="192" y="277"/>
                      <a:pt x="204" y="282"/>
                      <a:pt x="219" y="267"/>
                    </a:cubicBezTo>
                    <a:lnTo>
                      <a:pt x="318" y="168"/>
                    </a:lnTo>
                    <a:close/>
                  </a:path>
                </a:pathLst>
              </a:custGeom>
              <a:solidFill>
                <a:schemeClr val="accent2"/>
              </a:solidFill>
              <a:ln>
                <a:noFill/>
              </a:ln>
              <a:effectLst/>
            </p:spPr>
            <p:txBody>
              <a:bodyPr anchor="ctr"/>
              <a:lstStyle/>
              <a:p>
                <a:pPr algn="ctr"/>
              </a:p>
            </p:txBody>
          </p:sp>
          <p:sp>
            <p:nvSpPr>
              <p:cNvPr id="87" name="íṩľíḍè-Freeform: Shape 8"/>
              <p:cNvSpPr/>
              <p:nvPr/>
            </p:nvSpPr>
            <p:spPr bwMode="auto">
              <a:xfrm>
                <a:off x="2649844" y="2736645"/>
                <a:ext cx="988469" cy="1281801"/>
              </a:xfrm>
              <a:custGeom>
                <a:avLst/>
                <a:gdLst>
                  <a:gd name="T0" fmla="*/ 0 w 119"/>
                  <a:gd name="T1" fmla="*/ 38 h 153"/>
                  <a:gd name="T2" fmla="*/ 0 w 119"/>
                  <a:gd name="T3" fmla="*/ 114 h 153"/>
                  <a:gd name="T4" fmla="*/ 39 w 119"/>
                  <a:gd name="T5" fmla="*/ 153 h 153"/>
                  <a:gd name="T6" fmla="*/ 55 w 119"/>
                  <a:gd name="T7" fmla="*/ 153 h 153"/>
                  <a:gd name="T8" fmla="*/ 104 w 119"/>
                  <a:gd name="T9" fmla="*/ 103 h 153"/>
                  <a:gd name="T10" fmla="*/ 104 w 119"/>
                  <a:gd name="T11" fmla="*/ 49 h 153"/>
                  <a:gd name="T12" fmla="*/ 55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5" y="153"/>
                      <a:pt x="55" y="153"/>
                      <a:pt x="55" y="153"/>
                    </a:cubicBezTo>
                    <a:cubicBezTo>
                      <a:pt x="104" y="103"/>
                      <a:pt x="104" y="103"/>
                      <a:pt x="104" y="103"/>
                    </a:cubicBezTo>
                    <a:cubicBezTo>
                      <a:pt x="119" y="88"/>
                      <a:pt x="119" y="64"/>
                      <a:pt x="104" y="49"/>
                    </a:cubicBezTo>
                    <a:cubicBezTo>
                      <a:pt x="55" y="0"/>
                      <a:pt x="55" y="0"/>
                      <a:pt x="55" y="0"/>
                    </a:cubicBezTo>
                    <a:cubicBezTo>
                      <a:pt x="39" y="0"/>
                      <a:pt x="39" y="0"/>
                      <a:pt x="39" y="0"/>
                    </a:cubicBezTo>
                    <a:cubicBezTo>
                      <a:pt x="18" y="0"/>
                      <a:pt x="0" y="17"/>
                      <a:pt x="0" y="38"/>
                    </a:cubicBezTo>
                    <a:close/>
                  </a:path>
                </a:pathLst>
              </a:custGeom>
              <a:solidFill>
                <a:schemeClr val="accent2">
                  <a:lumMod val="50000"/>
                  <a:alpha val="20000"/>
                </a:schemeClr>
              </a:solidFill>
              <a:ln>
                <a:noFill/>
              </a:ln>
            </p:spPr>
            <p:txBody>
              <a:bodyPr anchor="ctr"/>
              <a:lstStyle/>
              <a:p>
                <a:pPr algn="ctr"/>
              </a:p>
            </p:txBody>
          </p:sp>
          <p:sp>
            <p:nvSpPr>
              <p:cNvPr id="88" name="íṩľíḍè-Freeform: Shape 9"/>
              <p:cNvSpPr/>
              <p:nvPr/>
            </p:nvSpPr>
            <p:spPr bwMode="auto">
              <a:xfrm>
                <a:off x="1061484" y="2242663"/>
                <a:ext cx="2412765" cy="2255755"/>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ffectLst/>
            </p:spPr>
            <p:txBody>
              <a:bodyPr anchor="ctr"/>
              <a:lstStyle/>
              <a:p>
                <a:pPr algn="ctr"/>
              </a:p>
            </p:txBody>
          </p:sp>
          <p:sp>
            <p:nvSpPr>
              <p:cNvPr id="89" name="íṩľíḍè-Oval 10"/>
              <p:cNvSpPr/>
              <p:nvPr/>
            </p:nvSpPr>
            <p:spPr>
              <a:xfrm>
                <a:off x="2001259"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0" name="íślíḋè-Freeform: Shape 11"/>
              <p:cNvSpPr/>
              <p:nvPr/>
            </p:nvSpPr>
            <p:spPr bwMode="auto">
              <a:xfrm>
                <a:off x="2203000" y="3267671"/>
                <a:ext cx="245104" cy="219748"/>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ślíḋè-Oval 12"/>
              <p:cNvSpPr/>
              <p:nvPr/>
            </p:nvSpPr>
            <p:spPr>
              <a:xfrm>
                <a:off x="3913912" y="3046248"/>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2" name="íślíḋè-Freeform: Shape 13"/>
              <p:cNvSpPr/>
              <p:nvPr/>
            </p:nvSpPr>
            <p:spPr bwMode="auto">
              <a:xfrm>
                <a:off x="4114597" y="3254328"/>
                <a:ext cx="247217" cy="232427"/>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ślíḋè-Oval 14"/>
              <p:cNvSpPr/>
              <p:nvPr/>
            </p:nvSpPr>
            <p:spPr>
              <a:xfrm>
                <a:off x="5810280"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4" name="íślíḋè-Freeform: Shape 15"/>
              <p:cNvSpPr/>
              <p:nvPr/>
            </p:nvSpPr>
            <p:spPr bwMode="auto">
              <a:xfrm>
                <a:off x="6022235" y="3267671"/>
                <a:ext cx="221862" cy="22397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ślíḋè-Oval 16"/>
              <p:cNvSpPr/>
              <p:nvPr/>
            </p:nvSpPr>
            <p:spPr>
              <a:xfrm>
                <a:off x="7724299"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6" name="íślíḋè-Freeform: Shape 17"/>
              <p:cNvSpPr/>
              <p:nvPr/>
            </p:nvSpPr>
            <p:spPr bwMode="auto">
              <a:xfrm>
                <a:off x="7926040" y="3270016"/>
                <a:ext cx="245104" cy="196506"/>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íślíḋè-Oval 18"/>
              <p:cNvSpPr/>
              <p:nvPr/>
            </p:nvSpPr>
            <p:spPr>
              <a:xfrm>
                <a:off x="9626376" y="3043976"/>
                <a:ext cx="648586" cy="648586"/>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8" name="íślíḋè-Freeform: Shape 19"/>
              <p:cNvSpPr/>
              <p:nvPr/>
            </p:nvSpPr>
            <p:spPr bwMode="auto">
              <a:xfrm>
                <a:off x="9828116" y="3271073"/>
                <a:ext cx="245104" cy="194393"/>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75" name="文本框 74"/>
            <p:cNvSpPr txBox="1"/>
            <p:nvPr/>
          </p:nvSpPr>
          <p:spPr>
            <a:xfrm>
              <a:off x="1103014" y="5376175"/>
              <a:ext cx="2492990"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控制技术，限制竞争</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76" name="文本框 75"/>
            <p:cNvSpPr txBox="1"/>
            <p:nvPr/>
          </p:nvSpPr>
          <p:spPr>
            <a:xfrm>
              <a:off x="3101770" y="2152729"/>
              <a:ext cx="2492990"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密切注视同行的动向</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77" name="文本框 76"/>
            <p:cNvSpPr txBox="1"/>
            <p:nvPr/>
          </p:nvSpPr>
          <p:spPr>
            <a:xfrm>
              <a:off x="5298302" y="5401299"/>
              <a:ext cx="198002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选择高技术项目</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78" name="文本框 77"/>
            <p:cNvSpPr txBox="1"/>
            <p:nvPr/>
          </p:nvSpPr>
          <p:spPr>
            <a:xfrm>
              <a:off x="7238458" y="2029240"/>
              <a:ext cx="2492990"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重视产品的更新换代</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79" name="文本框 78"/>
            <p:cNvSpPr txBox="1"/>
            <p:nvPr/>
          </p:nvSpPr>
          <p:spPr>
            <a:xfrm>
              <a:off x="9421247" y="5401299"/>
              <a:ext cx="1980029"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注重产品多样性</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二、创业风险的防范措施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2" name="圆角矩形 29"/>
          <p:cNvSpPr/>
          <p:nvPr/>
        </p:nvSpPr>
        <p:spPr>
          <a:xfrm>
            <a:off x="-436605" y="1450866"/>
            <a:ext cx="476294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．应对市场变化</a:t>
            </a:r>
            <a:endParaRPr lang="zh-CN" altLang="en-US" sz="2800" b="1" dirty="0">
              <a:solidFill>
                <a:schemeClr val="bg1"/>
              </a:solidFill>
            </a:endParaRPr>
          </a:p>
        </p:txBody>
      </p:sp>
      <p:grpSp>
        <p:nvGrpSpPr>
          <p:cNvPr id="31" name="组合 30"/>
          <p:cNvGrpSpPr/>
          <p:nvPr/>
        </p:nvGrpSpPr>
        <p:grpSpPr>
          <a:xfrm>
            <a:off x="411330" y="2417098"/>
            <a:ext cx="11959877" cy="4280958"/>
            <a:chOff x="411330" y="1271687"/>
            <a:chExt cx="11959877" cy="4280958"/>
          </a:xfrm>
        </p:grpSpPr>
        <p:grpSp>
          <p:nvGrpSpPr>
            <p:cNvPr id="32" name="组合 31"/>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111" name="任意多边形 7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2" name="任意多边形 75"/>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3" name="任意多边形 76"/>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33"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34"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35"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36" name="椭圆 35"/>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9" name="文本框 108"/>
            <p:cNvSpPr txBox="1"/>
            <p:nvPr/>
          </p:nvSpPr>
          <p:spPr>
            <a:xfrm>
              <a:off x="4197990" y="3046770"/>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07" name="文本框 106"/>
            <p:cNvSpPr txBox="1"/>
            <p:nvPr/>
          </p:nvSpPr>
          <p:spPr>
            <a:xfrm>
              <a:off x="6050007" y="1975612"/>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05" name="文本框 104"/>
            <p:cNvSpPr txBox="1"/>
            <p:nvPr/>
          </p:nvSpPr>
          <p:spPr>
            <a:xfrm>
              <a:off x="6050007" y="4108436"/>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40"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1"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2"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43" name="组合 42"/>
            <p:cNvGrpSpPr/>
            <p:nvPr/>
          </p:nvGrpSpPr>
          <p:grpSpPr>
            <a:xfrm>
              <a:off x="4742609" y="4882142"/>
              <a:ext cx="441400" cy="363475"/>
              <a:chOff x="7623010" y="5580803"/>
              <a:chExt cx="645918" cy="532165"/>
            </a:xfrm>
            <a:solidFill>
              <a:schemeClr val="accent3"/>
            </a:solidFill>
          </p:grpSpPr>
          <p:sp>
            <p:nvSpPr>
              <p:cNvPr id="99"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0"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1"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2"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3"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4"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7634420" y="3277724"/>
              <a:ext cx="447656" cy="320608"/>
              <a:chOff x="9335872" y="5612184"/>
              <a:chExt cx="655071" cy="469403"/>
            </a:xfrm>
            <a:solidFill>
              <a:schemeClr val="accent2"/>
            </a:solidFill>
          </p:grpSpPr>
          <p:sp>
            <p:nvSpPr>
              <p:cNvPr id="66"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5" name="组合 44"/>
            <p:cNvGrpSpPr/>
            <p:nvPr/>
          </p:nvGrpSpPr>
          <p:grpSpPr>
            <a:xfrm>
              <a:off x="4782633" y="1574530"/>
              <a:ext cx="365450" cy="361689"/>
              <a:chOff x="11048734" y="5583418"/>
              <a:chExt cx="534778" cy="529549"/>
            </a:xfrm>
            <a:solidFill>
              <a:schemeClr val="accent1"/>
            </a:solidFill>
          </p:grpSpPr>
          <p:sp>
            <p:nvSpPr>
              <p:cNvPr id="57"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9"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0"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4"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5"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46" name="文本框 45"/>
            <p:cNvSpPr txBox="1"/>
            <p:nvPr/>
          </p:nvSpPr>
          <p:spPr bwMode="auto">
            <a:xfrm flipH="1">
              <a:off x="7840362" y="1731690"/>
              <a:ext cx="3697921" cy="461665"/>
            </a:xfrm>
            <a:prstGeom prst="rect">
              <a:avLst/>
            </a:prstGeom>
            <a:noFill/>
          </p:spPr>
          <p:txBody>
            <a:bodyPr wrap="square">
              <a:spAutoFit/>
            </a:bodyPr>
            <a:lstStyle/>
            <a:p>
              <a:pPr lvl="0">
                <a:defRPr/>
              </a:pPr>
              <a:r>
                <a:rPr lang="zh-CN" altLang="en-US" sz="2400" dirty="0">
                  <a:solidFill>
                    <a:srgbClr val="C00000"/>
                  </a:solidFill>
                  <a:latin typeface="微软雅黑" panose="020B0503020204020204" pitchFamily="34" charset="-122"/>
                  <a:ea typeface="微软雅黑" panose="020B0503020204020204" pitchFamily="34" charset="-122"/>
                </a:rPr>
                <a:t>扎实高效的组织</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47" name="文本框 46"/>
            <p:cNvSpPr txBox="1"/>
            <p:nvPr/>
          </p:nvSpPr>
          <p:spPr bwMode="auto">
            <a:xfrm>
              <a:off x="411330" y="3001542"/>
              <a:ext cx="3055339" cy="461665"/>
            </a:xfrm>
            <a:prstGeom prst="rect">
              <a:avLst/>
            </a:prstGeom>
            <a:noFill/>
          </p:spPr>
          <p:txBody>
            <a:bodyPr wrap="square">
              <a:spAutoFit/>
            </a:bodyPr>
            <a:lstStyle/>
            <a:p>
              <a:pPr lvl="0" algn="r">
                <a:defRPr/>
              </a:pPr>
              <a:r>
                <a:rPr lang="zh-CN" altLang="en-US" sz="2400" dirty="0">
                  <a:solidFill>
                    <a:srgbClr val="3333FF"/>
                  </a:solidFill>
                  <a:latin typeface="微软雅黑" panose="020B0503020204020204" pitchFamily="34" charset="-122"/>
                  <a:ea typeface="微软雅黑" panose="020B0503020204020204" pitchFamily="34" charset="-122"/>
                </a:rPr>
                <a:t>有效的市场调查</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48" name="文本框 47"/>
            <p:cNvSpPr txBox="1"/>
            <p:nvPr/>
          </p:nvSpPr>
          <p:spPr bwMode="auto">
            <a:xfrm>
              <a:off x="7858161" y="4783952"/>
              <a:ext cx="4513046" cy="461665"/>
            </a:xfrm>
            <a:prstGeom prst="rect">
              <a:avLst/>
            </a:prstGeom>
            <a:noFill/>
          </p:spPr>
          <p:txBody>
            <a:bodyPr wrap="square">
              <a:spAutoFit/>
            </a:bodyPr>
            <a:lstStyle/>
            <a:p>
              <a:pPr lvl="0">
                <a:defRPr/>
              </a:pPr>
              <a:r>
                <a:rPr lang="zh-CN" altLang="en-US" sz="2400" dirty="0">
                  <a:solidFill>
                    <a:srgbClr val="A1C921"/>
                  </a:solidFill>
                  <a:latin typeface="微软雅黑" panose="020B0503020204020204" pitchFamily="34" charset="-122"/>
                  <a:ea typeface="微软雅黑" panose="020B0503020204020204" pitchFamily="34" charset="-122"/>
                </a:rPr>
                <a:t>新领域的先锋</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49" name="组合 48"/>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50"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1"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2"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3"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4"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5"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6"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二、创业风险的防范措施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2" name="圆角矩形 29"/>
          <p:cNvSpPr/>
          <p:nvPr/>
        </p:nvSpPr>
        <p:spPr>
          <a:xfrm>
            <a:off x="-436605" y="1450866"/>
            <a:ext cx="476294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．应对管理危机</a:t>
            </a:r>
            <a:endParaRPr lang="zh-CN" altLang="en-US" sz="2800" b="1" dirty="0">
              <a:solidFill>
                <a:schemeClr val="bg1"/>
              </a:solidFill>
            </a:endParaRPr>
          </a:p>
        </p:txBody>
      </p:sp>
      <p:grpSp>
        <p:nvGrpSpPr>
          <p:cNvPr id="73" name="组合 72"/>
          <p:cNvGrpSpPr/>
          <p:nvPr/>
        </p:nvGrpSpPr>
        <p:grpSpPr>
          <a:xfrm>
            <a:off x="1148131" y="2815820"/>
            <a:ext cx="9933361" cy="3549386"/>
            <a:chOff x="1101165" y="1816045"/>
            <a:chExt cx="10313541" cy="3849419"/>
          </a:xfrm>
        </p:grpSpPr>
        <p:sp>
          <p:nvSpPr>
            <p:cNvPr id="74" name="Freeform 9"/>
            <p:cNvSpPr/>
            <p:nvPr/>
          </p:nvSpPr>
          <p:spPr bwMode="auto">
            <a:xfrm>
              <a:off x="1139284" y="1891446"/>
              <a:ext cx="3320662" cy="3666067"/>
            </a:xfrm>
            <a:custGeom>
              <a:avLst/>
              <a:gdLst>
                <a:gd name="T0" fmla="*/ 136 w 1004"/>
                <a:gd name="T1" fmla="*/ 323 h 1109"/>
                <a:gd name="T2" fmla="*/ 76 w 1004"/>
                <a:gd name="T3" fmla="*/ 394 h 1109"/>
                <a:gd name="T4" fmla="*/ 6 w 1004"/>
                <a:gd name="T5" fmla="*/ 570 h 1109"/>
                <a:gd name="T6" fmla="*/ 2 w 1004"/>
                <a:gd name="T7" fmla="*/ 600 h 1109"/>
                <a:gd name="T8" fmla="*/ 2 w 1004"/>
                <a:gd name="T9" fmla="*/ 606 h 1109"/>
                <a:gd name="T10" fmla="*/ 2 w 1004"/>
                <a:gd name="T11" fmla="*/ 608 h 1109"/>
                <a:gd name="T12" fmla="*/ 0 w 1004"/>
                <a:gd name="T13" fmla="*/ 630 h 1109"/>
                <a:gd name="T14" fmla="*/ 12 w 1004"/>
                <a:gd name="T15" fmla="*/ 742 h 1109"/>
                <a:gd name="T16" fmla="*/ 100 w 1004"/>
                <a:gd name="T17" fmla="*/ 926 h 1109"/>
                <a:gd name="T18" fmla="*/ 280 w 1004"/>
                <a:gd name="T19" fmla="*/ 1066 h 1109"/>
                <a:gd name="T20" fmla="*/ 461 w 1004"/>
                <a:gd name="T21" fmla="*/ 1108 h 1109"/>
                <a:gd name="T22" fmla="*/ 475 w 1004"/>
                <a:gd name="T23" fmla="*/ 1109 h 1109"/>
                <a:gd name="T24" fmla="*/ 501 w 1004"/>
                <a:gd name="T25" fmla="*/ 1109 h 1109"/>
                <a:gd name="T26" fmla="*/ 525 w 1004"/>
                <a:gd name="T27" fmla="*/ 1107 h 1109"/>
                <a:gd name="T28" fmla="*/ 871 w 1004"/>
                <a:gd name="T29" fmla="*/ 930 h 1109"/>
                <a:gd name="T30" fmla="*/ 990 w 1004"/>
                <a:gd name="T31" fmla="*/ 694 h 1109"/>
                <a:gd name="T32" fmla="*/ 999 w 1004"/>
                <a:gd name="T33" fmla="*/ 645 h 1109"/>
                <a:gd name="T34" fmla="*/ 1002 w 1004"/>
                <a:gd name="T35" fmla="*/ 613 h 1109"/>
                <a:gd name="T36" fmla="*/ 1002 w 1004"/>
                <a:gd name="T37" fmla="*/ 608 h 1109"/>
                <a:gd name="T38" fmla="*/ 1002 w 1004"/>
                <a:gd name="T39" fmla="*/ 602 h 1109"/>
                <a:gd name="T40" fmla="*/ 1003 w 1004"/>
                <a:gd name="T41" fmla="*/ 584 h 1109"/>
                <a:gd name="T42" fmla="*/ 1004 w 1004"/>
                <a:gd name="T43" fmla="*/ 580 h 1109"/>
                <a:gd name="T44" fmla="*/ 1003 w 1004"/>
                <a:gd name="T45" fmla="*/ 566 h 1109"/>
                <a:gd name="T46" fmla="*/ 1003 w 1004"/>
                <a:gd name="T47" fmla="*/ 553 h 1109"/>
                <a:gd name="T48" fmla="*/ 1003 w 1004"/>
                <a:gd name="T49" fmla="*/ 548 h 1109"/>
                <a:gd name="T50" fmla="*/ 999 w 1004"/>
                <a:gd name="T51" fmla="*/ 501 h 1109"/>
                <a:gd name="T52" fmla="*/ 994 w 1004"/>
                <a:gd name="T53" fmla="*/ 470 h 1109"/>
                <a:gd name="T54" fmla="*/ 884 w 1004"/>
                <a:gd name="T55" fmla="*/ 227 h 1109"/>
                <a:gd name="T56" fmla="*/ 588 w 1004"/>
                <a:gd name="T57" fmla="*/ 24 h 1109"/>
                <a:gd name="T58" fmla="*/ 458 w 1004"/>
                <a:gd name="T59" fmla="*/ 1 h 1109"/>
                <a:gd name="T60" fmla="*/ 449 w 1004"/>
                <a:gd name="T61" fmla="*/ 376 h 1109"/>
                <a:gd name="T62" fmla="*/ 463 w 1004"/>
                <a:gd name="T63" fmla="*/ 374 h 1109"/>
                <a:gd name="T64" fmla="*/ 569 w 1004"/>
                <a:gd name="T65" fmla="*/ 389 h 1109"/>
                <a:gd name="T66" fmla="*/ 711 w 1004"/>
                <a:gd name="T67" fmla="*/ 525 h 1109"/>
                <a:gd name="T68" fmla="*/ 719 w 1004"/>
                <a:gd name="T69" fmla="*/ 547 h 1109"/>
                <a:gd name="T70" fmla="*/ 726 w 1004"/>
                <a:gd name="T71" fmla="*/ 569 h 1109"/>
                <a:gd name="T72" fmla="*/ 730 w 1004"/>
                <a:gd name="T73" fmla="*/ 584 h 1109"/>
                <a:gd name="T74" fmla="*/ 731 w 1004"/>
                <a:gd name="T75" fmla="*/ 588 h 1109"/>
                <a:gd name="T76" fmla="*/ 732 w 1004"/>
                <a:gd name="T77" fmla="*/ 590 h 1109"/>
                <a:gd name="T78" fmla="*/ 734 w 1004"/>
                <a:gd name="T79" fmla="*/ 609 h 1109"/>
                <a:gd name="T80" fmla="*/ 734 w 1004"/>
                <a:gd name="T81" fmla="*/ 608 h 1109"/>
                <a:gd name="T82" fmla="*/ 734 w 1004"/>
                <a:gd name="T83" fmla="*/ 610 h 1109"/>
                <a:gd name="T84" fmla="*/ 735 w 1004"/>
                <a:gd name="T85" fmla="*/ 627 h 1109"/>
                <a:gd name="T86" fmla="*/ 735 w 1004"/>
                <a:gd name="T87" fmla="*/ 653 h 1109"/>
                <a:gd name="T88" fmla="*/ 693 w 1004"/>
                <a:gd name="T89" fmla="*/ 794 h 1109"/>
                <a:gd name="T90" fmla="*/ 682 w 1004"/>
                <a:gd name="T91" fmla="*/ 810 h 1109"/>
                <a:gd name="T92" fmla="*/ 643 w 1004"/>
                <a:gd name="T93" fmla="*/ 856 h 1109"/>
                <a:gd name="T94" fmla="*/ 499 w 1004"/>
                <a:gd name="T95" fmla="*/ 937 h 1109"/>
                <a:gd name="T96" fmla="*/ 484 w 1004"/>
                <a:gd name="T97" fmla="*/ 940 h 1109"/>
                <a:gd name="T98" fmla="*/ 470 w 1004"/>
                <a:gd name="T99" fmla="*/ 943 h 1109"/>
                <a:gd name="T100" fmla="*/ 457 w 1004"/>
                <a:gd name="T101" fmla="*/ 945 h 1109"/>
                <a:gd name="T102" fmla="*/ 328 w 1004"/>
                <a:gd name="T103" fmla="*/ 937 h 1109"/>
                <a:gd name="T104" fmla="*/ 178 w 1004"/>
                <a:gd name="T105" fmla="*/ 855 h 1109"/>
                <a:gd name="T106" fmla="*/ 84 w 1004"/>
                <a:gd name="T107" fmla="*/ 720 h 1109"/>
                <a:gd name="T108" fmla="*/ 59 w 1004"/>
                <a:gd name="T109" fmla="*/ 629 h 1109"/>
                <a:gd name="T110" fmla="*/ 56 w 1004"/>
                <a:gd name="T111" fmla="*/ 607 h 1109"/>
                <a:gd name="T112" fmla="*/ 56 w 1004"/>
                <a:gd name="T113" fmla="*/ 606 h 1109"/>
                <a:gd name="T114" fmla="*/ 56 w 1004"/>
                <a:gd name="T115" fmla="*/ 601 h 1109"/>
                <a:gd name="T116" fmla="*/ 55 w 1004"/>
                <a:gd name="T117" fmla="*/ 574 h 1109"/>
                <a:gd name="T118" fmla="*/ 93 w 1004"/>
                <a:gd name="T119" fmla="*/ 404 h 1109"/>
                <a:gd name="T120" fmla="*/ 140 w 1004"/>
                <a:gd name="T121" fmla="*/ 327 h 1109"/>
                <a:gd name="T122" fmla="*/ 141 w 1004"/>
                <a:gd name="T123" fmla="*/ 31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4" h="1109">
                  <a:moveTo>
                    <a:pt x="141" y="319"/>
                  </a:moveTo>
                  <a:cubicBezTo>
                    <a:pt x="141" y="319"/>
                    <a:pt x="140" y="320"/>
                    <a:pt x="136" y="323"/>
                  </a:cubicBezTo>
                  <a:cubicBezTo>
                    <a:pt x="133" y="327"/>
                    <a:pt x="128" y="331"/>
                    <a:pt x="123" y="337"/>
                  </a:cubicBezTo>
                  <a:cubicBezTo>
                    <a:pt x="111" y="349"/>
                    <a:pt x="94" y="368"/>
                    <a:pt x="76" y="394"/>
                  </a:cubicBezTo>
                  <a:cubicBezTo>
                    <a:pt x="58" y="421"/>
                    <a:pt x="38" y="456"/>
                    <a:pt x="24" y="499"/>
                  </a:cubicBezTo>
                  <a:cubicBezTo>
                    <a:pt x="16" y="521"/>
                    <a:pt x="10" y="545"/>
                    <a:pt x="6" y="570"/>
                  </a:cubicBezTo>
                  <a:cubicBezTo>
                    <a:pt x="5" y="577"/>
                    <a:pt x="4" y="583"/>
                    <a:pt x="3" y="590"/>
                  </a:cubicBezTo>
                  <a:cubicBezTo>
                    <a:pt x="3" y="593"/>
                    <a:pt x="3" y="597"/>
                    <a:pt x="2" y="600"/>
                  </a:cubicBezTo>
                  <a:cubicBezTo>
                    <a:pt x="2" y="605"/>
                    <a:pt x="2" y="605"/>
                    <a:pt x="2" y="605"/>
                  </a:cubicBezTo>
                  <a:cubicBezTo>
                    <a:pt x="2" y="606"/>
                    <a:pt x="2" y="606"/>
                    <a:pt x="2" y="606"/>
                  </a:cubicBezTo>
                  <a:cubicBezTo>
                    <a:pt x="2" y="607"/>
                    <a:pt x="2" y="607"/>
                    <a:pt x="2" y="607"/>
                  </a:cubicBezTo>
                  <a:cubicBezTo>
                    <a:pt x="2" y="606"/>
                    <a:pt x="2" y="608"/>
                    <a:pt x="2" y="608"/>
                  </a:cubicBezTo>
                  <a:cubicBezTo>
                    <a:pt x="1" y="611"/>
                    <a:pt x="1" y="611"/>
                    <a:pt x="1" y="611"/>
                  </a:cubicBezTo>
                  <a:cubicBezTo>
                    <a:pt x="1" y="617"/>
                    <a:pt x="1" y="624"/>
                    <a:pt x="0" y="630"/>
                  </a:cubicBezTo>
                  <a:cubicBezTo>
                    <a:pt x="0" y="637"/>
                    <a:pt x="0" y="645"/>
                    <a:pt x="0" y="652"/>
                  </a:cubicBezTo>
                  <a:cubicBezTo>
                    <a:pt x="1" y="681"/>
                    <a:pt x="5" y="712"/>
                    <a:pt x="12" y="742"/>
                  </a:cubicBezTo>
                  <a:cubicBezTo>
                    <a:pt x="19" y="773"/>
                    <a:pt x="29" y="805"/>
                    <a:pt x="44" y="836"/>
                  </a:cubicBezTo>
                  <a:cubicBezTo>
                    <a:pt x="59" y="867"/>
                    <a:pt x="77" y="897"/>
                    <a:pt x="100" y="926"/>
                  </a:cubicBezTo>
                  <a:cubicBezTo>
                    <a:pt x="122" y="954"/>
                    <a:pt x="149" y="981"/>
                    <a:pt x="179" y="1005"/>
                  </a:cubicBezTo>
                  <a:cubicBezTo>
                    <a:pt x="210" y="1029"/>
                    <a:pt x="244" y="1049"/>
                    <a:pt x="280" y="1066"/>
                  </a:cubicBezTo>
                  <a:cubicBezTo>
                    <a:pt x="317" y="1082"/>
                    <a:pt x="357" y="1095"/>
                    <a:pt x="398" y="1102"/>
                  </a:cubicBezTo>
                  <a:cubicBezTo>
                    <a:pt x="419" y="1105"/>
                    <a:pt x="440" y="1108"/>
                    <a:pt x="461" y="1108"/>
                  </a:cubicBezTo>
                  <a:cubicBezTo>
                    <a:pt x="468" y="1109"/>
                    <a:pt x="468" y="1109"/>
                    <a:pt x="468" y="1109"/>
                  </a:cubicBezTo>
                  <a:cubicBezTo>
                    <a:pt x="470" y="1109"/>
                    <a:pt x="472" y="1109"/>
                    <a:pt x="475" y="1109"/>
                  </a:cubicBezTo>
                  <a:cubicBezTo>
                    <a:pt x="493" y="1109"/>
                    <a:pt x="493" y="1109"/>
                    <a:pt x="493" y="1109"/>
                  </a:cubicBezTo>
                  <a:cubicBezTo>
                    <a:pt x="495" y="1109"/>
                    <a:pt x="498" y="1109"/>
                    <a:pt x="501" y="1109"/>
                  </a:cubicBezTo>
                  <a:cubicBezTo>
                    <a:pt x="509" y="1108"/>
                    <a:pt x="509" y="1108"/>
                    <a:pt x="509" y="1108"/>
                  </a:cubicBezTo>
                  <a:cubicBezTo>
                    <a:pt x="525" y="1107"/>
                    <a:pt x="525" y="1107"/>
                    <a:pt x="525" y="1107"/>
                  </a:cubicBezTo>
                  <a:cubicBezTo>
                    <a:pt x="568" y="1103"/>
                    <a:pt x="611" y="1094"/>
                    <a:pt x="653" y="1079"/>
                  </a:cubicBezTo>
                  <a:cubicBezTo>
                    <a:pt x="736" y="1050"/>
                    <a:pt x="812" y="998"/>
                    <a:pt x="871" y="930"/>
                  </a:cubicBezTo>
                  <a:cubicBezTo>
                    <a:pt x="900" y="896"/>
                    <a:pt x="925" y="859"/>
                    <a:pt x="946" y="819"/>
                  </a:cubicBezTo>
                  <a:cubicBezTo>
                    <a:pt x="966" y="779"/>
                    <a:pt x="980" y="737"/>
                    <a:pt x="990" y="694"/>
                  </a:cubicBezTo>
                  <a:cubicBezTo>
                    <a:pt x="993" y="683"/>
                    <a:pt x="994" y="672"/>
                    <a:pt x="996" y="661"/>
                  </a:cubicBezTo>
                  <a:cubicBezTo>
                    <a:pt x="997" y="656"/>
                    <a:pt x="998" y="651"/>
                    <a:pt x="999" y="645"/>
                  </a:cubicBezTo>
                  <a:cubicBezTo>
                    <a:pt x="999" y="640"/>
                    <a:pt x="1000" y="634"/>
                    <a:pt x="1001" y="629"/>
                  </a:cubicBezTo>
                  <a:cubicBezTo>
                    <a:pt x="1001" y="624"/>
                    <a:pt x="1001" y="618"/>
                    <a:pt x="1002" y="613"/>
                  </a:cubicBezTo>
                  <a:cubicBezTo>
                    <a:pt x="1002" y="609"/>
                    <a:pt x="1002" y="609"/>
                    <a:pt x="1002" y="609"/>
                  </a:cubicBezTo>
                  <a:cubicBezTo>
                    <a:pt x="1002" y="608"/>
                    <a:pt x="1002" y="608"/>
                    <a:pt x="1002" y="608"/>
                  </a:cubicBezTo>
                  <a:cubicBezTo>
                    <a:pt x="1002" y="611"/>
                    <a:pt x="1002" y="603"/>
                    <a:pt x="1002" y="604"/>
                  </a:cubicBezTo>
                  <a:cubicBezTo>
                    <a:pt x="1002" y="602"/>
                    <a:pt x="1002" y="602"/>
                    <a:pt x="1002" y="602"/>
                  </a:cubicBezTo>
                  <a:cubicBezTo>
                    <a:pt x="1003" y="596"/>
                    <a:pt x="1003" y="596"/>
                    <a:pt x="1003" y="596"/>
                  </a:cubicBezTo>
                  <a:cubicBezTo>
                    <a:pt x="1003" y="592"/>
                    <a:pt x="1003" y="588"/>
                    <a:pt x="1003" y="584"/>
                  </a:cubicBezTo>
                  <a:cubicBezTo>
                    <a:pt x="1004" y="582"/>
                    <a:pt x="1004" y="582"/>
                    <a:pt x="1004" y="582"/>
                  </a:cubicBezTo>
                  <a:cubicBezTo>
                    <a:pt x="1004" y="580"/>
                    <a:pt x="1004" y="580"/>
                    <a:pt x="1004" y="580"/>
                  </a:cubicBezTo>
                  <a:cubicBezTo>
                    <a:pt x="1004" y="575"/>
                    <a:pt x="1004" y="575"/>
                    <a:pt x="1004" y="575"/>
                  </a:cubicBezTo>
                  <a:cubicBezTo>
                    <a:pt x="1003" y="566"/>
                    <a:pt x="1003" y="566"/>
                    <a:pt x="1003" y="566"/>
                  </a:cubicBezTo>
                  <a:cubicBezTo>
                    <a:pt x="1003" y="557"/>
                    <a:pt x="1003" y="557"/>
                    <a:pt x="1003" y="557"/>
                  </a:cubicBezTo>
                  <a:cubicBezTo>
                    <a:pt x="1003" y="553"/>
                    <a:pt x="1003" y="553"/>
                    <a:pt x="1003" y="553"/>
                  </a:cubicBezTo>
                  <a:cubicBezTo>
                    <a:pt x="1003" y="550"/>
                    <a:pt x="1003" y="550"/>
                    <a:pt x="1003" y="550"/>
                  </a:cubicBezTo>
                  <a:cubicBezTo>
                    <a:pt x="1003" y="548"/>
                    <a:pt x="1003" y="548"/>
                    <a:pt x="1003" y="548"/>
                  </a:cubicBezTo>
                  <a:cubicBezTo>
                    <a:pt x="1003" y="543"/>
                    <a:pt x="1002" y="538"/>
                    <a:pt x="1002" y="532"/>
                  </a:cubicBezTo>
                  <a:cubicBezTo>
                    <a:pt x="1001" y="522"/>
                    <a:pt x="1000" y="511"/>
                    <a:pt x="999" y="501"/>
                  </a:cubicBezTo>
                  <a:cubicBezTo>
                    <a:pt x="998" y="495"/>
                    <a:pt x="997" y="490"/>
                    <a:pt x="996" y="485"/>
                  </a:cubicBezTo>
                  <a:cubicBezTo>
                    <a:pt x="996" y="480"/>
                    <a:pt x="995" y="475"/>
                    <a:pt x="994" y="470"/>
                  </a:cubicBezTo>
                  <a:cubicBezTo>
                    <a:pt x="992" y="459"/>
                    <a:pt x="989" y="449"/>
                    <a:pt x="987" y="439"/>
                  </a:cubicBezTo>
                  <a:cubicBezTo>
                    <a:pt x="967" y="358"/>
                    <a:pt x="930" y="286"/>
                    <a:pt x="884" y="227"/>
                  </a:cubicBezTo>
                  <a:cubicBezTo>
                    <a:pt x="839" y="169"/>
                    <a:pt x="786" y="123"/>
                    <a:pt x="734" y="91"/>
                  </a:cubicBezTo>
                  <a:cubicBezTo>
                    <a:pt x="682" y="58"/>
                    <a:pt x="631" y="37"/>
                    <a:pt x="588" y="24"/>
                  </a:cubicBezTo>
                  <a:cubicBezTo>
                    <a:pt x="545" y="12"/>
                    <a:pt x="509" y="6"/>
                    <a:pt x="485" y="3"/>
                  </a:cubicBezTo>
                  <a:cubicBezTo>
                    <a:pt x="473" y="2"/>
                    <a:pt x="464" y="1"/>
                    <a:pt x="458" y="1"/>
                  </a:cubicBezTo>
                  <a:cubicBezTo>
                    <a:pt x="452" y="0"/>
                    <a:pt x="449" y="0"/>
                    <a:pt x="449" y="0"/>
                  </a:cubicBezTo>
                  <a:cubicBezTo>
                    <a:pt x="449" y="376"/>
                    <a:pt x="449" y="376"/>
                    <a:pt x="449" y="376"/>
                  </a:cubicBezTo>
                  <a:cubicBezTo>
                    <a:pt x="449" y="376"/>
                    <a:pt x="450" y="375"/>
                    <a:pt x="452" y="375"/>
                  </a:cubicBezTo>
                  <a:cubicBezTo>
                    <a:pt x="455" y="375"/>
                    <a:pt x="458" y="374"/>
                    <a:pt x="463" y="374"/>
                  </a:cubicBezTo>
                  <a:cubicBezTo>
                    <a:pt x="473" y="373"/>
                    <a:pt x="487" y="373"/>
                    <a:pt x="504" y="374"/>
                  </a:cubicBezTo>
                  <a:cubicBezTo>
                    <a:pt x="522" y="376"/>
                    <a:pt x="544" y="380"/>
                    <a:pt x="569" y="389"/>
                  </a:cubicBezTo>
                  <a:cubicBezTo>
                    <a:pt x="593" y="399"/>
                    <a:pt x="620" y="414"/>
                    <a:pt x="645" y="436"/>
                  </a:cubicBezTo>
                  <a:cubicBezTo>
                    <a:pt x="670" y="458"/>
                    <a:pt x="694" y="488"/>
                    <a:pt x="711" y="525"/>
                  </a:cubicBezTo>
                  <a:cubicBezTo>
                    <a:pt x="713" y="530"/>
                    <a:pt x="715" y="535"/>
                    <a:pt x="717" y="539"/>
                  </a:cubicBezTo>
                  <a:cubicBezTo>
                    <a:pt x="718" y="542"/>
                    <a:pt x="719" y="544"/>
                    <a:pt x="719" y="547"/>
                  </a:cubicBezTo>
                  <a:cubicBezTo>
                    <a:pt x="720" y="549"/>
                    <a:pt x="721" y="552"/>
                    <a:pt x="722" y="554"/>
                  </a:cubicBezTo>
                  <a:cubicBezTo>
                    <a:pt x="723" y="559"/>
                    <a:pt x="725" y="564"/>
                    <a:pt x="726" y="569"/>
                  </a:cubicBezTo>
                  <a:cubicBezTo>
                    <a:pt x="727" y="572"/>
                    <a:pt x="728" y="575"/>
                    <a:pt x="728" y="577"/>
                  </a:cubicBezTo>
                  <a:cubicBezTo>
                    <a:pt x="730" y="584"/>
                    <a:pt x="730" y="584"/>
                    <a:pt x="730" y="584"/>
                  </a:cubicBezTo>
                  <a:cubicBezTo>
                    <a:pt x="731" y="587"/>
                    <a:pt x="731" y="587"/>
                    <a:pt x="731" y="587"/>
                  </a:cubicBezTo>
                  <a:cubicBezTo>
                    <a:pt x="731" y="588"/>
                    <a:pt x="731" y="588"/>
                    <a:pt x="731" y="588"/>
                  </a:cubicBezTo>
                  <a:cubicBezTo>
                    <a:pt x="731" y="589"/>
                    <a:pt x="731" y="589"/>
                    <a:pt x="731" y="589"/>
                  </a:cubicBezTo>
                  <a:cubicBezTo>
                    <a:pt x="731" y="589"/>
                    <a:pt x="732" y="590"/>
                    <a:pt x="732" y="590"/>
                  </a:cubicBezTo>
                  <a:cubicBezTo>
                    <a:pt x="732" y="595"/>
                    <a:pt x="732" y="599"/>
                    <a:pt x="733" y="603"/>
                  </a:cubicBezTo>
                  <a:cubicBezTo>
                    <a:pt x="734" y="609"/>
                    <a:pt x="734" y="609"/>
                    <a:pt x="734" y="609"/>
                  </a:cubicBezTo>
                  <a:cubicBezTo>
                    <a:pt x="734" y="610"/>
                    <a:pt x="734" y="610"/>
                    <a:pt x="734" y="610"/>
                  </a:cubicBezTo>
                  <a:cubicBezTo>
                    <a:pt x="734" y="611"/>
                    <a:pt x="734" y="604"/>
                    <a:pt x="734" y="608"/>
                  </a:cubicBezTo>
                  <a:cubicBezTo>
                    <a:pt x="734" y="608"/>
                    <a:pt x="734" y="608"/>
                    <a:pt x="734" y="608"/>
                  </a:cubicBezTo>
                  <a:cubicBezTo>
                    <a:pt x="734" y="610"/>
                    <a:pt x="734" y="610"/>
                    <a:pt x="734" y="610"/>
                  </a:cubicBezTo>
                  <a:cubicBezTo>
                    <a:pt x="734" y="613"/>
                    <a:pt x="734" y="616"/>
                    <a:pt x="735" y="619"/>
                  </a:cubicBezTo>
                  <a:cubicBezTo>
                    <a:pt x="735" y="622"/>
                    <a:pt x="735" y="624"/>
                    <a:pt x="735" y="627"/>
                  </a:cubicBezTo>
                  <a:cubicBezTo>
                    <a:pt x="735" y="630"/>
                    <a:pt x="735" y="633"/>
                    <a:pt x="736" y="636"/>
                  </a:cubicBezTo>
                  <a:cubicBezTo>
                    <a:pt x="736" y="642"/>
                    <a:pt x="736" y="647"/>
                    <a:pt x="735" y="653"/>
                  </a:cubicBezTo>
                  <a:cubicBezTo>
                    <a:pt x="734" y="677"/>
                    <a:pt x="731" y="701"/>
                    <a:pt x="724" y="724"/>
                  </a:cubicBezTo>
                  <a:cubicBezTo>
                    <a:pt x="716" y="748"/>
                    <a:pt x="706" y="772"/>
                    <a:pt x="693" y="794"/>
                  </a:cubicBezTo>
                  <a:cubicBezTo>
                    <a:pt x="688" y="802"/>
                    <a:pt x="688" y="802"/>
                    <a:pt x="688" y="802"/>
                  </a:cubicBezTo>
                  <a:cubicBezTo>
                    <a:pt x="686" y="805"/>
                    <a:pt x="684" y="807"/>
                    <a:pt x="682" y="810"/>
                  </a:cubicBezTo>
                  <a:cubicBezTo>
                    <a:pt x="678" y="816"/>
                    <a:pt x="674" y="821"/>
                    <a:pt x="670" y="826"/>
                  </a:cubicBezTo>
                  <a:cubicBezTo>
                    <a:pt x="662" y="836"/>
                    <a:pt x="653" y="847"/>
                    <a:pt x="643" y="856"/>
                  </a:cubicBezTo>
                  <a:cubicBezTo>
                    <a:pt x="624" y="875"/>
                    <a:pt x="602" y="891"/>
                    <a:pt x="577" y="905"/>
                  </a:cubicBezTo>
                  <a:cubicBezTo>
                    <a:pt x="553" y="919"/>
                    <a:pt x="527" y="929"/>
                    <a:pt x="499" y="937"/>
                  </a:cubicBezTo>
                  <a:cubicBezTo>
                    <a:pt x="489" y="939"/>
                    <a:pt x="489" y="939"/>
                    <a:pt x="489" y="939"/>
                  </a:cubicBezTo>
                  <a:cubicBezTo>
                    <a:pt x="484" y="940"/>
                    <a:pt x="484" y="940"/>
                    <a:pt x="484" y="940"/>
                  </a:cubicBezTo>
                  <a:cubicBezTo>
                    <a:pt x="482" y="941"/>
                    <a:pt x="481" y="941"/>
                    <a:pt x="479" y="941"/>
                  </a:cubicBezTo>
                  <a:cubicBezTo>
                    <a:pt x="470" y="943"/>
                    <a:pt x="470" y="943"/>
                    <a:pt x="470" y="943"/>
                  </a:cubicBezTo>
                  <a:cubicBezTo>
                    <a:pt x="468" y="944"/>
                    <a:pt x="466" y="944"/>
                    <a:pt x="464" y="944"/>
                  </a:cubicBezTo>
                  <a:cubicBezTo>
                    <a:pt x="457" y="945"/>
                    <a:pt x="457" y="945"/>
                    <a:pt x="457" y="945"/>
                  </a:cubicBezTo>
                  <a:cubicBezTo>
                    <a:pt x="443" y="947"/>
                    <a:pt x="428" y="947"/>
                    <a:pt x="414" y="948"/>
                  </a:cubicBezTo>
                  <a:cubicBezTo>
                    <a:pt x="385" y="947"/>
                    <a:pt x="356" y="944"/>
                    <a:pt x="328" y="937"/>
                  </a:cubicBezTo>
                  <a:cubicBezTo>
                    <a:pt x="300" y="929"/>
                    <a:pt x="273" y="918"/>
                    <a:pt x="247" y="905"/>
                  </a:cubicBezTo>
                  <a:cubicBezTo>
                    <a:pt x="222" y="891"/>
                    <a:pt x="199" y="874"/>
                    <a:pt x="178" y="855"/>
                  </a:cubicBezTo>
                  <a:cubicBezTo>
                    <a:pt x="157" y="835"/>
                    <a:pt x="138" y="814"/>
                    <a:pt x="122" y="791"/>
                  </a:cubicBezTo>
                  <a:cubicBezTo>
                    <a:pt x="107" y="769"/>
                    <a:pt x="94" y="745"/>
                    <a:pt x="84" y="720"/>
                  </a:cubicBezTo>
                  <a:cubicBezTo>
                    <a:pt x="74" y="696"/>
                    <a:pt x="66" y="671"/>
                    <a:pt x="62" y="646"/>
                  </a:cubicBezTo>
                  <a:cubicBezTo>
                    <a:pt x="61" y="640"/>
                    <a:pt x="60" y="634"/>
                    <a:pt x="59" y="629"/>
                  </a:cubicBezTo>
                  <a:cubicBezTo>
                    <a:pt x="58" y="622"/>
                    <a:pt x="57" y="616"/>
                    <a:pt x="57" y="609"/>
                  </a:cubicBezTo>
                  <a:cubicBezTo>
                    <a:pt x="56" y="607"/>
                    <a:pt x="56" y="607"/>
                    <a:pt x="56" y="607"/>
                  </a:cubicBezTo>
                  <a:cubicBezTo>
                    <a:pt x="56" y="606"/>
                    <a:pt x="56" y="608"/>
                    <a:pt x="56" y="607"/>
                  </a:cubicBezTo>
                  <a:cubicBezTo>
                    <a:pt x="56" y="606"/>
                    <a:pt x="56" y="606"/>
                    <a:pt x="56" y="606"/>
                  </a:cubicBezTo>
                  <a:cubicBezTo>
                    <a:pt x="56" y="605"/>
                    <a:pt x="56" y="605"/>
                    <a:pt x="56" y="605"/>
                  </a:cubicBezTo>
                  <a:cubicBezTo>
                    <a:pt x="56" y="601"/>
                    <a:pt x="56" y="601"/>
                    <a:pt x="56" y="601"/>
                  </a:cubicBezTo>
                  <a:cubicBezTo>
                    <a:pt x="56" y="598"/>
                    <a:pt x="56" y="595"/>
                    <a:pt x="56" y="592"/>
                  </a:cubicBezTo>
                  <a:cubicBezTo>
                    <a:pt x="55" y="586"/>
                    <a:pt x="55" y="580"/>
                    <a:pt x="55" y="574"/>
                  </a:cubicBezTo>
                  <a:cubicBezTo>
                    <a:pt x="55" y="551"/>
                    <a:pt x="57" y="529"/>
                    <a:pt x="60" y="508"/>
                  </a:cubicBezTo>
                  <a:cubicBezTo>
                    <a:pt x="67" y="467"/>
                    <a:pt x="80" y="432"/>
                    <a:pt x="93" y="404"/>
                  </a:cubicBezTo>
                  <a:cubicBezTo>
                    <a:pt x="106" y="376"/>
                    <a:pt x="119" y="356"/>
                    <a:pt x="129" y="342"/>
                  </a:cubicBezTo>
                  <a:cubicBezTo>
                    <a:pt x="133" y="335"/>
                    <a:pt x="137" y="330"/>
                    <a:pt x="140" y="327"/>
                  </a:cubicBezTo>
                  <a:cubicBezTo>
                    <a:pt x="143" y="323"/>
                    <a:pt x="144" y="321"/>
                    <a:pt x="144" y="321"/>
                  </a:cubicBezTo>
                  <a:lnTo>
                    <a:pt x="141" y="319"/>
                  </a:lnTo>
                  <a:close/>
                </a:path>
              </a:pathLst>
            </a:custGeom>
            <a:solidFill>
              <a:schemeClr val="accent2">
                <a:lumMod val="60000"/>
                <a:lumOff val="40000"/>
              </a:schemeClr>
            </a:solidFill>
            <a:ln>
              <a:noFill/>
            </a:ln>
          </p:spPr>
          <p:txBody>
            <a:bodyPr lIns="121954" tIns="60977" rIns="121954" bIns="60977"/>
            <a:lstStyle/>
            <a:p>
              <a:endParaRPr lang="zh-CN" altLang="en-US" sz="2100" dirty="0"/>
            </a:p>
          </p:txBody>
        </p:sp>
        <p:sp>
          <p:nvSpPr>
            <p:cNvPr id="75" name="Freeform 10"/>
            <p:cNvSpPr/>
            <p:nvPr/>
          </p:nvSpPr>
          <p:spPr bwMode="auto">
            <a:xfrm>
              <a:off x="1124460" y="2431196"/>
              <a:ext cx="3403256" cy="3168651"/>
            </a:xfrm>
            <a:custGeom>
              <a:avLst/>
              <a:gdLst>
                <a:gd name="T0" fmla="*/ 129 w 1029"/>
                <a:gd name="T1" fmla="*/ 171 h 959"/>
                <a:gd name="T2" fmla="*/ 74 w 1029"/>
                <a:gd name="T3" fmla="*/ 237 h 959"/>
                <a:gd name="T4" fmla="*/ 58 w 1029"/>
                <a:gd name="T5" fmla="*/ 263 h 959"/>
                <a:gd name="T6" fmla="*/ 42 w 1029"/>
                <a:gd name="T7" fmla="*/ 294 h 959"/>
                <a:gd name="T8" fmla="*/ 15 w 1029"/>
                <a:gd name="T9" fmla="*/ 367 h 959"/>
                <a:gd name="T10" fmla="*/ 2 w 1029"/>
                <a:gd name="T11" fmla="*/ 437 h 959"/>
                <a:gd name="T12" fmla="*/ 1 w 1029"/>
                <a:gd name="T13" fmla="*/ 445 h 959"/>
                <a:gd name="T14" fmla="*/ 1 w 1029"/>
                <a:gd name="T15" fmla="*/ 456 h 959"/>
                <a:gd name="T16" fmla="*/ 0 w 1029"/>
                <a:gd name="T17" fmla="*/ 469 h 959"/>
                <a:gd name="T18" fmla="*/ 0 w 1029"/>
                <a:gd name="T19" fmla="*/ 495 h 959"/>
                <a:gd name="T20" fmla="*/ 97 w 1029"/>
                <a:gd name="T21" fmla="*/ 767 h 959"/>
                <a:gd name="T22" fmla="*/ 386 w 1029"/>
                <a:gd name="T23" fmla="*/ 948 h 959"/>
                <a:gd name="T24" fmla="*/ 427 w 1029"/>
                <a:gd name="T25" fmla="*/ 955 h 959"/>
                <a:gd name="T26" fmla="*/ 452 w 1029"/>
                <a:gd name="T27" fmla="*/ 957 h 959"/>
                <a:gd name="T28" fmla="*/ 457 w 1029"/>
                <a:gd name="T29" fmla="*/ 957 h 959"/>
                <a:gd name="T30" fmla="*/ 505 w 1029"/>
                <a:gd name="T31" fmla="*/ 959 h 959"/>
                <a:gd name="T32" fmla="*/ 555 w 1029"/>
                <a:gd name="T33" fmla="*/ 955 h 959"/>
                <a:gd name="T34" fmla="*/ 796 w 1029"/>
                <a:gd name="T35" fmla="*/ 861 h 959"/>
                <a:gd name="T36" fmla="*/ 1022 w 1029"/>
                <a:gd name="T37" fmla="*/ 495 h 959"/>
                <a:gd name="T38" fmla="*/ 1027 w 1029"/>
                <a:gd name="T39" fmla="*/ 440 h 959"/>
                <a:gd name="T40" fmla="*/ 1028 w 1029"/>
                <a:gd name="T41" fmla="*/ 436 h 959"/>
                <a:gd name="T42" fmla="*/ 1029 w 1029"/>
                <a:gd name="T43" fmla="*/ 418 h 959"/>
                <a:gd name="T44" fmla="*/ 1029 w 1029"/>
                <a:gd name="T45" fmla="*/ 398 h 959"/>
                <a:gd name="T46" fmla="*/ 1028 w 1029"/>
                <a:gd name="T47" fmla="*/ 372 h 959"/>
                <a:gd name="T48" fmla="*/ 1020 w 1029"/>
                <a:gd name="T49" fmla="*/ 304 h 959"/>
                <a:gd name="T50" fmla="*/ 1005 w 1029"/>
                <a:gd name="T51" fmla="*/ 242 h 959"/>
                <a:gd name="T52" fmla="*/ 941 w 1029"/>
                <a:gd name="T53" fmla="*/ 97 h 959"/>
                <a:gd name="T54" fmla="*/ 867 w 1029"/>
                <a:gd name="T55" fmla="*/ 0 h 959"/>
                <a:gd name="T56" fmla="*/ 648 w 1029"/>
                <a:gd name="T57" fmla="*/ 306 h 959"/>
                <a:gd name="T58" fmla="*/ 687 w 1029"/>
                <a:gd name="T59" fmla="*/ 358 h 959"/>
                <a:gd name="T60" fmla="*/ 700 w 1029"/>
                <a:gd name="T61" fmla="*/ 383 h 959"/>
                <a:gd name="T62" fmla="*/ 712 w 1029"/>
                <a:gd name="T63" fmla="*/ 420 h 959"/>
                <a:gd name="T64" fmla="*/ 714 w 1029"/>
                <a:gd name="T65" fmla="*/ 427 h 959"/>
                <a:gd name="T66" fmla="*/ 716 w 1029"/>
                <a:gd name="T67" fmla="*/ 444 h 959"/>
                <a:gd name="T68" fmla="*/ 717 w 1029"/>
                <a:gd name="T69" fmla="*/ 448 h 959"/>
                <a:gd name="T70" fmla="*/ 719 w 1029"/>
                <a:gd name="T71" fmla="*/ 468 h 959"/>
                <a:gd name="T72" fmla="*/ 642 w 1029"/>
                <a:gd name="T73" fmla="*/ 675 h 959"/>
                <a:gd name="T74" fmla="*/ 516 w 1029"/>
                <a:gd name="T75" fmla="*/ 756 h 959"/>
                <a:gd name="T76" fmla="*/ 486 w 1029"/>
                <a:gd name="T77" fmla="*/ 765 h 959"/>
                <a:gd name="T78" fmla="*/ 453 w 1029"/>
                <a:gd name="T79" fmla="*/ 770 h 959"/>
                <a:gd name="T80" fmla="*/ 452 w 1029"/>
                <a:gd name="T81" fmla="*/ 770 h 959"/>
                <a:gd name="T82" fmla="*/ 436 w 1029"/>
                <a:gd name="T83" fmla="*/ 772 h 959"/>
                <a:gd name="T84" fmla="*/ 409 w 1029"/>
                <a:gd name="T85" fmla="*/ 773 h 959"/>
                <a:gd name="T86" fmla="*/ 187 w 1029"/>
                <a:gd name="T87" fmla="*/ 686 h 959"/>
                <a:gd name="T88" fmla="*/ 71 w 1029"/>
                <a:gd name="T89" fmla="*/ 487 h 959"/>
                <a:gd name="T90" fmla="*/ 67 w 1029"/>
                <a:gd name="T91" fmla="*/ 467 h 959"/>
                <a:gd name="T92" fmla="*/ 66 w 1029"/>
                <a:gd name="T93" fmla="*/ 454 h 959"/>
                <a:gd name="T94" fmla="*/ 65 w 1029"/>
                <a:gd name="T95" fmla="*/ 443 h 959"/>
                <a:gd name="T96" fmla="*/ 64 w 1029"/>
                <a:gd name="T97" fmla="*/ 438 h 959"/>
                <a:gd name="T98" fmla="*/ 64 w 1029"/>
                <a:gd name="T99" fmla="*/ 375 h 959"/>
                <a:gd name="T100" fmla="*/ 75 w 1029"/>
                <a:gd name="T101" fmla="*/ 306 h 959"/>
                <a:gd name="T102" fmla="*/ 84 w 1029"/>
                <a:gd name="T103" fmla="*/ 276 h 959"/>
                <a:gd name="T104" fmla="*/ 95 w 1029"/>
                <a:gd name="T105" fmla="*/ 249 h 959"/>
                <a:gd name="T106" fmla="*/ 135 w 1029"/>
                <a:gd name="T107" fmla="*/ 176 h 959"/>
                <a:gd name="T108" fmla="*/ 145 w 1029"/>
                <a:gd name="T109" fmla="*/ 156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9" h="959">
                  <a:moveTo>
                    <a:pt x="145" y="156"/>
                  </a:moveTo>
                  <a:cubicBezTo>
                    <a:pt x="145" y="156"/>
                    <a:pt x="144" y="157"/>
                    <a:pt x="141" y="160"/>
                  </a:cubicBezTo>
                  <a:cubicBezTo>
                    <a:pt x="138" y="162"/>
                    <a:pt x="134" y="166"/>
                    <a:pt x="129" y="171"/>
                  </a:cubicBezTo>
                  <a:cubicBezTo>
                    <a:pt x="118" y="182"/>
                    <a:pt x="103" y="197"/>
                    <a:pt x="87" y="219"/>
                  </a:cubicBezTo>
                  <a:cubicBezTo>
                    <a:pt x="85" y="222"/>
                    <a:pt x="83" y="225"/>
                    <a:pt x="80" y="228"/>
                  </a:cubicBezTo>
                  <a:cubicBezTo>
                    <a:pt x="78" y="231"/>
                    <a:pt x="76" y="234"/>
                    <a:pt x="74" y="237"/>
                  </a:cubicBezTo>
                  <a:cubicBezTo>
                    <a:pt x="72" y="241"/>
                    <a:pt x="70" y="244"/>
                    <a:pt x="67" y="247"/>
                  </a:cubicBezTo>
                  <a:cubicBezTo>
                    <a:pt x="65" y="251"/>
                    <a:pt x="63" y="254"/>
                    <a:pt x="61" y="258"/>
                  </a:cubicBezTo>
                  <a:cubicBezTo>
                    <a:pt x="60" y="260"/>
                    <a:pt x="59" y="262"/>
                    <a:pt x="58" y="263"/>
                  </a:cubicBezTo>
                  <a:cubicBezTo>
                    <a:pt x="57" y="265"/>
                    <a:pt x="56" y="267"/>
                    <a:pt x="55" y="269"/>
                  </a:cubicBezTo>
                  <a:cubicBezTo>
                    <a:pt x="52" y="273"/>
                    <a:pt x="50" y="277"/>
                    <a:pt x="48" y="281"/>
                  </a:cubicBezTo>
                  <a:cubicBezTo>
                    <a:pt x="46" y="285"/>
                    <a:pt x="44" y="289"/>
                    <a:pt x="42" y="294"/>
                  </a:cubicBezTo>
                  <a:cubicBezTo>
                    <a:pt x="41" y="296"/>
                    <a:pt x="40" y="298"/>
                    <a:pt x="39" y="300"/>
                  </a:cubicBezTo>
                  <a:cubicBezTo>
                    <a:pt x="38" y="302"/>
                    <a:pt x="37" y="305"/>
                    <a:pt x="36" y="307"/>
                  </a:cubicBezTo>
                  <a:cubicBezTo>
                    <a:pt x="28" y="325"/>
                    <a:pt x="21" y="345"/>
                    <a:pt x="15" y="367"/>
                  </a:cubicBezTo>
                  <a:cubicBezTo>
                    <a:pt x="12" y="378"/>
                    <a:pt x="10" y="389"/>
                    <a:pt x="7" y="401"/>
                  </a:cubicBezTo>
                  <a:cubicBezTo>
                    <a:pt x="6" y="406"/>
                    <a:pt x="5" y="412"/>
                    <a:pt x="5" y="418"/>
                  </a:cubicBezTo>
                  <a:cubicBezTo>
                    <a:pt x="3" y="424"/>
                    <a:pt x="3" y="430"/>
                    <a:pt x="2" y="437"/>
                  </a:cubicBezTo>
                  <a:cubicBezTo>
                    <a:pt x="2" y="441"/>
                    <a:pt x="2" y="441"/>
                    <a:pt x="2" y="441"/>
                  </a:cubicBezTo>
                  <a:cubicBezTo>
                    <a:pt x="1" y="444"/>
                    <a:pt x="1" y="444"/>
                    <a:pt x="1" y="444"/>
                  </a:cubicBezTo>
                  <a:cubicBezTo>
                    <a:pt x="1" y="444"/>
                    <a:pt x="1" y="443"/>
                    <a:pt x="1" y="445"/>
                  </a:cubicBezTo>
                  <a:cubicBezTo>
                    <a:pt x="1" y="446"/>
                    <a:pt x="1" y="446"/>
                    <a:pt x="1" y="446"/>
                  </a:cubicBezTo>
                  <a:cubicBezTo>
                    <a:pt x="1" y="447"/>
                    <a:pt x="1" y="447"/>
                    <a:pt x="1" y="447"/>
                  </a:cubicBezTo>
                  <a:cubicBezTo>
                    <a:pt x="1" y="450"/>
                    <a:pt x="1" y="453"/>
                    <a:pt x="1" y="456"/>
                  </a:cubicBezTo>
                  <a:cubicBezTo>
                    <a:pt x="1" y="459"/>
                    <a:pt x="0" y="461"/>
                    <a:pt x="0" y="464"/>
                  </a:cubicBezTo>
                  <a:cubicBezTo>
                    <a:pt x="0" y="467"/>
                    <a:pt x="0" y="467"/>
                    <a:pt x="0" y="467"/>
                  </a:cubicBezTo>
                  <a:cubicBezTo>
                    <a:pt x="0" y="469"/>
                    <a:pt x="0" y="469"/>
                    <a:pt x="0" y="469"/>
                  </a:cubicBezTo>
                  <a:cubicBezTo>
                    <a:pt x="0" y="474"/>
                    <a:pt x="0" y="474"/>
                    <a:pt x="0" y="474"/>
                  </a:cubicBezTo>
                  <a:cubicBezTo>
                    <a:pt x="0" y="478"/>
                    <a:pt x="0" y="481"/>
                    <a:pt x="0" y="485"/>
                  </a:cubicBezTo>
                  <a:cubicBezTo>
                    <a:pt x="0" y="488"/>
                    <a:pt x="0" y="491"/>
                    <a:pt x="0" y="495"/>
                  </a:cubicBezTo>
                  <a:cubicBezTo>
                    <a:pt x="0" y="501"/>
                    <a:pt x="0" y="508"/>
                    <a:pt x="1" y="515"/>
                  </a:cubicBezTo>
                  <a:cubicBezTo>
                    <a:pt x="3" y="542"/>
                    <a:pt x="7" y="571"/>
                    <a:pt x="15" y="599"/>
                  </a:cubicBezTo>
                  <a:cubicBezTo>
                    <a:pt x="29" y="656"/>
                    <a:pt x="57" y="715"/>
                    <a:pt x="97" y="767"/>
                  </a:cubicBezTo>
                  <a:cubicBezTo>
                    <a:pt x="138" y="820"/>
                    <a:pt x="192" y="867"/>
                    <a:pt x="256" y="901"/>
                  </a:cubicBezTo>
                  <a:cubicBezTo>
                    <a:pt x="288" y="918"/>
                    <a:pt x="322" y="931"/>
                    <a:pt x="358" y="941"/>
                  </a:cubicBezTo>
                  <a:cubicBezTo>
                    <a:pt x="367" y="943"/>
                    <a:pt x="376" y="946"/>
                    <a:pt x="386" y="948"/>
                  </a:cubicBezTo>
                  <a:cubicBezTo>
                    <a:pt x="399" y="950"/>
                    <a:pt x="399" y="950"/>
                    <a:pt x="399" y="950"/>
                  </a:cubicBezTo>
                  <a:cubicBezTo>
                    <a:pt x="404" y="951"/>
                    <a:pt x="409" y="952"/>
                    <a:pt x="413" y="953"/>
                  </a:cubicBezTo>
                  <a:cubicBezTo>
                    <a:pt x="418" y="953"/>
                    <a:pt x="423" y="954"/>
                    <a:pt x="427" y="955"/>
                  </a:cubicBezTo>
                  <a:cubicBezTo>
                    <a:pt x="441" y="956"/>
                    <a:pt x="441" y="956"/>
                    <a:pt x="441" y="956"/>
                  </a:cubicBezTo>
                  <a:cubicBezTo>
                    <a:pt x="448" y="957"/>
                    <a:pt x="448" y="957"/>
                    <a:pt x="448" y="957"/>
                  </a:cubicBezTo>
                  <a:cubicBezTo>
                    <a:pt x="452" y="957"/>
                    <a:pt x="452" y="957"/>
                    <a:pt x="452" y="957"/>
                  </a:cubicBezTo>
                  <a:cubicBezTo>
                    <a:pt x="450" y="957"/>
                    <a:pt x="455" y="957"/>
                    <a:pt x="455" y="957"/>
                  </a:cubicBezTo>
                  <a:cubicBezTo>
                    <a:pt x="456" y="957"/>
                    <a:pt x="456" y="957"/>
                    <a:pt x="456" y="957"/>
                  </a:cubicBezTo>
                  <a:cubicBezTo>
                    <a:pt x="457" y="957"/>
                    <a:pt x="457" y="957"/>
                    <a:pt x="457" y="957"/>
                  </a:cubicBezTo>
                  <a:cubicBezTo>
                    <a:pt x="469" y="958"/>
                    <a:pt x="469" y="958"/>
                    <a:pt x="469" y="958"/>
                  </a:cubicBezTo>
                  <a:cubicBezTo>
                    <a:pt x="475" y="959"/>
                    <a:pt x="487" y="959"/>
                    <a:pt x="497" y="959"/>
                  </a:cubicBezTo>
                  <a:cubicBezTo>
                    <a:pt x="505" y="959"/>
                    <a:pt x="505" y="959"/>
                    <a:pt x="505" y="959"/>
                  </a:cubicBezTo>
                  <a:cubicBezTo>
                    <a:pt x="512" y="958"/>
                    <a:pt x="512" y="958"/>
                    <a:pt x="512" y="958"/>
                  </a:cubicBezTo>
                  <a:cubicBezTo>
                    <a:pt x="527" y="958"/>
                    <a:pt x="527" y="958"/>
                    <a:pt x="527" y="958"/>
                  </a:cubicBezTo>
                  <a:cubicBezTo>
                    <a:pt x="536" y="957"/>
                    <a:pt x="546" y="956"/>
                    <a:pt x="555" y="955"/>
                  </a:cubicBezTo>
                  <a:cubicBezTo>
                    <a:pt x="565" y="954"/>
                    <a:pt x="574" y="952"/>
                    <a:pt x="584" y="951"/>
                  </a:cubicBezTo>
                  <a:cubicBezTo>
                    <a:pt x="622" y="944"/>
                    <a:pt x="659" y="933"/>
                    <a:pt x="695" y="917"/>
                  </a:cubicBezTo>
                  <a:cubicBezTo>
                    <a:pt x="731" y="902"/>
                    <a:pt x="764" y="883"/>
                    <a:pt x="796" y="861"/>
                  </a:cubicBezTo>
                  <a:cubicBezTo>
                    <a:pt x="827" y="839"/>
                    <a:pt x="856" y="814"/>
                    <a:pt x="882" y="786"/>
                  </a:cubicBezTo>
                  <a:cubicBezTo>
                    <a:pt x="933" y="730"/>
                    <a:pt x="972" y="664"/>
                    <a:pt x="996" y="596"/>
                  </a:cubicBezTo>
                  <a:cubicBezTo>
                    <a:pt x="1008" y="563"/>
                    <a:pt x="1016" y="528"/>
                    <a:pt x="1022" y="495"/>
                  </a:cubicBezTo>
                  <a:cubicBezTo>
                    <a:pt x="1023" y="486"/>
                    <a:pt x="1024" y="478"/>
                    <a:pt x="1025" y="470"/>
                  </a:cubicBezTo>
                  <a:cubicBezTo>
                    <a:pt x="1026" y="461"/>
                    <a:pt x="1027" y="453"/>
                    <a:pt x="1027" y="445"/>
                  </a:cubicBezTo>
                  <a:cubicBezTo>
                    <a:pt x="1028" y="448"/>
                    <a:pt x="1027" y="439"/>
                    <a:pt x="1027" y="440"/>
                  </a:cubicBezTo>
                  <a:cubicBezTo>
                    <a:pt x="1028" y="439"/>
                    <a:pt x="1028" y="439"/>
                    <a:pt x="1028" y="439"/>
                  </a:cubicBezTo>
                  <a:cubicBezTo>
                    <a:pt x="1028" y="438"/>
                    <a:pt x="1028" y="438"/>
                    <a:pt x="1028" y="438"/>
                  </a:cubicBezTo>
                  <a:cubicBezTo>
                    <a:pt x="1028" y="436"/>
                    <a:pt x="1028" y="436"/>
                    <a:pt x="1028" y="436"/>
                  </a:cubicBezTo>
                  <a:cubicBezTo>
                    <a:pt x="1028" y="432"/>
                    <a:pt x="1028" y="432"/>
                    <a:pt x="1028" y="432"/>
                  </a:cubicBezTo>
                  <a:cubicBezTo>
                    <a:pt x="1028" y="429"/>
                    <a:pt x="1028" y="426"/>
                    <a:pt x="1029" y="423"/>
                  </a:cubicBezTo>
                  <a:cubicBezTo>
                    <a:pt x="1029" y="418"/>
                    <a:pt x="1029" y="418"/>
                    <a:pt x="1029" y="418"/>
                  </a:cubicBezTo>
                  <a:cubicBezTo>
                    <a:pt x="1029" y="418"/>
                    <a:pt x="1029" y="416"/>
                    <a:pt x="1029" y="415"/>
                  </a:cubicBezTo>
                  <a:cubicBezTo>
                    <a:pt x="1029" y="412"/>
                    <a:pt x="1029" y="412"/>
                    <a:pt x="1029" y="412"/>
                  </a:cubicBezTo>
                  <a:cubicBezTo>
                    <a:pt x="1029" y="407"/>
                    <a:pt x="1029" y="403"/>
                    <a:pt x="1029" y="398"/>
                  </a:cubicBezTo>
                  <a:cubicBezTo>
                    <a:pt x="1029" y="393"/>
                    <a:pt x="1029" y="389"/>
                    <a:pt x="1029" y="384"/>
                  </a:cubicBezTo>
                  <a:cubicBezTo>
                    <a:pt x="1028" y="382"/>
                    <a:pt x="1028" y="380"/>
                    <a:pt x="1028" y="378"/>
                  </a:cubicBezTo>
                  <a:cubicBezTo>
                    <a:pt x="1028" y="372"/>
                    <a:pt x="1028" y="372"/>
                    <a:pt x="1028" y="372"/>
                  </a:cubicBezTo>
                  <a:cubicBezTo>
                    <a:pt x="1027" y="365"/>
                    <a:pt x="1027" y="357"/>
                    <a:pt x="1026" y="349"/>
                  </a:cubicBezTo>
                  <a:cubicBezTo>
                    <a:pt x="1025" y="341"/>
                    <a:pt x="1024" y="334"/>
                    <a:pt x="1024" y="326"/>
                  </a:cubicBezTo>
                  <a:cubicBezTo>
                    <a:pt x="1023" y="319"/>
                    <a:pt x="1021" y="311"/>
                    <a:pt x="1020" y="304"/>
                  </a:cubicBezTo>
                  <a:cubicBezTo>
                    <a:pt x="1019" y="297"/>
                    <a:pt x="1017" y="290"/>
                    <a:pt x="1016" y="283"/>
                  </a:cubicBezTo>
                  <a:cubicBezTo>
                    <a:pt x="1014" y="276"/>
                    <a:pt x="1013" y="269"/>
                    <a:pt x="1011" y="262"/>
                  </a:cubicBezTo>
                  <a:cubicBezTo>
                    <a:pt x="1009" y="255"/>
                    <a:pt x="1007" y="248"/>
                    <a:pt x="1005" y="242"/>
                  </a:cubicBezTo>
                  <a:cubicBezTo>
                    <a:pt x="1004" y="238"/>
                    <a:pt x="1004" y="235"/>
                    <a:pt x="1003" y="232"/>
                  </a:cubicBezTo>
                  <a:cubicBezTo>
                    <a:pt x="1002" y="229"/>
                    <a:pt x="1000" y="226"/>
                    <a:pt x="999" y="222"/>
                  </a:cubicBezTo>
                  <a:cubicBezTo>
                    <a:pt x="983" y="172"/>
                    <a:pt x="961" y="130"/>
                    <a:pt x="941" y="97"/>
                  </a:cubicBezTo>
                  <a:cubicBezTo>
                    <a:pt x="921" y="64"/>
                    <a:pt x="901" y="40"/>
                    <a:pt x="888" y="24"/>
                  </a:cubicBezTo>
                  <a:cubicBezTo>
                    <a:pt x="881" y="16"/>
                    <a:pt x="876" y="10"/>
                    <a:pt x="872" y="6"/>
                  </a:cubicBezTo>
                  <a:cubicBezTo>
                    <a:pt x="869" y="2"/>
                    <a:pt x="867" y="0"/>
                    <a:pt x="867" y="0"/>
                  </a:cubicBezTo>
                  <a:cubicBezTo>
                    <a:pt x="610" y="275"/>
                    <a:pt x="610" y="275"/>
                    <a:pt x="610" y="275"/>
                  </a:cubicBezTo>
                  <a:cubicBezTo>
                    <a:pt x="610" y="275"/>
                    <a:pt x="614" y="277"/>
                    <a:pt x="621" y="282"/>
                  </a:cubicBezTo>
                  <a:cubicBezTo>
                    <a:pt x="627" y="287"/>
                    <a:pt x="637" y="294"/>
                    <a:pt x="648" y="306"/>
                  </a:cubicBezTo>
                  <a:cubicBezTo>
                    <a:pt x="659" y="317"/>
                    <a:pt x="671" y="332"/>
                    <a:pt x="683" y="351"/>
                  </a:cubicBezTo>
                  <a:cubicBezTo>
                    <a:pt x="684" y="352"/>
                    <a:pt x="685" y="353"/>
                    <a:pt x="685" y="354"/>
                  </a:cubicBezTo>
                  <a:cubicBezTo>
                    <a:pt x="686" y="356"/>
                    <a:pt x="687" y="357"/>
                    <a:pt x="687" y="358"/>
                  </a:cubicBezTo>
                  <a:cubicBezTo>
                    <a:pt x="689" y="361"/>
                    <a:pt x="690" y="363"/>
                    <a:pt x="692" y="366"/>
                  </a:cubicBezTo>
                  <a:cubicBezTo>
                    <a:pt x="693" y="369"/>
                    <a:pt x="694" y="372"/>
                    <a:pt x="696" y="374"/>
                  </a:cubicBezTo>
                  <a:cubicBezTo>
                    <a:pt x="697" y="377"/>
                    <a:pt x="698" y="380"/>
                    <a:pt x="700" y="383"/>
                  </a:cubicBezTo>
                  <a:cubicBezTo>
                    <a:pt x="701" y="386"/>
                    <a:pt x="702" y="389"/>
                    <a:pt x="703" y="392"/>
                  </a:cubicBezTo>
                  <a:cubicBezTo>
                    <a:pt x="704" y="395"/>
                    <a:pt x="705" y="399"/>
                    <a:pt x="707" y="402"/>
                  </a:cubicBezTo>
                  <a:cubicBezTo>
                    <a:pt x="708" y="408"/>
                    <a:pt x="710" y="414"/>
                    <a:pt x="712" y="420"/>
                  </a:cubicBezTo>
                  <a:cubicBezTo>
                    <a:pt x="713" y="422"/>
                    <a:pt x="713" y="423"/>
                    <a:pt x="713" y="424"/>
                  </a:cubicBezTo>
                  <a:cubicBezTo>
                    <a:pt x="714" y="425"/>
                    <a:pt x="714" y="425"/>
                    <a:pt x="714" y="425"/>
                  </a:cubicBezTo>
                  <a:cubicBezTo>
                    <a:pt x="714" y="426"/>
                    <a:pt x="714" y="426"/>
                    <a:pt x="714" y="427"/>
                  </a:cubicBezTo>
                  <a:cubicBezTo>
                    <a:pt x="715" y="431"/>
                    <a:pt x="715" y="431"/>
                    <a:pt x="715" y="431"/>
                  </a:cubicBezTo>
                  <a:cubicBezTo>
                    <a:pt x="715" y="434"/>
                    <a:pt x="715" y="437"/>
                    <a:pt x="716" y="440"/>
                  </a:cubicBezTo>
                  <a:cubicBezTo>
                    <a:pt x="716" y="444"/>
                    <a:pt x="716" y="444"/>
                    <a:pt x="716" y="444"/>
                  </a:cubicBezTo>
                  <a:cubicBezTo>
                    <a:pt x="716" y="447"/>
                    <a:pt x="716" y="447"/>
                    <a:pt x="716" y="447"/>
                  </a:cubicBezTo>
                  <a:cubicBezTo>
                    <a:pt x="717" y="448"/>
                    <a:pt x="717" y="448"/>
                    <a:pt x="717" y="448"/>
                  </a:cubicBezTo>
                  <a:cubicBezTo>
                    <a:pt x="717" y="448"/>
                    <a:pt x="717" y="448"/>
                    <a:pt x="717" y="448"/>
                  </a:cubicBezTo>
                  <a:cubicBezTo>
                    <a:pt x="717" y="449"/>
                    <a:pt x="717" y="441"/>
                    <a:pt x="717" y="445"/>
                  </a:cubicBezTo>
                  <a:cubicBezTo>
                    <a:pt x="717" y="448"/>
                    <a:pt x="718" y="452"/>
                    <a:pt x="718" y="456"/>
                  </a:cubicBezTo>
                  <a:cubicBezTo>
                    <a:pt x="719" y="460"/>
                    <a:pt x="719" y="464"/>
                    <a:pt x="719" y="468"/>
                  </a:cubicBezTo>
                  <a:cubicBezTo>
                    <a:pt x="720" y="484"/>
                    <a:pt x="719" y="501"/>
                    <a:pt x="717" y="519"/>
                  </a:cubicBezTo>
                  <a:cubicBezTo>
                    <a:pt x="713" y="553"/>
                    <a:pt x="701" y="590"/>
                    <a:pt x="680" y="625"/>
                  </a:cubicBezTo>
                  <a:cubicBezTo>
                    <a:pt x="670" y="642"/>
                    <a:pt x="657" y="659"/>
                    <a:pt x="642" y="675"/>
                  </a:cubicBezTo>
                  <a:cubicBezTo>
                    <a:pt x="628" y="691"/>
                    <a:pt x="611" y="705"/>
                    <a:pt x="592" y="718"/>
                  </a:cubicBezTo>
                  <a:cubicBezTo>
                    <a:pt x="574" y="731"/>
                    <a:pt x="554" y="742"/>
                    <a:pt x="532" y="750"/>
                  </a:cubicBezTo>
                  <a:cubicBezTo>
                    <a:pt x="527" y="752"/>
                    <a:pt x="521" y="754"/>
                    <a:pt x="516" y="756"/>
                  </a:cubicBezTo>
                  <a:cubicBezTo>
                    <a:pt x="510" y="758"/>
                    <a:pt x="504" y="760"/>
                    <a:pt x="499" y="761"/>
                  </a:cubicBezTo>
                  <a:cubicBezTo>
                    <a:pt x="490" y="763"/>
                    <a:pt x="490" y="763"/>
                    <a:pt x="490" y="763"/>
                  </a:cubicBezTo>
                  <a:cubicBezTo>
                    <a:pt x="486" y="765"/>
                    <a:pt x="486" y="765"/>
                    <a:pt x="486" y="765"/>
                  </a:cubicBezTo>
                  <a:cubicBezTo>
                    <a:pt x="482" y="765"/>
                    <a:pt x="482" y="765"/>
                    <a:pt x="482" y="765"/>
                  </a:cubicBezTo>
                  <a:cubicBezTo>
                    <a:pt x="476" y="766"/>
                    <a:pt x="473" y="768"/>
                    <a:pt x="464" y="769"/>
                  </a:cubicBezTo>
                  <a:cubicBezTo>
                    <a:pt x="453" y="770"/>
                    <a:pt x="453" y="770"/>
                    <a:pt x="453" y="770"/>
                  </a:cubicBezTo>
                  <a:cubicBezTo>
                    <a:pt x="451" y="770"/>
                    <a:pt x="451" y="770"/>
                    <a:pt x="451" y="770"/>
                  </a:cubicBezTo>
                  <a:cubicBezTo>
                    <a:pt x="450" y="770"/>
                    <a:pt x="450" y="770"/>
                    <a:pt x="450" y="770"/>
                  </a:cubicBezTo>
                  <a:cubicBezTo>
                    <a:pt x="450" y="770"/>
                    <a:pt x="454" y="770"/>
                    <a:pt x="452" y="770"/>
                  </a:cubicBezTo>
                  <a:cubicBezTo>
                    <a:pt x="450" y="771"/>
                    <a:pt x="450" y="771"/>
                    <a:pt x="450" y="771"/>
                  </a:cubicBezTo>
                  <a:cubicBezTo>
                    <a:pt x="445" y="771"/>
                    <a:pt x="445" y="771"/>
                    <a:pt x="445" y="771"/>
                  </a:cubicBezTo>
                  <a:cubicBezTo>
                    <a:pt x="436" y="772"/>
                    <a:pt x="436" y="772"/>
                    <a:pt x="436" y="772"/>
                  </a:cubicBezTo>
                  <a:cubicBezTo>
                    <a:pt x="427" y="772"/>
                    <a:pt x="427" y="772"/>
                    <a:pt x="427" y="772"/>
                  </a:cubicBezTo>
                  <a:cubicBezTo>
                    <a:pt x="424" y="772"/>
                    <a:pt x="421" y="773"/>
                    <a:pt x="418" y="773"/>
                  </a:cubicBezTo>
                  <a:cubicBezTo>
                    <a:pt x="409" y="773"/>
                    <a:pt x="409" y="773"/>
                    <a:pt x="409" y="773"/>
                  </a:cubicBezTo>
                  <a:cubicBezTo>
                    <a:pt x="403" y="773"/>
                    <a:pt x="396" y="772"/>
                    <a:pt x="390" y="772"/>
                  </a:cubicBezTo>
                  <a:cubicBezTo>
                    <a:pt x="366" y="770"/>
                    <a:pt x="341" y="766"/>
                    <a:pt x="317" y="758"/>
                  </a:cubicBezTo>
                  <a:cubicBezTo>
                    <a:pt x="270" y="744"/>
                    <a:pt x="225" y="719"/>
                    <a:pt x="187" y="686"/>
                  </a:cubicBezTo>
                  <a:cubicBezTo>
                    <a:pt x="150" y="653"/>
                    <a:pt x="120" y="612"/>
                    <a:pt x="99" y="569"/>
                  </a:cubicBezTo>
                  <a:cubicBezTo>
                    <a:pt x="89" y="548"/>
                    <a:pt x="81" y="526"/>
                    <a:pt x="75" y="503"/>
                  </a:cubicBezTo>
                  <a:cubicBezTo>
                    <a:pt x="74" y="498"/>
                    <a:pt x="73" y="492"/>
                    <a:pt x="71" y="487"/>
                  </a:cubicBezTo>
                  <a:cubicBezTo>
                    <a:pt x="71" y="484"/>
                    <a:pt x="70" y="481"/>
                    <a:pt x="70" y="479"/>
                  </a:cubicBezTo>
                  <a:cubicBezTo>
                    <a:pt x="69" y="476"/>
                    <a:pt x="69" y="474"/>
                    <a:pt x="68" y="471"/>
                  </a:cubicBezTo>
                  <a:cubicBezTo>
                    <a:pt x="67" y="467"/>
                    <a:pt x="67" y="467"/>
                    <a:pt x="67" y="467"/>
                  </a:cubicBezTo>
                  <a:cubicBezTo>
                    <a:pt x="67" y="465"/>
                    <a:pt x="67" y="465"/>
                    <a:pt x="67" y="465"/>
                  </a:cubicBezTo>
                  <a:cubicBezTo>
                    <a:pt x="67" y="463"/>
                    <a:pt x="67" y="463"/>
                    <a:pt x="67" y="463"/>
                  </a:cubicBezTo>
                  <a:cubicBezTo>
                    <a:pt x="66" y="460"/>
                    <a:pt x="66" y="457"/>
                    <a:pt x="66" y="454"/>
                  </a:cubicBezTo>
                  <a:cubicBezTo>
                    <a:pt x="65" y="451"/>
                    <a:pt x="65" y="448"/>
                    <a:pt x="65" y="445"/>
                  </a:cubicBezTo>
                  <a:cubicBezTo>
                    <a:pt x="65" y="444"/>
                    <a:pt x="65" y="444"/>
                    <a:pt x="65" y="444"/>
                  </a:cubicBezTo>
                  <a:cubicBezTo>
                    <a:pt x="65" y="443"/>
                    <a:pt x="65" y="443"/>
                    <a:pt x="65" y="443"/>
                  </a:cubicBezTo>
                  <a:cubicBezTo>
                    <a:pt x="65" y="445"/>
                    <a:pt x="65" y="444"/>
                    <a:pt x="64" y="444"/>
                  </a:cubicBezTo>
                  <a:cubicBezTo>
                    <a:pt x="64" y="442"/>
                    <a:pt x="64" y="442"/>
                    <a:pt x="64" y="442"/>
                  </a:cubicBezTo>
                  <a:cubicBezTo>
                    <a:pt x="64" y="438"/>
                    <a:pt x="64" y="438"/>
                    <a:pt x="64" y="438"/>
                  </a:cubicBezTo>
                  <a:cubicBezTo>
                    <a:pt x="64" y="432"/>
                    <a:pt x="63" y="427"/>
                    <a:pt x="63" y="422"/>
                  </a:cubicBezTo>
                  <a:cubicBezTo>
                    <a:pt x="63" y="416"/>
                    <a:pt x="63" y="411"/>
                    <a:pt x="63" y="406"/>
                  </a:cubicBezTo>
                  <a:cubicBezTo>
                    <a:pt x="63" y="395"/>
                    <a:pt x="63" y="385"/>
                    <a:pt x="64" y="375"/>
                  </a:cubicBezTo>
                  <a:cubicBezTo>
                    <a:pt x="65" y="355"/>
                    <a:pt x="68" y="336"/>
                    <a:pt x="72" y="319"/>
                  </a:cubicBezTo>
                  <a:cubicBezTo>
                    <a:pt x="73" y="317"/>
                    <a:pt x="73" y="314"/>
                    <a:pt x="74" y="312"/>
                  </a:cubicBezTo>
                  <a:cubicBezTo>
                    <a:pt x="74" y="310"/>
                    <a:pt x="75" y="308"/>
                    <a:pt x="75" y="306"/>
                  </a:cubicBezTo>
                  <a:cubicBezTo>
                    <a:pt x="76" y="302"/>
                    <a:pt x="78" y="297"/>
                    <a:pt x="79" y="293"/>
                  </a:cubicBezTo>
                  <a:cubicBezTo>
                    <a:pt x="80" y="289"/>
                    <a:pt x="81" y="285"/>
                    <a:pt x="82" y="281"/>
                  </a:cubicBezTo>
                  <a:cubicBezTo>
                    <a:pt x="83" y="279"/>
                    <a:pt x="84" y="277"/>
                    <a:pt x="84" y="276"/>
                  </a:cubicBezTo>
                  <a:cubicBezTo>
                    <a:pt x="85" y="274"/>
                    <a:pt x="86" y="272"/>
                    <a:pt x="86" y="270"/>
                  </a:cubicBezTo>
                  <a:cubicBezTo>
                    <a:pt x="88" y="266"/>
                    <a:pt x="89" y="263"/>
                    <a:pt x="90" y="259"/>
                  </a:cubicBezTo>
                  <a:cubicBezTo>
                    <a:pt x="92" y="255"/>
                    <a:pt x="93" y="252"/>
                    <a:pt x="95" y="249"/>
                  </a:cubicBezTo>
                  <a:cubicBezTo>
                    <a:pt x="96" y="245"/>
                    <a:pt x="98" y="242"/>
                    <a:pt x="99" y="239"/>
                  </a:cubicBezTo>
                  <a:cubicBezTo>
                    <a:pt x="101" y="236"/>
                    <a:pt x="102" y="233"/>
                    <a:pt x="103" y="230"/>
                  </a:cubicBezTo>
                  <a:cubicBezTo>
                    <a:pt x="115" y="206"/>
                    <a:pt x="127" y="188"/>
                    <a:pt x="135" y="176"/>
                  </a:cubicBezTo>
                  <a:cubicBezTo>
                    <a:pt x="139" y="170"/>
                    <a:pt x="142" y="166"/>
                    <a:pt x="145" y="163"/>
                  </a:cubicBezTo>
                  <a:cubicBezTo>
                    <a:pt x="147" y="160"/>
                    <a:pt x="148" y="158"/>
                    <a:pt x="148" y="158"/>
                  </a:cubicBezTo>
                  <a:lnTo>
                    <a:pt x="145" y="156"/>
                  </a:lnTo>
                  <a:close/>
                </a:path>
              </a:pathLst>
            </a:custGeom>
            <a:solidFill>
              <a:schemeClr val="accent3">
                <a:lumMod val="60000"/>
                <a:lumOff val="40000"/>
              </a:schemeClr>
            </a:solidFill>
            <a:ln>
              <a:noFill/>
            </a:ln>
          </p:spPr>
          <p:txBody>
            <a:bodyPr lIns="121954" tIns="60977" rIns="121954" bIns="60977"/>
            <a:lstStyle/>
            <a:p>
              <a:endParaRPr lang="zh-CN" altLang="en-US" sz="2100" dirty="0"/>
            </a:p>
          </p:txBody>
        </p:sp>
        <p:sp>
          <p:nvSpPr>
            <p:cNvPr id="76" name="Freeform 17"/>
            <p:cNvSpPr>
              <a:spLocks noEditPoints="1"/>
            </p:cNvSpPr>
            <p:nvPr/>
          </p:nvSpPr>
          <p:spPr bwMode="auto">
            <a:xfrm>
              <a:off x="2884208" y="2259523"/>
              <a:ext cx="455321" cy="472017"/>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77" name="Freeform 18"/>
            <p:cNvSpPr>
              <a:spLocks noEditPoints="1"/>
            </p:cNvSpPr>
            <p:nvPr/>
          </p:nvSpPr>
          <p:spPr bwMode="auto">
            <a:xfrm>
              <a:off x="3697549" y="2933036"/>
              <a:ext cx="288017" cy="518584"/>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78" name="Rectangle 5"/>
            <p:cNvSpPr>
              <a:spLocks noChangeArrowheads="1"/>
            </p:cNvSpPr>
            <p:nvPr/>
          </p:nvSpPr>
          <p:spPr bwMode="auto">
            <a:xfrm>
              <a:off x="5886129" y="2083468"/>
              <a:ext cx="1272780" cy="594784"/>
            </a:xfrm>
            <a:prstGeom prst="rect">
              <a:avLst/>
            </a:prstGeom>
            <a:solidFill>
              <a:schemeClr val="accent2"/>
            </a:solidFill>
            <a:ln>
              <a:noFill/>
            </a:ln>
          </p:spPr>
          <p:txBody>
            <a:bodyPr/>
            <a:lstStyle/>
            <a:p>
              <a:endParaRPr lang="zh-CN" altLang="en-US" sz="2100" dirty="0"/>
            </a:p>
          </p:txBody>
        </p:sp>
        <p:sp>
          <p:nvSpPr>
            <p:cNvPr id="79" name="Freeform 21"/>
            <p:cNvSpPr/>
            <p:nvPr/>
          </p:nvSpPr>
          <p:spPr bwMode="auto">
            <a:xfrm>
              <a:off x="6610406" y="2242217"/>
              <a:ext cx="144008" cy="285751"/>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0" name="Freeform 22"/>
            <p:cNvSpPr/>
            <p:nvPr/>
          </p:nvSpPr>
          <p:spPr bwMode="auto">
            <a:xfrm>
              <a:off x="6305447" y="2398851"/>
              <a:ext cx="440496" cy="143933"/>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1" name="Freeform 23"/>
            <p:cNvSpPr/>
            <p:nvPr/>
          </p:nvSpPr>
          <p:spPr bwMode="auto">
            <a:xfrm>
              <a:off x="6301212" y="2218935"/>
              <a:ext cx="446850" cy="22860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2" name="Freeform 24"/>
            <p:cNvSpPr/>
            <p:nvPr/>
          </p:nvSpPr>
          <p:spPr bwMode="auto">
            <a:xfrm>
              <a:off x="6292741" y="2235868"/>
              <a:ext cx="141891" cy="298451"/>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3" name="Rectangle 6"/>
            <p:cNvSpPr>
              <a:spLocks noChangeArrowheads="1"/>
            </p:cNvSpPr>
            <p:nvPr/>
          </p:nvSpPr>
          <p:spPr bwMode="auto">
            <a:xfrm>
              <a:off x="5884012" y="3360892"/>
              <a:ext cx="1272780" cy="594784"/>
            </a:xfrm>
            <a:prstGeom prst="rect">
              <a:avLst/>
            </a:prstGeom>
            <a:solidFill>
              <a:schemeClr val="accent2"/>
            </a:solidFill>
            <a:ln>
              <a:noFill/>
            </a:ln>
          </p:spPr>
          <p:txBody>
            <a:bodyPr/>
            <a:lstStyle/>
            <a:p>
              <a:endParaRPr lang="zh-CN" altLang="en-US" sz="2100"/>
            </a:p>
          </p:txBody>
        </p:sp>
        <p:sp>
          <p:nvSpPr>
            <p:cNvPr id="84" name="Freeform 25"/>
            <p:cNvSpPr>
              <a:spLocks noEditPoints="1"/>
            </p:cNvSpPr>
            <p:nvPr/>
          </p:nvSpPr>
          <p:spPr bwMode="auto">
            <a:xfrm>
              <a:off x="6320272" y="3411692"/>
              <a:ext cx="364256" cy="495300"/>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5" name="Rectangle 7"/>
            <p:cNvSpPr>
              <a:spLocks noChangeArrowheads="1"/>
            </p:cNvSpPr>
            <p:nvPr/>
          </p:nvSpPr>
          <p:spPr bwMode="auto">
            <a:xfrm>
              <a:off x="5886129" y="4729044"/>
              <a:ext cx="1272780" cy="594784"/>
            </a:xfrm>
            <a:prstGeom prst="rect">
              <a:avLst/>
            </a:prstGeom>
            <a:solidFill>
              <a:schemeClr val="accent2"/>
            </a:solidFill>
            <a:ln>
              <a:noFill/>
            </a:ln>
          </p:spPr>
          <p:txBody>
            <a:bodyPr/>
            <a:lstStyle/>
            <a:p>
              <a:endParaRPr lang="zh-CN" altLang="en-US" sz="2100"/>
            </a:p>
          </p:txBody>
        </p:sp>
        <p:sp>
          <p:nvSpPr>
            <p:cNvPr id="86" name="Freeform 26"/>
            <p:cNvSpPr/>
            <p:nvPr/>
          </p:nvSpPr>
          <p:spPr bwMode="auto">
            <a:xfrm>
              <a:off x="6248268" y="4790387"/>
              <a:ext cx="446850" cy="461433"/>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任意多边形 135"/>
            <p:cNvSpPr/>
            <p:nvPr/>
          </p:nvSpPr>
          <p:spPr>
            <a:xfrm>
              <a:off x="3323848" y="1816045"/>
              <a:ext cx="2555059" cy="543697"/>
            </a:xfrm>
            <a:custGeom>
              <a:avLst/>
              <a:gdLst>
                <a:gd name="connsiteX0" fmla="*/ 0 w 1915297"/>
                <a:gd name="connsiteY0" fmla="*/ 185351 h 407773"/>
                <a:gd name="connsiteX1" fmla="*/ 0 w 1915297"/>
                <a:gd name="connsiteY1" fmla="*/ 0 h 407773"/>
                <a:gd name="connsiteX2" fmla="*/ 1161535 w 1915297"/>
                <a:gd name="connsiteY2" fmla="*/ 0 h 407773"/>
                <a:gd name="connsiteX3" fmla="*/ 1161535 w 1915297"/>
                <a:gd name="connsiteY3" fmla="*/ 407773 h 407773"/>
                <a:gd name="connsiteX4" fmla="*/ 1915297 w 1915297"/>
                <a:gd name="connsiteY4" fmla="*/ 407773 h 40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297" h="407773">
                  <a:moveTo>
                    <a:pt x="0" y="185351"/>
                  </a:moveTo>
                  <a:lnTo>
                    <a:pt x="0" y="0"/>
                  </a:lnTo>
                  <a:lnTo>
                    <a:pt x="1161535" y="0"/>
                  </a:lnTo>
                  <a:lnTo>
                    <a:pt x="1161535" y="407773"/>
                  </a:lnTo>
                  <a:lnTo>
                    <a:pt x="1915297" y="40777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88" name="任意多边形 136"/>
            <p:cNvSpPr/>
            <p:nvPr/>
          </p:nvSpPr>
          <p:spPr>
            <a:xfrm>
              <a:off x="4461261" y="3639011"/>
              <a:ext cx="1401163" cy="0"/>
            </a:xfrm>
            <a:custGeom>
              <a:avLst/>
              <a:gdLst>
                <a:gd name="connsiteX0" fmla="*/ 0 w 1050325"/>
                <a:gd name="connsiteY0" fmla="*/ 0 h 0"/>
                <a:gd name="connsiteX1" fmla="*/ 1050325 w 1050325"/>
                <a:gd name="connsiteY1" fmla="*/ 0 h 0"/>
              </a:gdLst>
              <a:ahLst/>
              <a:cxnLst>
                <a:cxn ang="0">
                  <a:pos x="connsiteX0" y="connsiteY0"/>
                </a:cxn>
                <a:cxn ang="0">
                  <a:pos x="connsiteX1" y="connsiteY1"/>
                </a:cxn>
              </a:cxnLst>
              <a:rect l="l" t="t" r="r" b="b"/>
              <a:pathLst>
                <a:path w="1050325">
                  <a:moveTo>
                    <a:pt x="0" y="0"/>
                  </a:moveTo>
                  <a:lnTo>
                    <a:pt x="1050325" y="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89" name="任意多边形 137"/>
            <p:cNvSpPr/>
            <p:nvPr/>
          </p:nvSpPr>
          <p:spPr>
            <a:xfrm>
              <a:off x="3544353" y="5006121"/>
              <a:ext cx="2341776" cy="493370"/>
            </a:xfrm>
            <a:custGeom>
              <a:avLst/>
              <a:gdLst>
                <a:gd name="connsiteX0" fmla="*/ 0 w 1210962"/>
                <a:gd name="connsiteY0" fmla="*/ 481913 h 481913"/>
                <a:gd name="connsiteX1" fmla="*/ 729049 w 1210962"/>
                <a:gd name="connsiteY1" fmla="*/ 481913 h 481913"/>
                <a:gd name="connsiteX2" fmla="*/ 729049 w 1210962"/>
                <a:gd name="connsiteY2" fmla="*/ 0 h 481913"/>
                <a:gd name="connsiteX3" fmla="*/ 1210962 w 1210962"/>
                <a:gd name="connsiteY3" fmla="*/ 0 h 481913"/>
                <a:gd name="connsiteX0-1" fmla="*/ 0 w 1210962"/>
                <a:gd name="connsiteY0-2" fmla="*/ 481913 h 481913"/>
                <a:gd name="connsiteX1-3" fmla="*/ 729049 w 1210962"/>
                <a:gd name="connsiteY1-4" fmla="*/ 481913 h 481913"/>
                <a:gd name="connsiteX2-5" fmla="*/ 469969 w 1210962"/>
                <a:gd name="connsiteY2-6" fmla="*/ 7620 h 481913"/>
                <a:gd name="connsiteX3-7" fmla="*/ 1210962 w 1210962"/>
                <a:gd name="connsiteY3-8" fmla="*/ 0 h 481913"/>
                <a:gd name="connsiteX0-9" fmla="*/ 0 w 1210962"/>
                <a:gd name="connsiteY0-10" fmla="*/ 481913 h 489533"/>
                <a:gd name="connsiteX1-11" fmla="*/ 477589 w 1210962"/>
                <a:gd name="connsiteY1-12" fmla="*/ 489533 h 489533"/>
                <a:gd name="connsiteX2-13" fmla="*/ 469969 w 1210962"/>
                <a:gd name="connsiteY2-14" fmla="*/ 7620 h 489533"/>
                <a:gd name="connsiteX3-15" fmla="*/ 1210962 w 1210962"/>
                <a:gd name="connsiteY3-16" fmla="*/ 0 h 489533"/>
                <a:gd name="connsiteX0-17" fmla="*/ 0 w 1210962"/>
                <a:gd name="connsiteY0-18" fmla="*/ 481913 h 481913"/>
                <a:gd name="connsiteX1-19" fmla="*/ 468064 w 1210962"/>
                <a:gd name="connsiteY1-20" fmla="*/ 475245 h 481913"/>
                <a:gd name="connsiteX2-21" fmla="*/ 469969 w 1210962"/>
                <a:gd name="connsiteY2-22" fmla="*/ 7620 h 481913"/>
                <a:gd name="connsiteX3-23" fmla="*/ 1210962 w 1210962"/>
                <a:gd name="connsiteY3-24" fmla="*/ 0 h 481913"/>
                <a:gd name="connsiteX0-25" fmla="*/ 0 w 1210962"/>
                <a:gd name="connsiteY0-26" fmla="*/ 486199 h 486199"/>
                <a:gd name="connsiteX1-27" fmla="*/ 468064 w 1210962"/>
                <a:gd name="connsiteY1-28" fmla="*/ 479531 h 486199"/>
                <a:gd name="connsiteX2-29" fmla="*/ 469969 w 1210962"/>
                <a:gd name="connsiteY2-30" fmla="*/ 0 h 486199"/>
                <a:gd name="connsiteX3-31" fmla="*/ 1210962 w 1210962"/>
                <a:gd name="connsiteY3-32" fmla="*/ 4286 h 486199"/>
                <a:gd name="connsiteX0-33" fmla="*/ 0 w 1210962"/>
                <a:gd name="connsiteY0-34" fmla="*/ 481913 h 481913"/>
                <a:gd name="connsiteX1-35" fmla="*/ 468064 w 1210962"/>
                <a:gd name="connsiteY1-36" fmla="*/ 475245 h 481913"/>
                <a:gd name="connsiteX2-37" fmla="*/ 467587 w 1210962"/>
                <a:gd name="connsiteY2-38" fmla="*/ 2858 h 481913"/>
                <a:gd name="connsiteX3-39" fmla="*/ 1210962 w 1210962"/>
                <a:gd name="connsiteY3-40" fmla="*/ 0 h 481913"/>
                <a:gd name="connsiteX0-41" fmla="*/ 0 w 1210962"/>
                <a:gd name="connsiteY0-42" fmla="*/ 483817 h 483817"/>
                <a:gd name="connsiteX1-43" fmla="*/ 468064 w 1210962"/>
                <a:gd name="connsiteY1-44" fmla="*/ 477149 h 483817"/>
                <a:gd name="connsiteX2-45" fmla="*/ 474730 w 1210962"/>
                <a:gd name="connsiteY2-46" fmla="*/ 0 h 483817"/>
                <a:gd name="connsiteX3-47" fmla="*/ 1210962 w 1210962"/>
                <a:gd name="connsiteY3-48" fmla="*/ 1904 h 483817"/>
                <a:gd name="connsiteX0-49" fmla="*/ 0 w 1210962"/>
                <a:gd name="connsiteY0-50" fmla="*/ 481913 h 481913"/>
                <a:gd name="connsiteX1-51" fmla="*/ 468064 w 1210962"/>
                <a:gd name="connsiteY1-52" fmla="*/ 475245 h 481913"/>
                <a:gd name="connsiteX2-53" fmla="*/ 472349 w 1210962"/>
                <a:gd name="connsiteY2-54" fmla="*/ 5240 h 481913"/>
                <a:gd name="connsiteX3-55" fmla="*/ 1210962 w 1210962"/>
                <a:gd name="connsiteY3-56" fmla="*/ 0 h 481913"/>
                <a:gd name="connsiteX0-57" fmla="*/ 0 w 1210962"/>
                <a:gd name="connsiteY0-58" fmla="*/ 486198 h 486198"/>
                <a:gd name="connsiteX1-59" fmla="*/ 468064 w 1210962"/>
                <a:gd name="connsiteY1-60" fmla="*/ 479530 h 486198"/>
                <a:gd name="connsiteX2-61" fmla="*/ 467587 w 1210962"/>
                <a:gd name="connsiteY2-62" fmla="*/ 0 h 486198"/>
                <a:gd name="connsiteX3-63" fmla="*/ 1210962 w 1210962"/>
                <a:gd name="connsiteY3-64" fmla="*/ 4285 h 486198"/>
                <a:gd name="connsiteX0-65" fmla="*/ 0 w 1210962"/>
                <a:gd name="connsiteY0-66" fmla="*/ 481913 h 481913"/>
                <a:gd name="connsiteX1-67" fmla="*/ 468064 w 1210962"/>
                <a:gd name="connsiteY1-68" fmla="*/ 475245 h 481913"/>
                <a:gd name="connsiteX2-69" fmla="*/ 467587 w 1210962"/>
                <a:gd name="connsiteY2-70" fmla="*/ 2859 h 481913"/>
                <a:gd name="connsiteX3-71" fmla="*/ 1210962 w 1210962"/>
                <a:gd name="connsiteY3-72" fmla="*/ 0 h 481913"/>
                <a:gd name="connsiteX0-73" fmla="*/ 0 w 1210962"/>
                <a:gd name="connsiteY0-74" fmla="*/ 481913 h 481913"/>
                <a:gd name="connsiteX1-75" fmla="*/ 465683 w 1210962"/>
                <a:gd name="connsiteY1-76" fmla="*/ 480007 h 481913"/>
                <a:gd name="connsiteX2-77" fmla="*/ 467587 w 1210962"/>
                <a:gd name="connsiteY2-78" fmla="*/ 2859 h 481913"/>
                <a:gd name="connsiteX3-79" fmla="*/ 1210962 w 1210962"/>
                <a:gd name="connsiteY3-80" fmla="*/ 0 h 481913"/>
                <a:gd name="connsiteX0-81" fmla="*/ 0 w 1210962"/>
                <a:gd name="connsiteY0-82" fmla="*/ 488579 h 488579"/>
                <a:gd name="connsiteX1-83" fmla="*/ 465683 w 1210962"/>
                <a:gd name="connsiteY1-84" fmla="*/ 486673 h 488579"/>
                <a:gd name="connsiteX2-85" fmla="*/ 469968 w 1210962"/>
                <a:gd name="connsiteY2-86" fmla="*/ 0 h 488579"/>
                <a:gd name="connsiteX3-87" fmla="*/ 1210962 w 1210962"/>
                <a:gd name="connsiteY3-88" fmla="*/ 6666 h 488579"/>
                <a:gd name="connsiteX0-89" fmla="*/ 0 w 1210962"/>
                <a:gd name="connsiteY0-90" fmla="*/ 483816 h 483816"/>
                <a:gd name="connsiteX1-91" fmla="*/ 465683 w 1210962"/>
                <a:gd name="connsiteY1-92" fmla="*/ 481910 h 483816"/>
                <a:gd name="connsiteX2-93" fmla="*/ 469968 w 1210962"/>
                <a:gd name="connsiteY2-94" fmla="*/ 0 h 483816"/>
                <a:gd name="connsiteX3-95" fmla="*/ 1210962 w 1210962"/>
                <a:gd name="connsiteY3-96" fmla="*/ 1903 h 483816"/>
                <a:gd name="connsiteX0-97" fmla="*/ 0 w 1210962"/>
                <a:gd name="connsiteY0-98" fmla="*/ 490960 h 490960"/>
                <a:gd name="connsiteX1-99" fmla="*/ 465683 w 1210962"/>
                <a:gd name="connsiteY1-100" fmla="*/ 489054 h 490960"/>
                <a:gd name="connsiteX2-101" fmla="*/ 469968 w 1210962"/>
                <a:gd name="connsiteY2-102" fmla="*/ 0 h 490960"/>
                <a:gd name="connsiteX3-103" fmla="*/ 1210962 w 1210962"/>
                <a:gd name="connsiteY3-104" fmla="*/ 9047 h 490960"/>
                <a:gd name="connsiteX0-105" fmla="*/ 0 w 1210962"/>
                <a:gd name="connsiteY0-106" fmla="*/ 483816 h 483816"/>
                <a:gd name="connsiteX1-107" fmla="*/ 465683 w 1210962"/>
                <a:gd name="connsiteY1-108" fmla="*/ 481910 h 483816"/>
                <a:gd name="connsiteX2-109" fmla="*/ 467587 w 1210962"/>
                <a:gd name="connsiteY2-110" fmla="*/ 0 h 483816"/>
                <a:gd name="connsiteX3-111" fmla="*/ 1210962 w 1210962"/>
                <a:gd name="connsiteY3-112" fmla="*/ 1903 h 483816"/>
                <a:gd name="connsiteX0-113" fmla="*/ 0 w 1210962"/>
                <a:gd name="connsiteY0-114" fmla="*/ 481913 h 481913"/>
                <a:gd name="connsiteX1-115" fmla="*/ 465683 w 1210962"/>
                <a:gd name="connsiteY1-116" fmla="*/ 480007 h 481913"/>
                <a:gd name="connsiteX2-117" fmla="*/ 465206 w 1210962"/>
                <a:gd name="connsiteY2-118" fmla="*/ 2859 h 481913"/>
                <a:gd name="connsiteX3-119" fmla="*/ 1210962 w 1210962"/>
                <a:gd name="connsiteY3-120" fmla="*/ 0 h 481913"/>
                <a:gd name="connsiteX0-121" fmla="*/ 0 w 1210962"/>
                <a:gd name="connsiteY0-122" fmla="*/ 483816 h 483816"/>
                <a:gd name="connsiteX1-123" fmla="*/ 465683 w 1210962"/>
                <a:gd name="connsiteY1-124" fmla="*/ 481910 h 483816"/>
                <a:gd name="connsiteX2-125" fmla="*/ 465206 w 1210962"/>
                <a:gd name="connsiteY2-126" fmla="*/ 0 h 483816"/>
                <a:gd name="connsiteX3-127" fmla="*/ 1210962 w 1210962"/>
                <a:gd name="connsiteY3-128" fmla="*/ 1903 h 483816"/>
              </a:gdLst>
              <a:ahLst/>
              <a:cxnLst>
                <a:cxn ang="0">
                  <a:pos x="connsiteX0-1" y="connsiteY0-2"/>
                </a:cxn>
                <a:cxn ang="0">
                  <a:pos x="connsiteX1-3" y="connsiteY1-4"/>
                </a:cxn>
                <a:cxn ang="0">
                  <a:pos x="connsiteX2-5" y="connsiteY2-6"/>
                </a:cxn>
                <a:cxn ang="0">
                  <a:pos x="connsiteX3-7" y="connsiteY3-8"/>
                </a:cxn>
              </a:cxnLst>
              <a:rect l="l" t="t" r="r" b="b"/>
              <a:pathLst>
                <a:path w="1210962" h="483816">
                  <a:moveTo>
                    <a:pt x="0" y="483816"/>
                  </a:moveTo>
                  <a:lnTo>
                    <a:pt x="465683" y="481910"/>
                  </a:lnTo>
                  <a:cubicBezTo>
                    <a:pt x="467111" y="325242"/>
                    <a:pt x="463778" y="156668"/>
                    <a:pt x="465206" y="0"/>
                  </a:cubicBezTo>
                  <a:lnTo>
                    <a:pt x="1210962" y="190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90" name="文本框 52"/>
            <p:cNvSpPr txBox="1"/>
            <p:nvPr/>
          </p:nvSpPr>
          <p:spPr>
            <a:xfrm>
              <a:off x="1192358" y="3529805"/>
              <a:ext cx="2376264" cy="934621"/>
            </a:xfrm>
            <a:prstGeom prst="rect">
              <a:avLst/>
            </a:prstGeom>
            <a:noFill/>
          </p:spPr>
          <p:txBody>
            <a:bodyPr wrap="square" rtlCol="0">
              <a:spAutoFit/>
            </a:bodyPr>
            <a:lstStyle/>
            <a:p>
              <a:pPr algn="ctr"/>
              <a:r>
                <a:rPr lang="zh-CN" altLang="en-US" sz="5000" b="1" dirty="0">
                  <a:ln>
                    <a:solidFill>
                      <a:schemeClr val="bg1"/>
                    </a:solidFill>
                  </a:ln>
                  <a:solidFill>
                    <a:schemeClr val="tx1">
                      <a:lumMod val="65000"/>
                      <a:lumOff val="35000"/>
                    </a:schemeClr>
                  </a:solidFill>
                  <a:ea typeface="微软雅黑" panose="020B0503020204020204" pitchFamily="34" charset="-122"/>
                </a:rPr>
                <a:t>措施</a:t>
              </a:r>
              <a:endParaRPr lang="zh-CN" altLang="en-US" sz="5000" b="1" dirty="0">
                <a:ln>
                  <a:solidFill>
                    <a:schemeClr val="bg1"/>
                  </a:solidFill>
                </a:ln>
                <a:solidFill>
                  <a:schemeClr val="tx1">
                    <a:lumMod val="65000"/>
                    <a:lumOff val="35000"/>
                  </a:schemeClr>
                </a:solidFill>
                <a:ea typeface="微软雅黑" panose="020B0503020204020204" pitchFamily="34" charset="-122"/>
              </a:endParaRPr>
            </a:p>
          </p:txBody>
        </p:sp>
        <p:sp>
          <p:nvSpPr>
            <p:cNvPr id="91" name="Freeform 11"/>
            <p:cNvSpPr/>
            <p:nvPr/>
          </p:nvSpPr>
          <p:spPr bwMode="auto">
            <a:xfrm>
              <a:off x="1101165" y="2945547"/>
              <a:ext cx="3530322" cy="2719917"/>
            </a:xfrm>
            <a:custGeom>
              <a:avLst/>
              <a:gdLst>
                <a:gd name="T0" fmla="*/ 138 w 1067"/>
                <a:gd name="T1" fmla="*/ 12 h 823"/>
                <a:gd name="T2" fmla="*/ 102 w 1067"/>
                <a:gd name="T3" fmla="*/ 51 h 823"/>
                <a:gd name="T4" fmla="*/ 14 w 1067"/>
                <a:gd name="T5" fmla="*/ 223 h 823"/>
                <a:gd name="T6" fmla="*/ 1 w 1067"/>
                <a:gd name="T7" fmla="*/ 304 h 823"/>
                <a:gd name="T8" fmla="*/ 0 w 1067"/>
                <a:gd name="T9" fmla="*/ 321 h 823"/>
                <a:gd name="T10" fmla="*/ 0 w 1067"/>
                <a:gd name="T11" fmla="*/ 339 h 823"/>
                <a:gd name="T12" fmla="*/ 33 w 1067"/>
                <a:gd name="T13" fmla="*/ 509 h 823"/>
                <a:gd name="T14" fmla="*/ 270 w 1067"/>
                <a:gd name="T15" fmla="*/ 766 h 823"/>
                <a:gd name="T16" fmla="*/ 458 w 1067"/>
                <a:gd name="T17" fmla="*/ 820 h 823"/>
                <a:gd name="T18" fmla="*/ 463 w 1067"/>
                <a:gd name="T19" fmla="*/ 821 h 823"/>
                <a:gd name="T20" fmla="*/ 466 w 1067"/>
                <a:gd name="T21" fmla="*/ 821 h 823"/>
                <a:gd name="T22" fmla="*/ 480 w 1067"/>
                <a:gd name="T23" fmla="*/ 822 h 823"/>
                <a:gd name="T24" fmla="*/ 485 w 1067"/>
                <a:gd name="T25" fmla="*/ 822 h 823"/>
                <a:gd name="T26" fmla="*/ 512 w 1067"/>
                <a:gd name="T27" fmla="*/ 823 h 823"/>
                <a:gd name="T28" fmla="*/ 524 w 1067"/>
                <a:gd name="T29" fmla="*/ 822 h 823"/>
                <a:gd name="T30" fmla="*/ 572 w 1067"/>
                <a:gd name="T31" fmla="*/ 819 h 823"/>
                <a:gd name="T32" fmla="*/ 619 w 1067"/>
                <a:gd name="T33" fmla="*/ 811 h 823"/>
                <a:gd name="T34" fmla="*/ 809 w 1067"/>
                <a:gd name="T35" fmla="*/ 731 h 823"/>
                <a:gd name="T36" fmla="*/ 940 w 1067"/>
                <a:gd name="T37" fmla="*/ 611 h 823"/>
                <a:gd name="T38" fmla="*/ 958 w 1067"/>
                <a:gd name="T39" fmla="*/ 588 h 823"/>
                <a:gd name="T40" fmla="*/ 988 w 1067"/>
                <a:gd name="T41" fmla="*/ 542 h 823"/>
                <a:gd name="T42" fmla="*/ 1012 w 1067"/>
                <a:gd name="T43" fmla="*/ 496 h 823"/>
                <a:gd name="T44" fmla="*/ 1056 w 1067"/>
                <a:gd name="T45" fmla="*/ 366 h 823"/>
                <a:gd name="T46" fmla="*/ 1064 w 1067"/>
                <a:gd name="T47" fmla="*/ 315 h 823"/>
                <a:gd name="T48" fmla="*/ 691 w 1067"/>
                <a:gd name="T49" fmla="*/ 288 h 823"/>
                <a:gd name="T50" fmla="*/ 695 w 1067"/>
                <a:gd name="T51" fmla="*/ 311 h 823"/>
                <a:gd name="T52" fmla="*/ 696 w 1067"/>
                <a:gd name="T53" fmla="*/ 328 h 823"/>
                <a:gd name="T54" fmla="*/ 690 w 1067"/>
                <a:gd name="T55" fmla="*/ 390 h 823"/>
                <a:gd name="T56" fmla="*/ 686 w 1067"/>
                <a:gd name="T57" fmla="*/ 405 h 823"/>
                <a:gd name="T58" fmla="*/ 677 w 1067"/>
                <a:gd name="T59" fmla="*/ 429 h 823"/>
                <a:gd name="T60" fmla="*/ 673 w 1067"/>
                <a:gd name="T61" fmla="*/ 437 h 823"/>
                <a:gd name="T62" fmla="*/ 629 w 1067"/>
                <a:gd name="T63" fmla="*/ 504 h 823"/>
                <a:gd name="T64" fmla="*/ 509 w 1067"/>
                <a:gd name="T65" fmla="*/ 583 h 823"/>
                <a:gd name="T66" fmla="*/ 493 w 1067"/>
                <a:gd name="T67" fmla="*/ 588 h 823"/>
                <a:gd name="T68" fmla="*/ 484 w 1067"/>
                <a:gd name="T69" fmla="*/ 590 h 823"/>
                <a:gd name="T70" fmla="*/ 477 w 1067"/>
                <a:gd name="T71" fmla="*/ 592 h 823"/>
                <a:gd name="T72" fmla="*/ 470 w 1067"/>
                <a:gd name="T73" fmla="*/ 593 h 823"/>
                <a:gd name="T74" fmla="*/ 458 w 1067"/>
                <a:gd name="T75" fmla="*/ 595 h 823"/>
                <a:gd name="T76" fmla="*/ 459 w 1067"/>
                <a:gd name="T77" fmla="*/ 595 h 823"/>
                <a:gd name="T78" fmla="*/ 455 w 1067"/>
                <a:gd name="T79" fmla="*/ 595 h 823"/>
                <a:gd name="T80" fmla="*/ 229 w 1067"/>
                <a:gd name="T81" fmla="*/ 541 h 823"/>
                <a:gd name="T82" fmla="*/ 89 w 1067"/>
                <a:gd name="T83" fmla="*/ 344 h 823"/>
                <a:gd name="T84" fmla="*/ 84 w 1067"/>
                <a:gd name="T85" fmla="*/ 323 h 823"/>
                <a:gd name="T86" fmla="*/ 81 w 1067"/>
                <a:gd name="T87" fmla="*/ 310 h 823"/>
                <a:gd name="T88" fmla="*/ 79 w 1067"/>
                <a:gd name="T89" fmla="*/ 294 h 823"/>
                <a:gd name="T90" fmla="*/ 78 w 1067"/>
                <a:gd name="T91" fmla="*/ 288 h 823"/>
                <a:gd name="T92" fmla="*/ 78 w 1067"/>
                <a:gd name="T93" fmla="*/ 288 h 823"/>
                <a:gd name="T94" fmla="*/ 75 w 1067"/>
                <a:gd name="T95" fmla="*/ 232 h 823"/>
                <a:gd name="T96" fmla="*/ 118 w 1067"/>
                <a:gd name="T97" fmla="*/ 62 h 823"/>
                <a:gd name="T98" fmla="*/ 144 w 1067"/>
                <a:gd name="T99" fmla="*/ 17 h 823"/>
                <a:gd name="T100" fmla="*/ 152 w 1067"/>
                <a:gd name="T101"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7" h="823">
                  <a:moveTo>
                    <a:pt x="152" y="0"/>
                  </a:moveTo>
                  <a:cubicBezTo>
                    <a:pt x="152" y="0"/>
                    <a:pt x="147" y="4"/>
                    <a:pt x="138" y="12"/>
                  </a:cubicBezTo>
                  <a:cubicBezTo>
                    <a:pt x="134" y="16"/>
                    <a:pt x="129" y="22"/>
                    <a:pt x="122" y="28"/>
                  </a:cubicBezTo>
                  <a:cubicBezTo>
                    <a:pt x="116" y="34"/>
                    <a:pt x="109" y="42"/>
                    <a:pt x="102" y="51"/>
                  </a:cubicBezTo>
                  <a:cubicBezTo>
                    <a:pt x="87" y="68"/>
                    <a:pt x="70" y="91"/>
                    <a:pt x="55" y="120"/>
                  </a:cubicBezTo>
                  <a:cubicBezTo>
                    <a:pt x="39" y="148"/>
                    <a:pt x="24" y="183"/>
                    <a:pt x="14" y="223"/>
                  </a:cubicBezTo>
                  <a:cubicBezTo>
                    <a:pt x="9" y="243"/>
                    <a:pt x="5" y="265"/>
                    <a:pt x="2" y="287"/>
                  </a:cubicBezTo>
                  <a:cubicBezTo>
                    <a:pt x="2" y="293"/>
                    <a:pt x="1" y="298"/>
                    <a:pt x="1" y="304"/>
                  </a:cubicBezTo>
                  <a:cubicBezTo>
                    <a:pt x="1" y="306"/>
                    <a:pt x="0" y="309"/>
                    <a:pt x="0" y="312"/>
                  </a:cubicBezTo>
                  <a:cubicBezTo>
                    <a:pt x="0" y="315"/>
                    <a:pt x="0" y="318"/>
                    <a:pt x="0" y="321"/>
                  </a:cubicBezTo>
                  <a:cubicBezTo>
                    <a:pt x="0" y="324"/>
                    <a:pt x="0" y="327"/>
                    <a:pt x="0" y="330"/>
                  </a:cubicBezTo>
                  <a:cubicBezTo>
                    <a:pt x="0" y="333"/>
                    <a:pt x="0" y="336"/>
                    <a:pt x="0" y="339"/>
                  </a:cubicBezTo>
                  <a:cubicBezTo>
                    <a:pt x="0" y="345"/>
                    <a:pt x="0" y="351"/>
                    <a:pt x="0" y="357"/>
                  </a:cubicBezTo>
                  <a:cubicBezTo>
                    <a:pt x="3" y="406"/>
                    <a:pt x="13" y="458"/>
                    <a:pt x="33" y="509"/>
                  </a:cubicBezTo>
                  <a:cubicBezTo>
                    <a:pt x="54" y="561"/>
                    <a:pt x="84" y="611"/>
                    <a:pt x="124" y="655"/>
                  </a:cubicBezTo>
                  <a:cubicBezTo>
                    <a:pt x="164" y="700"/>
                    <a:pt x="214" y="738"/>
                    <a:pt x="270" y="766"/>
                  </a:cubicBezTo>
                  <a:cubicBezTo>
                    <a:pt x="326" y="795"/>
                    <a:pt x="389" y="814"/>
                    <a:pt x="452" y="820"/>
                  </a:cubicBezTo>
                  <a:cubicBezTo>
                    <a:pt x="458" y="820"/>
                    <a:pt x="458" y="820"/>
                    <a:pt x="458" y="820"/>
                  </a:cubicBezTo>
                  <a:cubicBezTo>
                    <a:pt x="459" y="821"/>
                    <a:pt x="459" y="821"/>
                    <a:pt x="459" y="821"/>
                  </a:cubicBezTo>
                  <a:cubicBezTo>
                    <a:pt x="457" y="821"/>
                    <a:pt x="463" y="821"/>
                    <a:pt x="463" y="821"/>
                  </a:cubicBezTo>
                  <a:cubicBezTo>
                    <a:pt x="464" y="821"/>
                    <a:pt x="464" y="821"/>
                    <a:pt x="464" y="821"/>
                  </a:cubicBezTo>
                  <a:cubicBezTo>
                    <a:pt x="466" y="821"/>
                    <a:pt x="466" y="821"/>
                    <a:pt x="466" y="821"/>
                  </a:cubicBezTo>
                  <a:cubicBezTo>
                    <a:pt x="476" y="822"/>
                    <a:pt x="476" y="822"/>
                    <a:pt x="476" y="822"/>
                  </a:cubicBezTo>
                  <a:cubicBezTo>
                    <a:pt x="480" y="822"/>
                    <a:pt x="480" y="822"/>
                    <a:pt x="480" y="822"/>
                  </a:cubicBezTo>
                  <a:cubicBezTo>
                    <a:pt x="483" y="822"/>
                    <a:pt x="483" y="822"/>
                    <a:pt x="483" y="822"/>
                  </a:cubicBezTo>
                  <a:cubicBezTo>
                    <a:pt x="483" y="822"/>
                    <a:pt x="484" y="822"/>
                    <a:pt x="485" y="822"/>
                  </a:cubicBezTo>
                  <a:cubicBezTo>
                    <a:pt x="499" y="823"/>
                    <a:pt x="499" y="823"/>
                    <a:pt x="499" y="823"/>
                  </a:cubicBezTo>
                  <a:cubicBezTo>
                    <a:pt x="512" y="823"/>
                    <a:pt x="512" y="823"/>
                    <a:pt x="512" y="823"/>
                  </a:cubicBezTo>
                  <a:cubicBezTo>
                    <a:pt x="514" y="823"/>
                    <a:pt x="516" y="823"/>
                    <a:pt x="518" y="823"/>
                  </a:cubicBezTo>
                  <a:cubicBezTo>
                    <a:pt x="524" y="822"/>
                    <a:pt x="524" y="822"/>
                    <a:pt x="524" y="822"/>
                  </a:cubicBezTo>
                  <a:cubicBezTo>
                    <a:pt x="532" y="822"/>
                    <a:pt x="540" y="822"/>
                    <a:pt x="548" y="821"/>
                  </a:cubicBezTo>
                  <a:cubicBezTo>
                    <a:pt x="556" y="820"/>
                    <a:pt x="564" y="820"/>
                    <a:pt x="572" y="819"/>
                  </a:cubicBezTo>
                  <a:cubicBezTo>
                    <a:pt x="579" y="818"/>
                    <a:pt x="587" y="817"/>
                    <a:pt x="595" y="816"/>
                  </a:cubicBezTo>
                  <a:cubicBezTo>
                    <a:pt x="603" y="814"/>
                    <a:pt x="611" y="813"/>
                    <a:pt x="619" y="811"/>
                  </a:cubicBezTo>
                  <a:cubicBezTo>
                    <a:pt x="626" y="810"/>
                    <a:pt x="634" y="808"/>
                    <a:pt x="642" y="806"/>
                  </a:cubicBezTo>
                  <a:cubicBezTo>
                    <a:pt x="702" y="790"/>
                    <a:pt x="760" y="764"/>
                    <a:pt x="809" y="731"/>
                  </a:cubicBezTo>
                  <a:cubicBezTo>
                    <a:pt x="858" y="699"/>
                    <a:pt x="900" y="660"/>
                    <a:pt x="934" y="619"/>
                  </a:cubicBezTo>
                  <a:cubicBezTo>
                    <a:pt x="936" y="616"/>
                    <a:pt x="938" y="614"/>
                    <a:pt x="940" y="611"/>
                  </a:cubicBezTo>
                  <a:cubicBezTo>
                    <a:pt x="942" y="609"/>
                    <a:pt x="944" y="606"/>
                    <a:pt x="946" y="604"/>
                  </a:cubicBezTo>
                  <a:cubicBezTo>
                    <a:pt x="950" y="598"/>
                    <a:pt x="954" y="593"/>
                    <a:pt x="958" y="588"/>
                  </a:cubicBezTo>
                  <a:cubicBezTo>
                    <a:pt x="965" y="578"/>
                    <a:pt x="972" y="568"/>
                    <a:pt x="979" y="557"/>
                  </a:cubicBezTo>
                  <a:cubicBezTo>
                    <a:pt x="982" y="552"/>
                    <a:pt x="985" y="547"/>
                    <a:pt x="988" y="542"/>
                  </a:cubicBezTo>
                  <a:cubicBezTo>
                    <a:pt x="991" y="536"/>
                    <a:pt x="994" y="531"/>
                    <a:pt x="997" y="526"/>
                  </a:cubicBezTo>
                  <a:cubicBezTo>
                    <a:pt x="1002" y="516"/>
                    <a:pt x="1007" y="506"/>
                    <a:pt x="1012" y="496"/>
                  </a:cubicBezTo>
                  <a:cubicBezTo>
                    <a:pt x="1031" y="456"/>
                    <a:pt x="1043" y="419"/>
                    <a:pt x="1050" y="388"/>
                  </a:cubicBezTo>
                  <a:cubicBezTo>
                    <a:pt x="1053" y="380"/>
                    <a:pt x="1054" y="373"/>
                    <a:pt x="1056" y="366"/>
                  </a:cubicBezTo>
                  <a:cubicBezTo>
                    <a:pt x="1057" y="359"/>
                    <a:pt x="1059" y="352"/>
                    <a:pt x="1059" y="346"/>
                  </a:cubicBezTo>
                  <a:cubicBezTo>
                    <a:pt x="1061" y="334"/>
                    <a:pt x="1063" y="323"/>
                    <a:pt x="1064" y="315"/>
                  </a:cubicBezTo>
                  <a:cubicBezTo>
                    <a:pt x="1066" y="297"/>
                    <a:pt x="1067" y="288"/>
                    <a:pt x="1067" y="288"/>
                  </a:cubicBezTo>
                  <a:cubicBezTo>
                    <a:pt x="691" y="288"/>
                    <a:pt x="691" y="288"/>
                    <a:pt x="691" y="288"/>
                  </a:cubicBezTo>
                  <a:cubicBezTo>
                    <a:pt x="691" y="288"/>
                    <a:pt x="692" y="292"/>
                    <a:pt x="693" y="299"/>
                  </a:cubicBezTo>
                  <a:cubicBezTo>
                    <a:pt x="694" y="302"/>
                    <a:pt x="694" y="306"/>
                    <a:pt x="695" y="311"/>
                  </a:cubicBezTo>
                  <a:cubicBezTo>
                    <a:pt x="695" y="314"/>
                    <a:pt x="695" y="316"/>
                    <a:pt x="695" y="319"/>
                  </a:cubicBezTo>
                  <a:cubicBezTo>
                    <a:pt x="696" y="322"/>
                    <a:pt x="696" y="325"/>
                    <a:pt x="696" y="328"/>
                  </a:cubicBezTo>
                  <a:cubicBezTo>
                    <a:pt x="696" y="341"/>
                    <a:pt x="696" y="357"/>
                    <a:pt x="693" y="376"/>
                  </a:cubicBezTo>
                  <a:cubicBezTo>
                    <a:pt x="692" y="380"/>
                    <a:pt x="691" y="385"/>
                    <a:pt x="690" y="390"/>
                  </a:cubicBezTo>
                  <a:cubicBezTo>
                    <a:pt x="689" y="392"/>
                    <a:pt x="688" y="395"/>
                    <a:pt x="688" y="398"/>
                  </a:cubicBezTo>
                  <a:cubicBezTo>
                    <a:pt x="687" y="400"/>
                    <a:pt x="686" y="403"/>
                    <a:pt x="686" y="405"/>
                  </a:cubicBezTo>
                  <a:cubicBezTo>
                    <a:pt x="684" y="410"/>
                    <a:pt x="682" y="415"/>
                    <a:pt x="680" y="421"/>
                  </a:cubicBezTo>
                  <a:cubicBezTo>
                    <a:pt x="679" y="424"/>
                    <a:pt x="678" y="426"/>
                    <a:pt x="677" y="429"/>
                  </a:cubicBezTo>
                  <a:cubicBezTo>
                    <a:pt x="677" y="430"/>
                    <a:pt x="676" y="432"/>
                    <a:pt x="675" y="433"/>
                  </a:cubicBezTo>
                  <a:cubicBezTo>
                    <a:pt x="675" y="434"/>
                    <a:pt x="674" y="436"/>
                    <a:pt x="673" y="437"/>
                  </a:cubicBezTo>
                  <a:cubicBezTo>
                    <a:pt x="669" y="448"/>
                    <a:pt x="662" y="459"/>
                    <a:pt x="655" y="471"/>
                  </a:cubicBezTo>
                  <a:cubicBezTo>
                    <a:pt x="648" y="482"/>
                    <a:pt x="639" y="493"/>
                    <a:pt x="629" y="504"/>
                  </a:cubicBezTo>
                  <a:cubicBezTo>
                    <a:pt x="610" y="526"/>
                    <a:pt x="585" y="546"/>
                    <a:pt x="556" y="562"/>
                  </a:cubicBezTo>
                  <a:cubicBezTo>
                    <a:pt x="541" y="571"/>
                    <a:pt x="525" y="578"/>
                    <a:pt x="509" y="583"/>
                  </a:cubicBezTo>
                  <a:cubicBezTo>
                    <a:pt x="504" y="585"/>
                    <a:pt x="500" y="586"/>
                    <a:pt x="496" y="587"/>
                  </a:cubicBezTo>
                  <a:cubicBezTo>
                    <a:pt x="493" y="588"/>
                    <a:pt x="493" y="588"/>
                    <a:pt x="493" y="588"/>
                  </a:cubicBezTo>
                  <a:cubicBezTo>
                    <a:pt x="491" y="588"/>
                    <a:pt x="490" y="589"/>
                    <a:pt x="489" y="589"/>
                  </a:cubicBezTo>
                  <a:cubicBezTo>
                    <a:pt x="484" y="590"/>
                    <a:pt x="484" y="590"/>
                    <a:pt x="484" y="590"/>
                  </a:cubicBezTo>
                  <a:cubicBezTo>
                    <a:pt x="479" y="592"/>
                    <a:pt x="479" y="592"/>
                    <a:pt x="479" y="592"/>
                  </a:cubicBezTo>
                  <a:cubicBezTo>
                    <a:pt x="478" y="592"/>
                    <a:pt x="478" y="592"/>
                    <a:pt x="477" y="592"/>
                  </a:cubicBezTo>
                  <a:cubicBezTo>
                    <a:pt x="474" y="593"/>
                    <a:pt x="474" y="593"/>
                    <a:pt x="474" y="593"/>
                  </a:cubicBezTo>
                  <a:cubicBezTo>
                    <a:pt x="470" y="593"/>
                    <a:pt x="470" y="593"/>
                    <a:pt x="470" y="593"/>
                  </a:cubicBezTo>
                  <a:cubicBezTo>
                    <a:pt x="460" y="594"/>
                    <a:pt x="460" y="594"/>
                    <a:pt x="460" y="594"/>
                  </a:cubicBezTo>
                  <a:cubicBezTo>
                    <a:pt x="458" y="595"/>
                    <a:pt x="458" y="595"/>
                    <a:pt x="458" y="595"/>
                  </a:cubicBezTo>
                  <a:cubicBezTo>
                    <a:pt x="457" y="595"/>
                    <a:pt x="457" y="595"/>
                    <a:pt x="457" y="595"/>
                  </a:cubicBezTo>
                  <a:cubicBezTo>
                    <a:pt x="456" y="595"/>
                    <a:pt x="462" y="595"/>
                    <a:pt x="459" y="595"/>
                  </a:cubicBezTo>
                  <a:cubicBezTo>
                    <a:pt x="459" y="595"/>
                    <a:pt x="459" y="595"/>
                    <a:pt x="459" y="595"/>
                  </a:cubicBezTo>
                  <a:cubicBezTo>
                    <a:pt x="455" y="595"/>
                    <a:pt x="455" y="595"/>
                    <a:pt x="455" y="595"/>
                  </a:cubicBezTo>
                  <a:cubicBezTo>
                    <a:pt x="418" y="601"/>
                    <a:pt x="379" y="599"/>
                    <a:pt x="340" y="590"/>
                  </a:cubicBezTo>
                  <a:cubicBezTo>
                    <a:pt x="301" y="581"/>
                    <a:pt x="263" y="564"/>
                    <a:pt x="229" y="541"/>
                  </a:cubicBezTo>
                  <a:cubicBezTo>
                    <a:pt x="195" y="517"/>
                    <a:pt x="165" y="487"/>
                    <a:pt x="141" y="454"/>
                  </a:cubicBezTo>
                  <a:cubicBezTo>
                    <a:pt x="117" y="420"/>
                    <a:pt x="100" y="382"/>
                    <a:pt x="89" y="344"/>
                  </a:cubicBezTo>
                  <a:cubicBezTo>
                    <a:pt x="88" y="339"/>
                    <a:pt x="87" y="335"/>
                    <a:pt x="85" y="330"/>
                  </a:cubicBezTo>
                  <a:cubicBezTo>
                    <a:pt x="85" y="327"/>
                    <a:pt x="84" y="325"/>
                    <a:pt x="84" y="323"/>
                  </a:cubicBezTo>
                  <a:cubicBezTo>
                    <a:pt x="83" y="321"/>
                    <a:pt x="83" y="318"/>
                    <a:pt x="82" y="316"/>
                  </a:cubicBezTo>
                  <a:cubicBezTo>
                    <a:pt x="82" y="314"/>
                    <a:pt x="81" y="312"/>
                    <a:pt x="81" y="310"/>
                  </a:cubicBezTo>
                  <a:cubicBezTo>
                    <a:pt x="80" y="307"/>
                    <a:pt x="80" y="304"/>
                    <a:pt x="80" y="302"/>
                  </a:cubicBezTo>
                  <a:cubicBezTo>
                    <a:pt x="79" y="299"/>
                    <a:pt x="79" y="297"/>
                    <a:pt x="79" y="294"/>
                  </a:cubicBezTo>
                  <a:cubicBezTo>
                    <a:pt x="78" y="290"/>
                    <a:pt x="78" y="290"/>
                    <a:pt x="78" y="290"/>
                  </a:cubicBezTo>
                  <a:cubicBezTo>
                    <a:pt x="78" y="288"/>
                    <a:pt x="78" y="288"/>
                    <a:pt x="78" y="288"/>
                  </a:cubicBezTo>
                  <a:cubicBezTo>
                    <a:pt x="78" y="288"/>
                    <a:pt x="78" y="288"/>
                    <a:pt x="78" y="288"/>
                  </a:cubicBezTo>
                  <a:cubicBezTo>
                    <a:pt x="78" y="287"/>
                    <a:pt x="78" y="288"/>
                    <a:pt x="78" y="288"/>
                  </a:cubicBezTo>
                  <a:cubicBezTo>
                    <a:pt x="78" y="287"/>
                    <a:pt x="78" y="287"/>
                    <a:pt x="78" y="287"/>
                  </a:cubicBezTo>
                  <a:cubicBezTo>
                    <a:pt x="75" y="268"/>
                    <a:pt x="75" y="250"/>
                    <a:pt x="75" y="232"/>
                  </a:cubicBezTo>
                  <a:cubicBezTo>
                    <a:pt x="76" y="196"/>
                    <a:pt x="81" y="163"/>
                    <a:pt x="90" y="134"/>
                  </a:cubicBezTo>
                  <a:cubicBezTo>
                    <a:pt x="98" y="106"/>
                    <a:pt x="108" y="81"/>
                    <a:pt x="118" y="62"/>
                  </a:cubicBezTo>
                  <a:cubicBezTo>
                    <a:pt x="123" y="52"/>
                    <a:pt x="128" y="43"/>
                    <a:pt x="133" y="36"/>
                  </a:cubicBezTo>
                  <a:cubicBezTo>
                    <a:pt x="137" y="29"/>
                    <a:pt x="141" y="22"/>
                    <a:pt x="144" y="17"/>
                  </a:cubicBezTo>
                  <a:cubicBezTo>
                    <a:pt x="151" y="8"/>
                    <a:pt x="155" y="2"/>
                    <a:pt x="155" y="2"/>
                  </a:cubicBezTo>
                  <a:lnTo>
                    <a:pt x="152" y="0"/>
                  </a:lnTo>
                  <a:close/>
                </a:path>
              </a:pathLst>
            </a:custGeom>
            <a:solidFill>
              <a:schemeClr val="accent2">
                <a:lumMod val="75000"/>
              </a:schemeClr>
            </a:solidFill>
            <a:ln>
              <a:noFill/>
            </a:ln>
          </p:spPr>
          <p:txBody>
            <a:bodyPr lIns="121954" tIns="60977" rIns="121954" bIns="60977"/>
            <a:lstStyle/>
            <a:p>
              <a:endParaRPr lang="zh-CN" altLang="en-US" sz="2100"/>
            </a:p>
          </p:txBody>
        </p:sp>
        <p:grpSp>
          <p:nvGrpSpPr>
            <p:cNvPr id="92" name="组合 91"/>
            <p:cNvGrpSpPr/>
            <p:nvPr/>
          </p:nvGrpSpPr>
          <p:grpSpPr>
            <a:xfrm>
              <a:off x="3672060" y="4171700"/>
              <a:ext cx="459557" cy="499533"/>
              <a:chOff x="4290602" y="3616987"/>
              <a:chExt cx="459557" cy="499533"/>
            </a:xfrm>
          </p:grpSpPr>
          <p:sp>
            <p:nvSpPr>
              <p:cNvPr id="96" name="Freeform 31"/>
              <p:cNvSpPr/>
              <p:nvPr/>
            </p:nvSpPr>
            <p:spPr bwMode="auto">
              <a:xfrm>
                <a:off x="4290602" y="3693187"/>
                <a:ext cx="271074" cy="423333"/>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97" name="Freeform 32"/>
              <p:cNvSpPr/>
              <p:nvPr/>
            </p:nvSpPr>
            <p:spPr bwMode="auto">
              <a:xfrm>
                <a:off x="4546852" y="3646620"/>
                <a:ext cx="42355" cy="57151"/>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98" name="Freeform 33"/>
              <p:cNvSpPr/>
              <p:nvPr/>
            </p:nvSpPr>
            <p:spPr bwMode="auto">
              <a:xfrm>
                <a:off x="4650622" y="3911203"/>
                <a:ext cx="69887" cy="69851"/>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06" name="Freeform 34"/>
              <p:cNvSpPr/>
              <p:nvPr/>
            </p:nvSpPr>
            <p:spPr bwMode="auto">
              <a:xfrm>
                <a:off x="4561676" y="3767269"/>
                <a:ext cx="74123" cy="7620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08" name="Freeform 35"/>
              <p:cNvSpPr/>
              <p:nvPr/>
            </p:nvSpPr>
            <p:spPr bwMode="auto">
              <a:xfrm>
                <a:off x="4631563" y="3644503"/>
                <a:ext cx="59298" cy="59267"/>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0" name="Freeform 36"/>
              <p:cNvSpPr/>
              <p:nvPr/>
            </p:nvSpPr>
            <p:spPr bwMode="auto">
              <a:xfrm>
                <a:off x="4701450" y="3763037"/>
                <a:ext cx="48709" cy="46567"/>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4" name="Freeform 37"/>
              <p:cNvSpPr/>
              <p:nvPr/>
            </p:nvSpPr>
            <p:spPr bwMode="auto">
              <a:xfrm>
                <a:off x="4496026" y="3945070"/>
                <a:ext cx="50826" cy="48684"/>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5" name="Freeform 38"/>
              <p:cNvSpPr/>
              <p:nvPr/>
            </p:nvSpPr>
            <p:spPr bwMode="auto">
              <a:xfrm>
                <a:off x="4347782" y="3786321"/>
                <a:ext cx="42355" cy="40217"/>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6" name="Freeform 39"/>
              <p:cNvSpPr/>
              <p:nvPr/>
            </p:nvSpPr>
            <p:spPr bwMode="auto">
              <a:xfrm>
                <a:off x="4394374" y="3616987"/>
                <a:ext cx="72004" cy="7620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grpSp>
        <p:sp>
          <p:nvSpPr>
            <p:cNvPr id="93" name="TextBox 6"/>
            <p:cNvSpPr txBox="1"/>
            <p:nvPr/>
          </p:nvSpPr>
          <p:spPr>
            <a:xfrm>
              <a:off x="7886314" y="2202583"/>
              <a:ext cx="2952328"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a:t>
              </a:r>
              <a:r>
                <a:rPr lang="en-US" altLang="zh-CN" sz="2400" b="1" dirty="0">
                  <a:solidFill>
                    <a:schemeClr val="tx1">
                      <a:lumMod val="95000"/>
                      <a:lumOff val="5000"/>
                    </a:schemeClr>
                  </a:solidFill>
                  <a:latin typeface="Impact" panose="020B0806030902050204" pitchFamily="34" charset="0"/>
                  <a:ea typeface="微软雅黑" panose="020B0503020204020204" pitchFamily="34" charset="-122"/>
                </a:rPr>
                <a:t>1</a:t>
              </a:r>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）借用“外脑”</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94" name="TextBox 10"/>
            <p:cNvSpPr txBox="1"/>
            <p:nvPr/>
          </p:nvSpPr>
          <p:spPr>
            <a:xfrm>
              <a:off x="7878526" y="3508018"/>
              <a:ext cx="2960116"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a:t>
              </a:r>
              <a:r>
                <a:rPr lang="en-US" altLang="zh-CN" sz="2400" b="1" dirty="0">
                  <a:solidFill>
                    <a:schemeClr val="tx1">
                      <a:lumMod val="95000"/>
                      <a:lumOff val="5000"/>
                    </a:schemeClr>
                  </a:solidFill>
                  <a:latin typeface="Impact" panose="020B0806030902050204" pitchFamily="34" charset="0"/>
                  <a:ea typeface="微软雅黑" panose="020B0503020204020204" pitchFamily="34" charset="-122"/>
                </a:rPr>
                <a:t>2</a:t>
              </a:r>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）培养团队精神</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95" name="TextBox 11"/>
            <p:cNvSpPr txBox="1"/>
            <p:nvPr/>
          </p:nvSpPr>
          <p:spPr>
            <a:xfrm>
              <a:off x="7886314" y="4804162"/>
              <a:ext cx="3528392" cy="40055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a:t>
              </a:r>
              <a:r>
                <a:rPr lang="en-US" altLang="zh-CN" sz="2400" b="1" dirty="0">
                  <a:solidFill>
                    <a:schemeClr val="tx1">
                      <a:lumMod val="95000"/>
                      <a:lumOff val="5000"/>
                    </a:schemeClr>
                  </a:solidFill>
                  <a:latin typeface="Impact" panose="020B0806030902050204" pitchFamily="34" charset="0"/>
                  <a:ea typeface="微软雅黑" panose="020B0503020204020204" pitchFamily="34" charset="-122"/>
                </a:rPr>
                <a:t>3</a:t>
              </a:r>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）控制人员的流失</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一、创业精神的要素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054290"/>
            <a:ext cx="10727545" cy="1134413"/>
          </a:xfrm>
          <a:prstGeom prst="rect">
            <a:avLst/>
          </a:prstGeom>
          <a:noFill/>
        </p:spPr>
        <p:txBody>
          <a:bodyPr wrap="square" rtlCol="0">
            <a:spAutoFit/>
          </a:bodyPr>
          <a:lstStyle/>
          <a:p>
            <a:pPr indent="457200" algn="just">
              <a:lnSpc>
                <a:spcPct val="150000"/>
              </a:lnSpc>
            </a:pPr>
            <a:r>
              <a:rPr lang="zh-CN" altLang="en-US" sz="2400" dirty="0"/>
              <a:t>创业精神是创业的心理基础，是指在创业者的主观世界中，那些具有开创性的思想、观念、个性、意志、作风和品质等。</a:t>
            </a:r>
            <a:endParaRPr lang="en-US" altLang="zh-CN" sz="2400" dirty="0"/>
          </a:p>
        </p:txBody>
      </p:sp>
      <p:grpSp>
        <p:nvGrpSpPr>
          <p:cNvPr id="4" name="组合 3"/>
          <p:cNvGrpSpPr/>
          <p:nvPr/>
        </p:nvGrpSpPr>
        <p:grpSpPr>
          <a:xfrm>
            <a:off x="3105150" y="2671445"/>
            <a:ext cx="5424170" cy="3677285"/>
            <a:chOff x="2353220" y="2438785"/>
            <a:chExt cx="6109260" cy="4141622"/>
          </a:xfrm>
        </p:grpSpPr>
        <p:grpSp>
          <p:nvGrpSpPr>
            <p:cNvPr id="8" name="组合 7"/>
            <p:cNvGrpSpPr/>
            <p:nvPr/>
          </p:nvGrpSpPr>
          <p:grpSpPr>
            <a:xfrm>
              <a:off x="3778296" y="2885693"/>
              <a:ext cx="3158652" cy="3223544"/>
              <a:chOff x="871538" y="1981200"/>
              <a:chExt cx="4368801" cy="4460876"/>
            </a:xfrm>
          </p:grpSpPr>
          <p:sp>
            <p:nvSpPr>
              <p:cNvPr id="9" name="Freeform 5"/>
              <p:cNvSpPr/>
              <p:nvPr/>
            </p:nvSpPr>
            <p:spPr bwMode="auto">
              <a:xfrm>
                <a:off x="957263" y="2201863"/>
                <a:ext cx="2508250" cy="2587625"/>
              </a:xfrm>
              <a:custGeom>
                <a:avLst/>
                <a:gdLst>
                  <a:gd name="T0" fmla="*/ 248 w 444"/>
                  <a:gd name="T1" fmla="*/ 8 h 457"/>
                  <a:gd name="T2" fmla="*/ 416 w 444"/>
                  <a:gd name="T3" fmla="*/ 99 h 457"/>
                  <a:gd name="T4" fmla="*/ 434 w 444"/>
                  <a:gd name="T5" fmla="*/ 162 h 457"/>
                  <a:gd name="T6" fmla="*/ 363 w 444"/>
                  <a:gd name="T7" fmla="*/ 368 h 457"/>
                  <a:gd name="T8" fmla="*/ 171 w 444"/>
                  <a:gd name="T9" fmla="*/ 454 h 457"/>
                  <a:gd name="T10" fmla="*/ 8 w 444"/>
                  <a:gd name="T11" fmla="*/ 259 h 457"/>
                  <a:gd name="T12" fmla="*/ 157 w 444"/>
                  <a:gd name="T13" fmla="*/ 37 h 457"/>
                  <a:gd name="T14" fmla="*/ 248 w 444"/>
                  <a:gd name="T15" fmla="*/ 8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457">
                    <a:moveTo>
                      <a:pt x="248" y="8"/>
                    </a:moveTo>
                    <a:cubicBezTo>
                      <a:pt x="324" y="0"/>
                      <a:pt x="390" y="46"/>
                      <a:pt x="416" y="99"/>
                    </a:cubicBezTo>
                    <a:cubicBezTo>
                      <a:pt x="423" y="114"/>
                      <a:pt x="432" y="144"/>
                      <a:pt x="434" y="162"/>
                    </a:cubicBezTo>
                    <a:cubicBezTo>
                      <a:pt x="444" y="259"/>
                      <a:pt x="405" y="323"/>
                      <a:pt x="363" y="368"/>
                    </a:cubicBezTo>
                    <a:cubicBezTo>
                      <a:pt x="316" y="417"/>
                      <a:pt x="259" y="457"/>
                      <a:pt x="171" y="454"/>
                    </a:cubicBezTo>
                    <a:cubicBezTo>
                      <a:pt x="71" y="450"/>
                      <a:pt x="0" y="371"/>
                      <a:pt x="8" y="259"/>
                    </a:cubicBezTo>
                    <a:cubicBezTo>
                      <a:pt x="16" y="161"/>
                      <a:pt x="87" y="75"/>
                      <a:pt x="157" y="37"/>
                    </a:cubicBezTo>
                    <a:cubicBezTo>
                      <a:pt x="183" y="22"/>
                      <a:pt x="212" y="12"/>
                      <a:pt x="248" y="8"/>
                    </a:cubicBez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10" name="Freeform 6"/>
              <p:cNvSpPr/>
              <p:nvPr/>
            </p:nvSpPr>
            <p:spPr bwMode="auto">
              <a:xfrm>
                <a:off x="3295651" y="2309813"/>
                <a:ext cx="576263" cy="560388"/>
              </a:xfrm>
              <a:custGeom>
                <a:avLst/>
                <a:gdLst>
                  <a:gd name="T0" fmla="*/ 26 w 102"/>
                  <a:gd name="T1" fmla="*/ 7 h 99"/>
                  <a:gd name="T2" fmla="*/ 99 w 102"/>
                  <a:gd name="T3" fmla="*/ 50 h 99"/>
                  <a:gd name="T4" fmla="*/ 2 w 102"/>
                  <a:gd name="T5" fmla="*/ 32 h 99"/>
                  <a:gd name="T6" fmla="*/ 26 w 102"/>
                  <a:gd name="T7" fmla="*/ 7 h 99"/>
                </a:gdLst>
                <a:ahLst/>
                <a:cxnLst>
                  <a:cxn ang="0">
                    <a:pos x="T0" y="T1"/>
                  </a:cxn>
                  <a:cxn ang="0">
                    <a:pos x="T2" y="T3"/>
                  </a:cxn>
                  <a:cxn ang="0">
                    <a:pos x="T4" y="T5"/>
                  </a:cxn>
                  <a:cxn ang="0">
                    <a:pos x="T6" y="T7"/>
                  </a:cxn>
                </a:cxnLst>
                <a:rect l="0" t="0" r="r" b="b"/>
                <a:pathLst>
                  <a:path w="102" h="99">
                    <a:moveTo>
                      <a:pt x="26" y="7"/>
                    </a:moveTo>
                    <a:cubicBezTo>
                      <a:pt x="62" y="0"/>
                      <a:pt x="102" y="17"/>
                      <a:pt x="99" y="50"/>
                    </a:cubicBezTo>
                    <a:cubicBezTo>
                      <a:pt x="95" y="99"/>
                      <a:pt x="0" y="74"/>
                      <a:pt x="2" y="32"/>
                    </a:cubicBezTo>
                    <a:cubicBezTo>
                      <a:pt x="3" y="19"/>
                      <a:pt x="10" y="11"/>
                      <a:pt x="26" y="7"/>
                    </a:cubicBezTo>
                    <a:close/>
                  </a:path>
                </a:pathLst>
              </a:custGeom>
              <a:solidFill>
                <a:srgbClr val="2D886E"/>
              </a:solidFill>
              <a:ln>
                <a:noFill/>
              </a:ln>
            </p:spPr>
            <p:txBody>
              <a:bodyPr vert="horz" wrap="square" lIns="91440" tIns="45720" rIns="91440" bIns="45720" numCol="1" anchor="t" anchorCtr="0" compatLnSpc="1"/>
              <a:lstStyle/>
              <a:p>
                <a:endParaRPr lang="zh-CN" altLang="en-US"/>
              </a:p>
            </p:txBody>
          </p:sp>
          <p:sp>
            <p:nvSpPr>
              <p:cNvPr id="11" name="Freeform 7"/>
              <p:cNvSpPr/>
              <p:nvPr/>
            </p:nvSpPr>
            <p:spPr bwMode="auto">
              <a:xfrm>
                <a:off x="3194051" y="2598738"/>
                <a:ext cx="2028825" cy="2036763"/>
              </a:xfrm>
              <a:custGeom>
                <a:avLst/>
                <a:gdLst>
                  <a:gd name="T0" fmla="*/ 174 w 359"/>
                  <a:gd name="T1" fmla="*/ 6 h 360"/>
                  <a:gd name="T2" fmla="*/ 310 w 359"/>
                  <a:gd name="T3" fmla="*/ 87 h 360"/>
                  <a:gd name="T4" fmla="*/ 353 w 359"/>
                  <a:gd name="T5" fmla="*/ 212 h 360"/>
                  <a:gd name="T6" fmla="*/ 253 w 359"/>
                  <a:gd name="T7" fmla="*/ 352 h 360"/>
                  <a:gd name="T8" fmla="*/ 131 w 359"/>
                  <a:gd name="T9" fmla="*/ 19 h 360"/>
                  <a:gd name="T10" fmla="*/ 174 w 359"/>
                  <a:gd name="T11" fmla="*/ 6 h 360"/>
                </a:gdLst>
                <a:ahLst/>
                <a:cxnLst>
                  <a:cxn ang="0">
                    <a:pos x="T0" y="T1"/>
                  </a:cxn>
                  <a:cxn ang="0">
                    <a:pos x="T2" y="T3"/>
                  </a:cxn>
                  <a:cxn ang="0">
                    <a:pos x="T4" y="T5"/>
                  </a:cxn>
                  <a:cxn ang="0">
                    <a:pos x="T6" y="T7"/>
                  </a:cxn>
                  <a:cxn ang="0">
                    <a:pos x="T8" y="T9"/>
                  </a:cxn>
                  <a:cxn ang="0">
                    <a:pos x="T10" y="T11"/>
                  </a:cxn>
                </a:cxnLst>
                <a:rect l="0" t="0" r="r" b="b"/>
                <a:pathLst>
                  <a:path w="359" h="360">
                    <a:moveTo>
                      <a:pt x="174" y="6"/>
                    </a:moveTo>
                    <a:cubicBezTo>
                      <a:pt x="238" y="0"/>
                      <a:pt x="286" y="49"/>
                      <a:pt x="310" y="87"/>
                    </a:cubicBezTo>
                    <a:cubicBezTo>
                      <a:pt x="331" y="119"/>
                      <a:pt x="350" y="166"/>
                      <a:pt x="353" y="212"/>
                    </a:cubicBezTo>
                    <a:cubicBezTo>
                      <a:pt x="359" y="285"/>
                      <a:pt x="327" y="348"/>
                      <a:pt x="253" y="352"/>
                    </a:cubicBezTo>
                    <a:cubicBezTo>
                      <a:pt x="104" y="360"/>
                      <a:pt x="0" y="102"/>
                      <a:pt x="131" y="19"/>
                    </a:cubicBezTo>
                    <a:cubicBezTo>
                      <a:pt x="141" y="13"/>
                      <a:pt x="157" y="8"/>
                      <a:pt x="174" y="6"/>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12" name="Freeform 8"/>
              <p:cNvSpPr/>
              <p:nvPr/>
            </p:nvSpPr>
            <p:spPr bwMode="auto">
              <a:xfrm>
                <a:off x="2465388" y="4341813"/>
                <a:ext cx="1931988" cy="1789113"/>
              </a:xfrm>
              <a:custGeom>
                <a:avLst/>
                <a:gdLst>
                  <a:gd name="T0" fmla="*/ 155 w 342"/>
                  <a:gd name="T1" fmla="*/ 15 h 316"/>
                  <a:gd name="T2" fmla="*/ 337 w 342"/>
                  <a:gd name="T3" fmla="*/ 151 h 316"/>
                  <a:gd name="T4" fmla="*/ 140 w 342"/>
                  <a:gd name="T5" fmla="*/ 307 h 316"/>
                  <a:gd name="T6" fmla="*/ 10 w 342"/>
                  <a:gd name="T7" fmla="*/ 155 h 316"/>
                  <a:gd name="T8" fmla="*/ 55 w 342"/>
                  <a:gd name="T9" fmla="*/ 65 h 316"/>
                  <a:gd name="T10" fmla="*/ 155 w 342"/>
                  <a:gd name="T11" fmla="*/ 15 h 316"/>
                </a:gdLst>
                <a:ahLst/>
                <a:cxnLst>
                  <a:cxn ang="0">
                    <a:pos x="T0" y="T1"/>
                  </a:cxn>
                  <a:cxn ang="0">
                    <a:pos x="T2" y="T3"/>
                  </a:cxn>
                  <a:cxn ang="0">
                    <a:pos x="T4" y="T5"/>
                  </a:cxn>
                  <a:cxn ang="0">
                    <a:pos x="T6" y="T7"/>
                  </a:cxn>
                  <a:cxn ang="0">
                    <a:pos x="T8" y="T9"/>
                  </a:cxn>
                  <a:cxn ang="0">
                    <a:pos x="T10" y="T11"/>
                  </a:cxn>
                </a:cxnLst>
                <a:rect l="0" t="0" r="r" b="b"/>
                <a:pathLst>
                  <a:path w="342" h="316">
                    <a:moveTo>
                      <a:pt x="155" y="15"/>
                    </a:moveTo>
                    <a:cubicBezTo>
                      <a:pt x="260" y="0"/>
                      <a:pt x="342" y="67"/>
                      <a:pt x="337" y="151"/>
                    </a:cubicBezTo>
                    <a:cubicBezTo>
                      <a:pt x="332" y="250"/>
                      <a:pt x="240" y="316"/>
                      <a:pt x="140" y="307"/>
                    </a:cubicBezTo>
                    <a:cubicBezTo>
                      <a:pt x="62" y="300"/>
                      <a:pt x="0" y="241"/>
                      <a:pt x="10" y="155"/>
                    </a:cubicBezTo>
                    <a:cubicBezTo>
                      <a:pt x="14" y="114"/>
                      <a:pt x="37" y="83"/>
                      <a:pt x="55" y="65"/>
                    </a:cubicBezTo>
                    <a:cubicBezTo>
                      <a:pt x="78" y="41"/>
                      <a:pt x="116" y="20"/>
                      <a:pt x="155" y="15"/>
                    </a:cubicBez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13" name="Freeform 9"/>
              <p:cNvSpPr/>
              <p:nvPr/>
            </p:nvSpPr>
            <p:spPr bwMode="auto">
              <a:xfrm>
                <a:off x="4538663" y="4681538"/>
                <a:ext cx="600075" cy="838200"/>
              </a:xfrm>
              <a:custGeom>
                <a:avLst/>
                <a:gdLst>
                  <a:gd name="T0" fmla="*/ 69 w 106"/>
                  <a:gd name="T1" fmla="*/ 5 h 148"/>
                  <a:gd name="T2" fmla="*/ 98 w 106"/>
                  <a:gd name="T3" fmla="*/ 59 h 148"/>
                  <a:gd name="T4" fmla="*/ 55 w 106"/>
                  <a:gd name="T5" fmla="*/ 130 h 148"/>
                  <a:gd name="T6" fmla="*/ 4 w 106"/>
                  <a:gd name="T7" fmla="*/ 111 h 148"/>
                  <a:gd name="T8" fmla="*/ 69 w 106"/>
                  <a:gd name="T9" fmla="*/ 5 h 148"/>
                </a:gdLst>
                <a:ahLst/>
                <a:cxnLst>
                  <a:cxn ang="0">
                    <a:pos x="T0" y="T1"/>
                  </a:cxn>
                  <a:cxn ang="0">
                    <a:pos x="T2" y="T3"/>
                  </a:cxn>
                  <a:cxn ang="0">
                    <a:pos x="T4" y="T5"/>
                  </a:cxn>
                  <a:cxn ang="0">
                    <a:pos x="T6" y="T7"/>
                  </a:cxn>
                  <a:cxn ang="0">
                    <a:pos x="T8" y="T9"/>
                  </a:cxn>
                </a:cxnLst>
                <a:rect l="0" t="0" r="r" b="b"/>
                <a:pathLst>
                  <a:path w="106" h="148">
                    <a:moveTo>
                      <a:pt x="69" y="5"/>
                    </a:moveTo>
                    <a:cubicBezTo>
                      <a:pt x="97" y="0"/>
                      <a:pt x="106" y="25"/>
                      <a:pt x="98" y="59"/>
                    </a:cubicBezTo>
                    <a:cubicBezTo>
                      <a:pt x="92" y="82"/>
                      <a:pt x="69" y="119"/>
                      <a:pt x="55" y="130"/>
                    </a:cubicBezTo>
                    <a:cubicBezTo>
                      <a:pt x="33" y="148"/>
                      <a:pt x="7" y="142"/>
                      <a:pt x="4" y="111"/>
                    </a:cubicBezTo>
                    <a:cubicBezTo>
                      <a:pt x="0" y="62"/>
                      <a:pt x="34" y="12"/>
                      <a:pt x="69" y="5"/>
                    </a:cubicBez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14" name="Freeform 10"/>
              <p:cNvSpPr/>
              <p:nvPr/>
            </p:nvSpPr>
            <p:spPr bwMode="auto">
              <a:xfrm>
                <a:off x="1177926" y="4935538"/>
                <a:ext cx="1203325" cy="1274763"/>
              </a:xfrm>
              <a:custGeom>
                <a:avLst/>
                <a:gdLst>
                  <a:gd name="T0" fmla="*/ 57 w 213"/>
                  <a:gd name="T1" fmla="*/ 3 h 225"/>
                  <a:gd name="T2" fmla="*/ 163 w 213"/>
                  <a:gd name="T3" fmla="*/ 50 h 225"/>
                  <a:gd name="T4" fmla="*/ 207 w 213"/>
                  <a:gd name="T5" fmla="*/ 155 h 225"/>
                  <a:gd name="T6" fmla="*/ 77 w 213"/>
                  <a:gd name="T7" fmla="*/ 161 h 225"/>
                  <a:gd name="T8" fmla="*/ 19 w 213"/>
                  <a:gd name="T9" fmla="*/ 91 h 225"/>
                  <a:gd name="T10" fmla="*/ 57 w 213"/>
                  <a:gd name="T11" fmla="*/ 3 h 225"/>
                </a:gdLst>
                <a:ahLst/>
                <a:cxnLst>
                  <a:cxn ang="0">
                    <a:pos x="T0" y="T1"/>
                  </a:cxn>
                  <a:cxn ang="0">
                    <a:pos x="T2" y="T3"/>
                  </a:cxn>
                  <a:cxn ang="0">
                    <a:pos x="T4" y="T5"/>
                  </a:cxn>
                  <a:cxn ang="0">
                    <a:pos x="T6" y="T7"/>
                  </a:cxn>
                  <a:cxn ang="0">
                    <a:pos x="T8" y="T9"/>
                  </a:cxn>
                  <a:cxn ang="0">
                    <a:pos x="T10" y="T11"/>
                  </a:cxn>
                </a:cxnLst>
                <a:rect l="0" t="0" r="r" b="b"/>
                <a:pathLst>
                  <a:path w="213" h="225">
                    <a:moveTo>
                      <a:pt x="57" y="3"/>
                    </a:moveTo>
                    <a:cubicBezTo>
                      <a:pt x="93" y="0"/>
                      <a:pt x="136" y="23"/>
                      <a:pt x="163" y="50"/>
                    </a:cubicBezTo>
                    <a:cubicBezTo>
                      <a:pt x="185" y="72"/>
                      <a:pt x="213" y="112"/>
                      <a:pt x="207" y="155"/>
                    </a:cubicBezTo>
                    <a:cubicBezTo>
                      <a:pt x="199" y="225"/>
                      <a:pt x="115" y="194"/>
                      <a:pt x="77" y="161"/>
                    </a:cubicBezTo>
                    <a:cubicBezTo>
                      <a:pt x="52" y="140"/>
                      <a:pt x="30" y="112"/>
                      <a:pt x="19" y="91"/>
                    </a:cubicBezTo>
                    <a:cubicBezTo>
                      <a:pt x="0" y="51"/>
                      <a:pt x="8" y="7"/>
                      <a:pt x="57" y="3"/>
                    </a:cubicBez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15" name="Freeform 11"/>
              <p:cNvSpPr/>
              <p:nvPr/>
            </p:nvSpPr>
            <p:spPr bwMode="auto">
              <a:xfrm>
                <a:off x="2425701" y="6062663"/>
                <a:ext cx="576263" cy="379413"/>
              </a:xfrm>
              <a:custGeom>
                <a:avLst/>
                <a:gdLst>
                  <a:gd name="T0" fmla="*/ 6 w 102"/>
                  <a:gd name="T1" fmla="*/ 24 h 67"/>
                  <a:gd name="T2" fmla="*/ 99 w 102"/>
                  <a:gd name="T3" fmla="*/ 40 h 67"/>
                  <a:gd name="T4" fmla="*/ 6 w 102"/>
                  <a:gd name="T5" fmla="*/ 24 h 67"/>
                </a:gdLst>
                <a:ahLst/>
                <a:cxnLst>
                  <a:cxn ang="0">
                    <a:pos x="T0" y="T1"/>
                  </a:cxn>
                  <a:cxn ang="0">
                    <a:pos x="T2" y="T3"/>
                  </a:cxn>
                  <a:cxn ang="0">
                    <a:pos x="T4" y="T5"/>
                  </a:cxn>
                </a:cxnLst>
                <a:rect l="0" t="0" r="r" b="b"/>
                <a:pathLst>
                  <a:path w="102" h="67">
                    <a:moveTo>
                      <a:pt x="6" y="24"/>
                    </a:moveTo>
                    <a:cubicBezTo>
                      <a:pt x="19" y="0"/>
                      <a:pt x="102" y="14"/>
                      <a:pt x="99" y="40"/>
                    </a:cubicBezTo>
                    <a:cubicBezTo>
                      <a:pt x="96" y="67"/>
                      <a:pt x="0" y="50"/>
                      <a:pt x="6" y="24"/>
                    </a:cubicBez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16" name="Oval 12"/>
              <p:cNvSpPr>
                <a:spLocks noChangeArrowheads="1"/>
              </p:cNvSpPr>
              <p:nvPr/>
            </p:nvSpPr>
            <p:spPr bwMode="auto">
              <a:xfrm>
                <a:off x="2719388" y="1981200"/>
                <a:ext cx="752475" cy="328613"/>
              </a:xfrm>
              <a:prstGeom prst="ellipse">
                <a:avLst/>
              </a:prstGeom>
              <a:solidFill>
                <a:srgbClr val="4C6062"/>
              </a:solidFill>
              <a:ln>
                <a:noFill/>
              </a:ln>
            </p:spPr>
            <p:txBody>
              <a:bodyPr vert="horz" wrap="square" lIns="91440" tIns="45720" rIns="91440" bIns="45720" numCol="1" anchor="t" anchorCtr="0" compatLnSpc="1"/>
              <a:lstStyle/>
              <a:p>
                <a:endParaRPr lang="zh-CN" altLang="en-US"/>
              </a:p>
            </p:txBody>
          </p:sp>
          <p:sp>
            <p:nvSpPr>
              <p:cNvPr id="17" name="Freeform 13"/>
              <p:cNvSpPr/>
              <p:nvPr/>
            </p:nvSpPr>
            <p:spPr bwMode="auto">
              <a:xfrm>
                <a:off x="2178051" y="2111375"/>
                <a:ext cx="269875" cy="136525"/>
              </a:xfrm>
              <a:custGeom>
                <a:avLst/>
                <a:gdLst>
                  <a:gd name="T0" fmla="*/ 46 w 48"/>
                  <a:gd name="T1" fmla="*/ 4 h 24"/>
                  <a:gd name="T2" fmla="*/ 26 w 48"/>
                  <a:gd name="T3" fmla="*/ 19 h 24"/>
                  <a:gd name="T4" fmla="*/ 1 w 48"/>
                  <a:gd name="T5" fmla="*/ 19 h 24"/>
                  <a:gd name="T6" fmla="*/ 21 w 48"/>
                  <a:gd name="T7" fmla="*/ 4 h 24"/>
                  <a:gd name="T8" fmla="*/ 46 w 48"/>
                  <a:gd name="T9" fmla="*/ 4 h 24"/>
                </a:gdLst>
                <a:ahLst/>
                <a:cxnLst>
                  <a:cxn ang="0">
                    <a:pos x="T0" y="T1"/>
                  </a:cxn>
                  <a:cxn ang="0">
                    <a:pos x="T2" y="T3"/>
                  </a:cxn>
                  <a:cxn ang="0">
                    <a:pos x="T4" y="T5"/>
                  </a:cxn>
                  <a:cxn ang="0">
                    <a:pos x="T6" y="T7"/>
                  </a:cxn>
                  <a:cxn ang="0">
                    <a:pos x="T8" y="T9"/>
                  </a:cxn>
                </a:cxnLst>
                <a:rect l="0" t="0" r="r" b="b"/>
                <a:pathLst>
                  <a:path w="48" h="24">
                    <a:moveTo>
                      <a:pt x="46" y="4"/>
                    </a:moveTo>
                    <a:cubicBezTo>
                      <a:pt x="48" y="8"/>
                      <a:pt x="39" y="15"/>
                      <a:pt x="26" y="19"/>
                    </a:cubicBezTo>
                    <a:cubicBezTo>
                      <a:pt x="14" y="24"/>
                      <a:pt x="3" y="24"/>
                      <a:pt x="1" y="19"/>
                    </a:cubicBezTo>
                    <a:cubicBezTo>
                      <a:pt x="0" y="15"/>
                      <a:pt x="9" y="8"/>
                      <a:pt x="21" y="4"/>
                    </a:cubicBezTo>
                    <a:cubicBezTo>
                      <a:pt x="33" y="0"/>
                      <a:pt x="45" y="0"/>
                      <a:pt x="46" y="4"/>
                    </a:cubicBez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18" name="Freeform 14"/>
              <p:cNvSpPr/>
              <p:nvPr/>
            </p:nvSpPr>
            <p:spPr bwMode="auto">
              <a:xfrm>
                <a:off x="3657601" y="2128838"/>
                <a:ext cx="587375" cy="327025"/>
              </a:xfrm>
              <a:custGeom>
                <a:avLst/>
                <a:gdLst>
                  <a:gd name="T0" fmla="*/ 101 w 104"/>
                  <a:gd name="T1" fmla="*/ 50 h 58"/>
                  <a:gd name="T2" fmla="*/ 46 w 104"/>
                  <a:gd name="T3" fmla="*/ 45 h 58"/>
                  <a:gd name="T4" fmla="*/ 4 w 104"/>
                  <a:gd name="T5" fmla="*/ 8 h 58"/>
                  <a:gd name="T6" fmla="*/ 59 w 104"/>
                  <a:gd name="T7" fmla="*/ 14 h 58"/>
                  <a:gd name="T8" fmla="*/ 101 w 104"/>
                  <a:gd name="T9" fmla="*/ 50 h 58"/>
                </a:gdLst>
                <a:ahLst/>
                <a:cxnLst>
                  <a:cxn ang="0">
                    <a:pos x="T0" y="T1"/>
                  </a:cxn>
                  <a:cxn ang="0">
                    <a:pos x="T2" y="T3"/>
                  </a:cxn>
                  <a:cxn ang="0">
                    <a:pos x="T4" y="T5"/>
                  </a:cxn>
                  <a:cxn ang="0">
                    <a:pos x="T6" y="T7"/>
                  </a:cxn>
                  <a:cxn ang="0">
                    <a:pos x="T8" y="T9"/>
                  </a:cxn>
                </a:cxnLst>
                <a:rect l="0" t="0" r="r" b="b"/>
                <a:pathLst>
                  <a:path w="104" h="58">
                    <a:moveTo>
                      <a:pt x="101" y="50"/>
                    </a:moveTo>
                    <a:cubicBezTo>
                      <a:pt x="97" y="58"/>
                      <a:pt x="72" y="56"/>
                      <a:pt x="46" y="45"/>
                    </a:cubicBezTo>
                    <a:cubicBezTo>
                      <a:pt x="19" y="33"/>
                      <a:pt x="0" y="17"/>
                      <a:pt x="4" y="8"/>
                    </a:cubicBezTo>
                    <a:cubicBezTo>
                      <a:pt x="8" y="0"/>
                      <a:pt x="32" y="2"/>
                      <a:pt x="59" y="14"/>
                    </a:cubicBezTo>
                    <a:cubicBezTo>
                      <a:pt x="86" y="25"/>
                      <a:pt x="104" y="41"/>
                      <a:pt x="101" y="50"/>
                    </a:cubicBezTo>
                    <a:close/>
                  </a:path>
                </a:pathLst>
              </a:custGeom>
              <a:solidFill>
                <a:srgbClr val="2D886E"/>
              </a:solidFill>
              <a:ln>
                <a:noFill/>
              </a:ln>
            </p:spPr>
            <p:txBody>
              <a:bodyPr vert="horz" wrap="square" lIns="91440" tIns="45720" rIns="91440" bIns="45720" numCol="1" anchor="t" anchorCtr="0" compatLnSpc="1"/>
              <a:lstStyle/>
              <a:p>
                <a:endParaRPr lang="zh-CN" altLang="en-US"/>
              </a:p>
            </p:txBody>
          </p:sp>
          <p:sp>
            <p:nvSpPr>
              <p:cNvPr id="19" name="Freeform 15"/>
              <p:cNvSpPr/>
              <p:nvPr/>
            </p:nvSpPr>
            <p:spPr bwMode="auto">
              <a:xfrm>
                <a:off x="4319588" y="2428875"/>
                <a:ext cx="247650" cy="209550"/>
              </a:xfrm>
              <a:custGeom>
                <a:avLst/>
                <a:gdLst>
                  <a:gd name="T0" fmla="*/ 42 w 44"/>
                  <a:gd name="T1" fmla="*/ 33 h 37"/>
                  <a:gd name="T2" fmla="*/ 17 w 44"/>
                  <a:gd name="T3" fmla="*/ 25 h 37"/>
                  <a:gd name="T4" fmla="*/ 2 w 44"/>
                  <a:gd name="T5" fmla="*/ 3 h 37"/>
                  <a:gd name="T6" fmla="*/ 27 w 44"/>
                  <a:gd name="T7" fmla="*/ 12 h 37"/>
                  <a:gd name="T8" fmla="*/ 42 w 44"/>
                  <a:gd name="T9" fmla="*/ 33 h 37"/>
                </a:gdLst>
                <a:ahLst/>
                <a:cxnLst>
                  <a:cxn ang="0">
                    <a:pos x="T0" y="T1"/>
                  </a:cxn>
                  <a:cxn ang="0">
                    <a:pos x="T2" y="T3"/>
                  </a:cxn>
                  <a:cxn ang="0">
                    <a:pos x="T4" y="T5"/>
                  </a:cxn>
                  <a:cxn ang="0">
                    <a:pos x="T6" y="T7"/>
                  </a:cxn>
                  <a:cxn ang="0">
                    <a:pos x="T8" y="T9"/>
                  </a:cxn>
                </a:cxnLst>
                <a:rect l="0" t="0" r="r" b="b"/>
                <a:pathLst>
                  <a:path w="44" h="37">
                    <a:moveTo>
                      <a:pt x="42" y="33"/>
                    </a:moveTo>
                    <a:cubicBezTo>
                      <a:pt x="39" y="37"/>
                      <a:pt x="28" y="33"/>
                      <a:pt x="17" y="25"/>
                    </a:cubicBezTo>
                    <a:cubicBezTo>
                      <a:pt x="6" y="16"/>
                      <a:pt x="0" y="7"/>
                      <a:pt x="2" y="3"/>
                    </a:cubicBezTo>
                    <a:cubicBezTo>
                      <a:pt x="5" y="0"/>
                      <a:pt x="16" y="4"/>
                      <a:pt x="27" y="12"/>
                    </a:cubicBezTo>
                    <a:cubicBezTo>
                      <a:pt x="38" y="20"/>
                      <a:pt x="44" y="30"/>
                      <a:pt x="42" y="33"/>
                    </a:cubicBezTo>
                    <a:close/>
                  </a:path>
                </a:pathLst>
              </a:custGeom>
              <a:solidFill>
                <a:srgbClr val="2D886E"/>
              </a:solidFill>
              <a:ln>
                <a:noFill/>
              </a:ln>
            </p:spPr>
            <p:txBody>
              <a:bodyPr vert="horz" wrap="square" lIns="91440" tIns="45720" rIns="91440" bIns="45720" numCol="1" anchor="t" anchorCtr="0" compatLnSpc="1"/>
              <a:lstStyle/>
              <a:p>
                <a:endParaRPr lang="zh-CN" altLang="en-US"/>
              </a:p>
            </p:txBody>
          </p:sp>
          <p:sp>
            <p:nvSpPr>
              <p:cNvPr id="20" name="Freeform 16"/>
              <p:cNvSpPr/>
              <p:nvPr/>
            </p:nvSpPr>
            <p:spPr bwMode="auto">
              <a:xfrm>
                <a:off x="871538" y="3770313"/>
                <a:ext cx="101600" cy="242888"/>
              </a:xfrm>
              <a:custGeom>
                <a:avLst/>
                <a:gdLst>
                  <a:gd name="T0" fmla="*/ 17 w 18"/>
                  <a:gd name="T1" fmla="*/ 22 h 43"/>
                  <a:gd name="T2" fmla="*/ 6 w 18"/>
                  <a:gd name="T3" fmla="*/ 42 h 43"/>
                  <a:gd name="T4" fmla="*/ 1 w 18"/>
                  <a:gd name="T5" fmla="*/ 20 h 43"/>
                  <a:gd name="T6" fmla="*/ 12 w 18"/>
                  <a:gd name="T7" fmla="*/ 0 h 43"/>
                  <a:gd name="T8" fmla="*/ 17 w 18"/>
                  <a:gd name="T9" fmla="*/ 22 h 43"/>
                </a:gdLst>
                <a:ahLst/>
                <a:cxnLst>
                  <a:cxn ang="0">
                    <a:pos x="T0" y="T1"/>
                  </a:cxn>
                  <a:cxn ang="0">
                    <a:pos x="T2" y="T3"/>
                  </a:cxn>
                  <a:cxn ang="0">
                    <a:pos x="T4" y="T5"/>
                  </a:cxn>
                  <a:cxn ang="0">
                    <a:pos x="T6" y="T7"/>
                  </a:cxn>
                  <a:cxn ang="0">
                    <a:pos x="T8" y="T9"/>
                  </a:cxn>
                </a:cxnLst>
                <a:rect l="0" t="0" r="r" b="b"/>
                <a:pathLst>
                  <a:path w="18" h="43">
                    <a:moveTo>
                      <a:pt x="17" y="22"/>
                    </a:moveTo>
                    <a:cubicBezTo>
                      <a:pt x="15" y="34"/>
                      <a:pt x="10" y="43"/>
                      <a:pt x="6" y="42"/>
                    </a:cubicBezTo>
                    <a:cubicBezTo>
                      <a:pt x="2" y="42"/>
                      <a:pt x="0" y="32"/>
                      <a:pt x="1" y="20"/>
                    </a:cubicBezTo>
                    <a:cubicBezTo>
                      <a:pt x="3" y="9"/>
                      <a:pt x="7" y="0"/>
                      <a:pt x="12" y="0"/>
                    </a:cubicBezTo>
                    <a:cubicBezTo>
                      <a:pt x="16" y="1"/>
                      <a:pt x="18" y="11"/>
                      <a:pt x="17" y="22"/>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21" name="Freeform 17"/>
              <p:cNvSpPr/>
              <p:nvPr/>
            </p:nvSpPr>
            <p:spPr bwMode="auto">
              <a:xfrm>
                <a:off x="889001" y="4359275"/>
                <a:ext cx="311150" cy="639763"/>
              </a:xfrm>
              <a:custGeom>
                <a:avLst/>
                <a:gdLst>
                  <a:gd name="T0" fmla="*/ 47 w 55"/>
                  <a:gd name="T1" fmla="*/ 51 h 113"/>
                  <a:gd name="T2" fmla="*/ 42 w 55"/>
                  <a:gd name="T3" fmla="*/ 110 h 113"/>
                  <a:gd name="T4" fmla="*/ 8 w 55"/>
                  <a:gd name="T5" fmla="*/ 62 h 113"/>
                  <a:gd name="T6" fmla="*/ 13 w 55"/>
                  <a:gd name="T7" fmla="*/ 3 h 113"/>
                  <a:gd name="T8" fmla="*/ 47 w 55"/>
                  <a:gd name="T9" fmla="*/ 51 h 113"/>
                </a:gdLst>
                <a:ahLst/>
                <a:cxnLst>
                  <a:cxn ang="0">
                    <a:pos x="T0" y="T1"/>
                  </a:cxn>
                  <a:cxn ang="0">
                    <a:pos x="T2" y="T3"/>
                  </a:cxn>
                  <a:cxn ang="0">
                    <a:pos x="T4" y="T5"/>
                  </a:cxn>
                  <a:cxn ang="0">
                    <a:pos x="T6" y="T7"/>
                  </a:cxn>
                  <a:cxn ang="0">
                    <a:pos x="T8" y="T9"/>
                  </a:cxn>
                </a:cxnLst>
                <a:rect l="0" t="0" r="r" b="b"/>
                <a:pathLst>
                  <a:path w="55" h="113">
                    <a:moveTo>
                      <a:pt x="47" y="51"/>
                    </a:moveTo>
                    <a:cubicBezTo>
                      <a:pt x="55" y="81"/>
                      <a:pt x="53" y="107"/>
                      <a:pt x="42" y="110"/>
                    </a:cubicBezTo>
                    <a:cubicBezTo>
                      <a:pt x="31" y="113"/>
                      <a:pt x="16" y="91"/>
                      <a:pt x="8" y="62"/>
                    </a:cubicBezTo>
                    <a:cubicBezTo>
                      <a:pt x="0" y="32"/>
                      <a:pt x="2" y="6"/>
                      <a:pt x="13" y="3"/>
                    </a:cubicBezTo>
                    <a:cubicBezTo>
                      <a:pt x="23" y="0"/>
                      <a:pt x="39" y="21"/>
                      <a:pt x="47" y="51"/>
                    </a:cubicBez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22" name="Freeform 18"/>
              <p:cNvSpPr/>
              <p:nvPr/>
            </p:nvSpPr>
            <p:spPr bwMode="auto">
              <a:xfrm>
                <a:off x="5064126" y="4359275"/>
                <a:ext cx="176213" cy="293688"/>
              </a:xfrm>
              <a:custGeom>
                <a:avLst/>
                <a:gdLst>
                  <a:gd name="T0" fmla="*/ 17 w 31"/>
                  <a:gd name="T1" fmla="*/ 4 h 52"/>
                  <a:gd name="T2" fmla="*/ 31 w 31"/>
                  <a:gd name="T3" fmla="*/ 18 h 52"/>
                  <a:gd name="T4" fmla="*/ 23 w 31"/>
                  <a:gd name="T5" fmla="*/ 45 h 52"/>
                  <a:gd name="T6" fmla="*/ 5 w 31"/>
                  <a:gd name="T7" fmla="*/ 42 h 52"/>
                  <a:gd name="T8" fmla="*/ 17 w 31"/>
                  <a:gd name="T9" fmla="*/ 4 h 52"/>
                </a:gdLst>
                <a:ahLst/>
                <a:cxnLst>
                  <a:cxn ang="0">
                    <a:pos x="T0" y="T1"/>
                  </a:cxn>
                  <a:cxn ang="0">
                    <a:pos x="T2" y="T3"/>
                  </a:cxn>
                  <a:cxn ang="0">
                    <a:pos x="T4" y="T5"/>
                  </a:cxn>
                  <a:cxn ang="0">
                    <a:pos x="T6" y="T7"/>
                  </a:cxn>
                  <a:cxn ang="0">
                    <a:pos x="T8" y="T9"/>
                  </a:cxn>
                </a:cxnLst>
                <a:rect l="0" t="0" r="r" b="b"/>
                <a:pathLst>
                  <a:path w="31" h="52">
                    <a:moveTo>
                      <a:pt x="17" y="4"/>
                    </a:moveTo>
                    <a:cubicBezTo>
                      <a:pt x="26" y="0"/>
                      <a:pt x="31" y="7"/>
                      <a:pt x="31" y="18"/>
                    </a:cubicBezTo>
                    <a:cubicBezTo>
                      <a:pt x="31" y="26"/>
                      <a:pt x="26" y="40"/>
                      <a:pt x="23" y="45"/>
                    </a:cubicBezTo>
                    <a:cubicBezTo>
                      <a:pt x="17" y="52"/>
                      <a:pt x="9" y="52"/>
                      <a:pt x="5" y="42"/>
                    </a:cubicBezTo>
                    <a:cubicBezTo>
                      <a:pt x="0" y="27"/>
                      <a:pt x="7" y="8"/>
                      <a:pt x="17" y="4"/>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23" name="Freeform 19"/>
              <p:cNvSpPr/>
              <p:nvPr/>
            </p:nvSpPr>
            <p:spPr bwMode="auto">
              <a:xfrm>
                <a:off x="3143251" y="6102350"/>
                <a:ext cx="604838" cy="322263"/>
              </a:xfrm>
              <a:custGeom>
                <a:avLst/>
                <a:gdLst>
                  <a:gd name="T0" fmla="*/ 1 w 107"/>
                  <a:gd name="T1" fmla="*/ 36 h 57"/>
                  <a:gd name="T2" fmla="*/ 105 w 107"/>
                  <a:gd name="T3" fmla="*/ 20 h 57"/>
                  <a:gd name="T4" fmla="*/ 1 w 107"/>
                  <a:gd name="T5" fmla="*/ 36 h 57"/>
                </a:gdLst>
                <a:ahLst/>
                <a:cxnLst>
                  <a:cxn ang="0">
                    <a:pos x="T0" y="T1"/>
                  </a:cxn>
                  <a:cxn ang="0">
                    <a:pos x="T2" y="T3"/>
                  </a:cxn>
                  <a:cxn ang="0">
                    <a:pos x="T4" y="T5"/>
                  </a:cxn>
                </a:cxnLst>
                <a:rect l="0" t="0" r="r" b="b"/>
                <a:pathLst>
                  <a:path w="107" h="57">
                    <a:moveTo>
                      <a:pt x="1" y="36"/>
                    </a:moveTo>
                    <a:cubicBezTo>
                      <a:pt x="10" y="14"/>
                      <a:pt x="103" y="0"/>
                      <a:pt x="105" y="20"/>
                    </a:cubicBezTo>
                    <a:cubicBezTo>
                      <a:pt x="107" y="41"/>
                      <a:pt x="0" y="57"/>
                      <a:pt x="1" y="36"/>
                    </a:cubicBez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860801" y="6051550"/>
                <a:ext cx="260350" cy="220663"/>
              </a:xfrm>
              <a:custGeom>
                <a:avLst/>
                <a:gdLst>
                  <a:gd name="T0" fmla="*/ 0 w 46"/>
                  <a:gd name="T1" fmla="*/ 30 h 39"/>
                  <a:gd name="T2" fmla="*/ 42 w 46"/>
                  <a:gd name="T3" fmla="*/ 8 h 39"/>
                  <a:gd name="T4" fmla="*/ 0 w 46"/>
                  <a:gd name="T5" fmla="*/ 30 h 39"/>
                </a:gdLst>
                <a:ahLst/>
                <a:cxnLst>
                  <a:cxn ang="0">
                    <a:pos x="T0" y="T1"/>
                  </a:cxn>
                  <a:cxn ang="0">
                    <a:pos x="T2" y="T3"/>
                  </a:cxn>
                  <a:cxn ang="0">
                    <a:pos x="T4" y="T5"/>
                  </a:cxn>
                </a:cxnLst>
                <a:rect l="0" t="0" r="r" b="b"/>
                <a:pathLst>
                  <a:path w="46" h="39">
                    <a:moveTo>
                      <a:pt x="0" y="30"/>
                    </a:moveTo>
                    <a:cubicBezTo>
                      <a:pt x="0" y="19"/>
                      <a:pt x="38" y="0"/>
                      <a:pt x="42" y="8"/>
                    </a:cubicBezTo>
                    <a:cubicBezTo>
                      <a:pt x="46" y="17"/>
                      <a:pt x="2" y="39"/>
                      <a:pt x="0" y="30"/>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25" name="Freeform 21"/>
              <p:cNvSpPr/>
              <p:nvPr/>
            </p:nvSpPr>
            <p:spPr bwMode="auto">
              <a:xfrm>
                <a:off x="4178301" y="5626100"/>
                <a:ext cx="417513" cy="374650"/>
              </a:xfrm>
              <a:custGeom>
                <a:avLst/>
                <a:gdLst>
                  <a:gd name="T0" fmla="*/ 50 w 74"/>
                  <a:gd name="T1" fmla="*/ 48 h 66"/>
                  <a:gd name="T2" fmla="*/ 7 w 74"/>
                  <a:gd name="T3" fmla="*/ 57 h 66"/>
                  <a:gd name="T4" fmla="*/ 24 w 74"/>
                  <a:gd name="T5" fmla="*/ 17 h 66"/>
                  <a:gd name="T6" fmla="*/ 67 w 74"/>
                  <a:gd name="T7" fmla="*/ 8 h 66"/>
                  <a:gd name="T8" fmla="*/ 50 w 74"/>
                  <a:gd name="T9" fmla="*/ 48 h 66"/>
                </a:gdLst>
                <a:ahLst/>
                <a:cxnLst>
                  <a:cxn ang="0">
                    <a:pos x="T0" y="T1"/>
                  </a:cxn>
                  <a:cxn ang="0">
                    <a:pos x="T2" y="T3"/>
                  </a:cxn>
                  <a:cxn ang="0">
                    <a:pos x="T4" y="T5"/>
                  </a:cxn>
                  <a:cxn ang="0">
                    <a:pos x="T6" y="T7"/>
                  </a:cxn>
                  <a:cxn ang="0">
                    <a:pos x="T8" y="T9"/>
                  </a:cxn>
                </a:cxnLst>
                <a:rect l="0" t="0" r="r" b="b"/>
                <a:pathLst>
                  <a:path w="74" h="66">
                    <a:moveTo>
                      <a:pt x="50" y="48"/>
                    </a:moveTo>
                    <a:cubicBezTo>
                      <a:pt x="33" y="61"/>
                      <a:pt x="14" y="66"/>
                      <a:pt x="7" y="57"/>
                    </a:cubicBezTo>
                    <a:cubicBezTo>
                      <a:pt x="0" y="49"/>
                      <a:pt x="8" y="31"/>
                      <a:pt x="24" y="17"/>
                    </a:cubicBezTo>
                    <a:cubicBezTo>
                      <a:pt x="41" y="4"/>
                      <a:pt x="60" y="0"/>
                      <a:pt x="67" y="8"/>
                    </a:cubicBezTo>
                    <a:cubicBezTo>
                      <a:pt x="74" y="16"/>
                      <a:pt x="66" y="34"/>
                      <a:pt x="50" y="48"/>
                    </a:cubicBezTo>
                    <a:close/>
                  </a:path>
                </a:pathLst>
              </a:custGeom>
              <a:solidFill>
                <a:srgbClr val="EBAC07"/>
              </a:solidFill>
              <a:ln>
                <a:noFill/>
              </a:ln>
            </p:spPr>
            <p:txBody>
              <a:bodyPr vert="horz" wrap="square" lIns="91440" tIns="45720" rIns="91440" bIns="45720" numCol="1" anchor="t" anchorCtr="0" compatLnSpc="1"/>
              <a:lstStyle/>
              <a:p>
                <a:endParaRPr lang="zh-CN" altLang="en-US"/>
              </a:p>
            </p:txBody>
          </p:sp>
        </p:grpSp>
        <p:sp>
          <p:nvSpPr>
            <p:cNvPr id="26" name="Freeform 705"/>
            <p:cNvSpPr/>
            <p:nvPr/>
          </p:nvSpPr>
          <p:spPr bwMode="auto">
            <a:xfrm>
              <a:off x="6790533" y="2699914"/>
              <a:ext cx="739462" cy="3783238"/>
            </a:xfrm>
            <a:custGeom>
              <a:avLst/>
              <a:gdLst>
                <a:gd name="T0" fmla="*/ 134 w 153"/>
                <a:gd name="T1" fmla="*/ 437 h 714"/>
                <a:gd name="T2" fmla="*/ 135 w 153"/>
                <a:gd name="T3" fmla="*/ 435 h 714"/>
                <a:gd name="T4" fmla="*/ 135 w 153"/>
                <a:gd name="T5" fmla="*/ 433 h 714"/>
                <a:gd name="T6" fmla="*/ 120 w 153"/>
                <a:gd name="T7" fmla="*/ 360 h 714"/>
                <a:gd name="T8" fmla="*/ 116 w 153"/>
                <a:gd name="T9" fmla="*/ 356 h 714"/>
                <a:gd name="T10" fmla="*/ 118 w 153"/>
                <a:gd name="T11" fmla="*/ 354 h 714"/>
                <a:gd name="T12" fmla="*/ 134 w 153"/>
                <a:gd name="T13" fmla="*/ 281 h 714"/>
                <a:gd name="T14" fmla="*/ 133 w 153"/>
                <a:gd name="T15" fmla="*/ 279 h 714"/>
                <a:gd name="T16" fmla="*/ 132 w 153"/>
                <a:gd name="T17" fmla="*/ 276 h 714"/>
                <a:gd name="T18" fmla="*/ 151 w 153"/>
                <a:gd name="T19" fmla="*/ 31 h 714"/>
                <a:gd name="T20" fmla="*/ 143 w 153"/>
                <a:gd name="T21" fmla="*/ 16 h 714"/>
                <a:gd name="T22" fmla="*/ 135 w 153"/>
                <a:gd name="T23" fmla="*/ 0 h 714"/>
                <a:gd name="T24" fmla="*/ 100 w 153"/>
                <a:gd name="T25" fmla="*/ 289 h 714"/>
                <a:gd name="T26" fmla="*/ 91 w 153"/>
                <a:gd name="T27" fmla="*/ 331 h 714"/>
                <a:gd name="T28" fmla="*/ 76 w 153"/>
                <a:gd name="T29" fmla="*/ 339 h 714"/>
                <a:gd name="T30" fmla="*/ 68 w 153"/>
                <a:gd name="T31" fmla="*/ 339 h 714"/>
                <a:gd name="T32" fmla="*/ 68 w 153"/>
                <a:gd name="T33" fmla="*/ 340 h 714"/>
                <a:gd name="T34" fmla="*/ 67 w 153"/>
                <a:gd name="T35" fmla="*/ 340 h 714"/>
                <a:gd name="T36" fmla="*/ 66 w 153"/>
                <a:gd name="T37" fmla="*/ 375 h 714"/>
                <a:gd name="T38" fmla="*/ 68 w 153"/>
                <a:gd name="T39" fmla="*/ 375 h 714"/>
                <a:gd name="T40" fmla="*/ 77 w 153"/>
                <a:gd name="T41" fmla="*/ 374 h 714"/>
                <a:gd name="T42" fmla="*/ 93 w 153"/>
                <a:gd name="T43" fmla="*/ 383 h 714"/>
                <a:gd name="T44" fmla="*/ 101 w 153"/>
                <a:gd name="T45" fmla="*/ 425 h 714"/>
                <a:gd name="T46" fmla="*/ 137 w 153"/>
                <a:gd name="T47" fmla="*/ 714 h 714"/>
                <a:gd name="T48" fmla="*/ 153 w 153"/>
                <a:gd name="T49" fmla="*/ 682 h 714"/>
                <a:gd name="T50" fmla="*/ 134 w 153"/>
                <a:gd name="T51" fmla="*/ 437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714">
                  <a:moveTo>
                    <a:pt x="134" y="437"/>
                  </a:moveTo>
                  <a:cubicBezTo>
                    <a:pt x="135" y="435"/>
                    <a:pt x="135" y="435"/>
                    <a:pt x="135" y="435"/>
                  </a:cubicBezTo>
                  <a:cubicBezTo>
                    <a:pt x="135" y="433"/>
                    <a:pt x="135" y="433"/>
                    <a:pt x="135" y="433"/>
                  </a:cubicBezTo>
                  <a:cubicBezTo>
                    <a:pt x="136" y="428"/>
                    <a:pt x="143" y="387"/>
                    <a:pt x="120" y="360"/>
                  </a:cubicBezTo>
                  <a:cubicBezTo>
                    <a:pt x="118" y="359"/>
                    <a:pt x="117" y="358"/>
                    <a:pt x="116" y="356"/>
                  </a:cubicBezTo>
                  <a:cubicBezTo>
                    <a:pt x="117" y="355"/>
                    <a:pt x="117" y="355"/>
                    <a:pt x="118" y="354"/>
                  </a:cubicBezTo>
                  <a:cubicBezTo>
                    <a:pt x="141" y="327"/>
                    <a:pt x="135" y="285"/>
                    <a:pt x="134" y="281"/>
                  </a:cubicBezTo>
                  <a:cubicBezTo>
                    <a:pt x="133" y="279"/>
                    <a:pt x="133" y="279"/>
                    <a:pt x="133" y="279"/>
                  </a:cubicBezTo>
                  <a:cubicBezTo>
                    <a:pt x="132" y="276"/>
                    <a:pt x="132" y="276"/>
                    <a:pt x="132" y="276"/>
                  </a:cubicBezTo>
                  <a:cubicBezTo>
                    <a:pt x="46" y="90"/>
                    <a:pt x="147" y="34"/>
                    <a:pt x="151" y="31"/>
                  </a:cubicBezTo>
                  <a:cubicBezTo>
                    <a:pt x="143" y="16"/>
                    <a:pt x="143" y="16"/>
                    <a:pt x="143" y="16"/>
                  </a:cubicBezTo>
                  <a:cubicBezTo>
                    <a:pt x="135" y="0"/>
                    <a:pt x="135" y="0"/>
                    <a:pt x="135" y="0"/>
                  </a:cubicBezTo>
                  <a:cubicBezTo>
                    <a:pt x="134" y="1"/>
                    <a:pt x="0" y="72"/>
                    <a:pt x="100" y="289"/>
                  </a:cubicBezTo>
                  <a:cubicBezTo>
                    <a:pt x="101" y="298"/>
                    <a:pt x="101" y="320"/>
                    <a:pt x="91" y="331"/>
                  </a:cubicBezTo>
                  <a:cubicBezTo>
                    <a:pt x="88" y="336"/>
                    <a:pt x="82" y="338"/>
                    <a:pt x="76" y="339"/>
                  </a:cubicBezTo>
                  <a:cubicBezTo>
                    <a:pt x="73" y="339"/>
                    <a:pt x="70" y="339"/>
                    <a:pt x="68" y="339"/>
                  </a:cubicBezTo>
                  <a:cubicBezTo>
                    <a:pt x="68" y="340"/>
                    <a:pt x="68" y="340"/>
                    <a:pt x="68" y="340"/>
                  </a:cubicBezTo>
                  <a:cubicBezTo>
                    <a:pt x="67" y="340"/>
                    <a:pt x="67" y="340"/>
                    <a:pt x="67" y="340"/>
                  </a:cubicBezTo>
                  <a:cubicBezTo>
                    <a:pt x="66" y="375"/>
                    <a:pt x="66" y="375"/>
                    <a:pt x="66" y="375"/>
                  </a:cubicBezTo>
                  <a:cubicBezTo>
                    <a:pt x="67" y="375"/>
                    <a:pt x="67" y="375"/>
                    <a:pt x="68" y="375"/>
                  </a:cubicBezTo>
                  <a:cubicBezTo>
                    <a:pt x="71" y="375"/>
                    <a:pt x="74" y="375"/>
                    <a:pt x="77" y="374"/>
                  </a:cubicBezTo>
                  <a:cubicBezTo>
                    <a:pt x="84" y="375"/>
                    <a:pt x="89" y="378"/>
                    <a:pt x="93" y="383"/>
                  </a:cubicBezTo>
                  <a:cubicBezTo>
                    <a:pt x="103" y="394"/>
                    <a:pt x="102" y="415"/>
                    <a:pt x="101" y="425"/>
                  </a:cubicBezTo>
                  <a:cubicBezTo>
                    <a:pt x="2" y="642"/>
                    <a:pt x="135" y="713"/>
                    <a:pt x="137" y="714"/>
                  </a:cubicBezTo>
                  <a:cubicBezTo>
                    <a:pt x="153" y="682"/>
                    <a:pt x="153" y="682"/>
                    <a:pt x="153" y="682"/>
                  </a:cubicBezTo>
                  <a:cubicBezTo>
                    <a:pt x="151" y="682"/>
                    <a:pt x="46" y="626"/>
                    <a:pt x="134" y="437"/>
                  </a:cubicBezTo>
                  <a:close/>
                </a:path>
              </a:pathLst>
            </a:custGeom>
            <a:solidFill>
              <a:schemeClr val="tx1">
                <a:lumMod val="65000"/>
              </a:schemeClr>
            </a:solidFill>
            <a:ln>
              <a:noFill/>
            </a:ln>
          </p:spPr>
          <p:txBody>
            <a:bodyPr vert="horz" wrap="square" lIns="91440" tIns="45720" rIns="91440" bIns="45720" numCol="1" anchor="t" anchorCtr="0" compatLnSpc="1"/>
            <a:lstStyle/>
            <a:p>
              <a:endParaRPr lang="zh-CN" altLang="en-US"/>
            </a:p>
          </p:txBody>
        </p:sp>
        <p:sp>
          <p:nvSpPr>
            <p:cNvPr id="27" name="Freeform 706"/>
            <p:cNvSpPr/>
            <p:nvPr/>
          </p:nvSpPr>
          <p:spPr bwMode="auto">
            <a:xfrm>
              <a:off x="7834003" y="2438785"/>
              <a:ext cx="587533"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28" name="Freeform 707"/>
            <p:cNvSpPr/>
            <p:nvPr/>
          </p:nvSpPr>
          <p:spPr bwMode="auto">
            <a:xfrm>
              <a:off x="7849573" y="3313700"/>
              <a:ext cx="587533"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29" name="Freeform 708"/>
            <p:cNvSpPr/>
            <p:nvPr/>
          </p:nvSpPr>
          <p:spPr bwMode="auto">
            <a:xfrm>
              <a:off x="7870234" y="4178552"/>
              <a:ext cx="587533" cy="497690"/>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4" name="Freeform 709"/>
            <p:cNvSpPr/>
            <p:nvPr/>
          </p:nvSpPr>
          <p:spPr bwMode="auto">
            <a:xfrm>
              <a:off x="7874947" y="5139879"/>
              <a:ext cx="587533" cy="497690"/>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35" name="Freeform 705"/>
            <p:cNvSpPr/>
            <p:nvPr/>
          </p:nvSpPr>
          <p:spPr bwMode="auto">
            <a:xfrm rot="10800000">
              <a:off x="3164821" y="2605846"/>
              <a:ext cx="739462" cy="3783238"/>
            </a:xfrm>
            <a:custGeom>
              <a:avLst/>
              <a:gdLst>
                <a:gd name="T0" fmla="*/ 134 w 153"/>
                <a:gd name="T1" fmla="*/ 437 h 714"/>
                <a:gd name="T2" fmla="*/ 135 w 153"/>
                <a:gd name="T3" fmla="*/ 435 h 714"/>
                <a:gd name="T4" fmla="*/ 135 w 153"/>
                <a:gd name="T5" fmla="*/ 433 h 714"/>
                <a:gd name="T6" fmla="*/ 120 w 153"/>
                <a:gd name="T7" fmla="*/ 360 h 714"/>
                <a:gd name="T8" fmla="*/ 116 w 153"/>
                <a:gd name="T9" fmla="*/ 356 h 714"/>
                <a:gd name="T10" fmla="*/ 118 w 153"/>
                <a:gd name="T11" fmla="*/ 354 h 714"/>
                <a:gd name="T12" fmla="*/ 134 w 153"/>
                <a:gd name="T13" fmla="*/ 281 h 714"/>
                <a:gd name="T14" fmla="*/ 133 w 153"/>
                <a:gd name="T15" fmla="*/ 279 h 714"/>
                <a:gd name="T16" fmla="*/ 132 w 153"/>
                <a:gd name="T17" fmla="*/ 276 h 714"/>
                <a:gd name="T18" fmla="*/ 151 w 153"/>
                <a:gd name="T19" fmla="*/ 31 h 714"/>
                <a:gd name="T20" fmla="*/ 143 w 153"/>
                <a:gd name="T21" fmla="*/ 16 h 714"/>
                <a:gd name="T22" fmla="*/ 135 w 153"/>
                <a:gd name="T23" fmla="*/ 0 h 714"/>
                <a:gd name="T24" fmla="*/ 100 w 153"/>
                <a:gd name="T25" fmla="*/ 289 h 714"/>
                <a:gd name="T26" fmla="*/ 91 w 153"/>
                <a:gd name="T27" fmla="*/ 331 h 714"/>
                <a:gd name="T28" fmla="*/ 76 w 153"/>
                <a:gd name="T29" fmla="*/ 339 h 714"/>
                <a:gd name="T30" fmla="*/ 68 w 153"/>
                <a:gd name="T31" fmla="*/ 339 h 714"/>
                <a:gd name="T32" fmla="*/ 68 w 153"/>
                <a:gd name="T33" fmla="*/ 340 h 714"/>
                <a:gd name="T34" fmla="*/ 67 w 153"/>
                <a:gd name="T35" fmla="*/ 340 h 714"/>
                <a:gd name="T36" fmla="*/ 66 w 153"/>
                <a:gd name="T37" fmla="*/ 375 h 714"/>
                <a:gd name="T38" fmla="*/ 68 w 153"/>
                <a:gd name="T39" fmla="*/ 375 h 714"/>
                <a:gd name="T40" fmla="*/ 77 w 153"/>
                <a:gd name="T41" fmla="*/ 374 h 714"/>
                <a:gd name="T42" fmla="*/ 93 w 153"/>
                <a:gd name="T43" fmla="*/ 383 h 714"/>
                <a:gd name="T44" fmla="*/ 101 w 153"/>
                <a:gd name="T45" fmla="*/ 425 h 714"/>
                <a:gd name="T46" fmla="*/ 137 w 153"/>
                <a:gd name="T47" fmla="*/ 714 h 714"/>
                <a:gd name="T48" fmla="*/ 153 w 153"/>
                <a:gd name="T49" fmla="*/ 682 h 714"/>
                <a:gd name="T50" fmla="*/ 134 w 153"/>
                <a:gd name="T51" fmla="*/ 437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714">
                  <a:moveTo>
                    <a:pt x="134" y="437"/>
                  </a:moveTo>
                  <a:cubicBezTo>
                    <a:pt x="135" y="435"/>
                    <a:pt x="135" y="435"/>
                    <a:pt x="135" y="435"/>
                  </a:cubicBezTo>
                  <a:cubicBezTo>
                    <a:pt x="135" y="433"/>
                    <a:pt x="135" y="433"/>
                    <a:pt x="135" y="433"/>
                  </a:cubicBezTo>
                  <a:cubicBezTo>
                    <a:pt x="136" y="428"/>
                    <a:pt x="143" y="387"/>
                    <a:pt x="120" y="360"/>
                  </a:cubicBezTo>
                  <a:cubicBezTo>
                    <a:pt x="118" y="359"/>
                    <a:pt x="117" y="358"/>
                    <a:pt x="116" y="356"/>
                  </a:cubicBezTo>
                  <a:cubicBezTo>
                    <a:pt x="117" y="355"/>
                    <a:pt x="117" y="355"/>
                    <a:pt x="118" y="354"/>
                  </a:cubicBezTo>
                  <a:cubicBezTo>
                    <a:pt x="141" y="327"/>
                    <a:pt x="135" y="285"/>
                    <a:pt x="134" y="281"/>
                  </a:cubicBezTo>
                  <a:cubicBezTo>
                    <a:pt x="133" y="279"/>
                    <a:pt x="133" y="279"/>
                    <a:pt x="133" y="279"/>
                  </a:cubicBezTo>
                  <a:cubicBezTo>
                    <a:pt x="132" y="276"/>
                    <a:pt x="132" y="276"/>
                    <a:pt x="132" y="276"/>
                  </a:cubicBezTo>
                  <a:cubicBezTo>
                    <a:pt x="46" y="90"/>
                    <a:pt x="147" y="34"/>
                    <a:pt x="151" y="31"/>
                  </a:cubicBezTo>
                  <a:cubicBezTo>
                    <a:pt x="143" y="16"/>
                    <a:pt x="143" y="16"/>
                    <a:pt x="143" y="16"/>
                  </a:cubicBezTo>
                  <a:cubicBezTo>
                    <a:pt x="135" y="0"/>
                    <a:pt x="135" y="0"/>
                    <a:pt x="135" y="0"/>
                  </a:cubicBezTo>
                  <a:cubicBezTo>
                    <a:pt x="134" y="1"/>
                    <a:pt x="0" y="72"/>
                    <a:pt x="100" y="289"/>
                  </a:cubicBezTo>
                  <a:cubicBezTo>
                    <a:pt x="101" y="298"/>
                    <a:pt x="101" y="320"/>
                    <a:pt x="91" y="331"/>
                  </a:cubicBezTo>
                  <a:cubicBezTo>
                    <a:pt x="88" y="336"/>
                    <a:pt x="82" y="338"/>
                    <a:pt x="76" y="339"/>
                  </a:cubicBezTo>
                  <a:cubicBezTo>
                    <a:pt x="73" y="339"/>
                    <a:pt x="70" y="339"/>
                    <a:pt x="68" y="339"/>
                  </a:cubicBezTo>
                  <a:cubicBezTo>
                    <a:pt x="68" y="340"/>
                    <a:pt x="68" y="340"/>
                    <a:pt x="68" y="340"/>
                  </a:cubicBezTo>
                  <a:cubicBezTo>
                    <a:pt x="67" y="340"/>
                    <a:pt x="67" y="340"/>
                    <a:pt x="67" y="340"/>
                  </a:cubicBezTo>
                  <a:cubicBezTo>
                    <a:pt x="66" y="375"/>
                    <a:pt x="66" y="375"/>
                    <a:pt x="66" y="375"/>
                  </a:cubicBezTo>
                  <a:cubicBezTo>
                    <a:pt x="67" y="375"/>
                    <a:pt x="67" y="375"/>
                    <a:pt x="68" y="375"/>
                  </a:cubicBezTo>
                  <a:cubicBezTo>
                    <a:pt x="71" y="375"/>
                    <a:pt x="74" y="375"/>
                    <a:pt x="77" y="374"/>
                  </a:cubicBezTo>
                  <a:cubicBezTo>
                    <a:pt x="84" y="375"/>
                    <a:pt x="89" y="378"/>
                    <a:pt x="93" y="383"/>
                  </a:cubicBezTo>
                  <a:cubicBezTo>
                    <a:pt x="103" y="394"/>
                    <a:pt x="102" y="415"/>
                    <a:pt x="101" y="425"/>
                  </a:cubicBezTo>
                  <a:cubicBezTo>
                    <a:pt x="2" y="642"/>
                    <a:pt x="135" y="713"/>
                    <a:pt x="137" y="714"/>
                  </a:cubicBezTo>
                  <a:cubicBezTo>
                    <a:pt x="153" y="682"/>
                    <a:pt x="153" y="682"/>
                    <a:pt x="153" y="682"/>
                  </a:cubicBezTo>
                  <a:cubicBezTo>
                    <a:pt x="151" y="682"/>
                    <a:pt x="46" y="626"/>
                    <a:pt x="134" y="437"/>
                  </a:cubicBezTo>
                  <a:close/>
                </a:path>
              </a:pathLst>
            </a:custGeom>
            <a:solidFill>
              <a:schemeClr val="tx1">
                <a:lumMod val="65000"/>
              </a:schemeClr>
            </a:solidFill>
            <a:ln>
              <a:noFill/>
            </a:ln>
          </p:spPr>
          <p:txBody>
            <a:bodyPr vert="horz" wrap="square" lIns="91440" tIns="45720" rIns="91440" bIns="45720" numCol="1" anchor="t" anchorCtr="0" compatLnSpc="1"/>
            <a:lstStyle/>
            <a:p>
              <a:endParaRPr lang="zh-CN" altLang="en-US"/>
            </a:p>
          </p:txBody>
        </p:sp>
        <p:sp>
          <p:nvSpPr>
            <p:cNvPr id="36" name="Freeform 707"/>
            <p:cNvSpPr/>
            <p:nvPr/>
          </p:nvSpPr>
          <p:spPr bwMode="auto">
            <a:xfrm>
              <a:off x="7834003" y="6082717"/>
              <a:ext cx="587533"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7" name="Freeform 706"/>
            <p:cNvSpPr/>
            <p:nvPr/>
          </p:nvSpPr>
          <p:spPr bwMode="auto">
            <a:xfrm>
              <a:off x="2353220" y="2438785"/>
              <a:ext cx="601827"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8" name="Freeform 707"/>
            <p:cNvSpPr/>
            <p:nvPr/>
          </p:nvSpPr>
          <p:spPr bwMode="auto">
            <a:xfrm>
              <a:off x="2353220" y="3558149"/>
              <a:ext cx="601827"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9" name="Freeform 708"/>
            <p:cNvSpPr/>
            <p:nvPr/>
          </p:nvSpPr>
          <p:spPr bwMode="auto">
            <a:xfrm>
              <a:off x="2353220" y="4771729"/>
              <a:ext cx="601827" cy="497690"/>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dirty="0"/>
            </a:p>
          </p:txBody>
        </p:sp>
        <p:sp>
          <p:nvSpPr>
            <p:cNvPr id="41" name="Freeform 707"/>
            <p:cNvSpPr/>
            <p:nvPr/>
          </p:nvSpPr>
          <p:spPr bwMode="auto">
            <a:xfrm>
              <a:off x="2353220" y="6082717"/>
              <a:ext cx="601827" cy="49769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8782760" y="4295766"/>
            <a:ext cx="1583690" cy="39878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7</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．合作精神</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3" name="文本框 42"/>
          <p:cNvSpPr txBox="1"/>
          <p:nvPr/>
        </p:nvSpPr>
        <p:spPr>
          <a:xfrm>
            <a:off x="616674" y="2698395"/>
            <a:ext cx="2347595" cy="398780"/>
          </a:xfrm>
          <a:prstGeom prst="rect">
            <a:avLst/>
          </a:prstGeom>
          <a:noFill/>
        </p:spPr>
        <p:txBody>
          <a:bodyPr wrap="none" rtlCol="0">
            <a:spAutoFit/>
          </a:bodyPr>
          <a:lstStyle/>
          <a:p>
            <a:pPr algn="l"/>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1</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．正确的创业意识</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4" name="文本框 43"/>
          <p:cNvSpPr txBox="1"/>
          <p:nvPr/>
        </p:nvSpPr>
        <p:spPr>
          <a:xfrm>
            <a:off x="826224" y="3760609"/>
            <a:ext cx="2138727" cy="40011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2</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．充满创业激情</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7" name="文本框 46"/>
          <p:cNvSpPr txBox="1"/>
          <p:nvPr/>
        </p:nvSpPr>
        <p:spPr>
          <a:xfrm>
            <a:off x="750024" y="4833854"/>
            <a:ext cx="2395207" cy="40011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3</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．鲜明的创业个性</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8" name="文本框 47"/>
          <p:cNvSpPr txBox="1"/>
          <p:nvPr/>
        </p:nvSpPr>
        <p:spPr>
          <a:xfrm>
            <a:off x="836384" y="5960057"/>
            <a:ext cx="1882247" cy="40011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4</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．顽强的意志</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9" name="文本框 48"/>
          <p:cNvSpPr txBox="1"/>
          <p:nvPr/>
        </p:nvSpPr>
        <p:spPr>
          <a:xfrm>
            <a:off x="8763075" y="2597513"/>
            <a:ext cx="1625766" cy="40011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5</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．批判精神</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50" name="文本框 49"/>
          <p:cNvSpPr txBox="1"/>
          <p:nvPr/>
        </p:nvSpPr>
        <p:spPr>
          <a:xfrm>
            <a:off x="8782760" y="3475464"/>
            <a:ext cx="1625766" cy="400110"/>
          </a:xfrm>
          <a:prstGeom prst="rect">
            <a:avLst/>
          </a:prstGeom>
          <a:noFill/>
        </p:spPr>
        <p:txBody>
          <a:bodyPr wrap="none" rtlCol="0">
            <a:spAutoFit/>
          </a:bodyPr>
          <a:lstStyle/>
          <a:p>
            <a:r>
              <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6</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．适应能力</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52" name="文本框 51"/>
          <p:cNvSpPr txBox="1"/>
          <p:nvPr/>
        </p:nvSpPr>
        <p:spPr>
          <a:xfrm>
            <a:off x="8744660" y="5057707"/>
            <a:ext cx="1965325" cy="398780"/>
          </a:xfrm>
          <a:prstGeom prst="rect">
            <a:avLst/>
          </a:prstGeom>
          <a:noFill/>
        </p:spPr>
        <p:txBody>
          <a:bodyPr wrap="none" rtlCol="0">
            <a:spAutoFit/>
          </a:bodyPr>
          <a:lstStyle/>
          <a:p>
            <a:r>
              <a:rPr 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其他：</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诚信精神</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5" name="文本框 4"/>
          <p:cNvSpPr txBox="1"/>
          <p:nvPr/>
        </p:nvSpPr>
        <p:spPr>
          <a:xfrm>
            <a:off x="8700845" y="5923212"/>
            <a:ext cx="1710690" cy="398780"/>
          </a:xfrm>
          <a:prstGeom prst="rect">
            <a:avLst/>
          </a:prstGeom>
          <a:noFill/>
        </p:spPr>
        <p:txBody>
          <a:bodyPr wrap="none" rtlCol="0">
            <a:spAutoFit/>
          </a:bodyPr>
          <a:p>
            <a:r>
              <a:rPr lang="zh-CN" sz="2000" b="1" dirty="0">
                <a:solidFill>
                  <a:schemeClr val="tx1">
                    <a:lumMod val="75000"/>
                    <a:lumOff val="25000"/>
                  </a:schemeClr>
                </a:solidFill>
                <a:latin typeface="时尚中黑简体" panose="01010104010101010101" pitchFamily="2" charset="-122"/>
                <a:ea typeface="时尚中黑简体" panose="01010104010101010101" pitchFamily="2" charset="-122"/>
              </a:rPr>
              <a:t>其他：</a:t>
            </a:r>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领导力</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二、创业风险的防范措施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2" name="圆角矩形 29"/>
          <p:cNvSpPr/>
          <p:nvPr/>
        </p:nvSpPr>
        <p:spPr>
          <a:xfrm>
            <a:off x="-436605" y="1450866"/>
            <a:ext cx="4762946"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4</a:t>
            </a:r>
            <a:r>
              <a:rPr lang="zh-CN" altLang="en-US" sz="2800" b="1" dirty="0">
                <a:solidFill>
                  <a:schemeClr val="bg1"/>
                </a:solidFill>
              </a:rPr>
              <a:t>．应对财务危机</a:t>
            </a:r>
            <a:endParaRPr lang="zh-CN" altLang="en-US" sz="2800" b="1" dirty="0">
              <a:solidFill>
                <a:schemeClr val="bg1"/>
              </a:solidFill>
            </a:endParaRPr>
          </a:p>
        </p:txBody>
      </p:sp>
      <p:grpSp>
        <p:nvGrpSpPr>
          <p:cNvPr id="37" name="4086cdaa-01db-4197-84fe-e9915ad9ba64"/>
          <p:cNvGrpSpPr>
            <a:grpSpLocks noChangeAspect="1"/>
          </p:cNvGrpSpPr>
          <p:nvPr>
            <p:custDataLst>
              <p:tags r:id="rId1"/>
            </p:custDataLst>
          </p:nvPr>
        </p:nvGrpSpPr>
        <p:grpSpPr>
          <a:xfrm>
            <a:off x="1193800" y="2966405"/>
            <a:ext cx="9804400" cy="3345652"/>
            <a:chOff x="1193800" y="2215778"/>
            <a:chExt cx="9804400" cy="3345652"/>
          </a:xfrm>
        </p:grpSpPr>
        <p:grpSp>
          <p:nvGrpSpPr>
            <p:cNvPr id="38" name="Group 2"/>
            <p:cNvGrpSpPr/>
            <p:nvPr/>
          </p:nvGrpSpPr>
          <p:grpSpPr>
            <a:xfrm>
              <a:off x="1479550" y="2215778"/>
              <a:ext cx="9213850" cy="382034"/>
              <a:chOff x="839692" y="2682294"/>
              <a:chExt cx="10493566" cy="382034"/>
            </a:xfrm>
          </p:grpSpPr>
          <p:sp>
            <p:nvSpPr>
              <p:cNvPr id="62" name="îŝḷîḓé-Rectangle 11"/>
              <p:cNvSpPr/>
              <p:nvPr>
                <p:custDataLst>
                  <p:tags r:id="rId2"/>
                </p:custDataLst>
              </p:nvPr>
            </p:nvSpPr>
            <p:spPr>
              <a:xfrm>
                <a:off x="3713912" y="2682294"/>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）适时调整财务结构</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îŝḷîḓé-Rectangle 14"/>
              <p:cNvSpPr/>
              <p:nvPr>
                <p:custDataLst>
                  <p:tags r:id="rId3"/>
                </p:custDataLst>
              </p:nvPr>
            </p:nvSpPr>
            <p:spPr>
              <a:xfrm>
                <a:off x="6456335" y="2701138"/>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4"/>
                    </a:solidFill>
                    <a:latin typeface="Arial" panose="020B0604020202020204" pitchFamily="34" charset="0"/>
                    <a:ea typeface="微软雅黑" panose="020B0503020204020204" pitchFamily="34" charset="-122"/>
                    <a:sym typeface="Arial" panose="020B0604020202020204" pitchFamily="34" charset="0"/>
                  </a:rPr>
                  <a:t>3</a:t>
                </a: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）拓宽融资渠道</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îŝḷîḓé-Rectangle 17"/>
              <p:cNvSpPr/>
              <p:nvPr>
                <p:custDataLst>
                  <p:tags r:id="rId4"/>
                </p:custDataLst>
              </p:nvPr>
            </p:nvSpPr>
            <p:spPr>
              <a:xfrm>
                <a:off x="9312282" y="2738918"/>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3"/>
                    </a:solidFill>
                    <a:latin typeface="Arial" panose="020B0604020202020204" pitchFamily="34" charset="0"/>
                    <a:ea typeface="微软雅黑" panose="020B0503020204020204" pitchFamily="34" charset="-122"/>
                    <a:sym typeface="Arial" panose="020B0604020202020204" pitchFamily="34" charset="0"/>
                  </a:rPr>
                  <a:t>4</a:t>
                </a: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）增加成本意识</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iS1ide-Rectangle 28"/>
              <p:cNvSpPr/>
              <p:nvPr>
                <p:custDataLst>
                  <p:tags r:id="rId5"/>
                </p:custDataLst>
              </p:nvPr>
            </p:nvSpPr>
            <p:spPr>
              <a:xfrm>
                <a:off x="839692" y="2713590"/>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a:t>
                </a:r>
                <a:r>
                  <a:rPr lang="en-US" altLang="zh-CN"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）完善财务管理体系</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9" name="iS1ide-Straight Connector 27"/>
            <p:cNvCxnSpPr/>
            <p:nvPr>
              <p:custDataLst>
                <p:tags r:id="rId6"/>
              </p:custDataLst>
            </p:nvPr>
          </p:nvCxnSpPr>
          <p:spPr>
            <a:xfrm flipV="1">
              <a:off x="2672120"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iS1ide-Freeform: Shape 18"/>
            <p:cNvSpPr/>
            <p:nvPr>
              <p:custDataLst>
                <p:tags r:id="rId7"/>
              </p:custDataLst>
            </p:nvPr>
          </p:nvSpPr>
          <p:spPr>
            <a:xfrm flipV="1">
              <a:off x="1193800"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1">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iS1ide-Freeform: Shape 19"/>
            <p:cNvSpPr/>
            <p:nvPr>
              <p:custDataLst>
                <p:tags r:id="rId8"/>
              </p:custDataLst>
            </p:nvPr>
          </p:nvSpPr>
          <p:spPr>
            <a:xfrm flipV="1">
              <a:off x="3459819"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2">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iS1ide-Freeform: Shape 20"/>
            <p:cNvSpPr/>
            <p:nvPr>
              <p:custDataLst>
                <p:tags r:id="rId9"/>
              </p:custDataLst>
            </p:nvPr>
          </p:nvSpPr>
          <p:spPr>
            <a:xfrm flipV="1">
              <a:off x="5725836"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4">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iS1ide-Freeform: Shape 21"/>
            <p:cNvSpPr/>
            <p:nvPr>
              <p:custDataLst>
                <p:tags r:id="rId10"/>
              </p:custDataLst>
            </p:nvPr>
          </p:nvSpPr>
          <p:spPr>
            <a:xfrm flipV="1">
              <a:off x="7991855"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3">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cxnSp>
          <p:nvCxnSpPr>
            <p:cNvPr id="44" name="iS1ide-Straight Connector 23"/>
            <p:cNvCxnSpPr/>
            <p:nvPr>
              <p:custDataLst>
                <p:tags r:id="rId11"/>
              </p:custDataLst>
            </p:nvPr>
          </p:nvCxnSpPr>
          <p:spPr>
            <a:xfrm flipV="1">
              <a:off x="7183676" y="3140968"/>
              <a:ext cx="0" cy="842068"/>
            </a:xfrm>
            <a:prstGeom prst="line">
              <a:avLst/>
            </a:prstGeom>
            <a:ln w="127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iS1ide-Straight Connector 25"/>
            <p:cNvCxnSpPr/>
            <p:nvPr>
              <p:custDataLst>
                <p:tags r:id="rId12"/>
              </p:custDataLst>
            </p:nvPr>
          </p:nvCxnSpPr>
          <p:spPr>
            <a:xfrm flipV="1">
              <a:off x="9504561" y="3140968"/>
              <a:ext cx="0" cy="842068"/>
            </a:xfrm>
            <a:prstGeom prst="line">
              <a:avLst/>
            </a:prstGeom>
            <a:ln w="12700">
              <a:solidFill>
                <a:schemeClr val="accent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iS1ide-Straight Connector 26"/>
            <p:cNvCxnSpPr/>
            <p:nvPr>
              <p:custDataLst>
                <p:tags r:id="rId13"/>
              </p:custDataLst>
            </p:nvPr>
          </p:nvCxnSpPr>
          <p:spPr>
            <a:xfrm flipV="1">
              <a:off x="4993005" y="3140968"/>
              <a:ext cx="0" cy="842068"/>
            </a:xfrm>
            <a:prstGeom prst="line">
              <a:avLst/>
            </a:prstGeom>
            <a:ln w="1270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iS1ide-Freeform: Shape 85"/>
            <p:cNvSpPr/>
            <p:nvPr>
              <p:custDataLst>
                <p:tags r:id="rId14"/>
              </p:custDataLst>
            </p:nvPr>
          </p:nvSpPr>
          <p:spPr bwMode="auto">
            <a:xfrm>
              <a:off x="6943494" y="4522241"/>
              <a:ext cx="509753" cy="4307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iS1ide-Freeform: Shape 86"/>
            <p:cNvSpPr>
              <a:spLocks noChangeAspect="1"/>
            </p:cNvSpPr>
            <p:nvPr>
              <p:custDataLst>
                <p:tags r:id="rId15"/>
              </p:custDataLst>
            </p:nvPr>
          </p:nvSpPr>
          <p:spPr bwMode="auto">
            <a:xfrm>
              <a:off x="4711876" y="4487110"/>
              <a:ext cx="592896" cy="501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iS1ide-Freeform: Shape 87"/>
            <p:cNvSpPr/>
            <p:nvPr>
              <p:custDataLst>
                <p:tags r:id="rId16"/>
              </p:custDataLst>
            </p:nvPr>
          </p:nvSpPr>
          <p:spPr bwMode="auto">
            <a:xfrm>
              <a:off x="2388711" y="4498130"/>
              <a:ext cx="566817" cy="47900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iS1ide-Freeform: Shape 88"/>
            <p:cNvSpPr/>
            <p:nvPr>
              <p:custDataLst>
                <p:tags r:id="rId17"/>
              </p:custDataLst>
            </p:nvPr>
          </p:nvSpPr>
          <p:spPr bwMode="auto">
            <a:xfrm>
              <a:off x="9192885" y="4482298"/>
              <a:ext cx="604285" cy="51066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5336717" cy="584775"/>
          </a:xfrm>
          <a:prstGeom prst="rect">
            <a:avLst/>
          </a:prstGeom>
        </p:spPr>
        <p:txBody>
          <a:bodyPr wrap="none">
            <a:spAutoFit/>
          </a:bodyPr>
          <a:lstStyle/>
          <a:p>
            <a:r>
              <a:rPr lang="zh-CN" altLang="en-US" sz="3200" dirty="0"/>
              <a:t>第一节  创业精神与创新意识</a:t>
            </a:r>
            <a:endParaRPr lang="zh-CN" altLang="en-US" sz="3200" dirty="0"/>
          </a:p>
        </p:txBody>
      </p:sp>
      <p:sp>
        <p:nvSpPr>
          <p:cNvPr id="8" name="矩形 7"/>
          <p:cNvSpPr/>
          <p:nvPr/>
        </p:nvSpPr>
        <p:spPr>
          <a:xfrm>
            <a:off x="5370093" y="2567773"/>
            <a:ext cx="4515980" cy="584775"/>
          </a:xfrm>
          <a:prstGeom prst="rect">
            <a:avLst/>
          </a:prstGeom>
        </p:spPr>
        <p:txBody>
          <a:bodyPr wrap="none">
            <a:spAutoFit/>
          </a:bodyPr>
          <a:lstStyle/>
          <a:p>
            <a:r>
              <a:rPr lang="zh-CN" altLang="en-US" sz="3200" dirty="0"/>
              <a:t>第二节  创业的准备过程</a:t>
            </a:r>
            <a:endParaRPr lang="zh-CN" altLang="en-US" sz="3200" dirty="0"/>
          </a:p>
        </p:txBody>
      </p:sp>
      <p:sp>
        <p:nvSpPr>
          <p:cNvPr id="10" name="矩形 9"/>
          <p:cNvSpPr/>
          <p:nvPr/>
        </p:nvSpPr>
        <p:spPr>
          <a:xfrm>
            <a:off x="5370093" y="3712316"/>
            <a:ext cx="5692140" cy="583565"/>
          </a:xfrm>
          <a:prstGeom prst="rect">
            <a:avLst/>
          </a:prstGeom>
        </p:spPr>
        <p:txBody>
          <a:bodyPr wrap="none">
            <a:spAutoFit/>
          </a:bodyPr>
          <a:lstStyle/>
          <a:p>
            <a:pPr algn="l"/>
            <a:r>
              <a:rPr lang="zh-CN" altLang="en-US" sz="3200" dirty="0"/>
              <a:t>第三节  大学生</a:t>
            </a:r>
            <a:r>
              <a:rPr lang="zh-CN" altLang="en-US" sz="3200" dirty="0">
                <a:sym typeface="+mn-ea"/>
              </a:rPr>
              <a:t>创业的实施过程</a:t>
            </a:r>
            <a:endParaRPr lang="zh-CN" altLang="en-US" sz="3200" dirty="0"/>
          </a:p>
        </p:txBody>
      </p:sp>
      <p:sp>
        <p:nvSpPr>
          <p:cNvPr id="6" name="矩形 5"/>
          <p:cNvSpPr/>
          <p:nvPr/>
        </p:nvSpPr>
        <p:spPr>
          <a:xfrm>
            <a:off x="5370093" y="4831726"/>
            <a:ext cx="5692140" cy="583565"/>
          </a:xfrm>
          <a:prstGeom prst="rect">
            <a:avLst/>
          </a:prstGeom>
          <a:noFill/>
          <a:extLst>
            <a:ext uri="{909E8E84-426E-40DD-AFC4-6F175D3DCCD1}">
              <a14:hiddenFill xmlns:a14="http://schemas.microsoft.com/office/drawing/2010/main">
                <a:solidFill>
                  <a:schemeClr val="accent1"/>
                </a:solidFill>
              </a14:hiddenFill>
            </a:ext>
          </a:extLst>
        </p:spPr>
        <p:txBody>
          <a:bodyPr wrap="none">
            <a:spAutoFit/>
          </a:bodyPr>
          <a:lstStyle/>
          <a:p>
            <a:r>
              <a:rPr lang="zh-CN" altLang="en-US" sz="3200" dirty="0">
                <a:solidFill>
                  <a:schemeClr val="tx1"/>
                </a:solidFill>
              </a:rPr>
              <a:t>第四节  大学生创业风险与防范</a:t>
            </a:r>
            <a:endParaRPr lang="zh-CN" altLang="en-US" sz="3200" dirty="0">
              <a:solidFill>
                <a:schemeClr val="tx1"/>
              </a:solidFill>
            </a:endParaRPr>
          </a:p>
        </p:txBody>
      </p:sp>
      <p:sp>
        <p:nvSpPr>
          <p:cNvPr id="2" name="矩形 1"/>
          <p:cNvSpPr/>
          <p:nvPr/>
        </p:nvSpPr>
        <p:spPr>
          <a:xfrm>
            <a:off x="5370093" y="436256"/>
            <a:ext cx="3660140" cy="583565"/>
          </a:xfrm>
          <a:prstGeom prst="rect">
            <a:avLst/>
          </a:prstGeom>
        </p:spPr>
        <p:txBody>
          <a:bodyPr wrap="none">
            <a:spAutoFit/>
          </a:bodyPr>
          <a:p>
            <a:pPr algn="l"/>
            <a:r>
              <a:rPr lang="zh-CN" altLang="en-US" sz="3200" dirty="0"/>
              <a:t>第五节  课堂实践　</a:t>
            </a:r>
            <a:endParaRPr lang="zh-CN" altLang="en-US" sz="3200" dirty="0"/>
          </a:p>
        </p:txBody>
      </p:sp>
      <p:sp>
        <p:nvSpPr>
          <p:cNvPr id="3" name="double-left-arrows_45721"/>
          <p:cNvSpPr>
            <a:spLocks noChangeAspect="1"/>
          </p:cNvSpPr>
          <p:nvPr/>
        </p:nvSpPr>
        <p:spPr bwMode="auto">
          <a:xfrm flipH="1">
            <a:off x="4596663" y="596775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4" name="矩形 3"/>
          <p:cNvSpPr/>
          <p:nvPr/>
        </p:nvSpPr>
        <p:spPr>
          <a:xfrm>
            <a:off x="5370093" y="5878206"/>
            <a:ext cx="3253740" cy="583565"/>
          </a:xfrm>
          <a:prstGeom prst="rect">
            <a:avLst/>
          </a:prstGeom>
          <a:solidFill>
            <a:schemeClr val="accent1"/>
          </a:solidFill>
        </p:spPr>
        <p:txBody>
          <a:bodyPr wrap="none">
            <a:spAutoFit/>
          </a:bodyPr>
          <a:p>
            <a:pPr algn="l"/>
            <a:r>
              <a:rPr lang="zh-CN" altLang="en-US" sz="3200" dirty="0">
                <a:solidFill>
                  <a:schemeClr val="bg1"/>
                </a:solidFill>
              </a:rPr>
              <a:t>第五节  课堂实践</a:t>
            </a:r>
            <a:endParaRPr lang="zh-CN" altLang="en-US" sz="3200"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一、编写创业计划书</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880" y="1527175"/>
            <a:ext cx="4058285" cy="520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648970" y="2338070"/>
            <a:ext cx="10903585" cy="1614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）学生需要独立或分组完成一份创业计划书。</a:t>
            </a:r>
            <a:endParaRPr lang="zh-CN" altLang="en-US" sz="2200" dirty="0"/>
          </a:p>
          <a:p>
            <a:pPr indent="457200" algn="just">
              <a:lnSpc>
                <a:spcPct val="150000"/>
              </a:lnSpc>
            </a:pPr>
            <a:r>
              <a:rPr lang="zh-CN" altLang="en-US" sz="2200" dirty="0"/>
              <a:t>（</a:t>
            </a:r>
            <a:r>
              <a:rPr lang="en-US" altLang="zh-CN" sz="2200" dirty="0"/>
              <a:t>2</a:t>
            </a:r>
            <a:r>
              <a:rPr lang="zh-CN" altLang="en-US" sz="2200" dirty="0"/>
              <a:t>）创业计划书应包括但不限于市场调研、产品或服务介绍、营销策略、财务预测、团队介绍等关键部分。</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880" y="4813300"/>
            <a:ext cx="4058285" cy="4699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318760"/>
            <a:ext cx="7054850" cy="1553845"/>
          </a:xfrm>
          <a:prstGeom prst="rect">
            <a:avLst/>
          </a:prstGeom>
          <a:noFill/>
        </p:spPr>
        <p:txBody>
          <a:bodyPr wrap="square" rtlCol="0">
            <a:noAutofit/>
          </a:bodyPr>
          <a:p>
            <a:pPr indent="457200" algn="just">
              <a:lnSpc>
                <a:spcPct val="150000"/>
              </a:lnSpc>
            </a:pPr>
            <a:r>
              <a:rPr lang="zh-CN" altLang="en-US" sz="2200" dirty="0"/>
              <a:t>提交一份完整的创业计划书文档。</a:t>
            </a:r>
            <a:endParaRPr lang="zh-CN" altLang="en-US" sz="2200" dirty="0"/>
          </a:p>
        </p:txBody>
      </p:sp>
      <p:grpSp>
        <p:nvGrpSpPr>
          <p:cNvPr id="6" name="组合 5"/>
          <p:cNvGrpSpPr/>
          <p:nvPr/>
        </p:nvGrpSpPr>
        <p:grpSpPr>
          <a:xfrm>
            <a:off x="248586" y="447843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0" name="图片 9"/>
          <p:cNvPicPr>
            <a:picLocks noChangeAspect="1"/>
          </p:cNvPicPr>
          <p:nvPr/>
        </p:nvPicPr>
        <p:blipFill>
          <a:blip r:embed="rId1"/>
          <a:stretch>
            <a:fillRect/>
          </a:stretch>
        </p:blipFill>
        <p:spPr>
          <a:xfrm>
            <a:off x="7524750" y="3933825"/>
            <a:ext cx="1504315" cy="226885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二、创业风险的评估与应对策略</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880" y="1527175"/>
            <a:ext cx="4058285" cy="5207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648970" y="2338070"/>
            <a:ext cx="10903585" cy="1614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）识别创业过程中可能遇到的各种风险，包括市场、财务、管理、技术和法律风险等。</a:t>
            </a:r>
            <a:endParaRPr lang="zh-CN" altLang="en-US" sz="2200" dirty="0"/>
          </a:p>
          <a:p>
            <a:pPr indent="457200" algn="just">
              <a:lnSpc>
                <a:spcPct val="150000"/>
              </a:lnSpc>
            </a:pPr>
            <a:r>
              <a:rPr lang="zh-CN" altLang="en-US" sz="2200" dirty="0"/>
              <a:t>（</a:t>
            </a:r>
            <a:r>
              <a:rPr lang="en-US" altLang="zh-CN" sz="2200" dirty="0"/>
              <a:t>2</a:t>
            </a:r>
            <a:r>
              <a:rPr lang="zh-CN" altLang="en-US" sz="2200" dirty="0"/>
              <a:t>）学习如何评估这些风险的潜在影响，并制定应对策略。</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880" y="4813300"/>
            <a:ext cx="4058285" cy="4699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318760"/>
            <a:ext cx="7054850" cy="1553845"/>
          </a:xfrm>
          <a:prstGeom prst="rect">
            <a:avLst/>
          </a:prstGeom>
          <a:noFill/>
        </p:spPr>
        <p:txBody>
          <a:bodyPr wrap="square" rtlCol="0">
            <a:noAutofit/>
          </a:bodyPr>
          <a:p>
            <a:pPr indent="457200" algn="just">
              <a:lnSpc>
                <a:spcPct val="150000"/>
              </a:lnSpc>
            </a:pPr>
            <a:r>
              <a:rPr lang="zh-CN" altLang="en-US" sz="2200" dirty="0"/>
              <a:t>提交一份包含风险评估和应对策略的报告。</a:t>
            </a:r>
            <a:endParaRPr lang="zh-CN" altLang="en-US" sz="2200" dirty="0"/>
          </a:p>
        </p:txBody>
      </p:sp>
      <p:grpSp>
        <p:nvGrpSpPr>
          <p:cNvPr id="6" name="组合 5"/>
          <p:cNvGrpSpPr/>
          <p:nvPr/>
        </p:nvGrpSpPr>
        <p:grpSpPr>
          <a:xfrm>
            <a:off x="248586" y="447843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1" name="图片 10"/>
          <p:cNvPicPr>
            <a:picLocks noChangeAspect="1"/>
          </p:cNvPicPr>
          <p:nvPr/>
        </p:nvPicPr>
        <p:blipFill>
          <a:blip r:embed="rId1"/>
          <a:stretch>
            <a:fillRect/>
          </a:stretch>
        </p:blipFill>
        <p:spPr>
          <a:xfrm>
            <a:off x="8382000" y="4285615"/>
            <a:ext cx="1256665" cy="207327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二、创业精神的培养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054290"/>
            <a:ext cx="10727545" cy="1134413"/>
          </a:xfrm>
          <a:prstGeom prst="rect">
            <a:avLst/>
          </a:prstGeom>
          <a:noFill/>
        </p:spPr>
        <p:txBody>
          <a:bodyPr wrap="square" rtlCol="0">
            <a:spAutoFit/>
          </a:bodyPr>
          <a:lstStyle/>
          <a:p>
            <a:pPr indent="457200" algn="just">
              <a:lnSpc>
                <a:spcPct val="150000"/>
              </a:lnSpc>
            </a:pPr>
            <a:r>
              <a:rPr lang="zh-CN" altLang="en-US" sz="2400" dirty="0"/>
              <a:t>创业精神是可以后天培养锻炼的，大学生创业者可通过以下几种途径培养自己的创业精神。</a:t>
            </a:r>
            <a:endParaRPr lang="en-US" altLang="zh-CN" sz="2400" dirty="0"/>
          </a:p>
        </p:txBody>
      </p:sp>
      <p:grpSp>
        <p:nvGrpSpPr>
          <p:cNvPr id="45" name="组合 44"/>
          <p:cNvGrpSpPr/>
          <p:nvPr/>
        </p:nvGrpSpPr>
        <p:grpSpPr>
          <a:xfrm>
            <a:off x="1168053" y="2845113"/>
            <a:ext cx="1901372" cy="2615726"/>
            <a:chOff x="1168053" y="2217316"/>
            <a:chExt cx="1901372" cy="2615726"/>
          </a:xfrm>
        </p:grpSpPr>
        <p:sp>
          <p:nvSpPr>
            <p:cNvPr id="46" name="íṡľíḍè-Rectangle 22"/>
            <p:cNvSpPr/>
            <p:nvPr/>
          </p:nvSpPr>
          <p:spPr>
            <a:xfrm>
              <a:off x="1168053" y="2217316"/>
              <a:ext cx="1901372"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53" name="íṡľíḍè-Freeform: Shape 23"/>
            <p:cNvSpPr/>
            <p:nvPr/>
          </p:nvSpPr>
          <p:spPr>
            <a:xfrm rot="10800000">
              <a:off x="1168053"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54" name="îŝḷîḓé-TextBox 33"/>
            <p:cNvSpPr txBox="1"/>
            <p:nvPr/>
          </p:nvSpPr>
          <p:spPr bwMode="auto">
            <a:xfrm>
              <a:off x="1580128"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．模仿</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îŝḷîḓé-Freeform: Shape 42"/>
            <p:cNvSpPr/>
            <p:nvPr/>
          </p:nvSpPr>
          <p:spPr bwMode="auto">
            <a:xfrm>
              <a:off x="1689856" y="2469349"/>
              <a:ext cx="944091" cy="94409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a:off x="9271092" y="2845113"/>
            <a:ext cx="1901375" cy="2615726"/>
            <a:chOff x="9271092" y="2217316"/>
            <a:chExt cx="1901375" cy="2615726"/>
          </a:xfrm>
        </p:grpSpPr>
        <p:sp>
          <p:nvSpPr>
            <p:cNvPr id="58" name="íṡľíḍè-Rectangle 30"/>
            <p:cNvSpPr/>
            <p:nvPr/>
          </p:nvSpPr>
          <p:spPr>
            <a:xfrm>
              <a:off x="9271095" y="2217316"/>
              <a:ext cx="1901372" cy="19013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59" name="íṡľíḍè-Freeform: Shape 31"/>
            <p:cNvSpPr/>
            <p:nvPr/>
          </p:nvSpPr>
          <p:spPr>
            <a:xfrm rot="10800000">
              <a:off x="9271092" y="4027973"/>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60" name="îŝḷîḓé-TextBox 36"/>
            <p:cNvSpPr txBox="1"/>
            <p:nvPr/>
          </p:nvSpPr>
          <p:spPr bwMode="auto">
            <a:xfrm>
              <a:off x="9683161"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en-US" altLang="zh-CN"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r>
                <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．培训</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îŝḷîḓé-Freeform: Shape 43"/>
            <p:cNvSpPr/>
            <p:nvPr/>
          </p:nvSpPr>
          <p:spPr bwMode="auto">
            <a:xfrm>
              <a:off x="9762537" y="2560407"/>
              <a:ext cx="838616" cy="83861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3869067" y="2845113"/>
            <a:ext cx="1901372" cy="2615726"/>
            <a:chOff x="3869067" y="2217316"/>
            <a:chExt cx="1901372" cy="2615726"/>
          </a:xfrm>
        </p:grpSpPr>
        <p:sp>
          <p:nvSpPr>
            <p:cNvPr id="64" name="íṡľíḍè-Rectangle 18"/>
            <p:cNvSpPr/>
            <p:nvPr/>
          </p:nvSpPr>
          <p:spPr>
            <a:xfrm>
              <a:off x="3869067" y="2217316"/>
              <a:ext cx="1901372"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65" name="íṡľíḍè-Freeform: Shape 19"/>
            <p:cNvSpPr/>
            <p:nvPr/>
          </p:nvSpPr>
          <p:spPr>
            <a:xfrm rot="10800000">
              <a:off x="3869067" y="3991687"/>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66" name="îŝḷîḓé-TextBox 34"/>
            <p:cNvSpPr txBox="1"/>
            <p:nvPr/>
          </p:nvSpPr>
          <p:spPr bwMode="auto">
            <a:xfrm>
              <a:off x="4281139"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en-US" altLang="zh-CN"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r>
                <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．历练</a:t>
              </a:r>
              <a:endPar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îŝḷîḓé-Freeform: Shape 44"/>
            <p:cNvSpPr/>
            <p:nvPr/>
          </p:nvSpPr>
          <p:spPr bwMode="auto">
            <a:xfrm>
              <a:off x="4388791" y="2568071"/>
              <a:ext cx="850930" cy="8509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6570080" y="2845113"/>
            <a:ext cx="1901373" cy="2615726"/>
            <a:chOff x="6570080" y="2217316"/>
            <a:chExt cx="1901373" cy="2615726"/>
          </a:xfrm>
        </p:grpSpPr>
        <p:sp>
          <p:nvSpPr>
            <p:cNvPr id="70" name="íṡľíḍè-Rectangle 26"/>
            <p:cNvSpPr/>
            <p:nvPr/>
          </p:nvSpPr>
          <p:spPr>
            <a:xfrm>
              <a:off x="6570081" y="2217316"/>
              <a:ext cx="1901372" cy="1901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71" name="íṡľíḍè-Freeform: Shape 27"/>
            <p:cNvSpPr/>
            <p:nvPr/>
          </p:nvSpPr>
          <p:spPr>
            <a:xfrm rot="10800000">
              <a:off x="6570080"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sp>
          <p:nvSpPr>
            <p:cNvPr id="72" name="îŝḷîḓé-TextBox 35"/>
            <p:cNvSpPr txBox="1"/>
            <p:nvPr/>
          </p:nvSpPr>
          <p:spPr bwMode="auto">
            <a:xfrm>
              <a:off x="6982150" y="466068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en-US" altLang="zh-CN"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r>
                <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．实践</a:t>
              </a:r>
              <a:endPar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îŝḷîḓé-Freeform: Shape 45"/>
            <p:cNvSpPr/>
            <p:nvPr/>
          </p:nvSpPr>
          <p:spPr bwMode="auto">
            <a:xfrm>
              <a:off x="7092879" y="2560407"/>
              <a:ext cx="850930" cy="8509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sz="32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1000"/>
                                        <p:tgtEl>
                                          <p:spTgt spid="63"/>
                                        </p:tgtEl>
                                      </p:cBhvr>
                                    </p:animEffec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1000"/>
                                        <p:tgtEl>
                                          <p:spTgt spid="69"/>
                                        </p:tgtEl>
                                      </p:cBhvr>
                                    </p:animEffect>
                                    <p:anim calcmode="lin" valueType="num">
                                      <p:cBhvr>
                                        <p:cTn id="20" dur="1000" fill="hold"/>
                                        <p:tgtEl>
                                          <p:spTgt spid="69"/>
                                        </p:tgtEl>
                                        <p:attrNameLst>
                                          <p:attrName>ppt_x</p:attrName>
                                        </p:attrNameLst>
                                      </p:cBhvr>
                                      <p:tavLst>
                                        <p:tav tm="0">
                                          <p:val>
                                            <p:strVal val="#ppt_x"/>
                                          </p:val>
                                        </p:tav>
                                        <p:tav tm="100000">
                                          <p:val>
                                            <p:strVal val="#ppt_x"/>
                                          </p:val>
                                        </p:tav>
                                      </p:tavLst>
                                    </p:anim>
                                    <p:anim calcmode="lin" valueType="num">
                                      <p:cBhvr>
                                        <p:cTn id="21" dur="10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000"/>
                                        <p:tgtEl>
                                          <p:spTgt spid="57"/>
                                        </p:tgtEl>
                                      </p:cBhvr>
                                    </p:animEffect>
                                    <p:anim calcmode="lin" valueType="num">
                                      <p:cBhvr>
                                        <p:cTn id="26" dur="1000" fill="hold"/>
                                        <p:tgtEl>
                                          <p:spTgt spid="57"/>
                                        </p:tgtEl>
                                        <p:attrNameLst>
                                          <p:attrName>ppt_x</p:attrName>
                                        </p:attrNameLst>
                                      </p:cBhvr>
                                      <p:tavLst>
                                        <p:tav tm="0">
                                          <p:val>
                                            <p:strVal val="#ppt_x"/>
                                          </p:val>
                                        </p:tav>
                                        <p:tav tm="100000">
                                          <p:val>
                                            <p:strVal val="#ppt_x"/>
                                          </p:val>
                                        </p:tav>
                                      </p:tavLst>
                                    </p:anim>
                                    <p:anim calcmode="lin" valueType="num">
                                      <p:cBhvr>
                                        <p:cTn id="2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三、创新意识的培养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054290"/>
            <a:ext cx="10727545" cy="1688411"/>
          </a:xfrm>
          <a:prstGeom prst="rect">
            <a:avLst/>
          </a:prstGeom>
          <a:noFill/>
        </p:spPr>
        <p:txBody>
          <a:bodyPr wrap="square" rtlCol="0">
            <a:spAutoFit/>
          </a:bodyPr>
          <a:lstStyle/>
          <a:p>
            <a:pPr indent="457200" algn="just">
              <a:lnSpc>
                <a:spcPct val="150000"/>
              </a:lnSpc>
            </a:pPr>
            <a:r>
              <a:rPr lang="zh-CN" altLang="en-US" sz="2400" dirty="0"/>
              <a:t>创业企业的第一原动力就是创新。创新意识是人产生的一种主动发现、积极探索解决问题的意识思维，是人们进行创新活动的出发点和内在动力，是创造性思维和创造力的前提，也是形成创新能力的基础。</a:t>
            </a:r>
            <a:endParaRPr lang="en-US" altLang="zh-CN" sz="2400" dirty="0"/>
          </a:p>
        </p:txBody>
      </p:sp>
      <p:sp>
        <p:nvSpPr>
          <p:cNvPr id="41" name="i$liḋe-Oval 4"/>
          <p:cNvSpPr/>
          <p:nvPr/>
        </p:nvSpPr>
        <p:spPr>
          <a:xfrm>
            <a:off x="7374890" y="3608705"/>
            <a:ext cx="1123315" cy="11233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2" name="i$liḋe-Freeform: Shape 5"/>
          <p:cNvSpPr/>
          <p:nvPr/>
        </p:nvSpPr>
        <p:spPr bwMode="auto">
          <a:xfrm>
            <a:off x="7731125" y="3886200"/>
            <a:ext cx="410845" cy="568325"/>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3" name="i$liḋe-Oval 6"/>
          <p:cNvSpPr/>
          <p:nvPr/>
        </p:nvSpPr>
        <p:spPr>
          <a:xfrm>
            <a:off x="5080635" y="3608705"/>
            <a:ext cx="1123315" cy="11233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4" name="i$liḋe-Freeform: Shape 7"/>
          <p:cNvSpPr/>
          <p:nvPr/>
        </p:nvSpPr>
        <p:spPr bwMode="auto">
          <a:xfrm>
            <a:off x="5347335" y="3896995"/>
            <a:ext cx="589915" cy="54737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7" name="i$liḋe-Oval 8"/>
          <p:cNvSpPr/>
          <p:nvPr/>
        </p:nvSpPr>
        <p:spPr>
          <a:xfrm>
            <a:off x="2995930" y="3608705"/>
            <a:ext cx="1123315" cy="11233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8" name="i$liḋe-Freeform: Shape 9"/>
          <p:cNvSpPr/>
          <p:nvPr/>
        </p:nvSpPr>
        <p:spPr bwMode="auto">
          <a:xfrm>
            <a:off x="3279140" y="3930650"/>
            <a:ext cx="558165" cy="479425"/>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49" name="i$liḋe-Oval 10"/>
          <p:cNvSpPr/>
          <p:nvPr/>
        </p:nvSpPr>
        <p:spPr>
          <a:xfrm>
            <a:off x="1152525" y="3627755"/>
            <a:ext cx="1123315" cy="11233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0" name="i$liḋe-Freeform: Shape 11"/>
          <p:cNvSpPr/>
          <p:nvPr/>
        </p:nvSpPr>
        <p:spPr bwMode="auto">
          <a:xfrm>
            <a:off x="1420495" y="3856990"/>
            <a:ext cx="588010" cy="664210"/>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anchor="ct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1" name="i$liḋe-Rectangle 12"/>
          <p:cNvSpPr/>
          <p:nvPr/>
        </p:nvSpPr>
        <p:spPr>
          <a:xfrm>
            <a:off x="1252855" y="3271520"/>
            <a:ext cx="923290" cy="184785"/>
          </a:xfrm>
          <a:prstGeom prst="rect">
            <a:avLst/>
          </a:prstGeom>
        </p:spPr>
        <p:txBody>
          <a:bodyPr wrap="none" lIns="0" tIns="0" rIns="0" bIns="0" anchor="ctr" anchorCtr="0">
            <a:noAutofit/>
          </a:bodyPr>
          <a:lstStyle/>
          <a:p>
            <a:pPr algn="ctr"/>
            <a:r>
              <a:rPr lang="en-US" altLang="zh-CN"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i$liḋe-Rectangle 13"/>
          <p:cNvSpPr/>
          <p:nvPr/>
        </p:nvSpPr>
        <p:spPr>
          <a:xfrm>
            <a:off x="3096260" y="3255645"/>
            <a:ext cx="923290" cy="184785"/>
          </a:xfrm>
          <a:prstGeom prst="rect">
            <a:avLst/>
          </a:prstGeom>
        </p:spPr>
        <p:txBody>
          <a:bodyPr wrap="none" lIns="0" tIns="0" rIns="0" bIns="0" anchor="ctr" anchorCtr="0">
            <a:noAutofit/>
          </a:bodyPr>
          <a:lstStyle/>
          <a:p>
            <a:pPr algn="ctr"/>
            <a:r>
              <a:rPr lang="en-US" altLang="zh-CN"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i$liḋe-Rectangle 14"/>
          <p:cNvSpPr/>
          <p:nvPr/>
        </p:nvSpPr>
        <p:spPr>
          <a:xfrm>
            <a:off x="5180330" y="3251835"/>
            <a:ext cx="923290" cy="184785"/>
          </a:xfrm>
          <a:prstGeom prst="rect">
            <a:avLst/>
          </a:prstGeom>
        </p:spPr>
        <p:txBody>
          <a:bodyPr wrap="none" lIns="0" tIns="0" rIns="0" bIns="0" anchor="ctr" anchorCtr="0">
            <a:noAutofit/>
          </a:bodyPr>
          <a:lstStyle/>
          <a:p>
            <a:pPr algn="ctr"/>
            <a:r>
              <a:rPr lang="en-US" altLang="zh-CN" b="1"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i$liḋe-Rectangle 15"/>
          <p:cNvSpPr/>
          <p:nvPr/>
        </p:nvSpPr>
        <p:spPr>
          <a:xfrm>
            <a:off x="7474585" y="3257550"/>
            <a:ext cx="923290" cy="184785"/>
          </a:xfrm>
          <a:prstGeom prst="rect">
            <a:avLst/>
          </a:prstGeom>
        </p:spPr>
        <p:txBody>
          <a:bodyPr wrap="none" lIns="0" tIns="0" rIns="0" bIns="0" anchor="ctr" anchorCtr="0">
            <a:noAutofit/>
          </a:bodyPr>
          <a:lstStyle/>
          <a:p>
            <a:pPr algn="ctr"/>
            <a:r>
              <a:rPr lang="en-US" altLang="zh-CN" b="1"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24"/>
          <p:cNvGrpSpPr/>
          <p:nvPr/>
        </p:nvGrpSpPr>
        <p:grpSpPr>
          <a:xfrm rot="0">
            <a:off x="506095" y="5158406"/>
            <a:ext cx="10864850" cy="332550"/>
            <a:chOff x="1768931" y="3711577"/>
            <a:chExt cx="10240837" cy="332690"/>
          </a:xfrm>
        </p:grpSpPr>
        <p:sp>
          <p:nvSpPr>
            <p:cNvPr id="39" name="i$liḋe-TextBox 35"/>
            <p:cNvSpPr txBox="1"/>
            <p:nvPr/>
          </p:nvSpPr>
          <p:spPr bwMode="auto">
            <a:xfrm>
              <a:off x="1768931" y="3744942"/>
              <a:ext cx="2213143" cy="283030"/>
            </a:xfrm>
            <a:prstGeom prst="rect">
              <a:avLst/>
            </a:prstGeom>
            <a:noFill/>
            <a:ln w="9525">
              <a:noFill/>
              <a:miter lim="800000"/>
            </a:ln>
          </p:spPr>
          <p:txBody>
            <a:bodyPr wrap="none" lIns="0" tIns="0" rIns="0" bIns="0" anchor="ctr" anchorCtr="1">
              <a:normAutofit fontScale="90000" lnSpcReduction="20000"/>
              <a:scene3d>
                <a:camera prst="orthographicFront"/>
                <a:lightRig rig="threePt" dir="t"/>
              </a:scene3d>
              <a:sp3d>
                <a:bevelT w="0" h="0"/>
              </a:sp3d>
            </a:bodyPr>
            <a:lstStyle/>
            <a:p>
              <a:pPr marL="0" lvl="1" algn="ct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保持好奇心</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i$liḋe-TextBox 33"/>
            <p:cNvSpPr txBox="1"/>
            <p:nvPr/>
          </p:nvSpPr>
          <p:spPr bwMode="auto">
            <a:xfrm>
              <a:off x="3733360" y="3761237"/>
              <a:ext cx="2213143" cy="283030"/>
            </a:xfrm>
            <a:prstGeom prst="rect">
              <a:avLst/>
            </a:prstGeom>
            <a:noFill/>
            <a:ln w="9525">
              <a:noFill/>
              <a:miter lim="800000"/>
            </a:ln>
          </p:spPr>
          <p:txBody>
            <a:bodyPr wrap="none" lIns="0" tIns="0" rIns="0" bIns="0" anchor="ctr" anchorCtr="1">
              <a:normAutofit fontScale="90000" lnSpcReduction="20000"/>
              <a:scene3d>
                <a:camera prst="orthographicFront"/>
                <a:lightRig rig="threePt" dir="t"/>
              </a:scene3d>
              <a:sp3d>
                <a:bevelT w="0" h="0"/>
              </a:sp3d>
            </a:bodyPr>
            <a:lstStyle/>
            <a:p>
              <a:pPr marL="0" lvl="1" algn="ctr"/>
              <a:r>
                <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敢于质疑</a:t>
              </a:r>
              <a:endPar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iS1ide-TextBox 31"/>
            <p:cNvSpPr txBox="1"/>
            <p:nvPr/>
          </p:nvSpPr>
          <p:spPr bwMode="auto">
            <a:xfrm>
              <a:off x="5661877" y="3759010"/>
              <a:ext cx="2213143" cy="283030"/>
            </a:xfrm>
            <a:prstGeom prst="rect">
              <a:avLst/>
            </a:prstGeom>
            <a:noFill/>
            <a:ln w="9525">
              <a:noFill/>
              <a:miter lim="800000"/>
            </a:ln>
          </p:spPr>
          <p:txBody>
            <a:bodyPr wrap="none" lIns="0" tIns="0" rIns="0" bIns="0" anchor="ctr" anchorCtr="1">
              <a:normAutofit fontScale="90000" lnSpcReduction="20000"/>
              <a:scene3d>
                <a:camera prst="orthographicFront"/>
                <a:lightRig rig="threePt" dir="t"/>
              </a:scene3d>
              <a:sp3d>
                <a:bevelT w="0" h="0"/>
              </a:sp3d>
            </a:bodyPr>
            <a:lstStyle/>
            <a:p>
              <a:pPr marL="0" lvl="1" algn="ctr"/>
              <a:r>
                <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跨学科学习</a:t>
              </a:r>
              <a:endPar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iS1ide-TextBox 29"/>
            <p:cNvSpPr txBox="1"/>
            <p:nvPr/>
          </p:nvSpPr>
          <p:spPr bwMode="auto">
            <a:xfrm>
              <a:off x="7791551" y="3714118"/>
              <a:ext cx="2213143" cy="283030"/>
            </a:xfrm>
            <a:prstGeom prst="rect">
              <a:avLst/>
            </a:prstGeom>
            <a:noFill/>
            <a:ln w="9525">
              <a:noFill/>
              <a:miter lim="800000"/>
            </a:ln>
          </p:spPr>
          <p:txBody>
            <a:bodyPr wrap="none" lIns="0" tIns="0" rIns="0" bIns="0" anchor="ctr" anchorCtr="1">
              <a:normAutofit fontScale="90000" lnSpcReduction="20000"/>
              <a:scene3d>
                <a:camera prst="orthographicFront"/>
                <a:lightRig rig="threePt" dir="t"/>
              </a:scene3d>
              <a:sp3d>
                <a:bevelT w="0" h="0"/>
              </a:sp3d>
            </a:bodyPr>
            <a:lstStyle/>
            <a:p>
              <a:pPr marL="0" lvl="1" algn="ctr"/>
              <a:r>
                <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实践探索与试错</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iS1ide-TextBox 29"/>
            <p:cNvSpPr txBox="1"/>
            <p:nvPr/>
          </p:nvSpPr>
          <p:spPr bwMode="auto">
            <a:xfrm>
              <a:off x="9796625" y="3711577"/>
              <a:ext cx="2213143" cy="283030"/>
            </a:xfrm>
            <a:prstGeom prst="rect">
              <a:avLst/>
            </a:prstGeom>
            <a:noFill/>
            <a:ln w="9525">
              <a:noFill/>
              <a:miter lim="800000"/>
            </a:ln>
          </p:spPr>
          <p:txBody>
            <a:bodyPr wrap="none" lIns="0" tIns="0" rIns="0" bIns="0" anchor="ctr" anchorCtr="1">
              <a:normAutofit fontScale="90000" lnSpcReduction="20000"/>
              <a:scene3d>
                <a:camera prst="orthographicFront"/>
                <a:lightRig rig="threePt" dir="t"/>
              </a:scene3d>
              <a:sp3d>
                <a:bevelT w="0" h="0"/>
              </a:sp3d>
            </a:bodyPr>
            <a:p>
              <a:pPr marL="0" lvl="1" algn="ctr"/>
              <a:r>
                <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消除创新的心理障碍</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i$liḋe-Oval 4"/>
          <p:cNvSpPr/>
          <p:nvPr>
            <p:custDataLst>
              <p:tags r:id="rId1"/>
            </p:custDataLst>
          </p:nvPr>
        </p:nvSpPr>
        <p:spPr>
          <a:xfrm>
            <a:off x="9478010" y="3625850"/>
            <a:ext cx="1115060" cy="111506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i$liḋe-Rectangle 15"/>
          <p:cNvSpPr/>
          <p:nvPr>
            <p:custDataLst>
              <p:tags r:id="rId2"/>
            </p:custDataLst>
          </p:nvPr>
        </p:nvSpPr>
        <p:spPr>
          <a:xfrm>
            <a:off x="9476740" y="3150235"/>
            <a:ext cx="1116330" cy="223520"/>
          </a:xfrm>
          <a:prstGeom prst="rect">
            <a:avLst/>
          </a:prstGeom>
        </p:spPr>
        <p:txBody>
          <a:bodyPr wrap="none" lIns="0" tIns="0" rIns="0" bIns="0" anchor="ctr" anchorCtr="0">
            <a:noAutofit/>
          </a:bodyPr>
          <a:p>
            <a:pPr algn="ctr"/>
            <a:r>
              <a:rPr lang="en-US" altLang="zh-CN" b="1" dirty="0">
                <a:solidFill>
                  <a:schemeClr val="accent4"/>
                </a:solidFill>
                <a:latin typeface="Arial" panose="020B0604020202020204" pitchFamily="34" charset="0"/>
                <a:ea typeface="微软雅黑" panose="020B0503020204020204" pitchFamily="34" charset="-122"/>
                <a:sym typeface="Arial" panose="020B0604020202020204" pitchFamily="34" charset="0"/>
              </a:rPr>
              <a:t>5</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custDataLst>
              <p:tags r:id="rId3"/>
            </p:custDataLst>
          </p:nvPr>
        </p:nvGrpSpPr>
        <p:grpSpPr>
          <a:xfrm>
            <a:off x="9859010" y="3966210"/>
            <a:ext cx="408940" cy="389890"/>
            <a:chOff x="2733098" y="4187405"/>
            <a:chExt cx="484675" cy="556238"/>
          </a:xfrm>
          <a:solidFill>
            <a:schemeClr val="bg1"/>
          </a:solidFill>
        </p:grpSpPr>
        <p:sp>
          <p:nvSpPr>
            <p:cNvPr id="60" name="Oval 302"/>
            <p:cNvSpPr>
              <a:spLocks noChangeArrowheads="1"/>
            </p:cNvSpPr>
            <p:nvPr>
              <p:custDataLst>
                <p:tags r:id="rId4"/>
              </p:custDataLst>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Freeform 303"/>
            <p:cNvSpPr>
              <a:spLocks noEditPoints="1"/>
            </p:cNvSpPr>
            <p:nvPr>
              <p:custDataLst>
                <p:tags r:id="rId5"/>
              </p:custDataLst>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Freeform 304"/>
            <p:cNvSpPr/>
            <p:nvPr>
              <p:custDataLst>
                <p:tags r:id="rId6"/>
              </p:custDataLst>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305"/>
            <p:cNvSpPr/>
            <p:nvPr>
              <p:custDataLst>
                <p:tags r:id="rId7"/>
              </p:custDataLst>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5" name="Freeform 306"/>
            <p:cNvSpPr/>
            <p:nvPr>
              <p:custDataLst>
                <p:tags r:id="rId8"/>
              </p:custDataLst>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6" name="Freeform 307"/>
            <p:cNvSpPr/>
            <p:nvPr>
              <p:custDataLst>
                <p:tags r:id="rId9"/>
              </p:custDataLst>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308"/>
            <p:cNvSpPr/>
            <p:nvPr>
              <p:custDataLst>
                <p:tags r:id="rId10"/>
              </p:custDataLst>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309"/>
            <p:cNvSpPr/>
            <p:nvPr>
              <p:custDataLst>
                <p:tags r:id="rId11"/>
              </p:custDataLst>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310"/>
            <p:cNvSpPr/>
            <p:nvPr>
              <p:custDataLst>
                <p:tags r:id="rId12"/>
              </p:custDataLst>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311"/>
            <p:cNvSpPr/>
            <p:nvPr>
              <p:custDataLst>
                <p:tags r:id="rId13"/>
              </p:custDataLst>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Freeform 312"/>
            <p:cNvSpPr/>
            <p:nvPr>
              <p:custDataLst>
                <p:tags r:id="rId14"/>
              </p:custDataLst>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Freeform 313"/>
            <p:cNvSpPr/>
            <p:nvPr>
              <p:custDataLst>
                <p:tags r:id="rId15"/>
              </p:custDataLst>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Freeform 314"/>
            <p:cNvSpPr/>
            <p:nvPr>
              <p:custDataLst>
                <p:tags r:id="rId16"/>
              </p:custDataLst>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315"/>
            <p:cNvSpPr/>
            <p:nvPr>
              <p:custDataLst>
                <p:tags r:id="rId17"/>
              </p:custDataLst>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316"/>
            <p:cNvSpPr/>
            <p:nvPr>
              <p:custDataLst>
                <p:tags r:id="rId18"/>
              </p:custDataLst>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317"/>
            <p:cNvSpPr>
              <a:spLocks noEditPoints="1"/>
            </p:cNvSpPr>
            <p:nvPr>
              <p:custDataLst>
                <p:tags r:id="rId19"/>
              </p:custDataLst>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Oval 318"/>
            <p:cNvSpPr>
              <a:spLocks noChangeArrowheads="1"/>
            </p:cNvSpPr>
            <p:nvPr>
              <p:custDataLst>
                <p:tags r:id="rId20"/>
              </p:custDataLst>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08294"/>
            <a:ext cx="5336717" cy="584775"/>
          </a:xfrm>
          <a:prstGeom prst="rect">
            <a:avLst/>
          </a:prstGeom>
        </p:spPr>
        <p:txBody>
          <a:bodyPr wrap="none">
            <a:spAutoFit/>
          </a:bodyPr>
          <a:lstStyle/>
          <a:p>
            <a:r>
              <a:rPr lang="zh-CN" altLang="en-US" sz="3200" dirty="0"/>
              <a:t>第一节  创业精神与创新意识</a:t>
            </a:r>
            <a:endParaRPr lang="zh-CN" altLang="en-US" sz="3200" dirty="0"/>
          </a:p>
        </p:txBody>
      </p:sp>
      <p:sp>
        <p:nvSpPr>
          <p:cNvPr id="8" name="矩形 7"/>
          <p:cNvSpPr/>
          <p:nvPr/>
        </p:nvSpPr>
        <p:spPr>
          <a:xfrm>
            <a:off x="5370093" y="2496653"/>
            <a:ext cx="4515980" cy="584775"/>
          </a:xfrm>
          <a:prstGeom prst="rect">
            <a:avLst/>
          </a:prstGeom>
          <a:solidFill>
            <a:schemeClr val="accent1"/>
          </a:solidFill>
        </p:spPr>
        <p:txBody>
          <a:bodyPr wrap="none">
            <a:spAutoFit/>
          </a:bodyPr>
          <a:lstStyle/>
          <a:p>
            <a:r>
              <a:rPr lang="zh-CN" altLang="en-US" sz="3200" dirty="0">
                <a:solidFill>
                  <a:schemeClr val="bg1"/>
                </a:solidFill>
              </a:rPr>
              <a:t>第二节  创业的准备过程</a:t>
            </a:r>
            <a:endParaRPr lang="zh-CN" altLang="en-US" sz="3200" dirty="0">
              <a:solidFill>
                <a:schemeClr val="bg1"/>
              </a:solidFill>
            </a:endParaRPr>
          </a:p>
        </p:txBody>
      </p:sp>
      <p:sp>
        <p:nvSpPr>
          <p:cNvPr id="10" name="矩形 9"/>
          <p:cNvSpPr/>
          <p:nvPr/>
        </p:nvSpPr>
        <p:spPr>
          <a:xfrm>
            <a:off x="5370093" y="3605636"/>
            <a:ext cx="5692140" cy="583565"/>
          </a:xfrm>
          <a:prstGeom prst="rect">
            <a:avLst/>
          </a:prstGeom>
        </p:spPr>
        <p:txBody>
          <a:bodyPr wrap="none">
            <a:spAutoFit/>
          </a:bodyPr>
          <a:lstStyle/>
          <a:p>
            <a:pPr algn="l"/>
            <a:r>
              <a:rPr lang="zh-CN" altLang="en-US" sz="3200" dirty="0"/>
              <a:t>第三节  大学生</a:t>
            </a:r>
            <a:r>
              <a:rPr lang="zh-CN" altLang="en-US" sz="3200" dirty="0">
                <a:sym typeface="+mn-ea"/>
              </a:rPr>
              <a:t>创业的实施过程</a:t>
            </a:r>
            <a:endParaRPr lang="zh-CN" altLang="en-US" sz="3200" dirty="0"/>
          </a:p>
        </p:txBody>
      </p:sp>
      <p:sp>
        <p:nvSpPr>
          <p:cNvPr id="13" name="double-left-arrows_45721"/>
          <p:cNvSpPr>
            <a:spLocks noChangeAspect="1"/>
          </p:cNvSpPr>
          <p:nvPr/>
        </p:nvSpPr>
        <p:spPr bwMode="auto">
          <a:xfrm flipH="1">
            <a:off x="4596663" y="2586200"/>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707266"/>
            <a:ext cx="5747086" cy="584775"/>
          </a:xfrm>
          <a:prstGeom prst="rect">
            <a:avLst/>
          </a:prstGeom>
        </p:spPr>
        <p:txBody>
          <a:bodyPr wrap="none">
            <a:spAutoFit/>
          </a:bodyPr>
          <a:lstStyle/>
          <a:p>
            <a:r>
              <a:rPr lang="zh-CN" altLang="en-US" sz="3200" dirty="0"/>
              <a:t>第四节  大学生创业风险与防范</a:t>
            </a:r>
            <a:endParaRPr lang="zh-CN" altLang="en-US" sz="3200" dirty="0"/>
          </a:p>
        </p:txBody>
      </p:sp>
      <p:sp>
        <p:nvSpPr>
          <p:cNvPr id="2" name="矩形 1"/>
          <p:cNvSpPr/>
          <p:nvPr/>
        </p:nvSpPr>
        <p:spPr>
          <a:xfrm>
            <a:off x="5370093" y="5734061"/>
            <a:ext cx="3660140" cy="583565"/>
          </a:xfrm>
          <a:prstGeom prst="rect">
            <a:avLst/>
          </a:prstGeom>
        </p:spPr>
        <p:txBody>
          <a:bodyPr wrap="none">
            <a:spAutoFit/>
          </a:bodyPr>
          <a:p>
            <a:pPr algn="l"/>
            <a:r>
              <a:rPr lang="zh-CN" altLang="en-US" sz="3200" dirty="0"/>
              <a:t>第五节  课堂实践　</a:t>
            </a:r>
            <a:endParaRPr lang="zh-CN" alt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一、创业的知识储备</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116516"/>
            <a:ext cx="10727545" cy="1198880"/>
          </a:xfrm>
          <a:prstGeom prst="rect">
            <a:avLst/>
          </a:prstGeom>
          <a:noFill/>
        </p:spPr>
        <p:txBody>
          <a:bodyPr wrap="square" rtlCol="0">
            <a:spAutoFit/>
          </a:bodyPr>
          <a:lstStyle/>
          <a:p>
            <a:pPr indent="457200" algn="just">
              <a:lnSpc>
                <a:spcPct val="150000"/>
              </a:lnSpc>
            </a:pPr>
            <a:r>
              <a:rPr lang="zh-CN" altLang="en-US" sz="2400" dirty="0"/>
              <a:t>创业要求大学生创业者不仅要具备专业技能，还要有管理知识、营销知识和财务知识等相关的知识储备。</a:t>
            </a:r>
            <a:endParaRPr lang="zh-CN" altLang="en-US" sz="2400" dirty="0"/>
          </a:p>
        </p:txBody>
      </p:sp>
      <p:grpSp>
        <p:nvGrpSpPr>
          <p:cNvPr id="21" name="组合 20"/>
          <p:cNvGrpSpPr/>
          <p:nvPr/>
        </p:nvGrpSpPr>
        <p:grpSpPr>
          <a:xfrm>
            <a:off x="410198" y="2417098"/>
            <a:ext cx="11861469" cy="4280958"/>
            <a:chOff x="410198" y="1271687"/>
            <a:chExt cx="11861469" cy="4280958"/>
          </a:xfrm>
        </p:grpSpPr>
        <p:grpSp>
          <p:nvGrpSpPr>
            <p:cNvPr id="22" name="组合 21"/>
            <p:cNvGrpSpPr/>
            <p:nvPr/>
          </p:nvGrpSpPr>
          <p:grpSpPr>
            <a:xfrm>
              <a:off x="3603565" y="1384899"/>
              <a:ext cx="4023416" cy="4088205"/>
              <a:chOff x="4076701" y="1384898"/>
              <a:chExt cx="4021322" cy="4088205"/>
            </a:xfrm>
            <a:effectLst>
              <a:outerShdw blurRad="152400" dist="88900" dir="2700000" sx="99000" sy="99000" algn="tl" rotWithShape="0">
                <a:prstClr val="black">
                  <a:alpha val="20000"/>
                </a:prstClr>
              </a:outerShdw>
            </a:effectLst>
          </p:grpSpPr>
          <p:sp>
            <p:nvSpPr>
              <p:cNvPr id="91" name="任意多边形 7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2" name="任意多边形 75"/>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3" name="任意多边形 76"/>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23" name="Freeform 5"/>
            <p:cNvSpPr/>
            <p:nvPr/>
          </p:nvSpPr>
          <p:spPr bwMode="auto">
            <a:xfrm>
              <a:off x="4030293" y="2858353"/>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333FF"/>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4" name="Freeform 5"/>
            <p:cNvSpPr/>
            <p:nvPr/>
          </p:nvSpPr>
          <p:spPr bwMode="auto">
            <a:xfrm>
              <a:off x="5882310" y="3920019"/>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A1C921"/>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5" name="Freeform 5"/>
            <p:cNvSpPr/>
            <p:nvPr/>
          </p:nvSpPr>
          <p:spPr bwMode="auto">
            <a:xfrm>
              <a:off x="5882310" y="1787196"/>
              <a:ext cx="1288392"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方正正纤黑简体" panose="02000000000000000000" pitchFamily="2" charset="-122"/>
                <a:cs typeface="+mn-cs"/>
                <a:sym typeface="Arial" panose="020B0604020202020204" pitchFamily="34" charset="0"/>
              </a:endParaRPr>
            </a:p>
          </p:txBody>
        </p:sp>
        <p:sp>
          <p:nvSpPr>
            <p:cNvPr id="26" name="椭圆 25"/>
            <p:cNvSpPr/>
            <p:nvPr/>
          </p:nvSpPr>
          <p:spPr>
            <a:xfrm>
              <a:off x="5161497" y="2689710"/>
              <a:ext cx="147935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9" name="文本框 88"/>
            <p:cNvSpPr txBox="1"/>
            <p:nvPr/>
          </p:nvSpPr>
          <p:spPr>
            <a:xfrm>
              <a:off x="4197990" y="3046770"/>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01</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87" name="文本框 86"/>
            <p:cNvSpPr txBox="1"/>
            <p:nvPr/>
          </p:nvSpPr>
          <p:spPr>
            <a:xfrm>
              <a:off x="6050007" y="1975612"/>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02</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85" name="文本框 84"/>
            <p:cNvSpPr txBox="1"/>
            <p:nvPr/>
          </p:nvSpPr>
          <p:spPr>
            <a:xfrm>
              <a:off x="6050007" y="4108436"/>
              <a:ext cx="9529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03</a:t>
              </a:r>
              <a:endParaRPr kumimoji="0" lang="zh-CN" altLang="en-US" sz="3600" b="0" i="0" u="none" strike="noStrike" kern="120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46" name="Freeform 5"/>
            <p:cNvSpPr/>
            <p:nvPr/>
          </p:nvSpPr>
          <p:spPr bwMode="auto">
            <a:xfrm>
              <a:off x="4419332" y="1271687"/>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8" name="Freeform 5"/>
            <p:cNvSpPr/>
            <p:nvPr/>
          </p:nvSpPr>
          <p:spPr bwMode="auto">
            <a:xfrm>
              <a:off x="4419332" y="4585271"/>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49" name="Freeform 5"/>
            <p:cNvSpPr/>
            <p:nvPr/>
          </p:nvSpPr>
          <p:spPr bwMode="auto">
            <a:xfrm>
              <a:off x="7312135" y="2959602"/>
              <a:ext cx="1092052"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grpSp>
          <p:nvGrpSpPr>
            <p:cNvPr id="50" name="组合 49"/>
            <p:cNvGrpSpPr/>
            <p:nvPr/>
          </p:nvGrpSpPr>
          <p:grpSpPr>
            <a:xfrm>
              <a:off x="4742609" y="4882142"/>
              <a:ext cx="441400" cy="363475"/>
              <a:chOff x="7623010" y="5580803"/>
              <a:chExt cx="645918" cy="532165"/>
            </a:xfrm>
            <a:solidFill>
              <a:schemeClr val="accent3"/>
            </a:solidFill>
          </p:grpSpPr>
          <p:sp>
            <p:nvSpPr>
              <p:cNvPr id="79"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1"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2"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3"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1" name="组合 50"/>
            <p:cNvGrpSpPr/>
            <p:nvPr/>
          </p:nvGrpSpPr>
          <p:grpSpPr>
            <a:xfrm>
              <a:off x="7634420" y="3277724"/>
              <a:ext cx="447656" cy="320608"/>
              <a:chOff x="9335872" y="5612184"/>
              <a:chExt cx="655071" cy="469403"/>
            </a:xfrm>
            <a:solidFill>
              <a:schemeClr val="accent2"/>
            </a:solidFill>
          </p:grpSpPr>
          <p:sp>
            <p:nvSpPr>
              <p:cNvPr id="73"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4"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5"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4782633" y="1574530"/>
              <a:ext cx="365450" cy="361689"/>
              <a:chOff x="11048734" y="5583418"/>
              <a:chExt cx="534778" cy="529549"/>
            </a:xfrm>
            <a:solidFill>
              <a:schemeClr val="accent1"/>
            </a:solidFill>
          </p:grpSpPr>
          <p:sp>
            <p:nvSpPr>
              <p:cNvPr id="6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1"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3" name="文本框 52"/>
            <p:cNvSpPr txBox="1"/>
            <p:nvPr/>
          </p:nvSpPr>
          <p:spPr bwMode="auto">
            <a:xfrm flipH="1">
              <a:off x="7840362" y="1731690"/>
              <a:ext cx="3697921" cy="461665"/>
            </a:xfrm>
            <a:prstGeom prst="rect">
              <a:avLst/>
            </a:prstGeom>
            <a:noFill/>
          </p:spPr>
          <p:txBody>
            <a:bodyPr wrap="square">
              <a:spAutoFit/>
            </a:bodyPr>
            <a:lstStyle/>
            <a:p>
              <a:pPr lvl="0">
                <a:defRPr/>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．营销知识</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54" name="文本框 53"/>
            <p:cNvSpPr txBox="1"/>
            <p:nvPr/>
          </p:nvSpPr>
          <p:spPr bwMode="auto">
            <a:xfrm>
              <a:off x="410198" y="3333563"/>
              <a:ext cx="3055339" cy="461665"/>
            </a:xfrm>
            <a:prstGeom prst="rect">
              <a:avLst/>
            </a:prstGeom>
            <a:noFill/>
          </p:spPr>
          <p:txBody>
            <a:bodyPr wrap="square">
              <a:spAutoFit/>
            </a:bodyPr>
            <a:lstStyle/>
            <a:p>
              <a:pPr lvl="0" algn="r">
                <a:defRPr/>
              </a:pPr>
              <a:r>
                <a:rPr lang="en-US" altLang="zh-CN" sz="2400" dirty="0">
                  <a:solidFill>
                    <a:srgbClr val="3333FF"/>
                  </a:solidFill>
                  <a:latin typeface="微软雅黑" panose="020B0503020204020204" pitchFamily="34" charset="-122"/>
                  <a:ea typeface="微软雅黑" panose="020B0503020204020204" pitchFamily="34" charset="-122"/>
                </a:rPr>
                <a:t>1</a:t>
              </a:r>
              <a:r>
                <a:rPr lang="zh-CN" altLang="en-US" sz="2400" dirty="0">
                  <a:solidFill>
                    <a:srgbClr val="3333FF"/>
                  </a:solidFill>
                  <a:latin typeface="微软雅黑" panose="020B0503020204020204" pitchFamily="34" charset="-122"/>
                  <a:ea typeface="微软雅黑" panose="020B0503020204020204" pitchFamily="34" charset="-122"/>
                </a:rPr>
                <a:t>．管理知识</a:t>
              </a:r>
              <a:endParaRPr kumimoji="0" lang="zh-CN" altLang="en-US" sz="2400" b="0" i="0" u="none" strike="noStrike" kern="1200" cap="none" spc="0" normalizeH="0" baseline="0" noProof="0" dirty="0">
                <a:ln>
                  <a:noFill/>
                </a:ln>
                <a:solidFill>
                  <a:srgbClr val="3333FF"/>
                </a:solidFill>
                <a:effectLst/>
                <a:uLnTx/>
                <a:uFillTx/>
                <a:latin typeface="微软雅黑" panose="020B0503020204020204" pitchFamily="34" charset="-122"/>
                <a:ea typeface="微软雅黑" panose="020B0503020204020204" pitchFamily="34" charset="-122"/>
              </a:endParaRPr>
            </a:p>
          </p:txBody>
        </p:sp>
        <p:sp>
          <p:nvSpPr>
            <p:cNvPr id="55" name="文本框 54"/>
            <p:cNvSpPr txBox="1"/>
            <p:nvPr/>
          </p:nvSpPr>
          <p:spPr bwMode="auto">
            <a:xfrm>
              <a:off x="7758621" y="4783952"/>
              <a:ext cx="4513046" cy="461665"/>
            </a:xfrm>
            <a:prstGeom prst="rect">
              <a:avLst/>
            </a:prstGeom>
            <a:noFill/>
          </p:spPr>
          <p:txBody>
            <a:bodyPr wrap="square">
              <a:spAutoFit/>
            </a:bodyPr>
            <a:lstStyle/>
            <a:p>
              <a:pPr lvl="0">
                <a:defRPr/>
              </a:pPr>
              <a:r>
                <a:rPr lang="en-US" altLang="zh-CN" sz="2400" dirty="0">
                  <a:solidFill>
                    <a:srgbClr val="A1C921"/>
                  </a:solidFill>
                  <a:latin typeface="微软雅黑" panose="020B0503020204020204" pitchFamily="34" charset="-122"/>
                  <a:ea typeface="微软雅黑" panose="020B0503020204020204" pitchFamily="34" charset="-122"/>
                </a:rPr>
                <a:t>3</a:t>
              </a:r>
              <a:r>
                <a:rPr lang="zh-CN" altLang="en-US" sz="2400" dirty="0">
                  <a:solidFill>
                    <a:srgbClr val="A1C921"/>
                  </a:solidFill>
                  <a:latin typeface="微软雅黑" panose="020B0503020204020204" pitchFamily="34" charset="-122"/>
                  <a:ea typeface="微软雅黑" panose="020B0503020204020204" pitchFamily="34" charset="-122"/>
                </a:rPr>
                <a:t>．财务知识</a:t>
              </a:r>
              <a:endParaRPr kumimoji="0" lang="zh-CN" altLang="en-US" sz="2400" b="0" i="0" u="none" strike="noStrike" kern="1200" cap="none" spc="0" normalizeH="0" baseline="0" noProof="0" dirty="0">
                <a:ln>
                  <a:noFill/>
                </a:ln>
                <a:solidFill>
                  <a:srgbClr val="A1C921"/>
                </a:solidFill>
                <a:effectLst/>
                <a:uLnTx/>
                <a:uFillTx/>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669584" y="3216810"/>
              <a:ext cx="460946" cy="395051"/>
              <a:chOff x="3546346" y="2339026"/>
              <a:chExt cx="897787" cy="769842"/>
            </a:xfrm>
            <a:solidFill>
              <a:srgbClr val="960096"/>
            </a:solidFill>
            <a:effectLst>
              <a:reflection blurRad="6350" stA="52000" endA="300" endPos="35000" dir="5400000" sy="-100000" algn="bl" rotWithShape="0"/>
            </a:effectLst>
          </p:grpSpPr>
          <p:sp>
            <p:nvSpPr>
              <p:cNvPr id="5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8"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9"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0"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1"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2"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3"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二、创业的能力培养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116516"/>
            <a:ext cx="10727545" cy="580415"/>
          </a:xfrm>
          <a:prstGeom prst="rect">
            <a:avLst/>
          </a:prstGeom>
          <a:noFill/>
        </p:spPr>
        <p:txBody>
          <a:bodyPr wrap="square" rtlCol="0">
            <a:spAutoFit/>
          </a:bodyPr>
          <a:lstStyle/>
          <a:p>
            <a:pPr indent="457200" algn="just">
              <a:lnSpc>
                <a:spcPct val="150000"/>
              </a:lnSpc>
            </a:pPr>
            <a:r>
              <a:rPr lang="zh-CN" altLang="en-US" sz="2400" dirty="0"/>
              <a:t>大学生如果想在创业方面取得一定的成功，至少应具备五大能力。</a:t>
            </a:r>
            <a:endParaRPr lang="en-US" altLang="zh-CN" sz="2400" dirty="0"/>
          </a:p>
        </p:txBody>
      </p:sp>
      <p:grpSp>
        <p:nvGrpSpPr>
          <p:cNvPr id="86" name="组合 85"/>
          <p:cNvGrpSpPr/>
          <p:nvPr/>
        </p:nvGrpSpPr>
        <p:grpSpPr>
          <a:xfrm>
            <a:off x="1646503" y="1831969"/>
            <a:ext cx="8898993" cy="4929678"/>
            <a:chOff x="1794634" y="1379642"/>
            <a:chExt cx="8898993" cy="4929678"/>
          </a:xfrm>
        </p:grpSpPr>
        <p:sp>
          <p:nvSpPr>
            <p:cNvPr id="88" name="Freeform 5"/>
            <p:cNvSpPr/>
            <p:nvPr/>
          </p:nvSpPr>
          <p:spPr bwMode="auto">
            <a:xfrm>
              <a:off x="6676063" y="1674285"/>
              <a:ext cx="1770160" cy="1786895"/>
            </a:xfrm>
            <a:custGeom>
              <a:avLst/>
              <a:gdLst>
                <a:gd name="T0" fmla="*/ 4 w 424"/>
                <a:gd name="T1" fmla="*/ 221 h 428"/>
                <a:gd name="T2" fmla="*/ 203 w 424"/>
                <a:gd name="T3" fmla="*/ 5 h 428"/>
                <a:gd name="T4" fmla="*/ 419 w 424"/>
                <a:gd name="T5" fmla="*/ 204 h 428"/>
                <a:gd name="T6" fmla="*/ 220 w 424"/>
                <a:gd name="T7" fmla="*/ 419 h 428"/>
                <a:gd name="T8" fmla="*/ 13 w 424"/>
                <a:gd name="T9" fmla="*/ 428 h 428"/>
                <a:gd name="T10" fmla="*/ 4 w 424"/>
                <a:gd name="T11" fmla="*/ 221 h 428"/>
              </a:gdLst>
              <a:ahLst/>
              <a:cxnLst>
                <a:cxn ang="0">
                  <a:pos x="T0" y="T1"/>
                </a:cxn>
                <a:cxn ang="0">
                  <a:pos x="T2" y="T3"/>
                </a:cxn>
                <a:cxn ang="0">
                  <a:pos x="T4" y="T5"/>
                </a:cxn>
                <a:cxn ang="0">
                  <a:pos x="T6" y="T7"/>
                </a:cxn>
                <a:cxn ang="0">
                  <a:pos x="T8" y="T9"/>
                </a:cxn>
                <a:cxn ang="0">
                  <a:pos x="T10" y="T11"/>
                </a:cxn>
              </a:cxnLst>
              <a:rect l="0" t="0" r="r" b="b"/>
              <a:pathLst>
                <a:path w="424" h="428">
                  <a:moveTo>
                    <a:pt x="4" y="221"/>
                  </a:moveTo>
                  <a:cubicBezTo>
                    <a:pt x="0" y="106"/>
                    <a:pt x="89" y="10"/>
                    <a:pt x="203" y="5"/>
                  </a:cubicBezTo>
                  <a:cubicBezTo>
                    <a:pt x="318" y="0"/>
                    <a:pt x="415" y="89"/>
                    <a:pt x="419" y="204"/>
                  </a:cubicBezTo>
                  <a:cubicBezTo>
                    <a:pt x="424" y="318"/>
                    <a:pt x="335" y="415"/>
                    <a:pt x="220" y="419"/>
                  </a:cubicBezTo>
                  <a:cubicBezTo>
                    <a:pt x="163" y="422"/>
                    <a:pt x="13" y="428"/>
                    <a:pt x="13" y="428"/>
                  </a:cubicBezTo>
                  <a:cubicBezTo>
                    <a:pt x="13" y="428"/>
                    <a:pt x="7" y="278"/>
                    <a:pt x="4" y="221"/>
                  </a:cubicBezTo>
                  <a:close/>
                </a:path>
              </a:pathLst>
            </a:custGeom>
            <a:solidFill>
              <a:schemeClr val="bg1">
                <a:lumMod val="85000"/>
              </a:schemeClr>
            </a:solidFill>
            <a:ln w="12" cap="flat">
              <a:noFill/>
              <a:prstDash val="solid"/>
              <a:miter lim="800000"/>
            </a:ln>
          </p:spPr>
          <p:txBody>
            <a:bodyPr vert="horz" wrap="square" lIns="121954" tIns="60977" rIns="121954" bIns="60977" numCol="1" anchor="t" anchorCtr="0" compatLnSpc="1"/>
            <a:lstStyle/>
            <a:p>
              <a:endParaRPr lang="zh-CN" altLang="en-US" b="1"/>
            </a:p>
          </p:txBody>
        </p:sp>
        <p:sp>
          <p:nvSpPr>
            <p:cNvPr id="90" name="Freeform 6"/>
            <p:cNvSpPr/>
            <p:nvPr/>
          </p:nvSpPr>
          <p:spPr bwMode="auto">
            <a:xfrm>
              <a:off x="3796461" y="2421180"/>
              <a:ext cx="1895591" cy="1744519"/>
            </a:xfrm>
            <a:custGeom>
              <a:avLst/>
              <a:gdLst>
                <a:gd name="T0" fmla="*/ 289 w 454"/>
                <a:gd name="T1" fmla="*/ 374 h 418"/>
                <a:gd name="T2" fmla="*/ 44 w 454"/>
                <a:gd name="T3" fmla="*/ 288 h 418"/>
                <a:gd name="T4" fmla="*/ 130 w 454"/>
                <a:gd name="T5" fmla="*/ 43 h 418"/>
                <a:gd name="T6" fmla="*/ 374 w 454"/>
                <a:gd name="T7" fmla="*/ 130 h 418"/>
                <a:gd name="T8" fmla="*/ 454 w 454"/>
                <a:gd name="T9" fmla="*/ 295 h 418"/>
                <a:gd name="T10" fmla="*/ 289 w 454"/>
                <a:gd name="T11" fmla="*/ 374 h 418"/>
              </a:gdLst>
              <a:ahLst/>
              <a:cxnLst>
                <a:cxn ang="0">
                  <a:pos x="T0" y="T1"/>
                </a:cxn>
                <a:cxn ang="0">
                  <a:pos x="T2" y="T3"/>
                </a:cxn>
                <a:cxn ang="0">
                  <a:pos x="T4" y="T5"/>
                </a:cxn>
                <a:cxn ang="0">
                  <a:pos x="T6" y="T7"/>
                </a:cxn>
                <a:cxn ang="0">
                  <a:pos x="T8" y="T9"/>
                </a:cxn>
                <a:cxn ang="0">
                  <a:pos x="T10" y="T11"/>
                </a:cxn>
              </a:cxnLst>
              <a:rect l="0" t="0" r="r" b="b"/>
              <a:pathLst>
                <a:path w="454" h="418">
                  <a:moveTo>
                    <a:pt x="289" y="374"/>
                  </a:moveTo>
                  <a:cubicBezTo>
                    <a:pt x="197" y="418"/>
                    <a:pt x="88" y="380"/>
                    <a:pt x="44" y="288"/>
                  </a:cubicBezTo>
                  <a:cubicBezTo>
                    <a:pt x="0" y="197"/>
                    <a:pt x="39" y="87"/>
                    <a:pt x="130" y="43"/>
                  </a:cubicBezTo>
                  <a:cubicBezTo>
                    <a:pt x="221" y="0"/>
                    <a:pt x="331" y="38"/>
                    <a:pt x="374" y="130"/>
                  </a:cubicBezTo>
                  <a:cubicBezTo>
                    <a:pt x="397" y="176"/>
                    <a:pt x="454" y="295"/>
                    <a:pt x="454" y="295"/>
                  </a:cubicBezTo>
                  <a:cubicBezTo>
                    <a:pt x="454" y="295"/>
                    <a:pt x="334" y="353"/>
                    <a:pt x="289" y="374"/>
                  </a:cubicBezTo>
                  <a:close/>
                </a:path>
              </a:pathLst>
            </a:custGeom>
            <a:solidFill>
              <a:schemeClr val="bg1">
                <a:lumMod val="85000"/>
              </a:schemeClr>
            </a:solidFill>
            <a:ln w="12" cap="flat">
              <a:noFill/>
              <a:prstDash val="solid"/>
              <a:miter lim="800000"/>
            </a:ln>
          </p:spPr>
          <p:txBody>
            <a:bodyPr vert="horz" wrap="square" lIns="121954" tIns="60977" rIns="121954" bIns="60977" numCol="1" anchor="t" anchorCtr="0" compatLnSpc="1"/>
            <a:lstStyle/>
            <a:p>
              <a:endParaRPr lang="zh-CN" altLang="en-US" b="1"/>
            </a:p>
          </p:txBody>
        </p:sp>
        <p:sp>
          <p:nvSpPr>
            <p:cNvPr id="94" name="Freeform 7"/>
            <p:cNvSpPr/>
            <p:nvPr/>
          </p:nvSpPr>
          <p:spPr bwMode="auto">
            <a:xfrm>
              <a:off x="4485445" y="4040333"/>
              <a:ext cx="1314371" cy="1267777"/>
            </a:xfrm>
            <a:custGeom>
              <a:avLst/>
              <a:gdLst>
                <a:gd name="T0" fmla="*/ 293 w 315"/>
                <a:gd name="T1" fmla="*/ 173 h 304"/>
                <a:gd name="T2" fmla="*/ 131 w 315"/>
                <a:gd name="T3" fmla="*/ 292 h 304"/>
                <a:gd name="T4" fmla="*/ 12 w 315"/>
                <a:gd name="T5" fmla="*/ 130 h 304"/>
                <a:gd name="T6" fmla="*/ 174 w 315"/>
                <a:gd name="T7" fmla="*/ 12 h 304"/>
                <a:gd name="T8" fmla="*/ 315 w 315"/>
                <a:gd name="T9" fmla="*/ 33 h 304"/>
                <a:gd name="T10" fmla="*/ 293 w 315"/>
                <a:gd name="T11" fmla="*/ 173 h 304"/>
              </a:gdLst>
              <a:ahLst/>
              <a:cxnLst>
                <a:cxn ang="0">
                  <a:pos x="T0" y="T1"/>
                </a:cxn>
                <a:cxn ang="0">
                  <a:pos x="T2" y="T3"/>
                </a:cxn>
                <a:cxn ang="0">
                  <a:pos x="T4" y="T5"/>
                </a:cxn>
                <a:cxn ang="0">
                  <a:pos x="T6" y="T7"/>
                </a:cxn>
                <a:cxn ang="0">
                  <a:pos x="T8" y="T9"/>
                </a:cxn>
                <a:cxn ang="0">
                  <a:pos x="T10" y="T11"/>
                </a:cxn>
              </a:cxnLst>
              <a:rect l="0" t="0" r="r" b="b"/>
              <a:pathLst>
                <a:path w="315" h="304">
                  <a:moveTo>
                    <a:pt x="293" y="173"/>
                  </a:moveTo>
                  <a:cubicBezTo>
                    <a:pt x="281" y="251"/>
                    <a:pt x="209" y="304"/>
                    <a:pt x="131" y="292"/>
                  </a:cubicBezTo>
                  <a:cubicBezTo>
                    <a:pt x="54" y="280"/>
                    <a:pt x="0" y="208"/>
                    <a:pt x="12" y="130"/>
                  </a:cubicBezTo>
                  <a:cubicBezTo>
                    <a:pt x="24" y="53"/>
                    <a:pt x="97" y="0"/>
                    <a:pt x="174" y="12"/>
                  </a:cubicBezTo>
                  <a:cubicBezTo>
                    <a:pt x="213" y="18"/>
                    <a:pt x="315" y="33"/>
                    <a:pt x="315" y="33"/>
                  </a:cubicBezTo>
                  <a:cubicBezTo>
                    <a:pt x="315" y="33"/>
                    <a:pt x="299" y="135"/>
                    <a:pt x="293" y="173"/>
                  </a:cubicBezTo>
                  <a:close/>
                </a:path>
              </a:pathLst>
            </a:custGeom>
            <a:solidFill>
              <a:schemeClr val="bg1">
                <a:lumMod val="85000"/>
              </a:schemeClr>
            </a:solidFill>
            <a:ln w="12" cap="flat">
              <a:noFill/>
              <a:prstDash val="solid"/>
              <a:miter lim="800000"/>
            </a:ln>
          </p:spPr>
          <p:txBody>
            <a:bodyPr vert="horz" wrap="square" lIns="121954" tIns="60977" rIns="121954" bIns="60977" numCol="1" anchor="t" anchorCtr="0" compatLnSpc="1"/>
            <a:lstStyle/>
            <a:p>
              <a:endParaRPr lang="zh-CN" altLang="en-US" b="1"/>
            </a:p>
          </p:txBody>
        </p:sp>
        <p:sp>
          <p:nvSpPr>
            <p:cNvPr id="95" name="Oval 8"/>
            <p:cNvSpPr>
              <a:spLocks noChangeArrowheads="1"/>
            </p:cNvSpPr>
            <p:nvPr/>
          </p:nvSpPr>
          <p:spPr bwMode="auto">
            <a:xfrm>
              <a:off x="4411248" y="2075100"/>
              <a:ext cx="3683417" cy="3679733"/>
            </a:xfrm>
            <a:prstGeom prst="ellipse">
              <a:avLst/>
            </a:prstGeom>
            <a:solidFill>
              <a:schemeClr val="bg1">
                <a:lumMod val="85000"/>
              </a:schemeClr>
            </a:solidFill>
            <a:ln w="12" cap="flat">
              <a:noFill/>
              <a:prstDash val="solid"/>
              <a:miter lim="800000"/>
            </a:ln>
          </p:spPr>
          <p:txBody>
            <a:bodyPr vert="horz" wrap="square" lIns="121954" tIns="60977" rIns="121954" bIns="60977" numCol="1" anchor="t" anchorCtr="0" compatLnSpc="1"/>
            <a:lstStyle/>
            <a:p>
              <a:endParaRPr lang="zh-CN" altLang="en-US" b="1"/>
            </a:p>
          </p:txBody>
        </p:sp>
        <p:sp>
          <p:nvSpPr>
            <p:cNvPr id="96" name="Freeform 10"/>
            <p:cNvSpPr/>
            <p:nvPr/>
          </p:nvSpPr>
          <p:spPr bwMode="auto">
            <a:xfrm>
              <a:off x="4580843" y="4110961"/>
              <a:ext cx="1157141" cy="1105332"/>
            </a:xfrm>
            <a:custGeom>
              <a:avLst/>
              <a:gdLst>
                <a:gd name="T0" fmla="*/ 249 w 277"/>
                <a:gd name="T1" fmla="*/ 161 h 265"/>
                <a:gd name="T2" fmla="*/ 103 w 277"/>
                <a:gd name="T3" fmla="*/ 249 h 265"/>
                <a:gd name="T4" fmla="*/ 15 w 277"/>
                <a:gd name="T5" fmla="*/ 104 h 265"/>
                <a:gd name="T6" fmla="*/ 161 w 277"/>
                <a:gd name="T7" fmla="*/ 16 h 265"/>
                <a:gd name="T8" fmla="*/ 277 w 277"/>
                <a:gd name="T9" fmla="*/ 45 h 265"/>
                <a:gd name="T10" fmla="*/ 249 w 277"/>
                <a:gd name="T11" fmla="*/ 161 h 265"/>
              </a:gdLst>
              <a:ahLst/>
              <a:cxnLst>
                <a:cxn ang="0">
                  <a:pos x="T0" y="T1"/>
                </a:cxn>
                <a:cxn ang="0">
                  <a:pos x="T2" y="T3"/>
                </a:cxn>
                <a:cxn ang="0">
                  <a:pos x="T4" y="T5"/>
                </a:cxn>
                <a:cxn ang="0">
                  <a:pos x="T6" y="T7"/>
                </a:cxn>
                <a:cxn ang="0">
                  <a:pos x="T8" y="T9"/>
                </a:cxn>
                <a:cxn ang="0">
                  <a:pos x="T10" y="T11"/>
                </a:cxn>
              </a:cxnLst>
              <a:rect l="0" t="0" r="r" b="b"/>
              <a:pathLst>
                <a:path w="277" h="265">
                  <a:moveTo>
                    <a:pt x="249" y="161"/>
                  </a:moveTo>
                  <a:cubicBezTo>
                    <a:pt x="233" y="226"/>
                    <a:pt x="168" y="265"/>
                    <a:pt x="103" y="249"/>
                  </a:cubicBezTo>
                  <a:cubicBezTo>
                    <a:pt x="39" y="233"/>
                    <a:pt x="0" y="168"/>
                    <a:pt x="15" y="104"/>
                  </a:cubicBezTo>
                  <a:cubicBezTo>
                    <a:pt x="31" y="39"/>
                    <a:pt x="96" y="0"/>
                    <a:pt x="161" y="16"/>
                  </a:cubicBezTo>
                  <a:cubicBezTo>
                    <a:pt x="193" y="24"/>
                    <a:pt x="277" y="45"/>
                    <a:pt x="277" y="45"/>
                  </a:cubicBezTo>
                  <a:cubicBezTo>
                    <a:pt x="277" y="45"/>
                    <a:pt x="257" y="129"/>
                    <a:pt x="249" y="161"/>
                  </a:cubicBezTo>
                  <a:close/>
                </a:path>
              </a:pathLst>
            </a:custGeom>
            <a:solidFill>
              <a:srgbClr val="CC00CC"/>
            </a:solidFill>
            <a:ln>
              <a:noFill/>
            </a:ln>
          </p:spPr>
          <p:txBody>
            <a:bodyPr lIns="121954" tIns="60977" rIns="121954" bIns="60977"/>
            <a:lstStyle/>
            <a:p>
              <a:endParaRPr lang="zh-CN" altLang="en-US" sz="2100" b="1"/>
            </a:p>
          </p:txBody>
        </p:sp>
        <p:sp>
          <p:nvSpPr>
            <p:cNvPr id="97" name="Freeform 11"/>
            <p:cNvSpPr/>
            <p:nvPr/>
          </p:nvSpPr>
          <p:spPr bwMode="auto">
            <a:xfrm>
              <a:off x="3934257" y="2521824"/>
              <a:ext cx="1724228" cy="1589136"/>
            </a:xfrm>
            <a:custGeom>
              <a:avLst/>
              <a:gdLst>
                <a:gd name="T0" fmla="*/ 264 w 413"/>
                <a:gd name="T1" fmla="*/ 340 h 381"/>
                <a:gd name="T2" fmla="*/ 41 w 413"/>
                <a:gd name="T3" fmla="*/ 264 h 381"/>
                <a:gd name="T4" fmla="*/ 117 w 413"/>
                <a:gd name="T5" fmla="*/ 41 h 381"/>
                <a:gd name="T6" fmla="*/ 340 w 413"/>
                <a:gd name="T7" fmla="*/ 117 h 381"/>
                <a:gd name="T8" fmla="*/ 413 w 413"/>
                <a:gd name="T9" fmla="*/ 267 h 381"/>
                <a:gd name="T10" fmla="*/ 264 w 413"/>
                <a:gd name="T11" fmla="*/ 340 h 381"/>
              </a:gdLst>
              <a:ahLst/>
              <a:cxnLst>
                <a:cxn ang="0">
                  <a:pos x="T0" y="T1"/>
                </a:cxn>
                <a:cxn ang="0">
                  <a:pos x="T2" y="T3"/>
                </a:cxn>
                <a:cxn ang="0">
                  <a:pos x="T4" y="T5"/>
                </a:cxn>
                <a:cxn ang="0">
                  <a:pos x="T6" y="T7"/>
                </a:cxn>
                <a:cxn ang="0">
                  <a:pos x="T8" y="T9"/>
                </a:cxn>
                <a:cxn ang="0">
                  <a:pos x="T10" y="T11"/>
                </a:cxn>
              </a:cxnLst>
              <a:rect l="0" t="0" r="r" b="b"/>
              <a:pathLst>
                <a:path w="413" h="381">
                  <a:moveTo>
                    <a:pt x="264" y="340"/>
                  </a:moveTo>
                  <a:cubicBezTo>
                    <a:pt x="181" y="381"/>
                    <a:pt x="81" y="347"/>
                    <a:pt x="41" y="264"/>
                  </a:cubicBezTo>
                  <a:cubicBezTo>
                    <a:pt x="0" y="181"/>
                    <a:pt x="34" y="81"/>
                    <a:pt x="117" y="41"/>
                  </a:cubicBezTo>
                  <a:cubicBezTo>
                    <a:pt x="200" y="0"/>
                    <a:pt x="299" y="34"/>
                    <a:pt x="340" y="117"/>
                  </a:cubicBezTo>
                  <a:cubicBezTo>
                    <a:pt x="360" y="159"/>
                    <a:pt x="413" y="267"/>
                    <a:pt x="413" y="267"/>
                  </a:cubicBezTo>
                  <a:cubicBezTo>
                    <a:pt x="413" y="267"/>
                    <a:pt x="305" y="320"/>
                    <a:pt x="264" y="340"/>
                  </a:cubicBezTo>
                  <a:close/>
                </a:path>
              </a:pathLst>
            </a:custGeom>
            <a:solidFill>
              <a:srgbClr val="0066FF"/>
            </a:solidFill>
            <a:ln>
              <a:noFill/>
            </a:ln>
          </p:spPr>
          <p:txBody>
            <a:bodyPr lIns="121954" tIns="60977" rIns="121954" bIns="60977"/>
            <a:lstStyle/>
            <a:p>
              <a:endParaRPr lang="zh-CN" altLang="en-US" sz="2100" b="1"/>
            </a:p>
          </p:txBody>
        </p:sp>
        <p:sp>
          <p:nvSpPr>
            <p:cNvPr id="98" name="Freeform 12"/>
            <p:cNvSpPr/>
            <p:nvPr/>
          </p:nvSpPr>
          <p:spPr bwMode="auto">
            <a:xfrm>
              <a:off x="6676062" y="1790822"/>
              <a:ext cx="1648263" cy="1665061"/>
            </a:xfrm>
            <a:custGeom>
              <a:avLst/>
              <a:gdLst>
                <a:gd name="T0" fmla="*/ 5 w 395"/>
                <a:gd name="T1" fmla="*/ 206 h 399"/>
                <a:gd name="T2" fmla="*/ 190 w 395"/>
                <a:gd name="T3" fmla="*/ 5 h 399"/>
                <a:gd name="T4" fmla="*/ 391 w 395"/>
                <a:gd name="T5" fmla="*/ 190 h 399"/>
                <a:gd name="T6" fmla="*/ 206 w 395"/>
                <a:gd name="T7" fmla="*/ 391 h 399"/>
                <a:gd name="T8" fmla="*/ 13 w 395"/>
                <a:gd name="T9" fmla="*/ 399 h 399"/>
                <a:gd name="T10" fmla="*/ 5 w 395"/>
                <a:gd name="T11" fmla="*/ 206 h 399"/>
              </a:gdLst>
              <a:ahLst/>
              <a:cxnLst>
                <a:cxn ang="0">
                  <a:pos x="T0" y="T1"/>
                </a:cxn>
                <a:cxn ang="0">
                  <a:pos x="T2" y="T3"/>
                </a:cxn>
                <a:cxn ang="0">
                  <a:pos x="T4" y="T5"/>
                </a:cxn>
                <a:cxn ang="0">
                  <a:pos x="T6" y="T7"/>
                </a:cxn>
                <a:cxn ang="0">
                  <a:pos x="T8" y="T9"/>
                </a:cxn>
                <a:cxn ang="0">
                  <a:pos x="T10" y="T11"/>
                </a:cxn>
              </a:cxnLst>
              <a:rect l="0" t="0" r="r" b="b"/>
              <a:pathLst>
                <a:path w="395" h="399">
                  <a:moveTo>
                    <a:pt x="5" y="206"/>
                  </a:moveTo>
                  <a:cubicBezTo>
                    <a:pt x="0" y="99"/>
                    <a:pt x="83" y="9"/>
                    <a:pt x="190" y="5"/>
                  </a:cubicBezTo>
                  <a:cubicBezTo>
                    <a:pt x="297" y="0"/>
                    <a:pt x="387" y="83"/>
                    <a:pt x="391" y="190"/>
                  </a:cubicBezTo>
                  <a:cubicBezTo>
                    <a:pt x="395" y="297"/>
                    <a:pt x="313" y="386"/>
                    <a:pt x="206" y="391"/>
                  </a:cubicBezTo>
                  <a:cubicBezTo>
                    <a:pt x="152" y="393"/>
                    <a:pt x="13" y="399"/>
                    <a:pt x="13" y="399"/>
                  </a:cubicBezTo>
                  <a:cubicBezTo>
                    <a:pt x="13" y="399"/>
                    <a:pt x="7" y="259"/>
                    <a:pt x="5" y="206"/>
                  </a:cubicBezTo>
                  <a:close/>
                </a:path>
              </a:pathLst>
            </a:custGeom>
            <a:solidFill>
              <a:srgbClr val="FFC000"/>
            </a:solidFill>
            <a:ln>
              <a:noFill/>
            </a:ln>
          </p:spPr>
          <p:txBody>
            <a:bodyPr lIns="121954" tIns="60977" rIns="121954" bIns="60977"/>
            <a:lstStyle/>
            <a:p>
              <a:endParaRPr lang="zh-CN" altLang="en-US" sz="2100" b="1"/>
            </a:p>
          </p:txBody>
        </p:sp>
        <p:sp>
          <p:nvSpPr>
            <p:cNvPr id="99" name="Freeform 13"/>
            <p:cNvSpPr/>
            <p:nvPr/>
          </p:nvSpPr>
          <p:spPr bwMode="auto">
            <a:xfrm rot="20816061">
              <a:off x="7018286" y="3655361"/>
              <a:ext cx="916640" cy="846603"/>
            </a:xfrm>
            <a:custGeom>
              <a:avLst/>
              <a:gdLst>
                <a:gd name="T0" fmla="*/ 90 w 186"/>
                <a:gd name="T1" fmla="*/ 2 h 183"/>
                <a:gd name="T2" fmla="*/ 184 w 186"/>
                <a:gd name="T3" fmla="*/ 88 h 183"/>
                <a:gd name="T4" fmla="*/ 97 w 186"/>
                <a:gd name="T5" fmla="*/ 181 h 183"/>
                <a:gd name="T6" fmla="*/ 4 w 186"/>
                <a:gd name="T7" fmla="*/ 95 h 183"/>
                <a:gd name="T8" fmla="*/ 0 w 186"/>
                <a:gd name="T9" fmla="*/ 5 h 183"/>
                <a:gd name="T10" fmla="*/ 90 w 186"/>
                <a:gd name="T11" fmla="*/ 2 h 183"/>
              </a:gdLst>
              <a:ahLst/>
              <a:cxnLst>
                <a:cxn ang="0">
                  <a:pos x="T0" y="T1"/>
                </a:cxn>
                <a:cxn ang="0">
                  <a:pos x="T2" y="T3"/>
                </a:cxn>
                <a:cxn ang="0">
                  <a:pos x="T4" y="T5"/>
                </a:cxn>
                <a:cxn ang="0">
                  <a:pos x="T6" y="T7"/>
                </a:cxn>
                <a:cxn ang="0">
                  <a:pos x="T8" y="T9"/>
                </a:cxn>
                <a:cxn ang="0">
                  <a:pos x="T10" y="T11"/>
                </a:cxn>
              </a:cxnLst>
              <a:rect l="0" t="0" r="r" b="b"/>
              <a:pathLst>
                <a:path w="186" h="183">
                  <a:moveTo>
                    <a:pt x="90" y="2"/>
                  </a:moveTo>
                  <a:cubicBezTo>
                    <a:pt x="140" y="0"/>
                    <a:pt x="182" y="38"/>
                    <a:pt x="184" y="88"/>
                  </a:cubicBezTo>
                  <a:cubicBezTo>
                    <a:pt x="186" y="137"/>
                    <a:pt x="147" y="179"/>
                    <a:pt x="97" y="181"/>
                  </a:cubicBezTo>
                  <a:cubicBezTo>
                    <a:pt x="48" y="183"/>
                    <a:pt x="6" y="145"/>
                    <a:pt x="4" y="95"/>
                  </a:cubicBezTo>
                  <a:cubicBezTo>
                    <a:pt x="3" y="70"/>
                    <a:pt x="0" y="5"/>
                    <a:pt x="0" y="5"/>
                  </a:cubicBezTo>
                  <a:cubicBezTo>
                    <a:pt x="0" y="5"/>
                    <a:pt x="65" y="3"/>
                    <a:pt x="90" y="2"/>
                  </a:cubicBezTo>
                  <a:close/>
                </a:path>
              </a:pathLst>
            </a:custGeom>
            <a:solidFill>
              <a:srgbClr val="A2B932"/>
            </a:solidFill>
            <a:ln>
              <a:noFill/>
            </a:ln>
          </p:spPr>
          <p:txBody>
            <a:bodyPr lIns="121954" tIns="60977" rIns="121954" bIns="60977"/>
            <a:lstStyle/>
            <a:p>
              <a:endParaRPr lang="zh-CN" altLang="en-US" sz="2100" b="1"/>
            </a:p>
          </p:txBody>
        </p:sp>
        <p:sp>
          <p:nvSpPr>
            <p:cNvPr id="100" name="Freeform 14"/>
            <p:cNvSpPr/>
            <p:nvPr/>
          </p:nvSpPr>
          <p:spPr bwMode="auto">
            <a:xfrm rot="20451692">
              <a:off x="6187591" y="4695473"/>
              <a:ext cx="847688" cy="761330"/>
            </a:xfrm>
            <a:custGeom>
              <a:avLst/>
              <a:gdLst>
                <a:gd name="T0" fmla="*/ 93 w 116"/>
                <a:gd name="T1" fmla="*/ 35 h 131"/>
                <a:gd name="T2" fmla="*/ 96 w 116"/>
                <a:gd name="T3" fmla="*/ 109 h 131"/>
                <a:gd name="T4" fmla="*/ 23 w 116"/>
                <a:gd name="T5" fmla="*/ 112 h 131"/>
                <a:gd name="T6" fmla="*/ 20 w 116"/>
                <a:gd name="T7" fmla="*/ 38 h 131"/>
                <a:gd name="T8" fmla="*/ 55 w 116"/>
                <a:gd name="T9" fmla="*/ 0 h 131"/>
                <a:gd name="T10" fmla="*/ 93 w 116"/>
                <a:gd name="T11" fmla="*/ 35 h 131"/>
              </a:gdLst>
              <a:ahLst/>
              <a:cxnLst>
                <a:cxn ang="0">
                  <a:pos x="T0" y="T1"/>
                </a:cxn>
                <a:cxn ang="0">
                  <a:pos x="T2" y="T3"/>
                </a:cxn>
                <a:cxn ang="0">
                  <a:pos x="T4" y="T5"/>
                </a:cxn>
                <a:cxn ang="0">
                  <a:pos x="T6" y="T7"/>
                </a:cxn>
                <a:cxn ang="0">
                  <a:pos x="T8" y="T9"/>
                </a:cxn>
                <a:cxn ang="0">
                  <a:pos x="T10" y="T11"/>
                </a:cxn>
              </a:cxnLst>
              <a:rect l="0" t="0" r="r" b="b"/>
              <a:pathLst>
                <a:path w="116" h="131">
                  <a:moveTo>
                    <a:pt x="93" y="35"/>
                  </a:moveTo>
                  <a:cubicBezTo>
                    <a:pt x="115" y="54"/>
                    <a:pt x="116" y="87"/>
                    <a:pt x="96" y="109"/>
                  </a:cubicBezTo>
                  <a:cubicBezTo>
                    <a:pt x="77" y="130"/>
                    <a:pt x="44" y="131"/>
                    <a:pt x="23" y="112"/>
                  </a:cubicBezTo>
                  <a:cubicBezTo>
                    <a:pt x="2" y="92"/>
                    <a:pt x="0" y="59"/>
                    <a:pt x="20" y="38"/>
                  </a:cubicBezTo>
                  <a:cubicBezTo>
                    <a:pt x="30" y="27"/>
                    <a:pt x="55" y="0"/>
                    <a:pt x="55" y="0"/>
                  </a:cubicBezTo>
                  <a:cubicBezTo>
                    <a:pt x="55" y="0"/>
                    <a:pt x="83" y="25"/>
                    <a:pt x="93" y="35"/>
                  </a:cubicBezTo>
                  <a:close/>
                </a:path>
              </a:pathLst>
            </a:custGeom>
            <a:solidFill>
              <a:srgbClr val="EBAC07"/>
            </a:solidFill>
            <a:ln>
              <a:noFill/>
            </a:ln>
          </p:spPr>
          <p:txBody>
            <a:bodyPr lIns="121954" tIns="60977" rIns="121954" bIns="60977"/>
            <a:lstStyle/>
            <a:p>
              <a:endParaRPr lang="zh-CN" altLang="en-US" sz="2100" b="1"/>
            </a:p>
          </p:txBody>
        </p:sp>
        <p:sp>
          <p:nvSpPr>
            <p:cNvPr id="101" name="Oval 16"/>
            <p:cNvSpPr>
              <a:spLocks noChangeArrowheads="1"/>
            </p:cNvSpPr>
            <p:nvPr/>
          </p:nvSpPr>
          <p:spPr bwMode="auto">
            <a:xfrm>
              <a:off x="5278660" y="2938532"/>
              <a:ext cx="1948590" cy="1949340"/>
            </a:xfrm>
            <a:prstGeom prst="ellipse">
              <a:avLst/>
            </a:prstGeom>
            <a:solidFill>
              <a:schemeClr val="bg1">
                <a:lumMod val="85000"/>
              </a:schemeClr>
            </a:solidFill>
            <a:ln w="12" cap="flat">
              <a:noFill/>
              <a:prstDash val="solid"/>
              <a:miter lim="800000"/>
            </a:ln>
          </p:spPr>
          <p:txBody>
            <a:bodyPr vert="horz" wrap="square" lIns="121954" tIns="60977" rIns="121954" bIns="60977" numCol="1" anchor="t" anchorCtr="0" compatLnSpc="1"/>
            <a:lstStyle/>
            <a:p>
              <a:endParaRPr lang="zh-CN" altLang="en-US" b="1"/>
            </a:p>
          </p:txBody>
        </p:sp>
        <p:sp>
          <p:nvSpPr>
            <p:cNvPr id="102" name="Freeform 17"/>
            <p:cNvSpPr/>
            <p:nvPr/>
          </p:nvSpPr>
          <p:spPr bwMode="auto">
            <a:xfrm>
              <a:off x="5441190" y="4315784"/>
              <a:ext cx="192563" cy="174804"/>
            </a:xfrm>
            <a:custGeom>
              <a:avLst/>
              <a:gdLst>
                <a:gd name="T0" fmla="*/ 0 w 109"/>
                <a:gd name="T1" fmla="*/ 12 h 99"/>
                <a:gd name="T2" fmla="*/ 109 w 109"/>
                <a:gd name="T3" fmla="*/ 0 h 99"/>
                <a:gd name="T4" fmla="*/ 64 w 109"/>
                <a:gd name="T5" fmla="*/ 99 h 99"/>
                <a:gd name="T6" fmla="*/ 59 w 109"/>
                <a:gd name="T7" fmla="*/ 35 h 99"/>
                <a:gd name="T8" fmla="*/ 0 w 109"/>
                <a:gd name="T9" fmla="*/ 12 h 99"/>
              </a:gdLst>
              <a:ahLst/>
              <a:cxnLst>
                <a:cxn ang="0">
                  <a:pos x="T0" y="T1"/>
                </a:cxn>
                <a:cxn ang="0">
                  <a:pos x="T2" y="T3"/>
                </a:cxn>
                <a:cxn ang="0">
                  <a:pos x="T4" y="T5"/>
                </a:cxn>
                <a:cxn ang="0">
                  <a:pos x="T6" y="T7"/>
                </a:cxn>
                <a:cxn ang="0">
                  <a:pos x="T8" y="T9"/>
                </a:cxn>
              </a:cxnLst>
              <a:rect l="0" t="0" r="r" b="b"/>
              <a:pathLst>
                <a:path w="109" h="99">
                  <a:moveTo>
                    <a:pt x="0" y="12"/>
                  </a:moveTo>
                  <a:lnTo>
                    <a:pt x="109" y="0"/>
                  </a:lnTo>
                  <a:lnTo>
                    <a:pt x="64" y="99"/>
                  </a:lnTo>
                  <a:lnTo>
                    <a:pt x="59" y="35"/>
                  </a:lnTo>
                  <a:lnTo>
                    <a:pt x="0" y="12"/>
                  </a:lnTo>
                  <a:close/>
                </a:path>
              </a:pathLst>
            </a:cu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54" tIns="60977" rIns="121954" bIns="60977"/>
            <a:lstStyle/>
            <a:p>
              <a:endParaRPr lang="zh-CN" altLang="en-US" sz="2100" b="1"/>
            </a:p>
          </p:txBody>
        </p:sp>
        <p:sp>
          <p:nvSpPr>
            <p:cNvPr id="103" name="Freeform 18"/>
            <p:cNvSpPr/>
            <p:nvPr/>
          </p:nvSpPr>
          <p:spPr bwMode="auto">
            <a:xfrm>
              <a:off x="5404090" y="3477072"/>
              <a:ext cx="187263" cy="171273"/>
            </a:xfrm>
            <a:custGeom>
              <a:avLst/>
              <a:gdLst>
                <a:gd name="T0" fmla="*/ 42 w 106"/>
                <a:gd name="T1" fmla="*/ 0 h 97"/>
                <a:gd name="T2" fmla="*/ 106 w 106"/>
                <a:gd name="T3" fmla="*/ 85 h 97"/>
                <a:gd name="T4" fmla="*/ 0 w 106"/>
                <a:gd name="T5" fmla="*/ 97 h 97"/>
                <a:gd name="T6" fmla="*/ 52 w 106"/>
                <a:gd name="T7" fmla="*/ 61 h 97"/>
                <a:gd name="T8" fmla="*/ 42 w 106"/>
                <a:gd name="T9" fmla="*/ 0 h 97"/>
              </a:gdLst>
              <a:ahLst/>
              <a:cxnLst>
                <a:cxn ang="0">
                  <a:pos x="T0" y="T1"/>
                </a:cxn>
                <a:cxn ang="0">
                  <a:pos x="T2" y="T3"/>
                </a:cxn>
                <a:cxn ang="0">
                  <a:pos x="T4" y="T5"/>
                </a:cxn>
                <a:cxn ang="0">
                  <a:pos x="T6" y="T7"/>
                </a:cxn>
                <a:cxn ang="0">
                  <a:pos x="T8" y="T9"/>
                </a:cxn>
              </a:cxnLst>
              <a:rect l="0" t="0" r="r" b="b"/>
              <a:pathLst>
                <a:path w="106" h="97">
                  <a:moveTo>
                    <a:pt x="42" y="0"/>
                  </a:moveTo>
                  <a:lnTo>
                    <a:pt x="106" y="85"/>
                  </a:lnTo>
                  <a:lnTo>
                    <a:pt x="0" y="97"/>
                  </a:lnTo>
                  <a:lnTo>
                    <a:pt x="52" y="61"/>
                  </a:lnTo>
                  <a:lnTo>
                    <a:pt x="42" y="0"/>
                  </a:lnTo>
                  <a:close/>
                </a:path>
              </a:pathLst>
            </a:custGeom>
            <a:solidFill>
              <a:srgbClr val="A2B932"/>
            </a:solidFill>
            <a:ln>
              <a:noFill/>
            </a:ln>
          </p:spPr>
          <p:txBody>
            <a:bodyPr lIns="121954" tIns="60977" rIns="121954" bIns="60977"/>
            <a:lstStyle/>
            <a:p>
              <a:endParaRPr lang="zh-CN" altLang="en-US" sz="2100" b="1"/>
            </a:p>
          </p:txBody>
        </p:sp>
        <p:sp>
          <p:nvSpPr>
            <p:cNvPr id="104" name="Freeform 20"/>
            <p:cNvSpPr/>
            <p:nvPr/>
          </p:nvSpPr>
          <p:spPr bwMode="auto">
            <a:xfrm>
              <a:off x="6767928" y="3222810"/>
              <a:ext cx="180196" cy="187165"/>
            </a:xfrm>
            <a:custGeom>
              <a:avLst/>
              <a:gdLst>
                <a:gd name="T0" fmla="*/ 102 w 102"/>
                <a:gd name="T1" fmla="*/ 71 h 106"/>
                <a:gd name="T2" fmla="*/ 0 w 102"/>
                <a:gd name="T3" fmla="*/ 106 h 106"/>
                <a:gd name="T4" fmla="*/ 22 w 102"/>
                <a:gd name="T5" fmla="*/ 0 h 106"/>
                <a:gd name="T6" fmla="*/ 40 w 102"/>
                <a:gd name="T7" fmla="*/ 59 h 106"/>
                <a:gd name="T8" fmla="*/ 102 w 102"/>
                <a:gd name="T9" fmla="*/ 71 h 106"/>
              </a:gdLst>
              <a:ahLst/>
              <a:cxnLst>
                <a:cxn ang="0">
                  <a:pos x="T0" y="T1"/>
                </a:cxn>
                <a:cxn ang="0">
                  <a:pos x="T2" y="T3"/>
                </a:cxn>
                <a:cxn ang="0">
                  <a:pos x="T4" y="T5"/>
                </a:cxn>
                <a:cxn ang="0">
                  <a:pos x="T6" y="T7"/>
                </a:cxn>
                <a:cxn ang="0">
                  <a:pos x="T8" y="T9"/>
                </a:cxn>
              </a:cxnLst>
              <a:rect l="0" t="0" r="r" b="b"/>
              <a:pathLst>
                <a:path w="102" h="106">
                  <a:moveTo>
                    <a:pt x="102" y="71"/>
                  </a:moveTo>
                  <a:lnTo>
                    <a:pt x="0" y="106"/>
                  </a:lnTo>
                  <a:lnTo>
                    <a:pt x="22" y="0"/>
                  </a:lnTo>
                  <a:lnTo>
                    <a:pt x="40" y="59"/>
                  </a:lnTo>
                  <a:lnTo>
                    <a:pt x="102" y="71"/>
                  </a:lnTo>
                  <a:close/>
                </a:path>
              </a:pathLst>
            </a:cu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54" tIns="60977" rIns="121954" bIns="60977"/>
            <a:lstStyle/>
            <a:p>
              <a:endParaRPr lang="zh-CN" altLang="en-US" sz="2100" b="1"/>
            </a:p>
          </p:txBody>
        </p:sp>
        <p:sp>
          <p:nvSpPr>
            <p:cNvPr id="105" name="Freeform 21"/>
            <p:cNvSpPr/>
            <p:nvPr/>
          </p:nvSpPr>
          <p:spPr bwMode="auto">
            <a:xfrm rot="19675364">
              <a:off x="7029605" y="3907331"/>
              <a:ext cx="181963" cy="178336"/>
            </a:xfrm>
            <a:custGeom>
              <a:avLst/>
              <a:gdLst>
                <a:gd name="T0" fmla="*/ 28 w 103"/>
                <a:gd name="T1" fmla="*/ 101 h 101"/>
                <a:gd name="T2" fmla="*/ 0 w 103"/>
                <a:gd name="T3" fmla="*/ 0 h 101"/>
                <a:gd name="T4" fmla="*/ 103 w 103"/>
                <a:gd name="T5" fmla="*/ 26 h 101"/>
                <a:gd name="T6" fmla="*/ 42 w 103"/>
                <a:gd name="T7" fmla="*/ 42 h 101"/>
                <a:gd name="T8" fmla="*/ 28 w 103"/>
                <a:gd name="T9" fmla="*/ 101 h 101"/>
              </a:gdLst>
              <a:ahLst/>
              <a:cxnLst>
                <a:cxn ang="0">
                  <a:pos x="T0" y="T1"/>
                </a:cxn>
                <a:cxn ang="0">
                  <a:pos x="T2" y="T3"/>
                </a:cxn>
                <a:cxn ang="0">
                  <a:pos x="T4" y="T5"/>
                </a:cxn>
                <a:cxn ang="0">
                  <a:pos x="T6" y="T7"/>
                </a:cxn>
                <a:cxn ang="0">
                  <a:pos x="T8" y="T9"/>
                </a:cxn>
              </a:cxnLst>
              <a:rect l="0" t="0" r="r" b="b"/>
              <a:pathLst>
                <a:path w="103" h="101">
                  <a:moveTo>
                    <a:pt x="28" y="101"/>
                  </a:moveTo>
                  <a:lnTo>
                    <a:pt x="0" y="0"/>
                  </a:lnTo>
                  <a:lnTo>
                    <a:pt x="103" y="26"/>
                  </a:lnTo>
                  <a:lnTo>
                    <a:pt x="42" y="42"/>
                  </a:lnTo>
                  <a:lnTo>
                    <a:pt x="28" y="101"/>
                  </a:lnTo>
                  <a:close/>
                </a:path>
              </a:pathLst>
            </a:custGeom>
            <a:solidFill>
              <a:srgbClr val="A2B932"/>
            </a:solidFill>
            <a:ln>
              <a:noFill/>
            </a:ln>
          </p:spPr>
          <p:txBody>
            <a:bodyPr lIns="121954" tIns="60977" rIns="121954" bIns="60977"/>
            <a:lstStyle/>
            <a:p>
              <a:endParaRPr lang="zh-CN" altLang="en-US" sz="2100" b="1"/>
            </a:p>
          </p:txBody>
        </p:sp>
        <p:sp>
          <p:nvSpPr>
            <p:cNvPr id="106" name="Freeform 22"/>
            <p:cNvSpPr/>
            <p:nvPr/>
          </p:nvSpPr>
          <p:spPr bwMode="auto">
            <a:xfrm rot="20602409">
              <a:off x="6391635" y="4624070"/>
              <a:ext cx="187263" cy="165976"/>
            </a:xfrm>
            <a:custGeom>
              <a:avLst/>
              <a:gdLst>
                <a:gd name="T0" fmla="*/ 0 w 106"/>
                <a:gd name="T1" fmla="*/ 94 h 94"/>
                <a:gd name="T2" fmla="*/ 50 w 106"/>
                <a:gd name="T3" fmla="*/ 0 h 94"/>
                <a:gd name="T4" fmla="*/ 106 w 106"/>
                <a:gd name="T5" fmla="*/ 92 h 94"/>
                <a:gd name="T6" fmla="*/ 52 w 106"/>
                <a:gd name="T7" fmla="*/ 61 h 94"/>
                <a:gd name="T8" fmla="*/ 0 w 106"/>
                <a:gd name="T9" fmla="*/ 94 h 94"/>
              </a:gdLst>
              <a:ahLst/>
              <a:cxnLst>
                <a:cxn ang="0">
                  <a:pos x="T0" y="T1"/>
                </a:cxn>
                <a:cxn ang="0">
                  <a:pos x="T2" y="T3"/>
                </a:cxn>
                <a:cxn ang="0">
                  <a:pos x="T4" y="T5"/>
                </a:cxn>
                <a:cxn ang="0">
                  <a:pos x="T6" y="T7"/>
                </a:cxn>
                <a:cxn ang="0">
                  <a:pos x="T8" y="T9"/>
                </a:cxn>
              </a:cxnLst>
              <a:rect l="0" t="0" r="r" b="b"/>
              <a:pathLst>
                <a:path w="106" h="94">
                  <a:moveTo>
                    <a:pt x="0" y="94"/>
                  </a:moveTo>
                  <a:lnTo>
                    <a:pt x="50" y="0"/>
                  </a:lnTo>
                  <a:lnTo>
                    <a:pt x="106" y="92"/>
                  </a:lnTo>
                  <a:lnTo>
                    <a:pt x="52" y="61"/>
                  </a:lnTo>
                  <a:lnTo>
                    <a:pt x="0" y="94"/>
                  </a:lnTo>
                  <a:close/>
                </a:path>
              </a:pathLst>
            </a:custGeom>
            <a:solidFill>
              <a:srgbClr val="EBAC07"/>
            </a:solidFill>
            <a:ln>
              <a:noFill/>
            </a:ln>
          </p:spPr>
          <p:txBody>
            <a:bodyPr lIns="121954" tIns="60977" rIns="121954" bIns="60977"/>
            <a:lstStyle/>
            <a:p>
              <a:endParaRPr lang="zh-CN" altLang="en-US" sz="2100" b="1"/>
            </a:p>
          </p:txBody>
        </p:sp>
        <p:sp>
          <p:nvSpPr>
            <p:cNvPr id="107" name="Oval 49"/>
            <p:cNvSpPr>
              <a:spLocks noChangeArrowheads="1"/>
            </p:cNvSpPr>
            <p:nvPr/>
          </p:nvSpPr>
          <p:spPr bwMode="auto">
            <a:xfrm>
              <a:off x="5633753" y="3293438"/>
              <a:ext cx="1243706" cy="1243057"/>
            </a:xfrm>
            <a:prstGeom prst="ellipse">
              <a:avLst/>
            </a:prstGeom>
            <a:noFill/>
            <a:ln w="10" cap="flat">
              <a:solidFill>
                <a:srgbClr val="4C606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54" tIns="60977" rIns="121954" bIns="60977" numCol="1" anchor="t" anchorCtr="0" compatLnSpc="1"/>
            <a:lstStyle/>
            <a:p>
              <a:endParaRPr lang="zh-CN" altLang="en-US" b="1"/>
            </a:p>
          </p:txBody>
        </p:sp>
        <p:sp>
          <p:nvSpPr>
            <p:cNvPr id="108" name="Freeform 50"/>
            <p:cNvSpPr/>
            <p:nvPr/>
          </p:nvSpPr>
          <p:spPr bwMode="auto">
            <a:xfrm>
              <a:off x="8550454" y="1594827"/>
              <a:ext cx="683685" cy="872259"/>
            </a:xfrm>
            <a:custGeom>
              <a:avLst/>
              <a:gdLst>
                <a:gd name="T0" fmla="*/ 387 w 387"/>
                <a:gd name="T1" fmla="*/ 494 h 494"/>
                <a:gd name="T2" fmla="*/ 0 w 387"/>
                <a:gd name="T3" fmla="*/ 494 h 494"/>
                <a:gd name="T4" fmla="*/ 0 w 387"/>
                <a:gd name="T5" fmla="*/ 485 h 494"/>
                <a:gd name="T6" fmla="*/ 378 w 387"/>
                <a:gd name="T7" fmla="*/ 485 h 494"/>
                <a:gd name="T8" fmla="*/ 378 w 387"/>
                <a:gd name="T9" fmla="*/ 0 h 494"/>
                <a:gd name="T10" fmla="*/ 387 w 387"/>
                <a:gd name="T11" fmla="*/ 0 h 494"/>
                <a:gd name="T12" fmla="*/ 387 w 387"/>
                <a:gd name="T13" fmla="*/ 494 h 494"/>
              </a:gdLst>
              <a:ahLst/>
              <a:cxnLst>
                <a:cxn ang="0">
                  <a:pos x="T0" y="T1"/>
                </a:cxn>
                <a:cxn ang="0">
                  <a:pos x="T2" y="T3"/>
                </a:cxn>
                <a:cxn ang="0">
                  <a:pos x="T4" y="T5"/>
                </a:cxn>
                <a:cxn ang="0">
                  <a:pos x="T6" y="T7"/>
                </a:cxn>
                <a:cxn ang="0">
                  <a:pos x="T8" y="T9"/>
                </a:cxn>
                <a:cxn ang="0">
                  <a:pos x="T10" y="T11"/>
                </a:cxn>
                <a:cxn ang="0">
                  <a:pos x="T12" y="T13"/>
                </a:cxn>
              </a:cxnLst>
              <a:rect l="0" t="0" r="r" b="b"/>
              <a:pathLst>
                <a:path w="387" h="494">
                  <a:moveTo>
                    <a:pt x="387" y="494"/>
                  </a:moveTo>
                  <a:lnTo>
                    <a:pt x="0" y="494"/>
                  </a:lnTo>
                  <a:lnTo>
                    <a:pt x="0" y="485"/>
                  </a:lnTo>
                  <a:lnTo>
                    <a:pt x="378" y="485"/>
                  </a:lnTo>
                  <a:lnTo>
                    <a:pt x="378" y="0"/>
                  </a:lnTo>
                  <a:lnTo>
                    <a:pt x="387" y="0"/>
                  </a:lnTo>
                  <a:lnTo>
                    <a:pt x="387" y="494"/>
                  </a:lnTo>
                  <a:close/>
                </a:path>
              </a:pathLst>
            </a:custGeom>
            <a:solidFill>
              <a:srgbClr val="FF0000"/>
            </a:solidFill>
            <a:ln w="19050">
              <a:solidFill>
                <a:srgbClr val="FF0000"/>
              </a:solidFill>
            </a:ln>
          </p:spPr>
          <p:txBody>
            <a:bodyPr lIns="121954" tIns="60977" rIns="121954" bIns="60977"/>
            <a:lstStyle/>
            <a:p>
              <a:endParaRPr lang="zh-CN" altLang="en-US" sz="2100" b="1"/>
            </a:p>
          </p:txBody>
        </p:sp>
        <p:sp>
          <p:nvSpPr>
            <p:cNvPr id="109" name="Freeform 51"/>
            <p:cNvSpPr/>
            <p:nvPr/>
          </p:nvSpPr>
          <p:spPr bwMode="auto">
            <a:xfrm flipV="1">
              <a:off x="7644175" y="4144322"/>
              <a:ext cx="1248121" cy="743549"/>
            </a:xfrm>
            <a:custGeom>
              <a:avLst/>
              <a:gdLst>
                <a:gd name="T0" fmla="*/ 681 w 681"/>
                <a:gd name="T1" fmla="*/ 452 h 452"/>
                <a:gd name="T2" fmla="*/ 0 w 681"/>
                <a:gd name="T3" fmla="*/ 452 h 452"/>
                <a:gd name="T4" fmla="*/ 0 w 681"/>
                <a:gd name="T5" fmla="*/ 442 h 452"/>
                <a:gd name="T6" fmla="*/ 671 w 681"/>
                <a:gd name="T7" fmla="*/ 442 h 452"/>
                <a:gd name="T8" fmla="*/ 671 w 681"/>
                <a:gd name="T9" fmla="*/ 0 h 452"/>
                <a:gd name="T10" fmla="*/ 681 w 681"/>
                <a:gd name="T11" fmla="*/ 0 h 452"/>
                <a:gd name="T12" fmla="*/ 681 w 681"/>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681" h="452">
                  <a:moveTo>
                    <a:pt x="681" y="452"/>
                  </a:moveTo>
                  <a:lnTo>
                    <a:pt x="0" y="452"/>
                  </a:lnTo>
                  <a:lnTo>
                    <a:pt x="0" y="442"/>
                  </a:lnTo>
                  <a:lnTo>
                    <a:pt x="671" y="442"/>
                  </a:lnTo>
                  <a:lnTo>
                    <a:pt x="671" y="0"/>
                  </a:lnTo>
                  <a:lnTo>
                    <a:pt x="681" y="0"/>
                  </a:lnTo>
                  <a:lnTo>
                    <a:pt x="681" y="452"/>
                  </a:lnTo>
                  <a:close/>
                </a:path>
              </a:pathLst>
            </a:custGeom>
            <a:solidFill>
              <a:srgbClr val="8BAB00"/>
            </a:solidFill>
            <a:ln w="19050">
              <a:solidFill>
                <a:srgbClr val="8BAB00"/>
              </a:solidFill>
            </a:ln>
          </p:spPr>
          <p:txBody>
            <a:bodyPr lIns="121954" tIns="60977" rIns="121954" bIns="60977"/>
            <a:lstStyle/>
            <a:p>
              <a:endParaRPr lang="zh-CN" altLang="en-US" sz="2100" b="1"/>
            </a:p>
          </p:txBody>
        </p:sp>
        <p:sp>
          <p:nvSpPr>
            <p:cNvPr id="110" name="Freeform 55"/>
            <p:cNvSpPr/>
            <p:nvPr/>
          </p:nvSpPr>
          <p:spPr bwMode="auto">
            <a:xfrm>
              <a:off x="6006509" y="5516463"/>
              <a:ext cx="609487" cy="584448"/>
            </a:xfrm>
            <a:custGeom>
              <a:avLst/>
              <a:gdLst>
                <a:gd name="T0" fmla="*/ 345 w 345"/>
                <a:gd name="T1" fmla="*/ 331 h 331"/>
                <a:gd name="T2" fmla="*/ 0 w 345"/>
                <a:gd name="T3" fmla="*/ 331 h 331"/>
                <a:gd name="T4" fmla="*/ 0 w 345"/>
                <a:gd name="T5" fmla="*/ 322 h 331"/>
                <a:gd name="T6" fmla="*/ 336 w 345"/>
                <a:gd name="T7" fmla="*/ 322 h 331"/>
                <a:gd name="T8" fmla="*/ 336 w 345"/>
                <a:gd name="T9" fmla="*/ 0 h 331"/>
                <a:gd name="T10" fmla="*/ 345 w 345"/>
                <a:gd name="T11" fmla="*/ 0 h 331"/>
                <a:gd name="T12" fmla="*/ 345 w 345"/>
                <a:gd name="T13" fmla="*/ 331 h 331"/>
              </a:gdLst>
              <a:ahLst/>
              <a:cxnLst>
                <a:cxn ang="0">
                  <a:pos x="T0" y="T1"/>
                </a:cxn>
                <a:cxn ang="0">
                  <a:pos x="T2" y="T3"/>
                </a:cxn>
                <a:cxn ang="0">
                  <a:pos x="T4" y="T5"/>
                </a:cxn>
                <a:cxn ang="0">
                  <a:pos x="T6" y="T7"/>
                </a:cxn>
                <a:cxn ang="0">
                  <a:pos x="T8" y="T9"/>
                </a:cxn>
                <a:cxn ang="0">
                  <a:pos x="T10" y="T11"/>
                </a:cxn>
                <a:cxn ang="0">
                  <a:pos x="T12" y="T13"/>
                </a:cxn>
              </a:cxnLst>
              <a:rect l="0" t="0" r="r" b="b"/>
              <a:pathLst>
                <a:path w="345" h="331">
                  <a:moveTo>
                    <a:pt x="345" y="331"/>
                  </a:moveTo>
                  <a:lnTo>
                    <a:pt x="0" y="331"/>
                  </a:lnTo>
                  <a:lnTo>
                    <a:pt x="0" y="322"/>
                  </a:lnTo>
                  <a:lnTo>
                    <a:pt x="336" y="322"/>
                  </a:lnTo>
                  <a:lnTo>
                    <a:pt x="336" y="0"/>
                  </a:lnTo>
                  <a:lnTo>
                    <a:pt x="345" y="0"/>
                  </a:lnTo>
                  <a:lnTo>
                    <a:pt x="345" y="331"/>
                  </a:lnTo>
                  <a:close/>
                </a:path>
              </a:pathLst>
            </a:custGeom>
            <a:solidFill>
              <a:srgbClr val="FFC000"/>
            </a:solidFill>
            <a:ln w="19050">
              <a:solidFill>
                <a:srgbClr val="FFC000"/>
              </a:solidFill>
            </a:ln>
          </p:spPr>
          <p:txBody>
            <a:bodyPr lIns="121954" tIns="60977" rIns="121954" bIns="60977"/>
            <a:lstStyle/>
            <a:p>
              <a:endParaRPr lang="zh-CN" altLang="en-US" sz="2100" b="1"/>
            </a:p>
          </p:txBody>
        </p:sp>
        <p:sp>
          <p:nvSpPr>
            <p:cNvPr id="111" name="Oval 57"/>
            <p:cNvSpPr>
              <a:spLocks noChangeAspect="1" noChangeArrowheads="1"/>
            </p:cNvSpPr>
            <p:nvPr/>
          </p:nvSpPr>
          <p:spPr bwMode="auto">
            <a:xfrm>
              <a:off x="9161611" y="1566576"/>
              <a:ext cx="134264" cy="134194"/>
            </a:xfrm>
            <a:prstGeom prst="ellipse">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54" tIns="60977" rIns="121954" bIns="60977"/>
            <a:lstStyle/>
            <a:p>
              <a:endParaRPr lang="zh-CN" altLang="en-US" sz="2100" b="1"/>
            </a:p>
          </p:txBody>
        </p:sp>
        <p:sp>
          <p:nvSpPr>
            <p:cNvPr id="112" name="Oval 58"/>
            <p:cNvSpPr>
              <a:spLocks noChangeAspect="1" noChangeArrowheads="1"/>
            </p:cNvSpPr>
            <p:nvPr/>
          </p:nvSpPr>
          <p:spPr bwMode="auto">
            <a:xfrm>
              <a:off x="8820552" y="4873149"/>
              <a:ext cx="134264" cy="134194"/>
            </a:xfrm>
            <a:prstGeom prst="ellipse">
              <a:avLst/>
            </a:prstGeom>
            <a:solidFill>
              <a:srgbClr val="A2B932"/>
            </a:solidFill>
            <a:ln>
              <a:noFill/>
            </a:ln>
          </p:spPr>
          <p:txBody>
            <a:bodyPr lIns="121954" tIns="60977" rIns="121954" bIns="60977"/>
            <a:lstStyle/>
            <a:p>
              <a:endParaRPr lang="zh-CN" altLang="en-US" sz="2100" b="1"/>
            </a:p>
          </p:txBody>
        </p:sp>
        <p:sp>
          <p:nvSpPr>
            <p:cNvPr id="113" name="Oval 59"/>
            <p:cNvSpPr>
              <a:spLocks noChangeAspect="1" noChangeArrowheads="1"/>
            </p:cNvSpPr>
            <p:nvPr/>
          </p:nvSpPr>
          <p:spPr bwMode="auto">
            <a:xfrm>
              <a:off x="3671980" y="4749172"/>
              <a:ext cx="141330" cy="130662"/>
            </a:xfrm>
            <a:prstGeom prst="ellipse">
              <a:avLst/>
            </a:prstGeom>
            <a:solidFill>
              <a:srgbClr val="CC00CC"/>
            </a:solidFill>
            <a:ln>
              <a:solidFill>
                <a:srgbClr val="CC00CC"/>
              </a:solidFill>
            </a:ln>
          </p:spPr>
          <p:txBody>
            <a:bodyPr lIns="121954" tIns="60977" rIns="121954" bIns="60977"/>
            <a:lstStyle/>
            <a:p>
              <a:endParaRPr lang="zh-CN" altLang="en-US" sz="2100" b="1"/>
            </a:p>
          </p:txBody>
        </p:sp>
        <p:sp>
          <p:nvSpPr>
            <p:cNvPr id="114" name="Oval 60"/>
            <p:cNvSpPr>
              <a:spLocks noChangeAspect="1" noChangeArrowheads="1"/>
            </p:cNvSpPr>
            <p:nvPr/>
          </p:nvSpPr>
          <p:spPr bwMode="auto">
            <a:xfrm>
              <a:off x="5956501" y="6018840"/>
              <a:ext cx="141330" cy="141256"/>
            </a:xfrm>
            <a:prstGeom prst="ellipse">
              <a:avLst/>
            </a:prstGeom>
            <a:solidFill>
              <a:srgbClr val="EBAC07"/>
            </a:solidFill>
            <a:ln>
              <a:noFill/>
            </a:ln>
          </p:spPr>
          <p:txBody>
            <a:bodyPr lIns="121954" tIns="60977" rIns="121954" bIns="60977"/>
            <a:lstStyle/>
            <a:p>
              <a:endParaRPr lang="zh-CN" altLang="en-US" sz="2100" b="1"/>
            </a:p>
          </p:txBody>
        </p:sp>
        <p:sp>
          <p:nvSpPr>
            <p:cNvPr id="115" name="TextBox 195"/>
            <p:cNvSpPr txBox="1"/>
            <p:nvPr/>
          </p:nvSpPr>
          <p:spPr bwMode="auto">
            <a:xfrm>
              <a:off x="5672694" y="3752665"/>
              <a:ext cx="1204765" cy="430922"/>
            </a:xfrm>
            <a:prstGeom prst="rect">
              <a:avLst/>
            </a:prstGeom>
            <a:noFill/>
          </p:spPr>
          <p:txBody>
            <a:bodyPr wrap="square" lIns="121954" tIns="60977" rIns="121954" bIns="60977">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能力</a:t>
              </a:r>
              <a:endParaRPr lang="zh-CN" altLang="en-US" sz="2000" b="1" dirty="0">
                <a:solidFill>
                  <a:schemeClr val="tx1">
                    <a:lumMod val="95000"/>
                    <a:lumOff val="5000"/>
                  </a:schemeClr>
                </a:solidFill>
              </a:endParaRPr>
            </a:p>
          </p:txBody>
        </p:sp>
        <p:sp>
          <p:nvSpPr>
            <p:cNvPr id="116" name="TextBox 196"/>
            <p:cNvSpPr txBox="1"/>
            <p:nvPr/>
          </p:nvSpPr>
          <p:spPr bwMode="auto">
            <a:xfrm>
              <a:off x="9267527" y="1379642"/>
              <a:ext cx="1426100" cy="430922"/>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领导能力</a:t>
              </a:r>
              <a:endParaRPr lang="zh-CN" altLang="en-US" sz="2000" b="1" dirty="0">
                <a:solidFill>
                  <a:schemeClr val="tx1">
                    <a:lumMod val="95000"/>
                    <a:lumOff val="5000"/>
                  </a:schemeClr>
                </a:solidFill>
              </a:endParaRPr>
            </a:p>
          </p:txBody>
        </p:sp>
        <p:sp>
          <p:nvSpPr>
            <p:cNvPr id="117" name="TextBox 200"/>
            <p:cNvSpPr txBox="1"/>
            <p:nvPr/>
          </p:nvSpPr>
          <p:spPr bwMode="auto">
            <a:xfrm>
              <a:off x="4601067" y="5878398"/>
              <a:ext cx="1426100" cy="430922"/>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专业能力</a:t>
              </a:r>
              <a:endParaRPr lang="zh-CN" altLang="en-US" sz="2000" b="1" dirty="0">
                <a:solidFill>
                  <a:schemeClr val="tx1">
                    <a:lumMod val="95000"/>
                    <a:lumOff val="5000"/>
                  </a:schemeClr>
                </a:solidFill>
              </a:endParaRPr>
            </a:p>
          </p:txBody>
        </p:sp>
        <p:sp>
          <p:nvSpPr>
            <p:cNvPr id="118" name="TextBox 202"/>
            <p:cNvSpPr txBox="1"/>
            <p:nvPr/>
          </p:nvSpPr>
          <p:spPr bwMode="auto">
            <a:xfrm>
              <a:off x="2296811" y="4582254"/>
              <a:ext cx="1426100" cy="430922"/>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社交能力</a:t>
              </a:r>
              <a:endParaRPr lang="zh-CN" altLang="en-US" sz="2000" b="1" dirty="0">
                <a:solidFill>
                  <a:schemeClr val="tx1">
                    <a:lumMod val="95000"/>
                    <a:lumOff val="5000"/>
                  </a:schemeClr>
                </a:solidFill>
              </a:endParaRPr>
            </a:p>
          </p:txBody>
        </p:sp>
        <p:sp>
          <p:nvSpPr>
            <p:cNvPr id="119" name="TextBox 204"/>
            <p:cNvSpPr txBox="1"/>
            <p:nvPr/>
          </p:nvSpPr>
          <p:spPr bwMode="auto">
            <a:xfrm>
              <a:off x="8979495" y="4726270"/>
              <a:ext cx="1426100" cy="430922"/>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协作能力</a:t>
              </a:r>
              <a:endParaRPr lang="zh-CN" altLang="en-US" sz="2000" b="1" dirty="0">
                <a:solidFill>
                  <a:schemeClr val="tx1">
                    <a:lumMod val="95000"/>
                    <a:lumOff val="5000"/>
                  </a:schemeClr>
                </a:solidFill>
              </a:endParaRPr>
            </a:p>
          </p:txBody>
        </p:sp>
        <p:sp>
          <p:nvSpPr>
            <p:cNvPr id="120" name="TextBox 206"/>
            <p:cNvSpPr txBox="1"/>
            <p:nvPr/>
          </p:nvSpPr>
          <p:spPr bwMode="auto">
            <a:xfrm>
              <a:off x="1794634" y="2540634"/>
              <a:ext cx="1426100" cy="430922"/>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000" b="1" dirty="0">
                  <a:solidFill>
                    <a:schemeClr val="tx1">
                      <a:lumMod val="95000"/>
                      <a:lumOff val="5000"/>
                    </a:schemeClr>
                  </a:solidFill>
                </a:rPr>
                <a:t>规划能力</a:t>
              </a:r>
              <a:endParaRPr lang="zh-CN" altLang="en-US" sz="2000" b="1" dirty="0">
                <a:solidFill>
                  <a:schemeClr val="tx1">
                    <a:lumMod val="95000"/>
                    <a:lumOff val="5000"/>
                  </a:schemeClr>
                </a:solidFill>
              </a:endParaRPr>
            </a:p>
          </p:txBody>
        </p:sp>
        <p:sp>
          <p:nvSpPr>
            <p:cNvPr id="121" name="TextBox 210"/>
            <p:cNvSpPr txBox="1"/>
            <p:nvPr/>
          </p:nvSpPr>
          <p:spPr bwMode="auto">
            <a:xfrm>
              <a:off x="7295743" y="2315558"/>
              <a:ext cx="538036" cy="615587"/>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3200" b="1" dirty="0">
                  <a:solidFill>
                    <a:schemeClr val="bg1"/>
                  </a:solidFill>
                </a:rPr>
                <a:t>1</a:t>
              </a:r>
              <a:endParaRPr lang="zh-CN" altLang="en-US" sz="3200" b="1" dirty="0">
                <a:solidFill>
                  <a:schemeClr val="bg1"/>
                </a:solidFill>
              </a:endParaRPr>
            </a:p>
          </p:txBody>
        </p:sp>
        <p:sp>
          <p:nvSpPr>
            <p:cNvPr id="122" name="TextBox 211"/>
            <p:cNvSpPr txBox="1"/>
            <p:nvPr/>
          </p:nvSpPr>
          <p:spPr bwMode="auto">
            <a:xfrm>
              <a:off x="4419193" y="3039458"/>
              <a:ext cx="538036" cy="615587"/>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3200" b="1" dirty="0">
                  <a:solidFill>
                    <a:schemeClr val="bg1"/>
                  </a:solidFill>
                </a:rPr>
                <a:t>5</a:t>
              </a:r>
              <a:endParaRPr lang="zh-CN" altLang="en-US" sz="3200" b="1" dirty="0">
                <a:solidFill>
                  <a:schemeClr val="bg1"/>
                </a:solidFill>
              </a:endParaRPr>
            </a:p>
          </p:txBody>
        </p:sp>
        <p:sp>
          <p:nvSpPr>
            <p:cNvPr id="123" name="TextBox 212"/>
            <p:cNvSpPr txBox="1"/>
            <p:nvPr/>
          </p:nvSpPr>
          <p:spPr bwMode="auto">
            <a:xfrm>
              <a:off x="4819243" y="4372958"/>
              <a:ext cx="538036" cy="615587"/>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3200" b="1" dirty="0">
                  <a:solidFill>
                    <a:schemeClr val="bg1"/>
                  </a:solidFill>
                </a:rPr>
                <a:t>4</a:t>
              </a:r>
              <a:endParaRPr lang="zh-CN" altLang="en-US" sz="3200" b="1" dirty="0">
                <a:solidFill>
                  <a:schemeClr val="bg1"/>
                </a:solidFill>
              </a:endParaRPr>
            </a:p>
          </p:txBody>
        </p:sp>
        <p:sp>
          <p:nvSpPr>
            <p:cNvPr id="124" name="TextBox 213"/>
            <p:cNvSpPr txBox="1"/>
            <p:nvPr/>
          </p:nvSpPr>
          <p:spPr bwMode="auto">
            <a:xfrm>
              <a:off x="6381343" y="4792058"/>
              <a:ext cx="538036" cy="615587"/>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3200" b="1" dirty="0">
                  <a:solidFill>
                    <a:schemeClr val="bg1"/>
                  </a:solidFill>
                </a:rPr>
                <a:t>3</a:t>
              </a:r>
              <a:endParaRPr lang="zh-CN" altLang="en-US" sz="3200" b="1" dirty="0">
                <a:solidFill>
                  <a:schemeClr val="bg1"/>
                </a:solidFill>
              </a:endParaRPr>
            </a:p>
          </p:txBody>
        </p:sp>
        <p:sp>
          <p:nvSpPr>
            <p:cNvPr id="125" name="TextBox 214"/>
            <p:cNvSpPr txBox="1"/>
            <p:nvPr/>
          </p:nvSpPr>
          <p:spPr bwMode="auto">
            <a:xfrm>
              <a:off x="7257643" y="3782408"/>
              <a:ext cx="538036" cy="615587"/>
            </a:xfrm>
            <a:prstGeom prst="rect">
              <a:avLst/>
            </a:prstGeom>
            <a:noFill/>
          </p:spPr>
          <p:txBody>
            <a:bodyPr wrap="none" lIns="121954" tIns="60977" rIns="121954" bIns="60977">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3200" b="1" dirty="0">
                  <a:solidFill>
                    <a:schemeClr val="bg1"/>
                  </a:solidFill>
                </a:rPr>
                <a:t>2</a:t>
              </a:r>
              <a:endParaRPr lang="zh-CN" altLang="en-US" sz="3200" b="1" dirty="0">
                <a:solidFill>
                  <a:schemeClr val="bg1"/>
                </a:solidFill>
              </a:endParaRPr>
            </a:p>
          </p:txBody>
        </p:sp>
        <p:sp>
          <p:nvSpPr>
            <p:cNvPr id="126" name="Rectangle 53"/>
            <p:cNvSpPr>
              <a:spLocks noChangeArrowheads="1"/>
            </p:cNvSpPr>
            <p:nvPr/>
          </p:nvSpPr>
          <p:spPr bwMode="auto">
            <a:xfrm>
              <a:off x="3740528" y="4806352"/>
              <a:ext cx="704884" cy="15891"/>
            </a:xfrm>
            <a:prstGeom prst="rect">
              <a:avLst/>
            </a:prstGeom>
            <a:solidFill>
              <a:srgbClr val="CC00CC"/>
            </a:solidFill>
            <a:ln>
              <a:solidFill>
                <a:srgbClr val="CC00CC"/>
              </a:solidFill>
            </a:ln>
          </p:spPr>
          <p:txBody>
            <a:bodyPr lIns="121954" tIns="60977" rIns="121954" bIns="60977"/>
            <a:lstStyle/>
            <a:p>
              <a:endParaRPr lang="zh-CN" altLang="en-US" sz="2100" b="1"/>
            </a:p>
          </p:txBody>
        </p:sp>
        <p:sp>
          <p:nvSpPr>
            <p:cNvPr id="127" name="Freeform 54"/>
            <p:cNvSpPr/>
            <p:nvPr/>
          </p:nvSpPr>
          <p:spPr bwMode="auto">
            <a:xfrm>
              <a:off x="3274042" y="2786113"/>
              <a:ext cx="588288" cy="529712"/>
            </a:xfrm>
            <a:custGeom>
              <a:avLst/>
              <a:gdLst>
                <a:gd name="T0" fmla="*/ 333 w 333"/>
                <a:gd name="T1" fmla="*/ 300 h 300"/>
                <a:gd name="T2" fmla="*/ 0 w 333"/>
                <a:gd name="T3" fmla="*/ 300 h 300"/>
                <a:gd name="T4" fmla="*/ 0 w 333"/>
                <a:gd name="T5" fmla="*/ 0 h 300"/>
                <a:gd name="T6" fmla="*/ 9 w 333"/>
                <a:gd name="T7" fmla="*/ 0 h 300"/>
                <a:gd name="T8" fmla="*/ 9 w 333"/>
                <a:gd name="T9" fmla="*/ 290 h 300"/>
                <a:gd name="T10" fmla="*/ 333 w 333"/>
                <a:gd name="T11" fmla="*/ 290 h 300"/>
                <a:gd name="T12" fmla="*/ 333 w 333"/>
                <a:gd name="T13" fmla="*/ 300 h 300"/>
              </a:gdLst>
              <a:ahLst/>
              <a:cxnLst>
                <a:cxn ang="0">
                  <a:pos x="T0" y="T1"/>
                </a:cxn>
                <a:cxn ang="0">
                  <a:pos x="T2" y="T3"/>
                </a:cxn>
                <a:cxn ang="0">
                  <a:pos x="T4" y="T5"/>
                </a:cxn>
                <a:cxn ang="0">
                  <a:pos x="T6" y="T7"/>
                </a:cxn>
                <a:cxn ang="0">
                  <a:pos x="T8" y="T9"/>
                </a:cxn>
                <a:cxn ang="0">
                  <a:pos x="T10" y="T11"/>
                </a:cxn>
                <a:cxn ang="0">
                  <a:pos x="T12" y="T13"/>
                </a:cxn>
              </a:cxnLst>
              <a:rect l="0" t="0" r="r" b="b"/>
              <a:pathLst>
                <a:path w="333" h="300">
                  <a:moveTo>
                    <a:pt x="333" y="300"/>
                  </a:moveTo>
                  <a:lnTo>
                    <a:pt x="0" y="300"/>
                  </a:lnTo>
                  <a:lnTo>
                    <a:pt x="0" y="0"/>
                  </a:lnTo>
                  <a:lnTo>
                    <a:pt x="9" y="0"/>
                  </a:lnTo>
                  <a:lnTo>
                    <a:pt x="9" y="290"/>
                  </a:lnTo>
                  <a:lnTo>
                    <a:pt x="333" y="290"/>
                  </a:lnTo>
                  <a:lnTo>
                    <a:pt x="333" y="300"/>
                  </a:lnTo>
                  <a:close/>
                </a:path>
              </a:pathLst>
            </a:custGeom>
            <a:solidFill>
              <a:srgbClr val="0066FF"/>
            </a:solidFill>
            <a:ln w="19050">
              <a:solidFill>
                <a:srgbClr val="0066FF"/>
              </a:solidFill>
            </a:ln>
          </p:spPr>
          <p:txBody>
            <a:bodyPr lIns="121954" tIns="60977" rIns="121954" bIns="60977"/>
            <a:lstStyle/>
            <a:p>
              <a:endParaRPr lang="zh-CN" altLang="en-US" sz="2100" b="1"/>
            </a:p>
          </p:txBody>
        </p:sp>
        <p:sp>
          <p:nvSpPr>
            <p:cNvPr id="128" name="Oval 60"/>
            <p:cNvSpPr>
              <a:spLocks noChangeAspect="1" noChangeArrowheads="1"/>
            </p:cNvSpPr>
            <p:nvPr/>
          </p:nvSpPr>
          <p:spPr bwMode="auto">
            <a:xfrm>
              <a:off x="3220734" y="2756095"/>
              <a:ext cx="141330" cy="141256"/>
            </a:xfrm>
            <a:prstGeom prst="ellipse">
              <a:avLst/>
            </a:prstGeom>
            <a:solidFill>
              <a:srgbClr val="0066FF"/>
            </a:solidFill>
            <a:ln>
              <a:solidFill>
                <a:srgbClr val="0066FF"/>
              </a:solidFill>
            </a:ln>
          </p:spPr>
          <p:txBody>
            <a:bodyPr lIns="121954" tIns="60977" rIns="121954" bIns="60977"/>
            <a:lstStyle/>
            <a:p>
              <a:endParaRPr lang="zh-CN" altLang="en-US" sz="2100" b="1"/>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三、创业团队的组建</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32" name="文本框 43"/>
          <p:cNvSpPr txBox="1"/>
          <p:nvPr/>
        </p:nvSpPr>
        <p:spPr>
          <a:xfrm>
            <a:off x="534011" y="1045396"/>
            <a:ext cx="10727545" cy="1198880"/>
          </a:xfrm>
          <a:prstGeom prst="rect">
            <a:avLst/>
          </a:prstGeom>
          <a:noFill/>
        </p:spPr>
        <p:txBody>
          <a:bodyPr wrap="square" rtlCol="0">
            <a:spAutoFit/>
          </a:bodyPr>
          <a:lstStyle/>
          <a:p>
            <a:pPr indent="457200" algn="just">
              <a:lnSpc>
                <a:spcPct val="150000"/>
              </a:lnSpc>
            </a:pPr>
            <a:r>
              <a:rPr lang="zh-CN" altLang="en-US" sz="2400" dirty="0"/>
              <a:t>成功组建创业团队是一个复杂但至关重要的过程。下面列举了一些创业团队组建的关键步骤和建议，帮助大学生成功组建创业团队。</a:t>
            </a:r>
            <a:endParaRPr lang="zh-CN" altLang="en-US" sz="2400" dirty="0"/>
          </a:p>
        </p:txBody>
      </p:sp>
      <p:grpSp>
        <p:nvGrpSpPr>
          <p:cNvPr id="4" name="组合 3"/>
          <p:cNvGrpSpPr/>
          <p:nvPr/>
        </p:nvGrpSpPr>
        <p:grpSpPr>
          <a:xfrm>
            <a:off x="2114884" y="2569794"/>
            <a:ext cx="7489638" cy="3782879"/>
            <a:chOff x="1937084" y="2569794"/>
            <a:chExt cx="7489638" cy="3782879"/>
          </a:xfrm>
        </p:grpSpPr>
        <p:grpSp>
          <p:nvGrpSpPr>
            <p:cNvPr id="30" name="组合 29"/>
            <p:cNvGrpSpPr/>
            <p:nvPr/>
          </p:nvGrpSpPr>
          <p:grpSpPr>
            <a:xfrm>
              <a:off x="4161105" y="3036607"/>
              <a:ext cx="2938957" cy="2906857"/>
              <a:chOff x="5133179" y="2309790"/>
              <a:chExt cx="2616200" cy="2587625"/>
            </a:xfrm>
          </p:grpSpPr>
          <p:sp>
            <p:nvSpPr>
              <p:cNvPr id="31" name="任意多边形 16"/>
              <p:cNvSpPr/>
              <p:nvPr/>
            </p:nvSpPr>
            <p:spPr bwMode="auto">
              <a:xfrm rot="9257143">
                <a:off x="6296817" y="4532290"/>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C0000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任意多边形 17"/>
              <p:cNvSpPr/>
              <p:nvPr/>
            </p:nvSpPr>
            <p:spPr bwMode="auto">
              <a:xfrm rot="12342857">
                <a:off x="5295104" y="4532290"/>
                <a:ext cx="1290638" cy="365125"/>
              </a:xfrm>
              <a:custGeom>
                <a:avLst/>
                <a:gdLst>
                  <a:gd name="T0" fmla="*/ 0 w 2085975"/>
                  <a:gd name="T1" fmla="*/ 0 h 590550"/>
                  <a:gd name="T2" fmla="*/ 1290638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019EAF"/>
              </a:solidFill>
              <a:ln>
                <a:solidFill>
                  <a:srgbClr val="019EAF"/>
                </a:solid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任意多边形 18"/>
              <p:cNvSpPr/>
              <p:nvPr/>
            </p:nvSpPr>
            <p:spPr bwMode="auto">
              <a:xfrm rot="15428571">
                <a:off x="4670423" y="3748859"/>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A109"/>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任意多边形 19"/>
              <p:cNvSpPr/>
              <p:nvPr/>
            </p:nvSpPr>
            <p:spPr bwMode="auto">
              <a:xfrm rot="18514285">
                <a:off x="4893467" y="2771752"/>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A1C92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任意多边形 20"/>
              <p:cNvSpPr/>
              <p:nvPr/>
            </p:nvSpPr>
            <p:spPr bwMode="auto">
              <a:xfrm>
                <a:off x="5796754" y="2336778"/>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3333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任意多边形 21"/>
              <p:cNvSpPr/>
              <p:nvPr/>
            </p:nvSpPr>
            <p:spPr bwMode="auto">
              <a:xfrm rot="3085714">
                <a:off x="6700042" y="2771752"/>
                <a:ext cx="1289050" cy="365125"/>
              </a:xfrm>
              <a:custGeom>
                <a:avLst/>
                <a:gdLst>
                  <a:gd name="T0" fmla="*/ 0 w 2085975"/>
                  <a:gd name="T1" fmla="*/ 0 h 590550"/>
                  <a:gd name="T2" fmla="*/ 1289050 w 2085975"/>
                  <a:gd name="T3" fmla="*/ 0 h 590550"/>
                  <a:gd name="T4" fmla="*/ 644525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96009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任意多边形 22"/>
              <p:cNvSpPr/>
              <p:nvPr/>
            </p:nvSpPr>
            <p:spPr bwMode="auto">
              <a:xfrm rot="6171428">
                <a:off x="6921498" y="3748859"/>
                <a:ext cx="1290637" cy="365125"/>
              </a:xfrm>
              <a:custGeom>
                <a:avLst/>
                <a:gdLst>
                  <a:gd name="T0" fmla="*/ 0 w 2085975"/>
                  <a:gd name="T1" fmla="*/ 0 h 590550"/>
                  <a:gd name="T2" fmla="*/ 1290637 w 2085975"/>
                  <a:gd name="T3" fmla="*/ 0 h 590550"/>
                  <a:gd name="T4" fmla="*/ 645319 w 2085975"/>
                  <a:gd name="T5" fmla="*/ 365125 h 590550"/>
                  <a:gd name="T6" fmla="*/ 0 w 2085975"/>
                  <a:gd name="T7" fmla="*/ 0 h 590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75" h="590550">
                    <a:moveTo>
                      <a:pt x="0" y="0"/>
                    </a:moveTo>
                    <a:lnTo>
                      <a:pt x="2085975" y="0"/>
                    </a:lnTo>
                    <a:lnTo>
                      <a:pt x="1042988" y="590550"/>
                    </a:lnTo>
                    <a:lnTo>
                      <a:pt x="0" y="0"/>
                    </a:lnTo>
                    <a:close/>
                  </a:path>
                </a:pathLst>
              </a:custGeom>
              <a:solidFill>
                <a:srgbClr val="FFC00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9" name="矩形 38"/>
              <p:cNvSpPr>
                <a:spLocks noChangeArrowheads="1"/>
              </p:cNvSpPr>
              <p:nvPr/>
            </p:nvSpPr>
            <p:spPr bwMode="auto">
              <a:xfrm>
                <a:off x="5716585" y="3400228"/>
                <a:ext cx="1449388" cy="958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sz="3200" b="1" dirty="0">
                    <a:solidFill>
                      <a:schemeClr val="accent1"/>
                    </a:solidFill>
                    <a:latin typeface="微软雅黑" panose="020B0503020204020204" pitchFamily="34" charset="-122"/>
                    <a:ea typeface="微软雅黑" panose="020B0503020204020204" pitchFamily="34" charset="-122"/>
                  </a:rPr>
                  <a:t>组建</a:t>
                </a:r>
                <a:endParaRPr lang="zh-CN" sz="3200" b="1" dirty="0">
                  <a:solidFill>
                    <a:schemeClr val="accent1"/>
                  </a:solidFill>
                  <a:latin typeface="微软雅黑" panose="020B0503020204020204" pitchFamily="34" charset="-122"/>
                  <a:ea typeface="微软雅黑" panose="020B0503020204020204" pitchFamily="34" charset="-122"/>
                </a:endParaRPr>
              </a:p>
              <a:p>
                <a:pPr algn="ctr"/>
                <a:r>
                  <a:rPr lang="zh-CN" sz="3200" b="1" dirty="0">
                    <a:solidFill>
                      <a:schemeClr val="accent1"/>
                    </a:solidFill>
                    <a:latin typeface="微软雅黑" panose="020B0503020204020204" pitchFamily="34" charset="-122"/>
                    <a:ea typeface="微软雅黑" panose="020B0503020204020204" pitchFamily="34" charset="-122"/>
                  </a:rPr>
                  <a:t>团队</a:t>
                </a:r>
                <a:endParaRPr lang="zh-CN" sz="3200" b="1" dirty="0">
                  <a:solidFill>
                    <a:schemeClr val="accent1"/>
                  </a:solidFill>
                  <a:latin typeface="微软雅黑" panose="020B0503020204020204" pitchFamily="34" charset="-122"/>
                  <a:ea typeface="微软雅黑" panose="020B0503020204020204" pitchFamily="34" charset="-122"/>
                </a:endParaRPr>
              </a:p>
            </p:txBody>
          </p:sp>
        </p:grpSp>
        <p:sp>
          <p:nvSpPr>
            <p:cNvPr id="40" name="is1ide-TextBox 44"/>
            <p:cNvSpPr txBox="1"/>
            <p:nvPr/>
          </p:nvSpPr>
          <p:spPr bwMode="auto">
            <a:xfrm>
              <a:off x="4562008" y="2569794"/>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algn="r">
                <a:buClr>
                  <a:prstClr val="white"/>
                </a:buClr>
                <a:defRPr sz="2000" b="1"/>
              </a:lvl1pPr>
            </a:lstStyle>
            <a:p>
              <a:pPr algn="ctr"/>
              <a:r>
                <a:rPr lang="en-US" altLang="zh-CN" dirty="0">
                  <a:solidFill>
                    <a:schemeClr val="tx1"/>
                  </a:solidFill>
                </a:rPr>
                <a:t>1</a:t>
              </a:r>
              <a:r>
                <a:rPr lang="zh-CN" altLang="en-US" dirty="0">
                  <a:solidFill>
                    <a:schemeClr val="tx1"/>
                  </a:solidFill>
                </a:rPr>
                <a:t>．</a:t>
              </a:r>
              <a:r>
                <a:rPr lang="zh-CN" altLang="en-US" dirty="0">
                  <a:solidFill>
                    <a:schemeClr val="tx1"/>
                  </a:solidFill>
                  <a:sym typeface="Arial" panose="020B0604020202020204" pitchFamily="34" charset="0"/>
                </a:rPr>
                <a:t>明确创业愿景与目标</a:t>
              </a:r>
              <a:endParaRPr lang="zh-CN" altLang="en-US" dirty="0">
                <a:solidFill>
                  <a:schemeClr val="tx1"/>
                </a:solidFill>
                <a:sym typeface="Arial" panose="020B0604020202020204" pitchFamily="34" charset="0"/>
              </a:endParaRPr>
            </a:p>
          </p:txBody>
        </p:sp>
        <p:sp>
          <p:nvSpPr>
            <p:cNvPr id="41" name="is1ide-TextBox 44"/>
            <p:cNvSpPr txBox="1"/>
            <p:nvPr/>
          </p:nvSpPr>
          <p:spPr bwMode="auto">
            <a:xfrm>
              <a:off x="7263008" y="3499904"/>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2</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自我评估与定位</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is1ide-TextBox 44"/>
            <p:cNvSpPr txBox="1"/>
            <p:nvPr/>
          </p:nvSpPr>
          <p:spPr bwMode="auto">
            <a:xfrm>
              <a:off x="7608963" y="4973419"/>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3</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挖掘潜在团队成员</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is1ide-TextBox 44"/>
            <p:cNvSpPr txBox="1"/>
            <p:nvPr/>
          </p:nvSpPr>
          <p:spPr bwMode="auto">
            <a:xfrm>
              <a:off x="6130942" y="6165070"/>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4</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组织面试与评估</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is1ide-TextBox 44"/>
            <p:cNvSpPr txBox="1"/>
            <p:nvPr/>
          </p:nvSpPr>
          <p:spPr bwMode="auto">
            <a:xfrm>
              <a:off x="2845963" y="6071268"/>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5</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确立团队文化与</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buClr>
                  <a:prstClr val="white"/>
                </a:buClr>
                <a:defRPr/>
              </a:pPr>
              <a:r>
                <a:rPr lang="en-US" altLang="zh-CN"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建立沟通机制</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is1ide-TextBox 44"/>
            <p:cNvSpPr txBox="1"/>
            <p:nvPr/>
          </p:nvSpPr>
          <p:spPr bwMode="auto">
            <a:xfrm>
              <a:off x="1937084" y="4956367"/>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6</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强化团队建设与</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buClr>
                  <a:prstClr val="white"/>
                </a:buClr>
                <a:defRPr/>
              </a:pP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en-US" altLang="zh-CN"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明确激励机制</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is1ide-TextBox 44"/>
            <p:cNvSpPr txBox="1"/>
            <p:nvPr/>
          </p:nvSpPr>
          <p:spPr bwMode="auto">
            <a:xfrm>
              <a:off x="2169379" y="3448829"/>
              <a:ext cx="1817759" cy="187603"/>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prstClr val="white"/>
                </a:buClr>
                <a:defRPr/>
              </a:pPr>
              <a:r>
                <a:rPr lang="en-US" altLang="zh-CN" sz="2000" b="1" dirty="0">
                  <a:solidFill>
                    <a:schemeClr val="tx1"/>
                  </a:solidFill>
                </a:rPr>
                <a:t>7</a:t>
              </a:r>
              <a:r>
                <a:rPr lang="zh-CN" altLang="en-US" sz="2000" b="1" dirty="0">
                  <a:solidFill>
                    <a:schemeClr val="tx1"/>
                  </a:solidFill>
                </a:rPr>
                <a:t>．</a:t>
              </a: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保持团队的灵活性与</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buClr>
                  <a:prstClr val="white"/>
                </a:buClr>
                <a:defRPr/>
              </a:pPr>
              <a:r>
                <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rPr>
                <a:t>适应性</a:t>
              </a:r>
              <a:endParaRPr lang="zh-CN" altLang="en-US" sz="20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tags/tag1.xml><?xml version="1.0" encoding="utf-8"?>
<p:tagLst xmlns:p="http://schemas.openxmlformats.org/presentationml/2006/main">
  <p:tag name="KSO_WM_DIAGRAM_VIRTUALLY_FRAME" val="{&quot;height&quot;:201.45,&quot;left&quot;:9.6,&quot;top&quot;:248.9,&quot;width&quot;:939.1}"/>
</p:tagLst>
</file>

<file path=ppt/tags/tag10.xml><?xml version="1.0" encoding="utf-8"?>
<p:tagLst xmlns:p="http://schemas.openxmlformats.org/presentationml/2006/main">
  <p:tag name="KSO_WM_DIAGRAM_VIRTUALLY_FRAME" val="{&quot;height&quot;:201.45,&quot;left&quot;:9.6,&quot;top&quot;:248.9,&quot;width&quot;:939.1}"/>
</p:tagLst>
</file>

<file path=ppt/tags/tag100.xml><?xml version="1.0" encoding="utf-8"?>
<p:tagLst xmlns:p="http://schemas.openxmlformats.org/presentationml/2006/main">
  <p:tag name="KSO_WM_DIAGRAM_VIRTUALLY_FRAME" val="{&quot;height&quot;:273.0067716535433,&quot;left&quot;:94,&quot;top&quot;:224.00559055118111,&quot;width&quot;:772}"/>
</p:tagLst>
</file>

<file path=ppt/tags/tag101.xml><?xml version="1.0" encoding="utf-8"?>
<p:tagLst xmlns:p="http://schemas.openxmlformats.org/presentationml/2006/main">
  <p:tag name="KSO_WM_DIAGRAM_VIRTUALLY_FRAME" val="{&quot;height&quot;:273.0067716535433,&quot;left&quot;:94,&quot;top&quot;:224.00559055118111,&quot;width&quot;:772}"/>
</p:tagLst>
</file>

<file path=ppt/tags/tag102.xml><?xml version="1.0" encoding="utf-8"?>
<p:tagLst xmlns:p="http://schemas.openxmlformats.org/presentationml/2006/main">
  <p:tag name="KSO_WM_DIAGRAM_VIRTUALLY_FRAME" val="{&quot;height&quot;:273.0067716535433,&quot;left&quot;:94,&quot;top&quot;:224.00559055118111,&quot;width&quot;:772}"/>
</p:tagLst>
</file>

<file path=ppt/tags/tag103.xml><?xml version="1.0" encoding="utf-8"?>
<p:tagLst xmlns:p="http://schemas.openxmlformats.org/presentationml/2006/main">
  <p:tag name="KSO_WM_DIAGRAM_VIRTUALLY_FRAME" val="{&quot;height&quot;:273.0067716535433,&quot;left&quot;:94,&quot;top&quot;:224.00559055118111,&quot;width&quot;:772}"/>
</p:tagLst>
</file>

<file path=ppt/tags/tag104.xml><?xml version="1.0" encoding="utf-8"?>
<p:tagLst xmlns:p="http://schemas.openxmlformats.org/presentationml/2006/main">
  <p:tag name="KSO_WM_DIAGRAM_VIRTUALLY_FRAME" val="{&quot;height&quot;:273.0067716535433,&quot;left&quot;:94,&quot;top&quot;:224.00559055118111,&quot;width&quot;:772}"/>
</p:tagLst>
</file>

<file path=ppt/tags/tag105.xml><?xml version="1.0" encoding="utf-8"?>
<p:tagLst xmlns:p="http://schemas.openxmlformats.org/presentationml/2006/main">
  <p:tag name="KSO_WM_DIAGRAM_VIRTUALLY_FRAME" val="{&quot;height&quot;:273.0067716535433,&quot;left&quot;:94,&quot;top&quot;:224.00559055118111,&quot;width&quot;:772}"/>
</p:tagLst>
</file>

<file path=ppt/tags/tag106.xml><?xml version="1.0" encoding="utf-8"?>
<p:tagLst xmlns:p="http://schemas.openxmlformats.org/presentationml/2006/main">
  <p:tag name="KSO_WM_DIAGRAM_VIRTUALLY_FRAME" val="{&quot;height&quot;:273.0067716535433,&quot;left&quot;:94,&quot;top&quot;:224.00559055118111,&quot;width&quot;:772}"/>
</p:tagLst>
</file>

<file path=ppt/tags/tag107.xml><?xml version="1.0" encoding="utf-8"?>
<p:tagLst xmlns:p="http://schemas.openxmlformats.org/presentationml/2006/main">
  <p:tag name="KSO_WM_DIAGRAM_VIRTUALLY_FRAME" val="{&quot;height&quot;:273.0067716535433,&quot;left&quot;:94,&quot;top&quot;:224.00559055118111,&quot;width&quot;:772}"/>
</p:tagLst>
</file>

<file path=ppt/tags/tag108.xml><?xml version="1.0" encoding="utf-8"?>
<p:tagLst xmlns:p="http://schemas.openxmlformats.org/presentationml/2006/main">
  <p:tag name="KSO_WM_DIAGRAM_VIRTUALLY_FRAME" val="{&quot;height&quot;:273.0067716535433,&quot;left&quot;:94,&quot;top&quot;:224.00559055118111,&quot;width&quot;:772}"/>
</p:tagLst>
</file>

<file path=ppt/tags/tag109.xml><?xml version="1.0" encoding="utf-8"?>
<p:tagLst xmlns:p="http://schemas.openxmlformats.org/presentationml/2006/main">
  <p:tag name="KSO_WM_DIAGRAM_VIRTUALLY_FRAME" val="{&quot;height&quot;:273.0067716535433,&quot;left&quot;:94,&quot;top&quot;:224.00559055118111,&quot;width&quot;:772}"/>
</p:tagLst>
</file>

<file path=ppt/tags/tag11.xml><?xml version="1.0" encoding="utf-8"?>
<p:tagLst xmlns:p="http://schemas.openxmlformats.org/presentationml/2006/main">
  <p:tag name="KSO_WM_DIAGRAM_VIRTUALLY_FRAME" val="{&quot;height&quot;:201.45,&quot;left&quot;:9.6,&quot;top&quot;:248.9,&quot;width&quot;:939.1}"/>
</p:tagLst>
</file>

<file path=ppt/tags/tag110.xml><?xml version="1.0" encoding="utf-8"?>
<p:tagLst xmlns:p="http://schemas.openxmlformats.org/presentationml/2006/main">
  <p:tag name="KSO_WM_DIAGRAM_VIRTUALLY_FRAME" val="{&quot;height&quot;:273.0067716535433,&quot;left&quot;:94,&quot;top&quot;:224.00559055118111,&quot;width&quot;:772}"/>
</p:tagLst>
</file>

<file path=ppt/tags/tag111.xml><?xml version="1.0" encoding="utf-8"?>
<p:tagLst xmlns:p="http://schemas.openxmlformats.org/presentationml/2006/main">
  <p:tag name="KSO_WM_DIAGRAM_VIRTUALLY_FRAME" val="{&quot;height&quot;:273.0067716535433,&quot;left&quot;:94,&quot;top&quot;:224.00559055118111,&quot;width&quot;:772}"/>
</p:tagLst>
</file>

<file path=ppt/tags/tag112.xml><?xml version="1.0" encoding="utf-8"?>
<p:tagLst xmlns:p="http://schemas.openxmlformats.org/presentationml/2006/main">
  <p:tag name="KSO_WM_DIAGRAM_VIRTUALLY_FRAME" val="{&quot;height&quot;:273.0067716535433,&quot;left&quot;:94,&quot;top&quot;:224.00559055118111,&quot;width&quot;:772}"/>
</p:tagLst>
</file>

<file path=ppt/tags/tag113.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ags/tag12.xml><?xml version="1.0" encoding="utf-8"?>
<p:tagLst xmlns:p="http://schemas.openxmlformats.org/presentationml/2006/main">
  <p:tag name="KSO_WM_DIAGRAM_VIRTUALLY_FRAME" val="{&quot;height&quot;:201.45,&quot;left&quot;:9.6,&quot;top&quot;:248.9,&quot;width&quot;:939.1}"/>
</p:tagLst>
</file>

<file path=ppt/tags/tag13.xml><?xml version="1.0" encoding="utf-8"?>
<p:tagLst xmlns:p="http://schemas.openxmlformats.org/presentationml/2006/main">
  <p:tag name="KSO_WM_DIAGRAM_VIRTUALLY_FRAME" val="{&quot;height&quot;:201.45,&quot;left&quot;:9.6,&quot;top&quot;:248.9,&quot;width&quot;:939.1}"/>
</p:tagLst>
</file>

<file path=ppt/tags/tag14.xml><?xml version="1.0" encoding="utf-8"?>
<p:tagLst xmlns:p="http://schemas.openxmlformats.org/presentationml/2006/main">
  <p:tag name="KSO_WM_DIAGRAM_VIRTUALLY_FRAME" val="{&quot;height&quot;:201.45,&quot;left&quot;:9.6,&quot;top&quot;:248.9,&quot;width&quot;:939.1}"/>
</p:tagLst>
</file>

<file path=ppt/tags/tag15.xml><?xml version="1.0" encoding="utf-8"?>
<p:tagLst xmlns:p="http://schemas.openxmlformats.org/presentationml/2006/main">
  <p:tag name="KSO_WM_DIAGRAM_VIRTUALLY_FRAME" val="{&quot;height&quot;:201.45,&quot;left&quot;:9.6,&quot;top&quot;:248.9,&quot;width&quot;:939.1}"/>
</p:tagLst>
</file>

<file path=ppt/tags/tag16.xml><?xml version="1.0" encoding="utf-8"?>
<p:tagLst xmlns:p="http://schemas.openxmlformats.org/presentationml/2006/main">
  <p:tag name="KSO_WM_DIAGRAM_VIRTUALLY_FRAME" val="{&quot;height&quot;:201.45,&quot;left&quot;:9.6,&quot;top&quot;:248.9,&quot;width&quot;:939.1}"/>
</p:tagLst>
</file>

<file path=ppt/tags/tag17.xml><?xml version="1.0" encoding="utf-8"?>
<p:tagLst xmlns:p="http://schemas.openxmlformats.org/presentationml/2006/main">
  <p:tag name="KSO_WM_DIAGRAM_VIRTUALLY_FRAME" val="{&quot;height&quot;:201.45,&quot;left&quot;:9.6,&quot;top&quot;:248.9,&quot;width&quot;:939.1}"/>
</p:tagLst>
</file>

<file path=ppt/tags/tag18.xml><?xml version="1.0" encoding="utf-8"?>
<p:tagLst xmlns:p="http://schemas.openxmlformats.org/presentationml/2006/main">
  <p:tag name="KSO_WM_DIAGRAM_VIRTUALLY_FRAME" val="{&quot;height&quot;:201.45,&quot;left&quot;:9.6,&quot;top&quot;:248.9,&quot;width&quot;:939.1}"/>
</p:tagLst>
</file>

<file path=ppt/tags/tag19.xml><?xml version="1.0" encoding="utf-8"?>
<p:tagLst xmlns:p="http://schemas.openxmlformats.org/presentationml/2006/main">
  <p:tag name="KSO_WM_DIAGRAM_VIRTUALLY_FRAME" val="{&quot;height&quot;:201.45,&quot;left&quot;:9.6,&quot;top&quot;:248.9,&quot;width&quot;:939.1}"/>
</p:tagLst>
</file>

<file path=ppt/tags/tag2.xml><?xml version="1.0" encoding="utf-8"?>
<p:tagLst xmlns:p="http://schemas.openxmlformats.org/presentationml/2006/main">
  <p:tag name="KSO_WM_DIAGRAM_VIRTUALLY_FRAME" val="{&quot;height&quot;:201.45,&quot;left&quot;:9.6,&quot;top&quot;:248.9,&quot;width&quot;:939.1}"/>
</p:tagLst>
</file>

<file path=ppt/tags/tag20.xml><?xml version="1.0" encoding="utf-8"?>
<p:tagLst xmlns:p="http://schemas.openxmlformats.org/presentationml/2006/main">
  <p:tag name="KSO_WM_DIAGRAM_VIRTUALLY_FRAME" val="{&quot;height&quot;:201.45,&quot;left&quot;:9.6,&quot;top&quot;:248.9,&quot;width&quot;:939.1}"/>
</p:tagLst>
</file>

<file path=ppt/tags/tag21.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2.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3.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4.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5.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6.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7.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8.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29.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xml><?xml version="1.0" encoding="utf-8"?>
<p:tagLst xmlns:p="http://schemas.openxmlformats.org/presentationml/2006/main">
  <p:tag name="KSO_WM_DIAGRAM_VIRTUALLY_FRAME" val="{&quot;height&quot;:201.45,&quot;left&quot;:9.6,&quot;top&quot;:248.9,&quot;width&quot;:939.1}"/>
</p:tagLst>
</file>

<file path=ppt/tags/tag30.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1.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2.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3.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4.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5.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6.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7.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8.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39.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xml><?xml version="1.0" encoding="utf-8"?>
<p:tagLst xmlns:p="http://schemas.openxmlformats.org/presentationml/2006/main">
  <p:tag name="KSO_WM_DIAGRAM_VIRTUALLY_FRAME" val="{&quot;height&quot;:201.45,&quot;left&quot;:9.6,&quot;top&quot;:248.9,&quot;width&quot;:939.1}"/>
</p:tagLst>
</file>

<file path=ppt/tags/tag40.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1.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2.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3.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4.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5.xml><?xml version="1.0" encoding="utf-8"?>
<p:tagLst xmlns:p="http://schemas.openxmlformats.org/presentationml/2006/main">
  <p:tag name="KSO_WM_DIAGRAM_VIRTUALLY_FRAME" val="{&quot;height&quot;:315.93031496062997,&quot;left&quot;:46.361496062992124,&quot;top&quot;:169.8011811023622,&quot;width&quot;:866.9818897637795}"/>
</p:tagLst>
</file>

<file path=ppt/tags/tag46.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47.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48.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49.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xml><?xml version="1.0" encoding="utf-8"?>
<p:tagLst xmlns:p="http://schemas.openxmlformats.org/presentationml/2006/main">
  <p:tag name="KSO_WM_DIAGRAM_VIRTUALLY_FRAME" val="{&quot;height&quot;:201.45,&quot;left&quot;:9.6,&quot;top&quot;:248.9,&quot;width&quot;:939.1}"/>
</p:tagLst>
</file>

<file path=ppt/tags/tag50.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1.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2.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3.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4.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5.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6.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7.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8.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59.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xml><?xml version="1.0" encoding="utf-8"?>
<p:tagLst xmlns:p="http://schemas.openxmlformats.org/presentationml/2006/main">
  <p:tag name="KSO_WM_DIAGRAM_VIRTUALLY_FRAME" val="{&quot;height&quot;:201.45,&quot;left&quot;:9.6,&quot;top&quot;:248.9,&quot;width&quot;:939.1}"/>
</p:tagLst>
</file>

<file path=ppt/tags/tag60.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1.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2.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3.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4.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5.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6.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7.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8.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69.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xml><?xml version="1.0" encoding="utf-8"?>
<p:tagLst xmlns:p="http://schemas.openxmlformats.org/presentationml/2006/main">
  <p:tag name="KSO_WM_DIAGRAM_VIRTUALLY_FRAME" val="{&quot;height&quot;:201.45,&quot;left&quot;:9.6,&quot;top&quot;:248.9,&quot;width&quot;:939.1}"/>
</p:tagLst>
</file>

<file path=ppt/tags/tag70.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1.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2.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3.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4.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5.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6.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7.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8.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79.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xml><?xml version="1.0" encoding="utf-8"?>
<p:tagLst xmlns:p="http://schemas.openxmlformats.org/presentationml/2006/main">
  <p:tag name="KSO_WM_DIAGRAM_VIRTUALLY_FRAME" val="{&quot;height&quot;:201.45,&quot;left&quot;:9.6,&quot;top&quot;:248.9,&quot;width&quot;:939.1}"/>
</p:tagLst>
</file>

<file path=ppt/tags/tag80.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1.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2.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3.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4.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5.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6.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7.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8.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89.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xml><?xml version="1.0" encoding="utf-8"?>
<p:tagLst xmlns:p="http://schemas.openxmlformats.org/presentationml/2006/main">
  <p:tag name="KSO_WM_DIAGRAM_VIRTUALLY_FRAME" val="{&quot;height&quot;:201.45,&quot;left&quot;:9.6,&quot;top&quot;:248.9,&quot;width&quot;:939.1}"/>
</p:tagLst>
</file>

<file path=ppt/tags/tag90.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1.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2.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3.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4.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5.xml><?xml version="1.0" encoding="utf-8"?>
<p:tagLst xmlns:p="http://schemas.openxmlformats.org/presentationml/2006/main">
  <p:tag name="KSO_WM_DIAGRAM_VIRTUALLY_FRAME" val="{&quot;height&quot;:349.778346456693,&quot;left&quot;:47.983149606299214,&quot;top&quot;:193.3229921259842,&quot;width&quot;:819.4179527559056}"/>
</p:tagLst>
</file>

<file path=ppt/tags/tag96.xml><?xml version="1.0" encoding="utf-8"?>
<p:tagLst xmlns:p="http://schemas.openxmlformats.org/presentationml/2006/main">
  <p:tag name="KSO_WM_DIAGRAM_VIRTUALLY_FRAME" val="{&quot;height&quot;:273.0067716535433,&quot;left&quot;:94,&quot;top&quot;:224.00559055118111,&quot;width&quot;:772}"/>
</p:tagLst>
</file>

<file path=ppt/tags/tag97.xml><?xml version="1.0" encoding="utf-8"?>
<p:tagLst xmlns:p="http://schemas.openxmlformats.org/presentationml/2006/main">
  <p:tag name="KSO_WM_DIAGRAM_VIRTUALLY_FRAME" val="{&quot;height&quot;:273.0067716535433,&quot;left&quot;:94,&quot;top&quot;:224.00559055118111,&quot;width&quot;:772}"/>
</p:tagLst>
</file>

<file path=ppt/tags/tag98.xml><?xml version="1.0" encoding="utf-8"?>
<p:tagLst xmlns:p="http://schemas.openxmlformats.org/presentationml/2006/main">
  <p:tag name="KSO_WM_DIAGRAM_VIRTUALLY_FRAME" val="{&quot;height&quot;:273.0067716535433,&quot;left&quot;:94,&quot;top&quot;:224.00559055118111,&quot;width&quot;:772}"/>
</p:tagLst>
</file>

<file path=ppt/tags/tag99.xml><?xml version="1.0" encoding="utf-8"?>
<p:tagLst xmlns:p="http://schemas.openxmlformats.org/presentationml/2006/main">
  <p:tag name="KSO_WM_DIAGRAM_VIRTUALLY_FRAME" val="{&quot;height&quot;:273.0067716535433,&quot;left&quot;:94,&quot;top&quot;:224.00559055118111,&quot;width&quot;:772}"/>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2965</Words>
  <Application>WPS 演示</Application>
  <PresentationFormat>宽屏</PresentationFormat>
  <Paragraphs>552</Paragraphs>
  <Slides>34</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34</vt:i4>
      </vt:variant>
    </vt:vector>
  </HeadingPairs>
  <TitlesOfParts>
    <vt:vector size="55" baseType="lpstr">
      <vt:lpstr>Arial</vt:lpstr>
      <vt:lpstr>宋体</vt:lpstr>
      <vt:lpstr>Wingdings</vt:lpstr>
      <vt:lpstr>微软雅黑</vt:lpstr>
      <vt:lpstr>时尚中黑简体</vt:lpstr>
      <vt:lpstr>Calibri</vt:lpstr>
      <vt:lpstr>方正正纤黑简体</vt:lpstr>
      <vt:lpstr>Impact</vt:lpstr>
      <vt:lpstr>Arial Unicode MS</vt:lpstr>
      <vt:lpstr>Calibri</vt:lpstr>
      <vt:lpstr>Times New Roman</vt:lpstr>
      <vt:lpstr>Adobe Gothic Std B</vt:lpstr>
      <vt:lpstr>Yu Gothic UI Semibold</vt:lpstr>
      <vt:lpstr>MS PGothic</vt:lpstr>
      <vt:lpstr>思源黑体 CN Light</vt:lpstr>
      <vt:lpstr>思源黑体 CN Medium</vt:lpstr>
      <vt:lpstr>Neris Thin</vt:lpstr>
      <vt:lpstr>TrickShot</vt:lpstr>
      <vt:lpstr>STIXGeneral-Bold</vt:lpstr>
      <vt:lpstr>Oxygen</vt:lpstr>
      <vt:lpstr>主题5</vt:lpstr>
      <vt:lpstr>                                          第十章   大学生自主创业——做“大众创业、万众创新”的生力军</vt:lpstr>
      <vt:lpstr>PowerPoint 演示文稿</vt:lpstr>
      <vt:lpstr>一、创业精神的要素</vt:lpstr>
      <vt:lpstr>二、创业精神的培养</vt:lpstr>
      <vt:lpstr>三、创新意识的培养</vt:lpstr>
      <vt:lpstr>PowerPoint 演示文稿</vt:lpstr>
      <vt:lpstr>二、创业的知识储备</vt:lpstr>
      <vt:lpstr>三、创业的能力培养</vt:lpstr>
      <vt:lpstr>一、创业的必备条件</vt:lpstr>
      <vt:lpstr>四、创业的资金筹备</vt:lpstr>
      <vt:lpstr>PowerPoint 演示文稿</vt:lpstr>
      <vt:lpstr>一、创业模式和领域探索</vt:lpstr>
      <vt:lpstr>一、创业模式和领域探索</vt:lpstr>
      <vt:lpstr>二、创业机会的识别</vt:lpstr>
      <vt:lpstr>三、创业计划书的编写</vt:lpstr>
      <vt:lpstr>三、创业计划书的编写</vt:lpstr>
      <vt:lpstr>三、创业计划书的编写</vt:lpstr>
      <vt:lpstr>三、创业计划书的编写</vt:lpstr>
      <vt:lpstr>三、创业计划书的编写</vt:lpstr>
      <vt:lpstr>三、创业计划书的编写</vt:lpstr>
      <vt:lpstr>四、创业企业的设立</vt:lpstr>
      <vt:lpstr>四、创业企业的设立</vt:lpstr>
      <vt:lpstr>四、创业企业的设立</vt:lpstr>
      <vt:lpstr>四、创业企业的设立</vt:lpstr>
      <vt:lpstr>PowerPoint 演示文稿</vt:lpstr>
      <vt:lpstr>一、大学生创业的风险</vt:lpstr>
      <vt:lpstr>二、创业风险的防范措施</vt:lpstr>
      <vt:lpstr>二、创业风险的防范措施</vt:lpstr>
      <vt:lpstr>二、创业风险的防范措施</vt:lpstr>
      <vt:lpstr>二、创业风险的防范措施</vt:lpstr>
      <vt:lpstr>PowerPoint 演示文稿</vt:lpstr>
      <vt:lpstr>课堂实践——解析劳动合同纠纷案例</vt:lpstr>
      <vt:lpstr>一、编写创业计划书</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267</cp:revision>
  <cp:lastPrinted>2019-01-09T16:00:00Z</cp:lastPrinted>
  <dcterms:created xsi:type="dcterms:W3CDTF">2019-01-09T16:00:00Z</dcterms:created>
  <dcterms:modified xsi:type="dcterms:W3CDTF">2025-03-27T04:05:13Z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2052-12.1.0.20305</vt:lpwstr>
  </property>
  <property fmtid="{D5CDD505-2E9C-101B-9397-08002B2CF9AE}" pid="4" name="ICV">
    <vt:lpwstr>EB76F75A0CC34DECAF53BC06CE83F37B_13</vt:lpwstr>
  </property>
</Properties>
</file>