
<file path=[Content_Types].xml><?xml version="1.0" encoding="utf-8"?>
<Types xmlns="http://schemas.openxmlformats.org/package/2006/content-types">
  <Default Extension="png" ContentType="image/png"/>
  <Default Extension="jpeg" ContentType="image/jpeg"/>
  <Default Extension="JPG" ContentType="image/.jp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Lst>
  <p:notesMasterIdLst>
    <p:notesMasterId r:id="rId32"/>
  </p:notesMasterIdLst>
  <p:handoutMasterIdLst>
    <p:handoutMasterId r:id="rId33"/>
  </p:handoutMasterIdLst>
  <p:sldIdLst>
    <p:sldId id="256" r:id="rId3"/>
    <p:sldId id="258" r:id="rId4"/>
    <p:sldId id="7189" r:id="rId5"/>
    <p:sldId id="7308" r:id="rId6"/>
    <p:sldId id="7309" r:id="rId7"/>
    <p:sldId id="7310" r:id="rId8"/>
    <p:sldId id="7314" r:id="rId9"/>
    <p:sldId id="7334" r:id="rId10"/>
    <p:sldId id="7335" r:id="rId11"/>
    <p:sldId id="7336" r:id="rId12"/>
    <p:sldId id="7337" r:id="rId13"/>
    <p:sldId id="7338" r:id="rId14"/>
    <p:sldId id="7339" r:id="rId15"/>
    <p:sldId id="7342" r:id="rId16"/>
    <p:sldId id="7287" r:id="rId17"/>
    <p:sldId id="7343" r:id="rId18"/>
    <p:sldId id="7319" r:id="rId19"/>
    <p:sldId id="7320" r:id="rId20"/>
    <p:sldId id="7322" r:id="rId21"/>
    <p:sldId id="7323" r:id="rId22"/>
    <p:sldId id="7344" r:id="rId23"/>
    <p:sldId id="7345" r:id="rId24"/>
    <p:sldId id="7317" r:id="rId25"/>
    <p:sldId id="7348" r:id="rId26"/>
    <p:sldId id="7351" r:id="rId27"/>
    <p:sldId id="7349" r:id="rId28"/>
    <p:sldId id="7350" r:id="rId29"/>
    <p:sldId id="7352" r:id="rId30"/>
    <p:sldId id="261" r:id="rId31"/>
  </p:sldIdLst>
  <p:sldSz cx="12192000" cy="6858000"/>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25" userDrawn="1">
          <p15:clr>
            <a:srgbClr val="A4A3A4"/>
          </p15:clr>
        </p15:guide>
        <p15:guide id="2" pos="371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96A"/>
    <a:srgbClr val="B5692D"/>
    <a:srgbClr val="934B31"/>
    <a:srgbClr val="FF9D79"/>
    <a:srgbClr val="FF8E44"/>
    <a:srgbClr val="FAC132"/>
    <a:srgbClr val="F9D957"/>
    <a:srgbClr val="FAC94A"/>
    <a:srgbClr val="FBCB4D"/>
    <a:srgbClr val="AF5C2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35" autoAdjust="0"/>
    <p:restoredTop sz="96182" autoAdjust="0"/>
  </p:normalViewPr>
  <p:slideViewPr>
    <p:cSldViewPr snapToGrid="0" showGuides="1">
      <p:cViewPr varScale="1">
        <p:scale>
          <a:sx n="114" d="100"/>
          <a:sy n="114" d="100"/>
        </p:scale>
        <p:origin x="420" y="108"/>
      </p:cViewPr>
      <p:guideLst>
        <p:guide orient="horz" pos="2225"/>
        <p:guide pos="3716"/>
      </p:guideLst>
    </p:cSldViewPr>
  </p:slideViewPr>
  <p:notesTextViewPr>
    <p:cViewPr>
      <p:scale>
        <a:sx n="3" d="2"/>
        <a:sy n="3" d="2"/>
      </p:scale>
      <p:origin x="0" y="0"/>
    </p:cViewPr>
  </p:notesTextViewPr>
  <p:sorterViewPr>
    <p:cViewPr>
      <p:scale>
        <a:sx n="75" d="100"/>
        <a:sy n="75" d="100"/>
      </p:scale>
      <p:origin x="0" y="0"/>
    </p:cViewPr>
  </p:sorterViewPr>
  <p:notesViewPr>
    <p:cSldViewPr snapToGrid="0">
      <p:cViewPr varScale="1">
        <p:scale>
          <a:sx n="87" d="100"/>
          <a:sy n="87" d="100"/>
        </p:scale>
        <p:origin x="3840" y="78"/>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7" Type="http://schemas.openxmlformats.org/officeDocument/2006/relationships/tags" Target="tags/tag87.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handoutMaster" Target="handoutMasters/handoutMaster1.xml"/><Relationship Id="rId32" Type="http://schemas.openxmlformats.org/officeDocument/2006/relationships/notesMaster" Target="notesMasters/notesMaster1.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FC0FF84-AF38-4BC9-9488-8433D31C7898}"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6F0E7B4-B12F-48EE-A9E9-21AE07C19F7A}"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6D8963-CFCD-4740-AF60-049850373CD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E6FDB6-6D2B-46C1-9FA1-D82906A37C3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image" Target="../media/image2.png"/><Relationship Id="rId3" Type="http://schemas.microsoft.com/office/2007/relationships/hdphoto" Target="../media/image4.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70" name="任意多边形: 形状 69"/>
          <p:cNvSpPr/>
          <p:nvPr userDrawn="1"/>
        </p:nvSpPr>
        <p:spPr>
          <a:xfrm>
            <a:off x="0" y="-1"/>
            <a:ext cx="12192000" cy="3838373"/>
          </a:xfrm>
          <a:custGeom>
            <a:avLst/>
            <a:gdLst>
              <a:gd name="connsiteX0" fmla="*/ 0 w 12192000"/>
              <a:gd name="connsiteY0" fmla="*/ 0 h 3702186"/>
              <a:gd name="connsiteX1" fmla="*/ 12192000 w 12192000"/>
              <a:gd name="connsiteY1" fmla="*/ 0 h 3702186"/>
              <a:gd name="connsiteX2" fmla="*/ 12192000 w 12192000"/>
              <a:gd name="connsiteY2" fmla="*/ 3338861 h 3702186"/>
              <a:gd name="connsiteX3" fmla="*/ 6094795 w 12192000"/>
              <a:gd name="connsiteY3" fmla="*/ 3338861 h 3702186"/>
              <a:gd name="connsiteX4" fmla="*/ 6096000 w 12192000"/>
              <a:gd name="connsiteY4" fmla="*/ 3341683 h 3702186"/>
              <a:gd name="connsiteX5" fmla="*/ 3048000 w 12192000"/>
              <a:gd name="connsiteY5" fmla="*/ 3702186 h 3702186"/>
              <a:gd name="connsiteX6" fmla="*/ 0 w 12192000"/>
              <a:gd name="connsiteY6" fmla="*/ 3341683 h 3702186"/>
              <a:gd name="connsiteX7" fmla="*/ 1205 w 12192000"/>
              <a:gd name="connsiteY7" fmla="*/ 3338861 h 3702186"/>
              <a:gd name="connsiteX8" fmla="*/ 0 w 12192000"/>
              <a:gd name="connsiteY8" fmla="*/ 3338861 h 3702186"/>
              <a:gd name="connsiteX0-1" fmla="*/ 0 w 12192000"/>
              <a:gd name="connsiteY0-2" fmla="*/ 0 h 3702186"/>
              <a:gd name="connsiteX1-3" fmla="*/ 12192000 w 12192000"/>
              <a:gd name="connsiteY1-4" fmla="*/ 0 h 3702186"/>
              <a:gd name="connsiteX2-5" fmla="*/ 12192000 w 12192000"/>
              <a:gd name="connsiteY2-6" fmla="*/ 3338861 h 3702186"/>
              <a:gd name="connsiteX3-7" fmla="*/ 6094795 w 12192000"/>
              <a:gd name="connsiteY3-8" fmla="*/ 3338861 h 3702186"/>
              <a:gd name="connsiteX4-9" fmla="*/ 6096000 w 12192000"/>
              <a:gd name="connsiteY4-10" fmla="*/ 3341683 h 3702186"/>
              <a:gd name="connsiteX5-11" fmla="*/ 3048000 w 12192000"/>
              <a:gd name="connsiteY5-12" fmla="*/ 3702186 h 3702186"/>
              <a:gd name="connsiteX6-13" fmla="*/ 0 w 12192000"/>
              <a:gd name="connsiteY6-14" fmla="*/ 3341683 h 3702186"/>
              <a:gd name="connsiteX7-15" fmla="*/ 1205 w 12192000"/>
              <a:gd name="connsiteY7-16" fmla="*/ 3338861 h 3702186"/>
              <a:gd name="connsiteX8-17" fmla="*/ 0 w 12192000"/>
              <a:gd name="connsiteY8-18" fmla="*/ 3338861 h 3702186"/>
              <a:gd name="connsiteX9" fmla="*/ 0 w 12192000"/>
              <a:gd name="connsiteY9" fmla="*/ 0 h 3702186"/>
              <a:gd name="connsiteX0-19" fmla="*/ 0 w 12192000"/>
              <a:gd name="connsiteY0-20" fmla="*/ 0 h 3838373"/>
              <a:gd name="connsiteX1-21" fmla="*/ 12192000 w 12192000"/>
              <a:gd name="connsiteY1-22" fmla="*/ 0 h 3838373"/>
              <a:gd name="connsiteX2-23" fmla="*/ 12192000 w 12192000"/>
              <a:gd name="connsiteY2-24" fmla="*/ 3338861 h 3838373"/>
              <a:gd name="connsiteX3-25" fmla="*/ 6094795 w 12192000"/>
              <a:gd name="connsiteY3-26" fmla="*/ 3338861 h 3838373"/>
              <a:gd name="connsiteX4-27" fmla="*/ 6096000 w 12192000"/>
              <a:gd name="connsiteY4-28" fmla="*/ 3341683 h 3838373"/>
              <a:gd name="connsiteX5-29" fmla="*/ 3184187 w 12192000"/>
              <a:gd name="connsiteY5-30" fmla="*/ 3838373 h 3838373"/>
              <a:gd name="connsiteX6-31" fmla="*/ 0 w 12192000"/>
              <a:gd name="connsiteY6-32" fmla="*/ 3341683 h 3838373"/>
              <a:gd name="connsiteX7-33" fmla="*/ 1205 w 12192000"/>
              <a:gd name="connsiteY7-34" fmla="*/ 3338861 h 3838373"/>
              <a:gd name="connsiteX8-35" fmla="*/ 0 w 12192000"/>
              <a:gd name="connsiteY8-36" fmla="*/ 3338861 h 3838373"/>
              <a:gd name="connsiteX9-37" fmla="*/ 0 w 12192000"/>
              <a:gd name="connsiteY9-38" fmla="*/ 0 h 383837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7" y="connsiteY9-38"/>
              </a:cxn>
            </a:cxnLst>
            <a:rect l="l" t="t" r="r" b="b"/>
            <a:pathLst>
              <a:path w="12192000" h="3838373">
                <a:moveTo>
                  <a:pt x="0" y="0"/>
                </a:moveTo>
                <a:lnTo>
                  <a:pt x="12192000" y="0"/>
                </a:lnTo>
                <a:lnTo>
                  <a:pt x="12192000" y="3338861"/>
                </a:lnTo>
                <a:lnTo>
                  <a:pt x="6094795" y="3338861"/>
                </a:lnTo>
                <a:lnTo>
                  <a:pt x="6096000" y="3341683"/>
                </a:lnTo>
                <a:cubicBezTo>
                  <a:pt x="5765260" y="3453234"/>
                  <a:pt x="4867551" y="3838373"/>
                  <a:pt x="3184187" y="3838373"/>
                </a:cubicBezTo>
                <a:cubicBezTo>
                  <a:pt x="1500823" y="3838373"/>
                  <a:pt x="0" y="3540783"/>
                  <a:pt x="0" y="3341683"/>
                </a:cubicBezTo>
                <a:lnTo>
                  <a:pt x="1205" y="3338861"/>
                </a:lnTo>
                <a:lnTo>
                  <a:pt x="0" y="3338861"/>
                </a:lnTo>
                <a:lnTo>
                  <a:pt x="0" y="0"/>
                </a:lnTo>
                <a:close/>
              </a:path>
            </a:pathLst>
          </a:custGeom>
          <a:gradFill>
            <a:gsLst>
              <a:gs pos="0">
                <a:schemeClr val="accent2">
                  <a:lumMod val="0"/>
                  <a:lumOff val="100000"/>
                </a:schemeClr>
              </a:gs>
              <a:gs pos="35000">
                <a:schemeClr val="accent2">
                  <a:lumMod val="0"/>
                  <a:lumOff val="100000"/>
                </a:schemeClr>
              </a:gs>
              <a:gs pos="100000">
                <a:schemeClr val="accent2">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任意多边形: 形状 9"/>
          <p:cNvSpPr/>
          <p:nvPr/>
        </p:nvSpPr>
        <p:spPr>
          <a:xfrm>
            <a:off x="1956532" y="6010541"/>
            <a:ext cx="147284" cy="120504"/>
          </a:xfrm>
          <a:custGeom>
            <a:avLst/>
            <a:gdLst>
              <a:gd name="connsiteX0" fmla="*/ 45872 w 132804"/>
              <a:gd name="connsiteY0" fmla="*/ 45872 h 108658"/>
              <a:gd name="connsiteX1" fmla="*/ 90543 w 132804"/>
              <a:gd name="connsiteY1" fmla="*/ 65189 h 108658"/>
            </a:gdLst>
            <a:ahLst/>
            <a:cxnLst>
              <a:cxn ang="0">
                <a:pos x="connsiteX0" y="connsiteY0"/>
              </a:cxn>
              <a:cxn ang="0">
                <a:pos x="connsiteX1" y="connsiteY1"/>
              </a:cxn>
            </a:cxnLst>
            <a:rect l="l" t="t" r="r" b="b"/>
            <a:pathLst>
              <a:path w="132804" h="108658">
                <a:moveTo>
                  <a:pt x="45872" y="45872"/>
                </a:moveTo>
                <a:cubicBezTo>
                  <a:pt x="60360" y="53116"/>
                  <a:pt x="74848" y="59153"/>
                  <a:pt x="90543" y="65189"/>
                </a:cubicBezTo>
              </a:path>
            </a:pathLst>
          </a:custGeom>
          <a:noFill/>
          <a:ln w="48254" cap="rnd">
            <a:solidFill>
              <a:srgbClr val="FFFFFF"/>
            </a:solidFill>
            <a:prstDash val="solid"/>
            <a:round/>
          </a:ln>
        </p:spPr>
        <p:txBody>
          <a:bodyPr rtlCol="0" anchor="ctr"/>
          <a:lstStyle/>
          <a:p>
            <a:endParaRPr lang="zh-CN" altLang="en-US"/>
          </a:p>
        </p:txBody>
      </p:sp>
      <p:sp>
        <p:nvSpPr>
          <p:cNvPr id="14" name="任意多边形: 形状 13"/>
          <p:cNvSpPr/>
          <p:nvPr/>
        </p:nvSpPr>
        <p:spPr>
          <a:xfrm>
            <a:off x="4280935" y="5955644"/>
            <a:ext cx="147284" cy="120504"/>
          </a:xfrm>
          <a:custGeom>
            <a:avLst/>
            <a:gdLst>
              <a:gd name="connsiteX0" fmla="*/ 45872 w 132804"/>
              <a:gd name="connsiteY0" fmla="*/ 67604 h 108658"/>
              <a:gd name="connsiteX1" fmla="*/ 89335 w 132804"/>
              <a:gd name="connsiteY1" fmla="*/ 45872 h 108658"/>
            </a:gdLst>
            <a:ahLst/>
            <a:cxnLst>
              <a:cxn ang="0">
                <a:pos x="connsiteX0" y="connsiteY0"/>
              </a:cxn>
              <a:cxn ang="0">
                <a:pos x="connsiteX1" y="connsiteY1"/>
              </a:cxn>
            </a:cxnLst>
            <a:rect l="l" t="t" r="r" b="b"/>
            <a:pathLst>
              <a:path w="132804" h="108658">
                <a:moveTo>
                  <a:pt x="45872" y="67604"/>
                </a:moveTo>
                <a:cubicBezTo>
                  <a:pt x="60360" y="60360"/>
                  <a:pt x="74848" y="53116"/>
                  <a:pt x="89335" y="45872"/>
                </a:cubicBezTo>
              </a:path>
            </a:pathLst>
          </a:custGeom>
          <a:noFill/>
          <a:ln w="48254" cap="rnd">
            <a:solidFill>
              <a:srgbClr val="FFFFFF"/>
            </a:solidFill>
            <a:prstDash val="solid"/>
            <a:round/>
          </a:ln>
        </p:spPr>
        <p:txBody>
          <a:bodyPr rtlCol="0" anchor="ctr"/>
          <a:lstStyle/>
          <a:p>
            <a:endParaRPr lang="zh-CN" altLang="en-US"/>
          </a:p>
        </p:txBody>
      </p:sp>
      <p:sp>
        <p:nvSpPr>
          <p:cNvPr id="19" name="任意多边形: 形状 18"/>
          <p:cNvSpPr/>
          <p:nvPr/>
        </p:nvSpPr>
        <p:spPr>
          <a:xfrm>
            <a:off x="3501129" y="4384175"/>
            <a:ext cx="441851" cy="508798"/>
          </a:xfrm>
          <a:custGeom>
            <a:avLst/>
            <a:gdLst>
              <a:gd name="connsiteX0" fmla="*/ 348189 w 398413"/>
              <a:gd name="connsiteY0" fmla="*/ 37016 h 458779"/>
              <a:gd name="connsiteX1" fmla="*/ 374749 w 398413"/>
              <a:gd name="connsiteY1" fmla="*/ 184309 h 458779"/>
              <a:gd name="connsiteX2" fmla="*/ 204518 w 398413"/>
              <a:gd name="connsiteY2" fmla="*/ 417320 h 458779"/>
              <a:gd name="connsiteX3" fmla="*/ 54811 w 398413"/>
              <a:gd name="connsiteY3" fmla="*/ 422150 h 458779"/>
              <a:gd name="connsiteX4" fmla="*/ 54811 w 398413"/>
              <a:gd name="connsiteY4" fmla="*/ 422150 h 458779"/>
              <a:gd name="connsiteX5" fmla="*/ 28250 w 398413"/>
              <a:gd name="connsiteY5" fmla="*/ 274857 h 458779"/>
              <a:gd name="connsiteX6" fmla="*/ 198481 w 398413"/>
              <a:gd name="connsiteY6" fmla="*/ 41845 h 458779"/>
              <a:gd name="connsiteX7" fmla="*/ 348189 w 398413"/>
              <a:gd name="connsiteY7" fmla="*/ 37016 h 458779"/>
              <a:gd name="connsiteX8" fmla="*/ 348189 w 398413"/>
              <a:gd name="connsiteY8" fmla="*/ 37016 h 458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8413" h="458779">
                <a:moveTo>
                  <a:pt x="348189" y="37016"/>
                </a:moveTo>
                <a:cubicBezTo>
                  <a:pt x="396481" y="76858"/>
                  <a:pt x="408554" y="142053"/>
                  <a:pt x="374749" y="184309"/>
                </a:cubicBezTo>
                <a:lnTo>
                  <a:pt x="204518" y="417320"/>
                </a:lnTo>
                <a:cubicBezTo>
                  <a:pt x="170713" y="459576"/>
                  <a:pt x="103103" y="461991"/>
                  <a:pt x="54811" y="422150"/>
                </a:cubicBezTo>
                <a:lnTo>
                  <a:pt x="54811" y="422150"/>
                </a:lnTo>
                <a:cubicBezTo>
                  <a:pt x="6518" y="382308"/>
                  <a:pt x="-5555" y="317113"/>
                  <a:pt x="28250" y="274857"/>
                </a:cubicBezTo>
                <a:lnTo>
                  <a:pt x="198481" y="41845"/>
                </a:lnTo>
                <a:cubicBezTo>
                  <a:pt x="233493" y="-411"/>
                  <a:pt x="299896" y="-1618"/>
                  <a:pt x="348189" y="37016"/>
                </a:cubicBezTo>
                <a:lnTo>
                  <a:pt x="348189" y="37016"/>
                </a:lnTo>
                <a:close/>
              </a:path>
            </a:pathLst>
          </a:custGeom>
          <a:solidFill>
            <a:srgbClr val="FFFFFF"/>
          </a:solidFill>
          <a:ln w="9525" cap="flat">
            <a:noFill/>
            <a:prstDash val="solid"/>
            <a:miter/>
          </a:ln>
        </p:spPr>
        <p:txBody>
          <a:bodyPr rtlCol="0" anchor="ctr"/>
          <a:lstStyle/>
          <a:p>
            <a:endParaRPr lang="zh-CN" altLang="en-US"/>
          </a:p>
        </p:txBody>
      </p:sp>
      <p:sp>
        <p:nvSpPr>
          <p:cNvPr id="22" name="任意多边形: 形状 21"/>
          <p:cNvSpPr/>
          <p:nvPr/>
        </p:nvSpPr>
        <p:spPr>
          <a:xfrm>
            <a:off x="2578463" y="4140702"/>
            <a:ext cx="950648" cy="682860"/>
          </a:xfrm>
          <a:custGeom>
            <a:avLst/>
            <a:gdLst>
              <a:gd name="connsiteX0" fmla="*/ 733444 w 857193"/>
              <a:gd name="connsiteY0" fmla="*/ 617541 h 615730"/>
              <a:gd name="connsiteX1" fmla="*/ 225164 w 857193"/>
              <a:gd name="connsiteY1" fmla="*/ 617541 h 615730"/>
              <a:gd name="connsiteX2" fmla="*/ 202225 w 857193"/>
              <a:gd name="connsiteY2" fmla="*/ 597017 h 615730"/>
              <a:gd name="connsiteX3" fmla="*/ 128579 w 857193"/>
              <a:gd name="connsiteY3" fmla="*/ 86323 h 615730"/>
              <a:gd name="connsiteX4" fmla="*/ 92360 w 857193"/>
              <a:gd name="connsiteY4" fmla="*/ 54933 h 615730"/>
              <a:gd name="connsiteX5" fmla="*/ 54933 w 857193"/>
              <a:gd name="connsiteY5" fmla="*/ 92360 h 615730"/>
              <a:gd name="connsiteX6" fmla="*/ 54933 w 857193"/>
              <a:gd name="connsiteY6" fmla="*/ 145482 h 615730"/>
              <a:gd name="connsiteX7" fmla="*/ 31994 w 857193"/>
              <a:gd name="connsiteY7" fmla="*/ 168421 h 615730"/>
              <a:gd name="connsiteX8" fmla="*/ 9055 w 857193"/>
              <a:gd name="connsiteY8" fmla="*/ 145482 h 615730"/>
              <a:gd name="connsiteX9" fmla="*/ 9055 w 857193"/>
              <a:gd name="connsiteY9" fmla="*/ 92360 h 615730"/>
              <a:gd name="connsiteX10" fmla="*/ 92360 w 857193"/>
              <a:gd name="connsiteY10" fmla="*/ 9055 h 615730"/>
              <a:gd name="connsiteX11" fmla="*/ 175664 w 857193"/>
              <a:gd name="connsiteY11" fmla="*/ 80286 h 615730"/>
              <a:gd name="connsiteX12" fmla="*/ 190152 w 857193"/>
              <a:gd name="connsiteY12" fmla="*/ 184115 h 615730"/>
              <a:gd name="connsiteX13" fmla="*/ 831236 w 857193"/>
              <a:gd name="connsiteY13" fmla="*/ 184115 h 615730"/>
              <a:gd name="connsiteX14" fmla="*/ 849346 w 857193"/>
              <a:gd name="connsiteY14" fmla="*/ 192567 h 615730"/>
              <a:gd name="connsiteX15" fmla="*/ 852968 w 857193"/>
              <a:gd name="connsiteY15" fmla="*/ 213091 h 615730"/>
              <a:gd name="connsiteX16" fmla="*/ 753968 w 857193"/>
              <a:gd name="connsiteY16" fmla="*/ 599432 h 615730"/>
              <a:gd name="connsiteX17" fmla="*/ 733444 w 857193"/>
              <a:gd name="connsiteY17" fmla="*/ 617541 h 615730"/>
              <a:gd name="connsiteX18" fmla="*/ 245689 w 857193"/>
              <a:gd name="connsiteY18" fmla="*/ 571664 h 615730"/>
              <a:gd name="connsiteX19" fmla="*/ 715334 w 857193"/>
              <a:gd name="connsiteY19" fmla="*/ 571664 h 615730"/>
              <a:gd name="connsiteX20" fmla="*/ 802261 w 857193"/>
              <a:gd name="connsiteY20" fmla="*/ 231201 h 615730"/>
              <a:gd name="connsiteX21" fmla="*/ 197396 w 857193"/>
              <a:gd name="connsiteY21" fmla="*/ 231201 h 615730"/>
              <a:gd name="connsiteX22" fmla="*/ 245689 w 857193"/>
              <a:gd name="connsiteY22" fmla="*/ 571664 h 615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57193" h="615730">
                <a:moveTo>
                  <a:pt x="733444" y="617541"/>
                </a:moveTo>
                <a:lnTo>
                  <a:pt x="225164" y="617541"/>
                </a:lnTo>
                <a:cubicBezTo>
                  <a:pt x="213091" y="617541"/>
                  <a:pt x="203433" y="609090"/>
                  <a:pt x="202225" y="597017"/>
                </a:cubicBezTo>
                <a:lnTo>
                  <a:pt x="128579" y="86323"/>
                </a:lnTo>
                <a:cubicBezTo>
                  <a:pt x="126164" y="68213"/>
                  <a:pt x="110469" y="54933"/>
                  <a:pt x="92360" y="54933"/>
                </a:cubicBezTo>
                <a:cubicBezTo>
                  <a:pt x="71835" y="54933"/>
                  <a:pt x="54933" y="71835"/>
                  <a:pt x="54933" y="92360"/>
                </a:cubicBezTo>
                <a:lnTo>
                  <a:pt x="54933" y="145482"/>
                </a:lnTo>
                <a:cubicBezTo>
                  <a:pt x="54933" y="158762"/>
                  <a:pt x="44067" y="168421"/>
                  <a:pt x="31994" y="168421"/>
                </a:cubicBezTo>
                <a:cubicBezTo>
                  <a:pt x="19921" y="168421"/>
                  <a:pt x="9055" y="157555"/>
                  <a:pt x="9055" y="145482"/>
                </a:cubicBezTo>
                <a:lnTo>
                  <a:pt x="9055" y="92360"/>
                </a:lnTo>
                <a:cubicBezTo>
                  <a:pt x="9055" y="46482"/>
                  <a:pt x="46482" y="9055"/>
                  <a:pt x="92360" y="9055"/>
                </a:cubicBezTo>
                <a:cubicBezTo>
                  <a:pt x="133408" y="9055"/>
                  <a:pt x="168420" y="39238"/>
                  <a:pt x="175664" y="80286"/>
                </a:cubicBezTo>
                <a:lnTo>
                  <a:pt x="190152" y="184115"/>
                </a:lnTo>
                <a:lnTo>
                  <a:pt x="831236" y="184115"/>
                </a:lnTo>
                <a:cubicBezTo>
                  <a:pt x="838480" y="184115"/>
                  <a:pt x="845724" y="187738"/>
                  <a:pt x="849346" y="192567"/>
                </a:cubicBezTo>
                <a:cubicBezTo>
                  <a:pt x="854175" y="198603"/>
                  <a:pt x="855383" y="205847"/>
                  <a:pt x="852968" y="213091"/>
                </a:cubicBezTo>
                <a:lnTo>
                  <a:pt x="753968" y="599432"/>
                </a:lnTo>
                <a:cubicBezTo>
                  <a:pt x="752761" y="610298"/>
                  <a:pt x="743102" y="617541"/>
                  <a:pt x="733444" y="617541"/>
                </a:cubicBezTo>
                <a:close/>
                <a:moveTo>
                  <a:pt x="245689" y="571664"/>
                </a:moveTo>
                <a:lnTo>
                  <a:pt x="715334" y="571664"/>
                </a:lnTo>
                <a:lnTo>
                  <a:pt x="802261" y="231201"/>
                </a:lnTo>
                <a:lnTo>
                  <a:pt x="197396" y="231201"/>
                </a:lnTo>
                <a:lnTo>
                  <a:pt x="245689" y="571664"/>
                </a:lnTo>
                <a:close/>
              </a:path>
            </a:pathLst>
          </a:custGeom>
          <a:solidFill>
            <a:srgbClr val="FFFFFF"/>
          </a:solidFill>
          <a:ln w="9525" cap="flat">
            <a:noFill/>
            <a:prstDash val="solid"/>
            <a:miter/>
          </a:ln>
        </p:spPr>
        <p:txBody>
          <a:bodyPr rtlCol="0" anchor="ctr"/>
          <a:lstStyle/>
          <a:p>
            <a:endParaRPr lang="zh-CN" altLang="en-US"/>
          </a:p>
        </p:txBody>
      </p:sp>
      <p:sp>
        <p:nvSpPr>
          <p:cNvPr id="23" name="任意多边形: 形状 22"/>
          <p:cNvSpPr/>
          <p:nvPr/>
        </p:nvSpPr>
        <p:spPr>
          <a:xfrm>
            <a:off x="2946559" y="4341430"/>
            <a:ext cx="107115" cy="482019"/>
          </a:xfrm>
          <a:custGeom>
            <a:avLst/>
            <a:gdLst>
              <a:gd name="connsiteX0" fmla="*/ 73145 w 96585"/>
              <a:gd name="connsiteY0" fmla="*/ 436546 h 434633"/>
              <a:gd name="connsiteX1" fmla="*/ 50206 w 96585"/>
              <a:gd name="connsiteY1" fmla="*/ 416022 h 434633"/>
              <a:gd name="connsiteX2" fmla="*/ 9157 w 96585"/>
              <a:gd name="connsiteY2" fmla="*/ 34511 h 434633"/>
              <a:gd name="connsiteX3" fmla="*/ 29681 w 96585"/>
              <a:gd name="connsiteY3" fmla="*/ 9157 h 434633"/>
              <a:gd name="connsiteX4" fmla="*/ 55035 w 96585"/>
              <a:gd name="connsiteY4" fmla="*/ 29681 h 434633"/>
              <a:gd name="connsiteX5" fmla="*/ 96084 w 96585"/>
              <a:gd name="connsiteY5" fmla="*/ 411193 h 434633"/>
              <a:gd name="connsiteX6" fmla="*/ 75559 w 96585"/>
              <a:gd name="connsiteY6" fmla="*/ 436546 h 434633"/>
              <a:gd name="connsiteX7" fmla="*/ 73145 w 96585"/>
              <a:gd name="connsiteY7" fmla="*/ 436546 h 434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585" h="434633">
                <a:moveTo>
                  <a:pt x="73145" y="436546"/>
                </a:moveTo>
                <a:cubicBezTo>
                  <a:pt x="61072" y="436546"/>
                  <a:pt x="51413" y="428095"/>
                  <a:pt x="50206" y="416022"/>
                </a:cubicBezTo>
                <a:lnTo>
                  <a:pt x="9157" y="34511"/>
                </a:lnTo>
                <a:cubicBezTo>
                  <a:pt x="7950" y="21230"/>
                  <a:pt x="17608" y="10364"/>
                  <a:pt x="29681" y="9157"/>
                </a:cubicBezTo>
                <a:cubicBezTo>
                  <a:pt x="42962" y="7950"/>
                  <a:pt x="53828" y="17608"/>
                  <a:pt x="55035" y="29681"/>
                </a:cubicBezTo>
                <a:lnTo>
                  <a:pt x="96084" y="411193"/>
                </a:lnTo>
                <a:cubicBezTo>
                  <a:pt x="97291" y="424473"/>
                  <a:pt x="87632" y="435339"/>
                  <a:pt x="75559" y="436546"/>
                </a:cubicBezTo>
                <a:cubicBezTo>
                  <a:pt x="75559" y="436546"/>
                  <a:pt x="74352" y="436546"/>
                  <a:pt x="73145" y="436546"/>
                </a:cubicBezTo>
                <a:close/>
              </a:path>
            </a:pathLst>
          </a:custGeom>
          <a:solidFill>
            <a:srgbClr val="FFFFFF"/>
          </a:solidFill>
          <a:ln w="9525" cap="flat">
            <a:noFill/>
            <a:prstDash val="solid"/>
            <a:miter/>
          </a:ln>
        </p:spPr>
        <p:txBody>
          <a:bodyPr rtlCol="0" anchor="ctr"/>
          <a:lstStyle/>
          <a:p>
            <a:endParaRPr lang="zh-CN" altLang="en-US"/>
          </a:p>
        </p:txBody>
      </p:sp>
      <p:sp>
        <p:nvSpPr>
          <p:cNvPr id="24" name="任意多边形: 形状 23"/>
          <p:cNvSpPr/>
          <p:nvPr/>
        </p:nvSpPr>
        <p:spPr>
          <a:xfrm>
            <a:off x="3182199" y="4341416"/>
            <a:ext cx="107115" cy="482019"/>
          </a:xfrm>
          <a:custGeom>
            <a:avLst/>
            <a:gdLst>
              <a:gd name="connsiteX0" fmla="*/ 32108 w 96585"/>
              <a:gd name="connsiteY0" fmla="*/ 436559 h 434633"/>
              <a:gd name="connsiteX1" fmla="*/ 29694 w 96585"/>
              <a:gd name="connsiteY1" fmla="*/ 436559 h 434633"/>
              <a:gd name="connsiteX2" fmla="*/ 9169 w 96585"/>
              <a:gd name="connsiteY2" fmla="*/ 411205 h 434633"/>
              <a:gd name="connsiteX3" fmla="*/ 45389 w 96585"/>
              <a:gd name="connsiteY3" fmla="*/ 29694 h 434633"/>
              <a:gd name="connsiteX4" fmla="*/ 70742 w 96585"/>
              <a:gd name="connsiteY4" fmla="*/ 9169 h 434633"/>
              <a:gd name="connsiteX5" fmla="*/ 91267 w 96585"/>
              <a:gd name="connsiteY5" fmla="*/ 34523 h 434633"/>
              <a:gd name="connsiteX6" fmla="*/ 55047 w 96585"/>
              <a:gd name="connsiteY6" fmla="*/ 416034 h 434633"/>
              <a:gd name="connsiteX7" fmla="*/ 32108 w 96585"/>
              <a:gd name="connsiteY7" fmla="*/ 436559 h 434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585" h="434633">
                <a:moveTo>
                  <a:pt x="32108" y="436559"/>
                </a:moveTo>
                <a:cubicBezTo>
                  <a:pt x="30901" y="436559"/>
                  <a:pt x="30901" y="436559"/>
                  <a:pt x="29694" y="436559"/>
                </a:cubicBezTo>
                <a:cubicBezTo>
                  <a:pt x="16413" y="435352"/>
                  <a:pt x="7962" y="424485"/>
                  <a:pt x="9169" y="411205"/>
                </a:cubicBezTo>
                <a:lnTo>
                  <a:pt x="45389" y="29694"/>
                </a:lnTo>
                <a:cubicBezTo>
                  <a:pt x="46596" y="16413"/>
                  <a:pt x="57462" y="7962"/>
                  <a:pt x="70742" y="9169"/>
                </a:cubicBezTo>
                <a:cubicBezTo>
                  <a:pt x="84023" y="10377"/>
                  <a:pt x="92474" y="21242"/>
                  <a:pt x="91267" y="34523"/>
                </a:cubicBezTo>
                <a:lnTo>
                  <a:pt x="55047" y="416034"/>
                </a:lnTo>
                <a:cubicBezTo>
                  <a:pt x="53840" y="428108"/>
                  <a:pt x="44181" y="436559"/>
                  <a:pt x="32108" y="436559"/>
                </a:cubicBezTo>
                <a:close/>
              </a:path>
            </a:pathLst>
          </a:custGeom>
          <a:solidFill>
            <a:srgbClr val="FFFFFF"/>
          </a:solidFill>
          <a:ln w="9525" cap="flat">
            <a:noFill/>
            <a:prstDash val="solid"/>
            <a:miter/>
          </a:ln>
        </p:spPr>
        <p:txBody>
          <a:bodyPr rtlCol="0" anchor="ctr"/>
          <a:lstStyle/>
          <a:p>
            <a:endParaRPr lang="zh-CN" altLang="en-US"/>
          </a:p>
        </p:txBody>
      </p:sp>
      <p:sp>
        <p:nvSpPr>
          <p:cNvPr id="25" name="任意多边形: 形状 24"/>
          <p:cNvSpPr/>
          <p:nvPr/>
        </p:nvSpPr>
        <p:spPr>
          <a:xfrm>
            <a:off x="2775287" y="4479454"/>
            <a:ext cx="696250" cy="66947"/>
          </a:xfrm>
          <a:custGeom>
            <a:avLst/>
            <a:gdLst>
              <a:gd name="connsiteX0" fmla="*/ 600639 w 627803"/>
              <a:gd name="connsiteY0" fmla="*/ 54933 h 60365"/>
              <a:gd name="connsiteX1" fmla="*/ 31994 w 627803"/>
              <a:gd name="connsiteY1" fmla="*/ 54933 h 60365"/>
              <a:gd name="connsiteX2" fmla="*/ 9055 w 627803"/>
              <a:gd name="connsiteY2" fmla="*/ 31994 h 60365"/>
              <a:gd name="connsiteX3" fmla="*/ 31994 w 627803"/>
              <a:gd name="connsiteY3" fmla="*/ 9055 h 60365"/>
              <a:gd name="connsiteX4" fmla="*/ 600639 w 627803"/>
              <a:gd name="connsiteY4" fmla="*/ 9055 h 60365"/>
              <a:gd name="connsiteX5" fmla="*/ 623578 w 627803"/>
              <a:gd name="connsiteY5" fmla="*/ 31994 h 60365"/>
              <a:gd name="connsiteX6" fmla="*/ 600639 w 627803"/>
              <a:gd name="connsiteY6" fmla="*/ 54933 h 60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7803" h="60365">
                <a:moveTo>
                  <a:pt x="600639" y="54933"/>
                </a:moveTo>
                <a:lnTo>
                  <a:pt x="31994" y="54933"/>
                </a:lnTo>
                <a:cubicBezTo>
                  <a:pt x="18713" y="54933"/>
                  <a:pt x="9055" y="44067"/>
                  <a:pt x="9055" y="31994"/>
                </a:cubicBezTo>
                <a:cubicBezTo>
                  <a:pt x="9055" y="19921"/>
                  <a:pt x="19921" y="9055"/>
                  <a:pt x="31994" y="9055"/>
                </a:cubicBezTo>
                <a:lnTo>
                  <a:pt x="600639" y="9055"/>
                </a:lnTo>
                <a:cubicBezTo>
                  <a:pt x="613920" y="9055"/>
                  <a:pt x="623578" y="19921"/>
                  <a:pt x="623578" y="31994"/>
                </a:cubicBezTo>
                <a:cubicBezTo>
                  <a:pt x="623578" y="44067"/>
                  <a:pt x="613920" y="54933"/>
                  <a:pt x="600639" y="54933"/>
                </a:cubicBezTo>
                <a:close/>
              </a:path>
            </a:pathLst>
          </a:custGeom>
          <a:solidFill>
            <a:srgbClr val="FFFFFF"/>
          </a:solidFill>
          <a:ln w="9525" cap="flat">
            <a:noFill/>
            <a:prstDash val="solid"/>
            <a:miter/>
          </a:ln>
        </p:spPr>
        <p:txBody>
          <a:bodyPr rtlCol="0" anchor="ctr"/>
          <a:lstStyle/>
          <a:p>
            <a:endParaRPr lang="zh-CN" altLang="en-US"/>
          </a:p>
        </p:txBody>
      </p:sp>
      <p:sp>
        <p:nvSpPr>
          <p:cNvPr id="26" name="任意多边形: 形状 25"/>
          <p:cNvSpPr/>
          <p:nvPr/>
        </p:nvSpPr>
        <p:spPr>
          <a:xfrm>
            <a:off x="2794033" y="4618705"/>
            <a:ext cx="656081" cy="66947"/>
          </a:xfrm>
          <a:custGeom>
            <a:avLst/>
            <a:gdLst>
              <a:gd name="connsiteX0" fmla="*/ 568042 w 591584"/>
              <a:gd name="connsiteY0" fmla="*/ 54933 h 60365"/>
              <a:gd name="connsiteX1" fmla="*/ 31994 w 591584"/>
              <a:gd name="connsiteY1" fmla="*/ 54933 h 60365"/>
              <a:gd name="connsiteX2" fmla="*/ 9055 w 591584"/>
              <a:gd name="connsiteY2" fmla="*/ 31994 h 60365"/>
              <a:gd name="connsiteX3" fmla="*/ 31994 w 591584"/>
              <a:gd name="connsiteY3" fmla="*/ 9055 h 60365"/>
              <a:gd name="connsiteX4" fmla="*/ 568042 w 591584"/>
              <a:gd name="connsiteY4" fmla="*/ 9055 h 60365"/>
              <a:gd name="connsiteX5" fmla="*/ 590981 w 591584"/>
              <a:gd name="connsiteY5" fmla="*/ 31994 h 60365"/>
              <a:gd name="connsiteX6" fmla="*/ 568042 w 591584"/>
              <a:gd name="connsiteY6" fmla="*/ 54933 h 60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1584" h="60365">
                <a:moveTo>
                  <a:pt x="568042" y="54933"/>
                </a:moveTo>
                <a:lnTo>
                  <a:pt x="31994" y="54933"/>
                </a:lnTo>
                <a:cubicBezTo>
                  <a:pt x="18713" y="54933"/>
                  <a:pt x="9055" y="44067"/>
                  <a:pt x="9055" y="31994"/>
                </a:cubicBezTo>
                <a:cubicBezTo>
                  <a:pt x="9055" y="19921"/>
                  <a:pt x="19921" y="9055"/>
                  <a:pt x="31994" y="9055"/>
                </a:cubicBezTo>
                <a:lnTo>
                  <a:pt x="568042" y="9055"/>
                </a:lnTo>
                <a:cubicBezTo>
                  <a:pt x="581322" y="9055"/>
                  <a:pt x="590981" y="19921"/>
                  <a:pt x="590981" y="31994"/>
                </a:cubicBezTo>
                <a:cubicBezTo>
                  <a:pt x="590981" y="44067"/>
                  <a:pt x="581322" y="54933"/>
                  <a:pt x="568042" y="54933"/>
                </a:cubicBezTo>
                <a:close/>
              </a:path>
            </a:pathLst>
          </a:custGeom>
          <a:solidFill>
            <a:srgbClr val="FFFFFF"/>
          </a:solidFill>
          <a:ln w="9525" cap="flat">
            <a:noFill/>
            <a:prstDash val="solid"/>
            <a:miter/>
          </a:ln>
        </p:spPr>
        <p:txBody>
          <a:bodyPr rtlCol="0" anchor="ctr"/>
          <a:lstStyle/>
          <a:p>
            <a:endParaRPr lang="zh-CN" altLang="en-US"/>
          </a:p>
        </p:txBody>
      </p:sp>
      <p:sp>
        <p:nvSpPr>
          <p:cNvPr id="27" name="任意多边形: 形状 26"/>
          <p:cNvSpPr/>
          <p:nvPr/>
        </p:nvSpPr>
        <p:spPr>
          <a:xfrm>
            <a:off x="2889097" y="4840969"/>
            <a:ext cx="160673" cy="160673"/>
          </a:xfrm>
          <a:custGeom>
            <a:avLst/>
            <a:gdLst>
              <a:gd name="connsiteX0" fmla="*/ 75457 w 144877"/>
              <a:gd name="connsiteY0" fmla="*/ 141859 h 144877"/>
              <a:gd name="connsiteX1" fmla="*/ 9055 w 144877"/>
              <a:gd name="connsiteY1" fmla="*/ 75457 h 144877"/>
              <a:gd name="connsiteX2" fmla="*/ 75457 w 144877"/>
              <a:gd name="connsiteY2" fmla="*/ 9055 h 144877"/>
              <a:gd name="connsiteX3" fmla="*/ 141859 w 144877"/>
              <a:gd name="connsiteY3" fmla="*/ 75457 h 144877"/>
              <a:gd name="connsiteX4" fmla="*/ 75457 w 144877"/>
              <a:gd name="connsiteY4" fmla="*/ 141859 h 144877"/>
              <a:gd name="connsiteX5" fmla="*/ 75457 w 144877"/>
              <a:gd name="connsiteY5" fmla="*/ 56140 h 144877"/>
              <a:gd name="connsiteX6" fmla="*/ 56140 w 144877"/>
              <a:gd name="connsiteY6" fmla="*/ 75457 h 144877"/>
              <a:gd name="connsiteX7" fmla="*/ 75457 w 144877"/>
              <a:gd name="connsiteY7" fmla="*/ 94774 h 144877"/>
              <a:gd name="connsiteX8" fmla="*/ 94774 w 144877"/>
              <a:gd name="connsiteY8" fmla="*/ 75457 h 144877"/>
              <a:gd name="connsiteX9" fmla="*/ 75457 w 144877"/>
              <a:gd name="connsiteY9" fmla="*/ 56140 h 144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877" h="144877">
                <a:moveTo>
                  <a:pt x="75457" y="141859"/>
                </a:moveTo>
                <a:cubicBezTo>
                  <a:pt x="39238" y="141859"/>
                  <a:pt x="9055" y="111677"/>
                  <a:pt x="9055" y="75457"/>
                </a:cubicBezTo>
                <a:cubicBezTo>
                  <a:pt x="9055" y="39238"/>
                  <a:pt x="39238" y="9055"/>
                  <a:pt x="75457" y="9055"/>
                </a:cubicBezTo>
                <a:cubicBezTo>
                  <a:pt x="111677" y="9055"/>
                  <a:pt x="141859" y="39238"/>
                  <a:pt x="141859" y="75457"/>
                </a:cubicBezTo>
                <a:cubicBezTo>
                  <a:pt x="140652" y="111677"/>
                  <a:pt x="111677" y="141859"/>
                  <a:pt x="75457" y="141859"/>
                </a:cubicBezTo>
                <a:close/>
                <a:moveTo>
                  <a:pt x="75457" y="56140"/>
                </a:moveTo>
                <a:cubicBezTo>
                  <a:pt x="64591" y="56140"/>
                  <a:pt x="56140" y="64591"/>
                  <a:pt x="56140" y="75457"/>
                </a:cubicBezTo>
                <a:cubicBezTo>
                  <a:pt x="56140" y="86323"/>
                  <a:pt x="64591" y="94774"/>
                  <a:pt x="75457" y="94774"/>
                </a:cubicBezTo>
                <a:cubicBezTo>
                  <a:pt x="86323" y="94774"/>
                  <a:pt x="94774" y="86323"/>
                  <a:pt x="94774" y="75457"/>
                </a:cubicBezTo>
                <a:cubicBezTo>
                  <a:pt x="94774" y="65798"/>
                  <a:pt x="85116" y="56140"/>
                  <a:pt x="75457" y="56140"/>
                </a:cubicBezTo>
                <a:close/>
              </a:path>
            </a:pathLst>
          </a:custGeom>
          <a:solidFill>
            <a:srgbClr val="FFFFFF"/>
          </a:solidFill>
          <a:ln w="9525" cap="flat">
            <a:noFill/>
            <a:prstDash val="solid"/>
            <a:miter/>
          </a:ln>
        </p:spPr>
        <p:txBody>
          <a:bodyPr rtlCol="0" anchor="ctr"/>
          <a:lstStyle/>
          <a:p>
            <a:endParaRPr lang="zh-CN" altLang="en-US"/>
          </a:p>
        </p:txBody>
      </p:sp>
      <p:sp>
        <p:nvSpPr>
          <p:cNvPr id="28" name="任意多边形: 形状 27"/>
          <p:cNvSpPr/>
          <p:nvPr/>
        </p:nvSpPr>
        <p:spPr>
          <a:xfrm>
            <a:off x="3186343" y="4840969"/>
            <a:ext cx="160673" cy="160673"/>
          </a:xfrm>
          <a:custGeom>
            <a:avLst/>
            <a:gdLst>
              <a:gd name="connsiteX0" fmla="*/ 75457 w 144877"/>
              <a:gd name="connsiteY0" fmla="*/ 141859 h 144877"/>
              <a:gd name="connsiteX1" fmla="*/ 9055 w 144877"/>
              <a:gd name="connsiteY1" fmla="*/ 75457 h 144877"/>
              <a:gd name="connsiteX2" fmla="*/ 75457 w 144877"/>
              <a:gd name="connsiteY2" fmla="*/ 9055 h 144877"/>
              <a:gd name="connsiteX3" fmla="*/ 141859 w 144877"/>
              <a:gd name="connsiteY3" fmla="*/ 75457 h 144877"/>
              <a:gd name="connsiteX4" fmla="*/ 75457 w 144877"/>
              <a:gd name="connsiteY4" fmla="*/ 141859 h 144877"/>
              <a:gd name="connsiteX5" fmla="*/ 75457 w 144877"/>
              <a:gd name="connsiteY5" fmla="*/ 56140 h 144877"/>
              <a:gd name="connsiteX6" fmla="*/ 56140 w 144877"/>
              <a:gd name="connsiteY6" fmla="*/ 75457 h 144877"/>
              <a:gd name="connsiteX7" fmla="*/ 75457 w 144877"/>
              <a:gd name="connsiteY7" fmla="*/ 94774 h 144877"/>
              <a:gd name="connsiteX8" fmla="*/ 94774 w 144877"/>
              <a:gd name="connsiteY8" fmla="*/ 75457 h 144877"/>
              <a:gd name="connsiteX9" fmla="*/ 75457 w 144877"/>
              <a:gd name="connsiteY9" fmla="*/ 56140 h 144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877" h="144877">
                <a:moveTo>
                  <a:pt x="75457" y="141859"/>
                </a:moveTo>
                <a:cubicBezTo>
                  <a:pt x="39238" y="141859"/>
                  <a:pt x="9055" y="111677"/>
                  <a:pt x="9055" y="75457"/>
                </a:cubicBezTo>
                <a:cubicBezTo>
                  <a:pt x="9055" y="39238"/>
                  <a:pt x="39238" y="9055"/>
                  <a:pt x="75457" y="9055"/>
                </a:cubicBezTo>
                <a:cubicBezTo>
                  <a:pt x="111677" y="9055"/>
                  <a:pt x="141859" y="39238"/>
                  <a:pt x="141859" y="75457"/>
                </a:cubicBezTo>
                <a:cubicBezTo>
                  <a:pt x="140652" y="111677"/>
                  <a:pt x="111677" y="141859"/>
                  <a:pt x="75457" y="141859"/>
                </a:cubicBezTo>
                <a:close/>
                <a:moveTo>
                  <a:pt x="75457" y="56140"/>
                </a:moveTo>
                <a:cubicBezTo>
                  <a:pt x="64591" y="56140"/>
                  <a:pt x="56140" y="64591"/>
                  <a:pt x="56140" y="75457"/>
                </a:cubicBezTo>
                <a:cubicBezTo>
                  <a:pt x="56140" y="86323"/>
                  <a:pt x="64591" y="94774"/>
                  <a:pt x="75457" y="94774"/>
                </a:cubicBezTo>
                <a:cubicBezTo>
                  <a:pt x="86323" y="94774"/>
                  <a:pt x="94774" y="86323"/>
                  <a:pt x="94774" y="75457"/>
                </a:cubicBezTo>
                <a:cubicBezTo>
                  <a:pt x="94774" y="65798"/>
                  <a:pt x="86323" y="56140"/>
                  <a:pt x="75457" y="56140"/>
                </a:cubicBezTo>
                <a:close/>
              </a:path>
            </a:pathLst>
          </a:custGeom>
          <a:solidFill>
            <a:srgbClr val="FFFFFF"/>
          </a:solidFill>
          <a:ln w="9525" cap="flat">
            <a:noFill/>
            <a:prstDash val="solid"/>
            <a:miter/>
          </a:ln>
        </p:spPr>
        <p:txBody>
          <a:bodyPr rtlCol="0" anchor="ctr"/>
          <a:lstStyle/>
          <a:p>
            <a:endParaRPr lang="zh-CN" altLang="en-US"/>
          </a:p>
        </p:txBody>
      </p:sp>
      <p:sp>
        <p:nvSpPr>
          <p:cNvPr id="9801" name="副标题 2"/>
          <p:cNvSpPr>
            <a:spLocks noGrp="1"/>
          </p:cNvSpPr>
          <p:nvPr userDrawn="1">
            <p:ph type="subTitle" idx="1"/>
          </p:nvPr>
        </p:nvSpPr>
        <p:spPr>
          <a:xfrm>
            <a:off x="8055428" y="3514102"/>
            <a:ext cx="3056111" cy="466960"/>
          </a:xfrm>
          <a:prstGeom prst="roundRect">
            <a:avLst>
              <a:gd name="adj" fmla="val 50000"/>
            </a:avLst>
          </a:prstGeom>
          <a:solidFill>
            <a:schemeClr val="accent1"/>
          </a:solidFill>
        </p:spPr>
        <p:txBody>
          <a:bodyPr anchor="t">
            <a:normAutofit/>
          </a:bodyPr>
          <a:lstStyle>
            <a:lvl1pPr marL="0" indent="0" algn="ctr">
              <a:buNone/>
              <a:defRPr sz="1400" u="none">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US" dirty="0"/>
          </a:p>
        </p:txBody>
      </p:sp>
      <p:sp>
        <p:nvSpPr>
          <p:cNvPr id="12" name="文本占位符 13"/>
          <p:cNvSpPr>
            <a:spLocks noGrp="1"/>
          </p:cNvSpPr>
          <p:nvPr userDrawn="1">
            <p:ph type="body" sz="quarter" idx="10" hasCustomPrompt="1"/>
          </p:nvPr>
        </p:nvSpPr>
        <p:spPr>
          <a:xfrm>
            <a:off x="6954860" y="5243160"/>
            <a:ext cx="4156680" cy="296271"/>
          </a:xfrm>
        </p:spPr>
        <p:txBody>
          <a:bodyPr vert="horz" anchor="ctr">
            <a:noAutofit/>
          </a:bodyPr>
          <a:lstStyle>
            <a:lvl1pPr marL="0" indent="0" algn="r">
              <a:buNone/>
              <a:defRPr sz="1500" b="0" u="none">
                <a:solidFill>
                  <a:schemeClr val="accent1">
                    <a:lumMod val="7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Signature</a:t>
            </a:r>
            <a:endParaRPr lang="en-US" altLang="zh-CN" dirty="0"/>
          </a:p>
        </p:txBody>
      </p:sp>
      <p:sp>
        <p:nvSpPr>
          <p:cNvPr id="13" name="文本占位符 13"/>
          <p:cNvSpPr>
            <a:spLocks noGrp="1"/>
          </p:cNvSpPr>
          <p:nvPr userDrawn="1">
            <p:ph type="body" sz="quarter" idx="11" hasCustomPrompt="1"/>
          </p:nvPr>
        </p:nvSpPr>
        <p:spPr>
          <a:xfrm>
            <a:off x="6954860" y="5539431"/>
            <a:ext cx="4156680" cy="296271"/>
          </a:xfrm>
        </p:spPr>
        <p:txBody>
          <a:bodyPr vert="horz" anchor="ctr">
            <a:noAutofit/>
          </a:bodyPr>
          <a:lstStyle>
            <a:lvl1pPr marL="0" indent="0" algn="r">
              <a:buNone/>
              <a:defRPr sz="1500" b="0" u="none">
                <a:solidFill>
                  <a:schemeClr val="accent1">
                    <a:lumMod val="7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Date</a:t>
            </a:r>
            <a:endParaRPr lang="zh-CN" altLang="en-US" dirty="0"/>
          </a:p>
        </p:txBody>
      </p:sp>
      <p:sp>
        <p:nvSpPr>
          <p:cNvPr id="9802" name="标题 1"/>
          <p:cNvSpPr>
            <a:spLocks noGrp="1"/>
          </p:cNvSpPr>
          <p:nvPr userDrawn="1">
            <p:ph type="ctrTitle"/>
          </p:nvPr>
        </p:nvSpPr>
        <p:spPr>
          <a:xfrm>
            <a:off x="6383614" y="1588428"/>
            <a:ext cx="4727926" cy="1782876"/>
          </a:xfrm>
          <a:prstGeom prst="rect">
            <a:avLst/>
          </a:prstGeom>
        </p:spPr>
        <p:txBody>
          <a:bodyPr anchor="b">
            <a:normAutofit/>
          </a:bodyPr>
          <a:lstStyle>
            <a:lvl1pPr algn="r">
              <a:defRPr sz="4000" u="none">
                <a:solidFill>
                  <a:schemeClr val="tx1">
                    <a:lumMod val="85000"/>
                    <a:lumOff val="15000"/>
                  </a:schemeClr>
                </a:solidFill>
              </a:defRPr>
            </a:lvl1pPr>
          </a:lstStyle>
          <a:p>
            <a:r>
              <a:rPr lang="en-US" dirty="0"/>
              <a:t>Click to edit Master title style</a:t>
            </a:r>
            <a:endParaRPr lang="zh-CN" altLang="en-US" dirty="0"/>
          </a:p>
        </p:txBody>
      </p:sp>
      <p:pic>
        <p:nvPicPr>
          <p:cNvPr id="184" name="图片 183"/>
          <p:cNvPicPr>
            <a:picLocks noChangeAspect="1"/>
          </p:cNvPicPr>
          <p:nvPr userDrawn="1"/>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5400000">
            <a:off x="-1" y="-1"/>
            <a:ext cx="6850743" cy="6850743"/>
          </a:xfrm>
          <a:prstGeom prst="rect">
            <a:avLst/>
          </a:prstGeom>
        </p:spPr>
      </p:pic>
      <p:sp>
        <p:nvSpPr>
          <p:cNvPr id="185" name="椭圆 184"/>
          <p:cNvSpPr/>
          <p:nvPr userDrawn="1"/>
        </p:nvSpPr>
        <p:spPr>
          <a:xfrm flipH="1">
            <a:off x="1250672" y="1121227"/>
            <a:ext cx="4644573" cy="4644573"/>
          </a:xfrm>
          <a:prstGeom prst="ellipse">
            <a:avLst/>
          </a:prstGeom>
          <a:blipFill rotWithShape="1">
            <a:blip r:embed="rId3">
              <a:duotone>
                <a:schemeClr val="accent2">
                  <a:shade val="45000"/>
                  <a:satMod val="135000"/>
                </a:schemeClr>
                <a:prstClr val="white"/>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30" name="任意多边形: 形状 29"/>
          <p:cNvSpPr/>
          <p:nvPr userDrawn="1"/>
        </p:nvSpPr>
        <p:spPr>
          <a:xfrm rot="16200000">
            <a:off x="-1295398" y="1295396"/>
            <a:ext cx="6858001" cy="4267204"/>
          </a:xfrm>
          <a:custGeom>
            <a:avLst/>
            <a:gdLst>
              <a:gd name="connsiteX0" fmla="*/ 0 w 12192000"/>
              <a:gd name="connsiteY0" fmla="*/ 0 h 3379741"/>
              <a:gd name="connsiteX1" fmla="*/ 12192000 w 12192000"/>
              <a:gd name="connsiteY1" fmla="*/ 0 h 3379741"/>
              <a:gd name="connsiteX2" fmla="*/ 12192000 w 12192000"/>
              <a:gd name="connsiteY2" fmla="*/ 2930290 h 3379741"/>
              <a:gd name="connsiteX3" fmla="*/ 12178240 w 12192000"/>
              <a:gd name="connsiteY3" fmla="*/ 2930290 h 3379741"/>
              <a:gd name="connsiteX4" fmla="*/ 12192000 w 12192000"/>
              <a:gd name="connsiteY4" fmla="*/ 2949521 h 3379741"/>
              <a:gd name="connsiteX5" fmla="*/ 6096000 w 12192000"/>
              <a:gd name="connsiteY5" fmla="*/ 3379741 h 3379741"/>
              <a:gd name="connsiteX6" fmla="*/ 0 w 12192000"/>
              <a:gd name="connsiteY6" fmla="*/ 2949521 h 3379741"/>
              <a:gd name="connsiteX7" fmla="*/ 13760 w 12192000"/>
              <a:gd name="connsiteY7" fmla="*/ 2930290 h 3379741"/>
              <a:gd name="connsiteX8" fmla="*/ 0 w 12192000"/>
              <a:gd name="connsiteY8" fmla="*/ 2930290 h 337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3379741">
                <a:moveTo>
                  <a:pt x="0" y="0"/>
                </a:moveTo>
                <a:lnTo>
                  <a:pt x="12192000" y="0"/>
                </a:lnTo>
                <a:lnTo>
                  <a:pt x="12192000" y="2930290"/>
                </a:lnTo>
                <a:lnTo>
                  <a:pt x="12178240" y="2930290"/>
                </a:lnTo>
                <a:lnTo>
                  <a:pt x="12192000" y="2949521"/>
                </a:lnTo>
                <a:cubicBezTo>
                  <a:pt x="12192000" y="3187125"/>
                  <a:pt x="9462728" y="3379741"/>
                  <a:pt x="6096000" y="3379741"/>
                </a:cubicBezTo>
                <a:cubicBezTo>
                  <a:pt x="2729272" y="3379741"/>
                  <a:pt x="0" y="3187125"/>
                  <a:pt x="0" y="2949521"/>
                </a:cubicBezTo>
                <a:lnTo>
                  <a:pt x="13760" y="2930290"/>
                </a:lnTo>
                <a:lnTo>
                  <a:pt x="0" y="2930290"/>
                </a:lnTo>
                <a:close/>
              </a:path>
            </a:pathLst>
          </a:custGeom>
          <a:gradFill>
            <a:gsLst>
              <a:gs pos="0">
                <a:schemeClr val="accent2">
                  <a:lumMod val="0"/>
                  <a:lumOff val="100000"/>
                </a:schemeClr>
              </a:gs>
              <a:gs pos="35000">
                <a:schemeClr val="accent2">
                  <a:lumMod val="0"/>
                  <a:lumOff val="100000"/>
                </a:schemeClr>
              </a:gs>
              <a:gs pos="100000">
                <a:schemeClr val="accent2">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文本框 2"/>
          <p:cNvSpPr txBox="1"/>
          <p:nvPr userDrawn="1"/>
        </p:nvSpPr>
        <p:spPr>
          <a:xfrm>
            <a:off x="545067" y="713067"/>
            <a:ext cx="3073400" cy="1261884"/>
          </a:xfrm>
          <a:prstGeom prst="rect">
            <a:avLst/>
          </a:prstGeom>
          <a:noFill/>
        </p:spPr>
        <p:txBody>
          <a:bodyPr wrap="square" rtlCol="0">
            <a:spAutoFit/>
          </a:bodyPr>
          <a:lstStyle/>
          <a:p>
            <a:pPr algn="ctr"/>
            <a:r>
              <a:rPr lang="zh-CN" altLang="en-US" sz="4000" b="1" dirty="0">
                <a:solidFill>
                  <a:schemeClr val="accent6"/>
                </a:solidFill>
              </a:rPr>
              <a:t>目录</a:t>
            </a:r>
            <a:endParaRPr lang="en-US" altLang="zh-CN" sz="4000" b="1" dirty="0">
              <a:solidFill>
                <a:schemeClr val="accent6"/>
              </a:solidFill>
            </a:endParaRPr>
          </a:p>
          <a:p>
            <a:pPr marL="0" marR="0" lvl="0" indent="0" algn="ctr" defTabSz="914400" rtl="0" eaLnBrk="1" fontAlgn="auto" latinLnBrk="0" hangingPunct="1">
              <a:lnSpc>
                <a:spcPct val="100000"/>
              </a:lnSpc>
              <a:spcBef>
                <a:spcPts val="0"/>
              </a:spcBef>
              <a:spcAft>
                <a:spcPts val="0"/>
              </a:spcAft>
              <a:buClrTx/>
              <a:buSzTx/>
              <a:buFontTx/>
              <a:buNone/>
              <a:defRPr/>
            </a:pPr>
            <a:r>
              <a:rPr lang="tr-TR" altLang="zh-CN" sz="3600" b="1" dirty="0">
                <a:solidFill>
                  <a:schemeClr val="accent6"/>
                </a:solidFill>
                <a:cs typeface="+mn-ea"/>
                <a:sym typeface="+mn-lt"/>
              </a:rPr>
              <a:t>CONTENTS</a:t>
            </a:r>
            <a:endParaRPr lang="tr-TR" altLang="zh-CN" sz="3600" b="1" dirty="0">
              <a:solidFill>
                <a:schemeClr val="accent6"/>
              </a:solidFill>
              <a:cs typeface="+mn-ea"/>
              <a:sym typeface="+mn-lt"/>
            </a:endParaRPr>
          </a:p>
        </p:txBody>
      </p:sp>
      <p:grpSp>
        <p:nvGrpSpPr>
          <p:cNvPr id="175" name="ïṡḻïde"/>
          <p:cNvGrpSpPr/>
          <p:nvPr userDrawn="1"/>
        </p:nvGrpSpPr>
        <p:grpSpPr>
          <a:xfrm>
            <a:off x="-50107" y="2087562"/>
            <a:ext cx="2717800" cy="4770438"/>
            <a:chOff x="673100" y="1376362"/>
            <a:chExt cx="2717800" cy="4770438"/>
          </a:xfrm>
        </p:grpSpPr>
        <p:grpSp>
          <p:nvGrpSpPr>
            <p:cNvPr id="176" name="íšlîḓê"/>
            <p:cNvGrpSpPr/>
            <p:nvPr/>
          </p:nvGrpSpPr>
          <p:grpSpPr>
            <a:xfrm>
              <a:off x="673100" y="3527425"/>
              <a:ext cx="1809750" cy="2619375"/>
              <a:chOff x="673100" y="3527425"/>
              <a:chExt cx="1809750" cy="2619375"/>
            </a:xfrm>
          </p:grpSpPr>
          <p:sp>
            <p:nvSpPr>
              <p:cNvPr id="186" name="ïṩļïḍé"/>
              <p:cNvSpPr/>
              <p:nvPr/>
            </p:nvSpPr>
            <p:spPr bwMode="auto">
              <a:xfrm>
                <a:off x="706437" y="4152900"/>
                <a:ext cx="1516063" cy="1870075"/>
              </a:xfrm>
              <a:custGeom>
                <a:avLst/>
                <a:gdLst>
                  <a:gd name="T0" fmla="*/ 0 w 955"/>
                  <a:gd name="T1" fmla="*/ 429 h 1178"/>
                  <a:gd name="T2" fmla="*/ 0 w 955"/>
                  <a:gd name="T3" fmla="*/ 1178 h 1178"/>
                  <a:gd name="T4" fmla="*/ 955 w 955"/>
                  <a:gd name="T5" fmla="*/ 481 h 1178"/>
                  <a:gd name="T6" fmla="*/ 588 w 955"/>
                  <a:gd name="T7" fmla="*/ 0 h 1178"/>
                  <a:gd name="T8" fmla="*/ 0 w 955"/>
                  <a:gd name="T9" fmla="*/ 429 h 1178"/>
                </a:gdLst>
                <a:ahLst/>
                <a:cxnLst>
                  <a:cxn ang="0">
                    <a:pos x="T0" y="T1"/>
                  </a:cxn>
                  <a:cxn ang="0">
                    <a:pos x="T2" y="T3"/>
                  </a:cxn>
                  <a:cxn ang="0">
                    <a:pos x="T4" y="T5"/>
                  </a:cxn>
                  <a:cxn ang="0">
                    <a:pos x="T6" y="T7"/>
                  </a:cxn>
                  <a:cxn ang="0">
                    <a:pos x="T8" y="T9"/>
                  </a:cxn>
                </a:cxnLst>
                <a:rect l="0" t="0" r="r" b="b"/>
                <a:pathLst>
                  <a:path w="955" h="1178">
                    <a:moveTo>
                      <a:pt x="0" y="429"/>
                    </a:moveTo>
                    <a:lnTo>
                      <a:pt x="0" y="1178"/>
                    </a:lnTo>
                    <a:lnTo>
                      <a:pt x="955" y="481"/>
                    </a:lnTo>
                    <a:lnTo>
                      <a:pt x="588" y="0"/>
                    </a:lnTo>
                    <a:lnTo>
                      <a:pt x="0" y="429"/>
                    </a:lnTo>
                    <a:close/>
                  </a:path>
                </a:pathLst>
              </a:custGeom>
              <a:solidFill>
                <a:srgbClr val="FAC2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sp>
            <p:nvSpPr>
              <p:cNvPr id="187" name="íšḻïďê"/>
              <p:cNvSpPr/>
              <p:nvPr/>
            </p:nvSpPr>
            <p:spPr bwMode="auto">
              <a:xfrm>
                <a:off x="706437" y="4740275"/>
                <a:ext cx="1516063" cy="1282700"/>
              </a:xfrm>
              <a:custGeom>
                <a:avLst/>
                <a:gdLst>
                  <a:gd name="T0" fmla="*/ 0 w 955"/>
                  <a:gd name="T1" fmla="*/ 634 h 808"/>
                  <a:gd name="T2" fmla="*/ 0 w 955"/>
                  <a:gd name="T3" fmla="*/ 808 h 808"/>
                  <a:gd name="T4" fmla="*/ 955 w 955"/>
                  <a:gd name="T5" fmla="*/ 111 h 808"/>
                  <a:gd name="T6" fmla="*/ 871 w 955"/>
                  <a:gd name="T7" fmla="*/ 0 h 808"/>
                  <a:gd name="T8" fmla="*/ 0 w 955"/>
                  <a:gd name="T9" fmla="*/ 634 h 808"/>
                </a:gdLst>
                <a:ahLst/>
                <a:cxnLst>
                  <a:cxn ang="0">
                    <a:pos x="T0" y="T1"/>
                  </a:cxn>
                  <a:cxn ang="0">
                    <a:pos x="T2" y="T3"/>
                  </a:cxn>
                  <a:cxn ang="0">
                    <a:pos x="T4" y="T5"/>
                  </a:cxn>
                  <a:cxn ang="0">
                    <a:pos x="T6" y="T7"/>
                  </a:cxn>
                  <a:cxn ang="0">
                    <a:pos x="T8" y="T9"/>
                  </a:cxn>
                </a:cxnLst>
                <a:rect l="0" t="0" r="r" b="b"/>
                <a:pathLst>
                  <a:path w="955" h="808">
                    <a:moveTo>
                      <a:pt x="0" y="634"/>
                    </a:moveTo>
                    <a:lnTo>
                      <a:pt x="0" y="808"/>
                    </a:lnTo>
                    <a:lnTo>
                      <a:pt x="955" y="111"/>
                    </a:lnTo>
                    <a:lnTo>
                      <a:pt x="871" y="0"/>
                    </a:lnTo>
                    <a:lnTo>
                      <a:pt x="0" y="634"/>
                    </a:lnTo>
                    <a:close/>
                  </a:path>
                </a:pathLst>
              </a:custGeom>
              <a:solidFill>
                <a:srgbClr val="F2A1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sp>
            <p:nvSpPr>
              <p:cNvPr id="188" name="î$ľíďê"/>
              <p:cNvSpPr/>
              <p:nvPr/>
            </p:nvSpPr>
            <p:spPr bwMode="auto">
              <a:xfrm>
                <a:off x="695325" y="3527425"/>
                <a:ext cx="1787525" cy="2487613"/>
              </a:xfrm>
              <a:custGeom>
                <a:avLst/>
                <a:gdLst>
                  <a:gd name="T0" fmla="*/ 126 w 857"/>
                  <a:gd name="T1" fmla="*/ 851 h 1190"/>
                  <a:gd name="T2" fmla="*/ 58 w 857"/>
                  <a:gd name="T3" fmla="*/ 485 h 1190"/>
                  <a:gd name="T4" fmla="*/ 264 w 857"/>
                  <a:gd name="T5" fmla="*/ 213 h 1190"/>
                  <a:gd name="T6" fmla="*/ 520 w 857"/>
                  <a:gd name="T7" fmla="*/ 28 h 1190"/>
                  <a:gd name="T8" fmla="*/ 600 w 857"/>
                  <a:gd name="T9" fmla="*/ 94 h 1190"/>
                  <a:gd name="T10" fmla="*/ 690 w 857"/>
                  <a:gd name="T11" fmla="*/ 114 h 1190"/>
                  <a:gd name="T12" fmla="*/ 822 w 857"/>
                  <a:gd name="T13" fmla="*/ 209 h 1190"/>
                  <a:gd name="T14" fmla="*/ 788 w 857"/>
                  <a:gd name="T15" fmla="*/ 313 h 1190"/>
                  <a:gd name="T16" fmla="*/ 856 w 857"/>
                  <a:gd name="T17" fmla="*/ 381 h 1190"/>
                  <a:gd name="T18" fmla="*/ 757 w 857"/>
                  <a:gd name="T19" fmla="*/ 497 h 1190"/>
                  <a:gd name="T20" fmla="*/ 823 w 857"/>
                  <a:gd name="T21" fmla="*/ 585 h 1190"/>
                  <a:gd name="T22" fmla="*/ 756 w 857"/>
                  <a:gd name="T23" fmla="*/ 668 h 1190"/>
                  <a:gd name="T24" fmla="*/ 757 w 857"/>
                  <a:gd name="T25" fmla="*/ 772 h 1190"/>
                  <a:gd name="T26" fmla="*/ 126 w 857"/>
                  <a:gd name="T27" fmla="*/ 851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57" h="1190">
                    <a:moveTo>
                      <a:pt x="126" y="851"/>
                    </a:moveTo>
                    <a:cubicBezTo>
                      <a:pt x="61" y="731"/>
                      <a:pt x="0" y="664"/>
                      <a:pt x="58" y="485"/>
                    </a:cubicBezTo>
                    <a:cubicBezTo>
                      <a:pt x="116" y="306"/>
                      <a:pt x="122" y="260"/>
                      <a:pt x="264" y="213"/>
                    </a:cubicBezTo>
                    <a:cubicBezTo>
                      <a:pt x="364" y="180"/>
                      <a:pt x="499" y="87"/>
                      <a:pt x="520" y="28"/>
                    </a:cubicBezTo>
                    <a:cubicBezTo>
                      <a:pt x="531" y="0"/>
                      <a:pt x="607" y="35"/>
                      <a:pt x="600" y="94"/>
                    </a:cubicBezTo>
                    <a:cubicBezTo>
                      <a:pt x="590" y="178"/>
                      <a:pt x="648" y="118"/>
                      <a:pt x="690" y="114"/>
                    </a:cubicBezTo>
                    <a:cubicBezTo>
                      <a:pt x="732" y="110"/>
                      <a:pt x="820" y="143"/>
                      <a:pt x="822" y="209"/>
                    </a:cubicBezTo>
                    <a:cubicBezTo>
                      <a:pt x="824" y="275"/>
                      <a:pt x="788" y="313"/>
                      <a:pt x="788" y="313"/>
                    </a:cubicBezTo>
                    <a:cubicBezTo>
                      <a:pt x="788" y="313"/>
                      <a:pt x="857" y="322"/>
                      <a:pt x="856" y="381"/>
                    </a:cubicBezTo>
                    <a:cubicBezTo>
                      <a:pt x="855" y="440"/>
                      <a:pt x="757" y="497"/>
                      <a:pt x="757" y="497"/>
                    </a:cubicBezTo>
                    <a:cubicBezTo>
                      <a:pt x="757" y="497"/>
                      <a:pt x="828" y="521"/>
                      <a:pt x="823" y="585"/>
                    </a:cubicBezTo>
                    <a:cubicBezTo>
                      <a:pt x="819" y="649"/>
                      <a:pt x="756" y="668"/>
                      <a:pt x="756" y="668"/>
                    </a:cubicBezTo>
                    <a:cubicBezTo>
                      <a:pt x="756" y="668"/>
                      <a:pt x="779" y="707"/>
                      <a:pt x="757" y="772"/>
                    </a:cubicBezTo>
                    <a:cubicBezTo>
                      <a:pt x="734" y="837"/>
                      <a:pt x="309" y="1190"/>
                      <a:pt x="126" y="851"/>
                    </a:cubicBezTo>
                  </a:path>
                </a:pathLst>
              </a:custGeom>
              <a:solidFill>
                <a:srgbClr val="FAC2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sp>
            <p:nvSpPr>
              <p:cNvPr id="189" name="ïŝľiḋé"/>
              <p:cNvSpPr/>
              <p:nvPr/>
            </p:nvSpPr>
            <p:spPr bwMode="auto">
              <a:xfrm>
                <a:off x="1736725" y="4054475"/>
                <a:ext cx="306388" cy="336550"/>
              </a:xfrm>
              <a:custGeom>
                <a:avLst/>
                <a:gdLst>
                  <a:gd name="T0" fmla="*/ 142 w 147"/>
                  <a:gd name="T1" fmla="*/ 0 h 161"/>
                  <a:gd name="T2" fmla="*/ 147 w 147"/>
                  <a:gd name="T3" fmla="*/ 95 h 161"/>
                  <a:gd name="T4" fmla="*/ 16 w 147"/>
                  <a:gd name="T5" fmla="*/ 152 h 161"/>
                  <a:gd name="T6" fmla="*/ 0 w 147"/>
                  <a:gd name="T7" fmla="*/ 161 h 161"/>
                  <a:gd name="T8" fmla="*/ 32 w 147"/>
                  <a:gd name="T9" fmla="*/ 12 h 161"/>
                  <a:gd name="T10" fmla="*/ 142 w 147"/>
                  <a:gd name="T11" fmla="*/ 0 h 161"/>
                </a:gdLst>
                <a:ahLst/>
                <a:cxnLst>
                  <a:cxn ang="0">
                    <a:pos x="T0" y="T1"/>
                  </a:cxn>
                  <a:cxn ang="0">
                    <a:pos x="T2" y="T3"/>
                  </a:cxn>
                  <a:cxn ang="0">
                    <a:pos x="T4" y="T5"/>
                  </a:cxn>
                  <a:cxn ang="0">
                    <a:pos x="T6" y="T7"/>
                  </a:cxn>
                  <a:cxn ang="0">
                    <a:pos x="T8" y="T9"/>
                  </a:cxn>
                  <a:cxn ang="0">
                    <a:pos x="T10" y="T11"/>
                  </a:cxn>
                </a:cxnLst>
                <a:rect l="0" t="0" r="r" b="b"/>
                <a:pathLst>
                  <a:path w="147" h="161">
                    <a:moveTo>
                      <a:pt x="142" y="0"/>
                    </a:moveTo>
                    <a:cubicBezTo>
                      <a:pt x="119" y="39"/>
                      <a:pt x="104" y="40"/>
                      <a:pt x="147" y="95"/>
                    </a:cubicBezTo>
                    <a:cubicBezTo>
                      <a:pt x="121" y="116"/>
                      <a:pt x="73" y="145"/>
                      <a:pt x="16" y="152"/>
                    </a:cubicBezTo>
                    <a:cubicBezTo>
                      <a:pt x="11" y="153"/>
                      <a:pt x="5" y="161"/>
                      <a:pt x="0" y="161"/>
                    </a:cubicBezTo>
                    <a:cubicBezTo>
                      <a:pt x="32" y="12"/>
                      <a:pt x="32" y="12"/>
                      <a:pt x="32" y="12"/>
                    </a:cubicBezTo>
                    <a:lnTo>
                      <a:pt x="142" y="0"/>
                    </a:lnTo>
                    <a:close/>
                  </a:path>
                </a:pathLst>
              </a:custGeom>
              <a:solidFill>
                <a:srgbClr val="F2A1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92500" lnSpcReduction="10000"/>
              </a:bodyPr>
              <a:lstStyle/>
              <a:p>
                <a:endParaRPr lang="zh-CN" altLang="en-US"/>
              </a:p>
            </p:txBody>
          </p:sp>
          <p:sp>
            <p:nvSpPr>
              <p:cNvPr id="190" name="ïṣļîḑé"/>
              <p:cNvSpPr/>
              <p:nvPr/>
            </p:nvSpPr>
            <p:spPr bwMode="auto">
              <a:xfrm>
                <a:off x="996950" y="3819525"/>
                <a:ext cx="1306513" cy="2060575"/>
              </a:xfrm>
              <a:custGeom>
                <a:avLst/>
                <a:gdLst>
                  <a:gd name="T0" fmla="*/ 616 w 627"/>
                  <a:gd name="T1" fmla="*/ 355 h 986"/>
                  <a:gd name="T2" fmla="*/ 613 w 627"/>
                  <a:gd name="T3" fmla="*/ 357 h 986"/>
                  <a:gd name="T4" fmla="*/ 613 w 627"/>
                  <a:gd name="T5" fmla="*/ 357 h 986"/>
                  <a:gd name="T6" fmla="*/ 547 w 627"/>
                  <a:gd name="T7" fmla="*/ 392 h 986"/>
                  <a:gd name="T8" fmla="*/ 396 w 627"/>
                  <a:gd name="T9" fmla="*/ 421 h 986"/>
                  <a:gd name="T10" fmla="*/ 276 w 627"/>
                  <a:gd name="T11" fmla="*/ 407 h 986"/>
                  <a:gd name="T12" fmla="*/ 232 w 627"/>
                  <a:gd name="T13" fmla="*/ 457 h 986"/>
                  <a:gd name="T14" fmla="*/ 254 w 627"/>
                  <a:gd name="T15" fmla="*/ 520 h 986"/>
                  <a:gd name="T16" fmla="*/ 474 w 627"/>
                  <a:gd name="T17" fmla="*/ 541 h 986"/>
                  <a:gd name="T18" fmla="*/ 612 w 627"/>
                  <a:gd name="T19" fmla="*/ 528 h 986"/>
                  <a:gd name="T20" fmla="*/ 472 w 627"/>
                  <a:gd name="T21" fmla="*/ 548 h 986"/>
                  <a:gd name="T22" fmla="*/ 285 w 627"/>
                  <a:gd name="T23" fmla="*/ 544 h 986"/>
                  <a:gd name="T24" fmla="*/ 267 w 627"/>
                  <a:gd name="T25" fmla="*/ 590 h 986"/>
                  <a:gd name="T26" fmla="*/ 323 w 627"/>
                  <a:gd name="T27" fmla="*/ 650 h 986"/>
                  <a:gd name="T28" fmla="*/ 572 w 627"/>
                  <a:gd name="T29" fmla="*/ 674 h 986"/>
                  <a:gd name="T30" fmla="*/ 582 w 627"/>
                  <a:gd name="T31" fmla="*/ 674 h 986"/>
                  <a:gd name="T32" fmla="*/ 0 w 627"/>
                  <a:gd name="T33" fmla="*/ 741 h 986"/>
                  <a:gd name="T34" fmla="*/ 270 w 627"/>
                  <a:gd name="T35" fmla="*/ 815 h 986"/>
                  <a:gd name="T36" fmla="*/ 361 w 627"/>
                  <a:gd name="T37" fmla="*/ 715 h 986"/>
                  <a:gd name="T38" fmla="*/ 258 w 627"/>
                  <a:gd name="T39" fmla="*/ 590 h 986"/>
                  <a:gd name="T40" fmla="*/ 265 w 627"/>
                  <a:gd name="T41" fmla="*/ 536 h 986"/>
                  <a:gd name="T42" fmla="*/ 204 w 627"/>
                  <a:gd name="T43" fmla="*/ 655 h 986"/>
                  <a:gd name="T44" fmla="*/ 188 w 627"/>
                  <a:gd name="T45" fmla="*/ 645 h 986"/>
                  <a:gd name="T46" fmla="*/ 222 w 627"/>
                  <a:gd name="T47" fmla="*/ 459 h 986"/>
                  <a:gd name="T48" fmla="*/ 273 w 627"/>
                  <a:gd name="T49" fmla="*/ 382 h 986"/>
                  <a:gd name="T50" fmla="*/ 285 w 627"/>
                  <a:gd name="T51" fmla="*/ 305 h 986"/>
                  <a:gd name="T52" fmla="*/ 259 w 627"/>
                  <a:gd name="T53" fmla="*/ 245 h 986"/>
                  <a:gd name="T54" fmla="*/ 87 w 627"/>
                  <a:gd name="T55" fmla="*/ 274 h 986"/>
                  <a:gd name="T56" fmla="*/ 306 w 627"/>
                  <a:gd name="T57" fmla="*/ 102 h 986"/>
                  <a:gd name="T58" fmla="*/ 446 w 627"/>
                  <a:gd name="T59" fmla="*/ 0 h 986"/>
                  <a:gd name="T60" fmla="*/ 356 w 627"/>
                  <a:gd name="T61" fmla="*/ 179 h 986"/>
                  <a:gd name="T62" fmla="*/ 325 w 627"/>
                  <a:gd name="T63" fmla="*/ 256 h 986"/>
                  <a:gd name="T64" fmla="*/ 362 w 627"/>
                  <a:gd name="T65" fmla="*/ 267 h 986"/>
                  <a:gd name="T66" fmla="*/ 348 w 627"/>
                  <a:gd name="T67" fmla="*/ 285 h 986"/>
                  <a:gd name="T68" fmla="*/ 297 w 627"/>
                  <a:gd name="T69" fmla="*/ 308 h 986"/>
                  <a:gd name="T70" fmla="*/ 286 w 627"/>
                  <a:gd name="T71" fmla="*/ 383 h 986"/>
                  <a:gd name="T72" fmla="*/ 391 w 627"/>
                  <a:gd name="T73" fmla="*/ 410 h 986"/>
                  <a:gd name="T74" fmla="*/ 541 w 627"/>
                  <a:gd name="T75" fmla="*/ 382 h 986"/>
                  <a:gd name="T76" fmla="*/ 616 w 627"/>
                  <a:gd name="T77" fmla="*/ 355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27" h="986">
                    <a:moveTo>
                      <a:pt x="616" y="355"/>
                    </a:moveTo>
                    <a:cubicBezTo>
                      <a:pt x="614" y="356"/>
                      <a:pt x="613" y="357"/>
                      <a:pt x="613" y="357"/>
                    </a:cubicBezTo>
                    <a:cubicBezTo>
                      <a:pt x="613" y="357"/>
                      <a:pt x="613" y="357"/>
                      <a:pt x="613" y="357"/>
                    </a:cubicBezTo>
                    <a:cubicBezTo>
                      <a:pt x="603" y="363"/>
                      <a:pt x="590" y="372"/>
                      <a:pt x="547" y="392"/>
                    </a:cubicBezTo>
                    <a:cubicBezTo>
                      <a:pt x="501" y="413"/>
                      <a:pt x="442" y="419"/>
                      <a:pt x="396" y="421"/>
                    </a:cubicBezTo>
                    <a:cubicBezTo>
                      <a:pt x="350" y="423"/>
                      <a:pt x="301" y="401"/>
                      <a:pt x="276" y="407"/>
                    </a:cubicBezTo>
                    <a:cubicBezTo>
                      <a:pt x="252" y="414"/>
                      <a:pt x="238" y="432"/>
                      <a:pt x="232" y="457"/>
                    </a:cubicBezTo>
                    <a:cubicBezTo>
                      <a:pt x="225" y="482"/>
                      <a:pt x="235" y="505"/>
                      <a:pt x="254" y="520"/>
                    </a:cubicBezTo>
                    <a:cubicBezTo>
                      <a:pt x="273" y="535"/>
                      <a:pt x="416" y="543"/>
                      <a:pt x="474" y="541"/>
                    </a:cubicBezTo>
                    <a:cubicBezTo>
                      <a:pt x="532" y="539"/>
                      <a:pt x="627" y="518"/>
                      <a:pt x="612" y="528"/>
                    </a:cubicBezTo>
                    <a:cubicBezTo>
                      <a:pt x="598" y="537"/>
                      <a:pt x="532" y="545"/>
                      <a:pt x="472" y="548"/>
                    </a:cubicBezTo>
                    <a:cubicBezTo>
                      <a:pt x="412" y="551"/>
                      <a:pt x="298" y="536"/>
                      <a:pt x="285" y="544"/>
                    </a:cubicBezTo>
                    <a:cubicBezTo>
                      <a:pt x="271" y="552"/>
                      <a:pt x="266" y="565"/>
                      <a:pt x="267" y="590"/>
                    </a:cubicBezTo>
                    <a:cubicBezTo>
                      <a:pt x="268" y="616"/>
                      <a:pt x="286" y="636"/>
                      <a:pt x="323" y="650"/>
                    </a:cubicBezTo>
                    <a:cubicBezTo>
                      <a:pt x="360" y="664"/>
                      <a:pt x="509" y="679"/>
                      <a:pt x="572" y="674"/>
                    </a:cubicBezTo>
                    <a:cubicBezTo>
                      <a:pt x="575" y="674"/>
                      <a:pt x="578" y="674"/>
                      <a:pt x="582" y="674"/>
                    </a:cubicBezTo>
                    <a:cubicBezTo>
                      <a:pt x="480" y="778"/>
                      <a:pt x="164" y="986"/>
                      <a:pt x="0" y="741"/>
                    </a:cubicBezTo>
                    <a:cubicBezTo>
                      <a:pt x="72" y="815"/>
                      <a:pt x="180" y="833"/>
                      <a:pt x="270" y="815"/>
                    </a:cubicBezTo>
                    <a:cubicBezTo>
                      <a:pt x="330" y="804"/>
                      <a:pt x="415" y="750"/>
                      <a:pt x="361" y="715"/>
                    </a:cubicBezTo>
                    <a:cubicBezTo>
                      <a:pt x="307" y="680"/>
                      <a:pt x="262" y="635"/>
                      <a:pt x="258" y="590"/>
                    </a:cubicBezTo>
                    <a:cubicBezTo>
                      <a:pt x="255" y="545"/>
                      <a:pt x="286" y="538"/>
                      <a:pt x="265" y="536"/>
                    </a:cubicBezTo>
                    <a:cubicBezTo>
                      <a:pt x="243" y="535"/>
                      <a:pt x="229" y="603"/>
                      <a:pt x="204" y="655"/>
                    </a:cubicBezTo>
                    <a:cubicBezTo>
                      <a:pt x="180" y="706"/>
                      <a:pt x="152" y="705"/>
                      <a:pt x="188" y="645"/>
                    </a:cubicBezTo>
                    <a:cubicBezTo>
                      <a:pt x="224" y="586"/>
                      <a:pt x="215" y="514"/>
                      <a:pt x="222" y="459"/>
                    </a:cubicBezTo>
                    <a:cubicBezTo>
                      <a:pt x="230" y="404"/>
                      <a:pt x="281" y="395"/>
                      <a:pt x="273" y="382"/>
                    </a:cubicBezTo>
                    <a:cubicBezTo>
                      <a:pt x="265" y="370"/>
                      <a:pt x="260" y="333"/>
                      <a:pt x="285" y="305"/>
                    </a:cubicBezTo>
                    <a:cubicBezTo>
                      <a:pt x="310" y="277"/>
                      <a:pt x="295" y="230"/>
                      <a:pt x="259" y="245"/>
                    </a:cubicBezTo>
                    <a:cubicBezTo>
                      <a:pt x="223" y="259"/>
                      <a:pt x="117" y="282"/>
                      <a:pt x="87" y="274"/>
                    </a:cubicBezTo>
                    <a:cubicBezTo>
                      <a:pt x="276" y="243"/>
                      <a:pt x="266" y="108"/>
                      <a:pt x="306" y="102"/>
                    </a:cubicBezTo>
                    <a:cubicBezTo>
                      <a:pt x="345" y="95"/>
                      <a:pt x="423" y="50"/>
                      <a:pt x="446" y="0"/>
                    </a:cubicBezTo>
                    <a:cubicBezTo>
                      <a:pt x="420" y="91"/>
                      <a:pt x="383" y="150"/>
                      <a:pt x="356" y="179"/>
                    </a:cubicBezTo>
                    <a:cubicBezTo>
                      <a:pt x="328" y="208"/>
                      <a:pt x="321" y="224"/>
                      <a:pt x="325" y="256"/>
                    </a:cubicBezTo>
                    <a:cubicBezTo>
                      <a:pt x="328" y="288"/>
                      <a:pt x="341" y="280"/>
                      <a:pt x="362" y="267"/>
                    </a:cubicBezTo>
                    <a:cubicBezTo>
                      <a:pt x="383" y="254"/>
                      <a:pt x="367" y="272"/>
                      <a:pt x="348" y="285"/>
                    </a:cubicBezTo>
                    <a:cubicBezTo>
                      <a:pt x="328" y="298"/>
                      <a:pt x="315" y="289"/>
                      <a:pt x="297" y="308"/>
                    </a:cubicBezTo>
                    <a:cubicBezTo>
                      <a:pt x="279" y="327"/>
                      <a:pt x="275" y="350"/>
                      <a:pt x="286" y="383"/>
                    </a:cubicBezTo>
                    <a:cubicBezTo>
                      <a:pt x="297" y="416"/>
                      <a:pt x="341" y="406"/>
                      <a:pt x="391" y="410"/>
                    </a:cubicBezTo>
                    <a:cubicBezTo>
                      <a:pt x="441" y="414"/>
                      <a:pt x="500" y="400"/>
                      <a:pt x="541" y="382"/>
                    </a:cubicBezTo>
                    <a:cubicBezTo>
                      <a:pt x="580" y="365"/>
                      <a:pt x="622" y="350"/>
                      <a:pt x="616" y="355"/>
                    </a:cubicBezTo>
                  </a:path>
                </a:pathLst>
              </a:custGeom>
              <a:solidFill>
                <a:srgbClr val="F2A1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sp>
            <p:nvSpPr>
              <p:cNvPr id="191" name="ïṣļïḑé"/>
              <p:cNvSpPr/>
              <p:nvPr/>
            </p:nvSpPr>
            <p:spPr bwMode="auto">
              <a:xfrm>
                <a:off x="1717675" y="3573462"/>
                <a:ext cx="80963" cy="119063"/>
              </a:xfrm>
              <a:custGeom>
                <a:avLst/>
                <a:gdLst>
                  <a:gd name="T0" fmla="*/ 0 w 39"/>
                  <a:gd name="T1" fmla="*/ 51 h 57"/>
                  <a:gd name="T2" fmla="*/ 30 w 39"/>
                  <a:gd name="T3" fmla="*/ 6 h 57"/>
                  <a:gd name="T4" fmla="*/ 34 w 39"/>
                  <a:gd name="T5" fmla="*/ 0 h 57"/>
                  <a:gd name="T6" fmla="*/ 22 w 39"/>
                  <a:gd name="T7" fmla="*/ 49 h 57"/>
                  <a:gd name="T8" fmla="*/ 0 w 39"/>
                  <a:gd name="T9" fmla="*/ 51 h 57"/>
                </a:gdLst>
                <a:ahLst/>
                <a:cxnLst>
                  <a:cxn ang="0">
                    <a:pos x="T0" y="T1"/>
                  </a:cxn>
                  <a:cxn ang="0">
                    <a:pos x="T2" y="T3"/>
                  </a:cxn>
                  <a:cxn ang="0">
                    <a:pos x="T4" y="T5"/>
                  </a:cxn>
                  <a:cxn ang="0">
                    <a:pos x="T6" y="T7"/>
                  </a:cxn>
                  <a:cxn ang="0">
                    <a:pos x="T8" y="T9"/>
                  </a:cxn>
                </a:cxnLst>
                <a:rect l="0" t="0" r="r" b="b"/>
                <a:pathLst>
                  <a:path w="39" h="57">
                    <a:moveTo>
                      <a:pt x="0" y="51"/>
                    </a:moveTo>
                    <a:cubicBezTo>
                      <a:pt x="14" y="35"/>
                      <a:pt x="25" y="20"/>
                      <a:pt x="30" y="6"/>
                    </a:cubicBezTo>
                    <a:cubicBezTo>
                      <a:pt x="31" y="4"/>
                      <a:pt x="32" y="2"/>
                      <a:pt x="34" y="0"/>
                    </a:cubicBezTo>
                    <a:cubicBezTo>
                      <a:pt x="39" y="16"/>
                      <a:pt x="31" y="36"/>
                      <a:pt x="22" y="49"/>
                    </a:cubicBezTo>
                    <a:cubicBezTo>
                      <a:pt x="16" y="57"/>
                      <a:pt x="8" y="56"/>
                      <a:pt x="0" y="5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192" name="ï$lîḓé"/>
              <p:cNvSpPr/>
              <p:nvPr/>
            </p:nvSpPr>
            <p:spPr bwMode="auto">
              <a:xfrm>
                <a:off x="2073275" y="4168775"/>
                <a:ext cx="295275" cy="222250"/>
              </a:xfrm>
              <a:custGeom>
                <a:avLst/>
                <a:gdLst>
                  <a:gd name="T0" fmla="*/ 132 w 141"/>
                  <a:gd name="T1" fmla="*/ 0 h 106"/>
                  <a:gd name="T2" fmla="*/ 127 w 141"/>
                  <a:gd name="T3" fmla="*/ 6 h 106"/>
                  <a:gd name="T4" fmla="*/ 141 w 141"/>
                  <a:gd name="T5" fmla="*/ 9 h 106"/>
                  <a:gd name="T6" fmla="*/ 47 w 141"/>
                  <a:gd name="T7" fmla="*/ 87 h 106"/>
                  <a:gd name="T8" fmla="*/ 0 w 141"/>
                  <a:gd name="T9" fmla="*/ 41 h 106"/>
                  <a:gd name="T10" fmla="*/ 38 w 141"/>
                  <a:gd name="T11" fmla="*/ 47 h 106"/>
                  <a:gd name="T12" fmla="*/ 127 w 141"/>
                  <a:gd name="T13" fmla="*/ 3 h 106"/>
                  <a:gd name="T14" fmla="*/ 132 w 141"/>
                  <a:gd name="T15" fmla="*/ 0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106">
                    <a:moveTo>
                      <a:pt x="132" y="0"/>
                    </a:moveTo>
                    <a:cubicBezTo>
                      <a:pt x="129" y="4"/>
                      <a:pt x="127" y="6"/>
                      <a:pt x="127" y="6"/>
                    </a:cubicBezTo>
                    <a:cubicBezTo>
                      <a:pt x="127" y="6"/>
                      <a:pt x="133" y="7"/>
                      <a:pt x="141" y="9"/>
                    </a:cubicBezTo>
                    <a:cubicBezTo>
                      <a:pt x="114" y="32"/>
                      <a:pt x="75" y="69"/>
                      <a:pt x="47" y="87"/>
                    </a:cubicBezTo>
                    <a:cubicBezTo>
                      <a:pt x="16" y="106"/>
                      <a:pt x="0" y="49"/>
                      <a:pt x="0" y="41"/>
                    </a:cubicBezTo>
                    <a:cubicBezTo>
                      <a:pt x="0" y="32"/>
                      <a:pt x="11" y="45"/>
                      <a:pt x="38" y="47"/>
                    </a:cubicBezTo>
                    <a:cubicBezTo>
                      <a:pt x="64" y="49"/>
                      <a:pt x="107" y="18"/>
                      <a:pt x="127" y="3"/>
                    </a:cubicBezTo>
                    <a:cubicBezTo>
                      <a:pt x="129" y="2"/>
                      <a:pt x="131" y="1"/>
                      <a:pt x="132" y="0"/>
                    </a:cubicBezTo>
                  </a:path>
                </a:pathLst>
              </a:custGeom>
              <a:solidFill>
                <a:srgbClr val="F2A1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55000" lnSpcReduction="20000"/>
              </a:bodyPr>
              <a:lstStyle/>
              <a:p>
                <a:endParaRPr lang="zh-CN" altLang="en-US"/>
              </a:p>
            </p:txBody>
          </p:sp>
          <p:sp>
            <p:nvSpPr>
              <p:cNvPr id="193" name="îṧļïḋè"/>
              <p:cNvSpPr/>
              <p:nvPr/>
            </p:nvSpPr>
            <p:spPr bwMode="auto">
              <a:xfrm>
                <a:off x="1557337" y="4954587"/>
                <a:ext cx="166688" cy="171450"/>
              </a:xfrm>
              <a:custGeom>
                <a:avLst/>
                <a:gdLst>
                  <a:gd name="T0" fmla="*/ 75 w 80"/>
                  <a:gd name="T1" fmla="*/ 18 h 82"/>
                  <a:gd name="T2" fmla="*/ 75 w 80"/>
                  <a:gd name="T3" fmla="*/ 69 h 82"/>
                  <a:gd name="T4" fmla="*/ 15 w 80"/>
                  <a:gd name="T5" fmla="*/ 71 h 82"/>
                  <a:gd name="T6" fmla="*/ 23 w 80"/>
                  <a:gd name="T7" fmla="*/ 4 h 82"/>
                  <a:gd name="T8" fmla="*/ 75 w 80"/>
                  <a:gd name="T9" fmla="*/ 18 h 82"/>
                </a:gdLst>
                <a:ahLst/>
                <a:cxnLst>
                  <a:cxn ang="0">
                    <a:pos x="T0" y="T1"/>
                  </a:cxn>
                  <a:cxn ang="0">
                    <a:pos x="T2" y="T3"/>
                  </a:cxn>
                  <a:cxn ang="0">
                    <a:pos x="T4" y="T5"/>
                  </a:cxn>
                  <a:cxn ang="0">
                    <a:pos x="T6" y="T7"/>
                  </a:cxn>
                  <a:cxn ang="0">
                    <a:pos x="T8" y="T9"/>
                  </a:cxn>
                </a:cxnLst>
                <a:rect l="0" t="0" r="r" b="b"/>
                <a:pathLst>
                  <a:path w="80" h="82">
                    <a:moveTo>
                      <a:pt x="75" y="18"/>
                    </a:moveTo>
                    <a:cubicBezTo>
                      <a:pt x="79" y="24"/>
                      <a:pt x="80" y="62"/>
                      <a:pt x="75" y="69"/>
                    </a:cubicBezTo>
                    <a:cubicBezTo>
                      <a:pt x="70" y="77"/>
                      <a:pt x="26" y="82"/>
                      <a:pt x="15" y="71"/>
                    </a:cubicBezTo>
                    <a:cubicBezTo>
                      <a:pt x="5" y="59"/>
                      <a:pt x="0" y="10"/>
                      <a:pt x="23" y="4"/>
                    </a:cubicBezTo>
                    <a:cubicBezTo>
                      <a:pt x="40" y="0"/>
                      <a:pt x="72" y="13"/>
                      <a:pt x="75" y="18"/>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32500" lnSpcReduction="20000"/>
              </a:bodyPr>
              <a:lstStyle/>
              <a:p>
                <a:endParaRPr lang="zh-CN" altLang="en-US"/>
              </a:p>
            </p:txBody>
          </p:sp>
          <p:sp>
            <p:nvSpPr>
              <p:cNvPr id="194" name="íṣľïḓè"/>
              <p:cNvSpPr/>
              <p:nvPr/>
            </p:nvSpPr>
            <p:spPr bwMode="auto">
              <a:xfrm>
                <a:off x="2049462" y="4016375"/>
                <a:ext cx="246063" cy="249238"/>
              </a:xfrm>
              <a:custGeom>
                <a:avLst/>
                <a:gdLst>
                  <a:gd name="T0" fmla="*/ 94 w 118"/>
                  <a:gd name="T1" fmla="*/ 22 h 119"/>
                  <a:gd name="T2" fmla="*/ 71 w 118"/>
                  <a:gd name="T3" fmla="*/ 103 h 119"/>
                  <a:gd name="T4" fmla="*/ 22 w 118"/>
                  <a:gd name="T5" fmla="*/ 37 h 119"/>
                  <a:gd name="T6" fmla="*/ 94 w 118"/>
                  <a:gd name="T7" fmla="*/ 22 h 119"/>
                </a:gdLst>
                <a:ahLst/>
                <a:cxnLst>
                  <a:cxn ang="0">
                    <a:pos x="T0" y="T1"/>
                  </a:cxn>
                  <a:cxn ang="0">
                    <a:pos x="T2" y="T3"/>
                  </a:cxn>
                  <a:cxn ang="0">
                    <a:pos x="T4" y="T5"/>
                  </a:cxn>
                  <a:cxn ang="0">
                    <a:pos x="T6" y="T7"/>
                  </a:cxn>
                </a:cxnLst>
                <a:rect l="0" t="0" r="r" b="b"/>
                <a:pathLst>
                  <a:path w="118" h="119">
                    <a:moveTo>
                      <a:pt x="94" y="22"/>
                    </a:moveTo>
                    <a:cubicBezTo>
                      <a:pt x="118" y="53"/>
                      <a:pt x="83" y="93"/>
                      <a:pt x="71" y="103"/>
                    </a:cubicBezTo>
                    <a:cubicBezTo>
                      <a:pt x="52" y="119"/>
                      <a:pt x="0" y="54"/>
                      <a:pt x="22" y="37"/>
                    </a:cubicBezTo>
                    <a:cubicBezTo>
                      <a:pt x="39" y="23"/>
                      <a:pt x="77" y="0"/>
                      <a:pt x="94" y="22"/>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62500" lnSpcReduction="20000"/>
              </a:bodyPr>
              <a:lstStyle/>
              <a:p>
                <a:endParaRPr lang="zh-CN" altLang="en-US"/>
              </a:p>
            </p:txBody>
          </p:sp>
          <p:sp>
            <p:nvSpPr>
              <p:cNvPr id="195" name="íṥlidê"/>
              <p:cNvSpPr/>
              <p:nvPr/>
            </p:nvSpPr>
            <p:spPr bwMode="auto">
              <a:xfrm>
                <a:off x="1576387" y="4451350"/>
                <a:ext cx="223838" cy="211138"/>
              </a:xfrm>
              <a:custGeom>
                <a:avLst/>
                <a:gdLst>
                  <a:gd name="T0" fmla="*/ 93 w 108"/>
                  <a:gd name="T1" fmla="*/ 84 h 101"/>
                  <a:gd name="T2" fmla="*/ 29 w 108"/>
                  <a:gd name="T3" fmla="*/ 96 h 101"/>
                  <a:gd name="T4" fmla="*/ 30 w 108"/>
                  <a:gd name="T5" fmla="*/ 7 h 101"/>
                  <a:gd name="T6" fmla="*/ 93 w 108"/>
                  <a:gd name="T7" fmla="*/ 22 h 101"/>
                  <a:gd name="T8" fmla="*/ 93 w 108"/>
                  <a:gd name="T9" fmla="*/ 84 h 101"/>
                </a:gdLst>
                <a:ahLst/>
                <a:cxnLst>
                  <a:cxn ang="0">
                    <a:pos x="T0" y="T1"/>
                  </a:cxn>
                  <a:cxn ang="0">
                    <a:pos x="T2" y="T3"/>
                  </a:cxn>
                  <a:cxn ang="0">
                    <a:pos x="T4" y="T5"/>
                  </a:cxn>
                  <a:cxn ang="0">
                    <a:pos x="T6" y="T7"/>
                  </a:cxn>
                  <a:cxn ang="0">
                    <a:pos x="T8" y="T9"/>
                  </a:cxn>
                </a:cxnLst>
                <a:rect l="0" t="0" r="r" b="b"/>
                <a:pathLst>
                  <a:path w="108" h="101">
                    <a:moveTo>
                      <a:pt x="93" y="84"/>
                    </a:moveTo>
                    <a:cubicBezTo>
                      <a:pt x="75" y="96"/>
                      <a:pt x="44" y="101"/>
                      <a:pt x="29" y="96"/>
                    </a:cubicBezTo>
                    <a:cubicBezTo>
                      <a:pt x="8" y="91"/>
                      <a:pt x="0" y="20"/>
                      <a:pt x="30" y="7"/>
                    </a:cubicBezTo>
                    <a:cubicBezTo>
                      <a:pt x="47" y="0"/>
                      <a:pt x="78" y="7"/>
                      <a:pt x="93" y="22"/>
                    </a:cubicBezTo>
                    <a:cubicBezTo>
                      <a:pt x="108" y="37"/>
                      <a:pt x="108" y="74"/>
                      <a:pt x="93" y="84"/>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47500" lnSpcReduction="20000"/>
              </a:bodyPr>
              <a:lstStyle/>
              <a:p>
                <a:endParaRPr lang="zh-CN" altLang="en-US"/>
              </a:p>
            </p:txBody>
          </p:sp>
          <p:sp>
            <p:nvSpPr>
              <p:cNvPr id="196" name="ïṧlídè"/>
              <p:cNvSpPr/>
              <p:nvPr/>
            </p:nvSpPr>
            <p:spPr bwMode="auto">
              <a:xfrm>
                <a:off x="1466850" y="4689475"/>
                <a:ext cx="206375" cy="222250"/>
              </a:xfrm>
              <a:custGeom>
                <a:avLst/>
                <a:gdLst>
                  <a:gd name="T0" fmla="*/ 92 w 99"/>
                  <a:gd name="T1" fmla="*/ 23 h 106"/>
                  <a:gd name="T2" fmla="*/ 36 w 99"/>
                  <a:gd name="T3" fmla="*/ 5 h 106"/>
                  <a:gd name="T4" fmla="*/ 27 w 99"/>
                  <a:gd name="T5" fmla="*/ 87 h 106"/>
                  <a:gd name="T6" fmla="*/ 88 w 99"/>
                  <a:gd name="T7" fmla="*/ 90 h 106"/>
                  <a:gd name="T8" fmla="*/ 92 w 99"/>
                  <a:gd name="T9" fmla="*/ 23 h 106"/>
                </a:gdLst>
                <a:ahLst/>
                <a:cxnLst>
                  <a:cxn ang="0">
                    <a:pos x="T0" y="T1"/>
                  </a:cxn>
                  <a:cxn ang="0">
                    <a:pos x="T2" y="T3"/>
                  </a:cxn>
                  <a:cxn ang="0">
                    <a:pos x="T4" y="T5"/>
                  </a:cxn>
                  <a:cxn ang="0">
                    <a:pos x="T6" y="T7"/>
                  </a:cxn>
                  <a:cxn ang="0">
                    <a:pos x="T8" y="T9"/>
                  </a:cxn>
                </a:cxnLst>
                <a:rect l="0" t="0" r="r" b="b"/>
                <a:pathLst>
                  <a:path w="99" h="106">
                    <a:moveTo>
                      <a:pt x="92" y="23"/>
                    </a:moveTo>
                    <a:cubicBezTo>
                      <a:pt x="85" y="14"/>
                      <a:pt x="53" y="0"/>
                      <a:pt x="36" y="5"/>
                    </a:cubicBezTo>
                    <a:cubicBezTo>
                      <a:pt x="19" y="11"/>
                      <a:pt x="0" y="68"/>
                      <a:pt x="27" y="87"/>
                    </a:cubicBezTo>
                    <a:cubicBezTo>
                      <a:pt x="54" y="106"/>
                      <a:pt x="81" y="103"/>
                      <a:pt x="88" y="90"/>
                    </a:cubicBezTo>
                    <a:cubicBezTo>
                      <a:pt x="95" y="76"/>
                      <a:pt x="99" y="31"/>
                      <a:pt x="92" y="2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55000" lnSpcReduction="20000"/>
              </a:bodyPr>
              <a:lstStyle/>
              <a:p>
                <a:endParaRPr lang="zh-CN" altLang="en-US"/>
              </a:p>
            </p:txBody>
          </p:sp>
          <p:sp>
            <p:nvSpPr>
              <p:cNvPr id="197" name="iŝļïḍé"/>
              <p:cNvSpPr/>
              <p:nvPr/>
            </p:nvSpPr>
            <p:spPr bwMode="auto">
              <a:xfrm>
                <a:off x="673100" y="4689475"/>
                <a:ext cx="454025" cy="609600"/>
              </a:xfrm>
              <a:custGeom>
                <a:avLst/>
                <a:gdLst>
                  <a:gd name="T0" fmla="*/ 51 w 218"/>
                  <a:gd name="T1" fmla="*/ 0 h 292"/>
                  <a:gd name="T2" fmla="*/ 218 w 218"/>
                  <a:gd name="T3" fmla="*/ 256 h 292"/>
                  <a:gd name="T4" fmla="*/ 51 w 218"/>
                  <a:gd name="T5" fmla="*/ 0 h 292"/>
                </a:gdLst>
                <a:ahLst/>
                <a:cxnLst>
                  <a:cxn ang="0">
                    <a:pos x="T0" y="T1"/>
                  </a:cxn>
                  <a:cxn ang="0">
                    <a:pos x="T2" y="T3"/>
                  </a:cxn>
                  <a:cxn ang="0">
                    <a:pos x="T4" y="T5"/>
                  </a:cxn>
                </a:cxnLst>
                <a:rect l="0" t="0" r="r" b="b"/>
                <a:pathLst>
                  <a:path w="218" h="292">
                    <a:moveTo>
                      <a:pt x="51" y="0"/>
                    </a:moveTo>
                    <a:cubicBezTo>
                      <a:pt x="0" y="100"/>
                      <a:pt x="130" y="292"/>
                      <a:pt x="218" y="256"/>
                    </a:cubicBezTo>
                    <a:cubicBezTo>
                      <a:pt x="125" y="209"/>
                      <a:pt x="48" y="105"/>
                      <a:pt x="51" y="0"/>
                    </a:cubicBezTo>
                  </a:path>
                </a:pathLst>
              </a:custGeom>
              <a:solidFill>
                <a:srgbClr val="F2A1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sp>
            <p:nvSpPr>
              <p:cNvPr id="198" name="îs1ïḑè"/>
              <p:cNvSpPr/>
              <p:nvPr/>
            </p:nvSpPr>
            <p:spPr bwMode="auto">
              <a:xfrm>
                <a:off x="706437" y="5213350"/>
                <a:ext cx="457200" cy="933450"/>
              </a:xfrm>
              <a:custGeom>
                <a:avLst/>
                <a:gdLst>
                  <a:gd name="T0" fmla="*/ 0 w 288"/>
                  <a:gd name="T1" fmla="*/ 588 h 588"/>
                  <a:gd name="T2" fmla="*/ 3 w 288"/>
                  <a:gd name="T3" fmla="*/ 588 h 588"/>
                  <a:gd name="T4" fmla="*/ 288 w 288"/>
                  <a:gd name="T5" fmla="*/ 378 h 588"/>
                  <a:gd name="T6" fmla="*/ 0 w 288"/>
                  <a:gd name="T7" fmla="*/ 0 h 588"/>
                  <a:gd name="T8" fmla="*/ 0 w 288"/>
                  <a:gd name="T9" fmla="*/ 588 h 588"/>
                </a:gdLst>
                <a:ahLst/>
                <a:cxnLst>
                  <a:cxn ang="0">
                    <a:pos x="T0" y="T1"/>
                  </a:cxn>
                  <a:cxn ang="0">
                    <a:pos x="T2" y="T3"/>
                  </a:cxn>
                  <a:cxn ang="0">
                    <a:pos x="T4" y="T5"/>
                  </a:cxn>
                  <a:cxn ang="0">
                    <a:pos x="T6" y="T7"/>
                  </a:cxn>
                  <a:cxn ang="0">
                    <a:pos x="T8" y="T9"/>
                  </a:cxn>
                </a:cxnLst>
                <a:rect l="0" t="0" r="r" b="b"/>
                <a:pathLst>
                  <a:path w="288" h="588">
                    <a:moveTo>
                      <a:pt x="0" y="588"/>
                    </a:moveTo>
                    <a:lnTo>
                      <a:pt x="3" y="588"/>
                    </a:lnTo>
                    <a:lnTo>
                      <a:pt x="288" y="378"/>
                    </a:lnTo>
                    <a:lnTo>
                      <a:pt x="0" y="0"/>
                    </a:lnTo>
                    <a:lnTo>
                      <a:pt x="0" y="588"/>
                    </a:lnTo>
                    <a:close/>
                  </a:path>
                </a:pathLst>
              </a:custGeom>
              <a:solidFill>
                <a:srgbClr val="B3CC5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grpSp>
        <p:grpSp>
          <p:nvGrpSpPr>
            <p:cNvPr id="177" name="iṡ1ïḋe"/>
            <p:cNvGrpSpPr/>
            <p:nvPr/>
          </p:nvGrpSpPr>
          <p:grpSpPr>
            <a:xfrm>
              <a:off x="1158875" y="1376362"/>
              <a:ext cx="2232025" cy="2995613"/>
              <a:chOff x="1158875" y="1376362"/>
              <a:chExt cx="2232025" cy="2995613"/>
            </a:xfrm>
          </p:grpSpPr>
          <p:sp>
            <p:nvSpPr>
              <p:cNvPr id="178" name="iṧľiḋê"/>
              <p:cNvSpPr/>
              <p:nvPr/>
            </p:nvSpPr>
            <p:spPr bwMode="auto">
              <a:xfrm>
                <a:off x="1158875" y="1376362"/>
                <a:ext cx="2232025" cy="2182813"/>
              </a:xfrm>
              <a:custGeom>
                <a:avLst/>
                <a:gdLst>
                  <a:gd name="T0" fmla="*/ 533 w 1071"/>
                  <a:gd name="T1" fmla="*/ 1 h 1044"/>
                  <a:gd name="T2" fmla="*/ 1069 w 1071"/>
                  <a:gd name="T3" fmla="*/ 520 h 1044"/>
                  <a:gd name="T4" fmla="*/ 537 w 1071"/>
                  <a:gd name="T5" fmla="*/ 1043 h 1044"/>
                  <a:gd name="T6" fmla="*/ 1 w 1071"/>
                  <a:gd name="T7" fmla="*/ 524 h 1044"/>
                  <a:gd name="T8" fmla="*/ 533 w 1071"/>
                  <a:gd name="T9" fmla="*/ 1 h 1044"/>
                </a:gdLst>
                <a:ahLst/>
                <a:cxnLst>
                  <a:cxn ang="0">
                    <a:pos x="T0" y="T1"/>
                  </a:cxn>
                  <a:cxn ang="0">
                    <a:pos x="T2" y="T3"/>
                  </a:cxn>
                  <a:cxn ang="0">
                    <a:pos x="T4" y="T5"/>
                  </a:cxn>
                  <a:cxn ang="0">
                    <a:pos x="T6" y="T7"/>
                  </a:cxn>
                  <a:cxn ang="0">
                    <a:pos x="T8" y="T9"/>
                  </a:cxn>
                </a:cxnLst>
                <a:rect l="0" t="0" r="r" b="b"/>
                <a:pathLst>
                  <a:path w="1071" h="1044">
                    <a:moveTo>
                      <a:pt x="533" y="1"/>
                    </a:moveTo>
                    <a:cubicBezTo>
                      <a:pt x="828" y="0"/>
                      <a:pt x="1068" y="232"/>
                      <a:pt x="1069" y="520"/>
                    </a:cubicBezTo>
                    <a:cubicBezTo>
                      <a:pt x="1071" y="808"/>
                      <a:pt x="832" y="1042"/>
                      <a:pt x="537" y="1043"/>
                    </a:cubicBezTo>
                    <a:cubicBezTo>
                      <a:pt x="242" y="1044"/>
                      <a:pt x="2" y="812"/>
                      <a:pt x="1" y="524"/>
                    </a:cubicBezTo>
                    <a:cubicBezTo>
                      <a:pt x="0" y="236"/>
                      <a:pt x="238" y="2"/>
                      <a:pt x="533" y="1"/>
                    </a:cubicBezTo>
                  </a:path>
                </a:pathLst>
              </a:custGeom>
              <a:solidFill>
                <a:schemeClr val="bg1">
                  <a:lumMod val="50000"/>
                </a:schemeClr>
              </a:solidFill>
              <a:ln>
                <a:noFill/>
              </a:ln>
            </p:spPr>
            <p:txBody>
              <a:bodyPr vert="horz" wrap="square" lIns="91440" tIns="45720" rIns="91440" bIns="45720" numCol="1" anchor="t" anchorCtr="0" compatLnSpc="1">
                <a:normAutofit/>
              </a:bodyPr>
              <a:lstStyle/>
              <a:p>
                <a:endParaRPr lang="zh-CN" altLang="en-US"/>
              </a:p>
            </p:txBody>
          </p:sp>
          <p:grpSp>
            <p:nvGrpSpPr>
              <p:cNvPr id="179" name="íśḻïḋe"/>
              <p:cNvGrpSpPr/>
              <p:nvPr/>
            </p:nvGrpSpPr>
            <p:grpSpPr>
              <a:xfrm>
                <a:off x="1277937" y="1493837"/>
                <a:ext cx="1992313" cy="1947863"/>
                <a:chOff x="1277937" y="1493837"/>
                <a:chExt cx="1992313" cy="1947863"/>
              </a:xfrm>
            </p:grpSpPr>
            <p:sp>
              <p:nvSpPr>
                <p:cNvPr id="184" name="iSḷiḑe"/>
                <p:cNvSpPr/>
                <p:nvPr/>
              </p:nvSpPr>
              <p:spPr bwMode="auto">
                <a:xfrm>
                  <a:off x="1277937" y="1493837"/>
                  <a:ext cx="1992313" cy="1947863"/>
                </a:xfrm>
                <a:custGeom>
                  <a:avLst/>
                  <a:gdLst>
                    <a:gd name="T0" fmla="*/ 476 w 956"/>
                    <a:gd name="T1" fmla="*/ 1 h 932"/>
                    <a:gd name="T2" fmla="*/ 955 w 956"/>
                    <a:gd name="T3" fmla="*/ 464 h 932"/>
                    <a:gd name="T4" fmla="*/ 480 w 956"/>
                    <a:gd name="T5" fmla="*/ 931 h 932"/>
                    <a:gd name="T6" fmla="*/ 1 w 956"/>
                    <a:gd name="T7" fmla="*/ 468 h 932"/>
                    <a:gd name="T8" fmla="*/ 476 w 956"/>
                    <a:gd name="T9" fmla="*/ 1 h 932"/>
                  </a:gdLst>
                  <a:ahLst/>
                  <a:cxnLst>
                    <a:cxn ang="0">
                      <a:pos x="T0" y="T1"/>
                    </a:cxn>
                    <a:cxn ang="0">
                      <a:pos x="T2" y="T3"/>
                    </a:cxn>
                    <a:cxn ang="0">
                      <a:pos x="T4" y="T5"/>
                    </a:cxn>
                    <a:cxn ang="0">
                      <a:pos x="T6" y="T7"/>
                    </a:cxn>
                    <a:cxn ang="0">
                      <a:pos x="T8" y="T9"/>
                    </a:cxn>
                  </a:cxnLst>
                  <a:rect l="0" t="0" r="r" b="b"/>
                  <a:pathLst>
                    <a:path w="956" h="932">
                      <a:moveTo>
                        <a:pt x="476" y="1"/>
                      </a:moveTo>
                      <a:cubicBezTo>
                        <a:pt x="740" y="0"/>
                        <a:pt x="954" y="207"/>
                        <a:pt x="955" y="464"/>
                      </a:cubicBezTo>
                      <a:cubicBezTo>
                        <a:pt x="956" y="721"/>
                        <a:pt x="743" y="930"/>
                        <a:pt x="480" y="931"/>
                      </a:cubicBezTo>
                      <a:cubicBezTo>
                        <a:pt x="217" y="932"/>
                        <a:pt x="2" y="725"/>
                        <a:pt x="1" y="468"/>
                      </a:cubicBezTo>
                      <a:cubicBezTo>
                        <a:pt x="0" y="211"/>
                        <a:pt x="213" y="2"/>
                        <a:pt x="476" y="1"/>
                      </a:cubicBezTo>
                    </a:path>
                  </a:pathLst>
                </a:custGeom>
                <a:solidFill>
                  <a:srgbClr val="FFC000"/>
                </a:solidFill>
                <a:ln>
                  <a:noFill/>
                </a:ln>
              </p:spPr>
              <p:txBody>
                <a:bodyPr vert="horz" wrap="square" lIns="91440" tIns="45720" rIns="91440" bIns="45720" numCol="1" anchor="t" anchorCtr="0" compatLnSpc="1">
                  <a:normAutofit/>
                </a:bodyPr>
                <a:lstStyle/>
                <a:p>
                  <a:endParaRPr lang="zh-CN" altLang="en-US"/>
                </a:p>
              </p:txBody>
            </p:sp>
            <p:sp>
              <p:nvSpPr>
                <p:cNvPr id="185" name="íš1íḓê"/>
                <p:cNvSpPr/>
                <p:nvPr/>
              </p:nvSpPr>
              <p:spPr bwMode="auto">
                <a:xfrm>
                  <a:off x="1333500" y="2009775"/>
                  <a:ext cx="1441450" cy="1379538"/>
                </a:xfrm>
                <a:custGeom>
                  <a:avLst/>
                  <a:gdLst>
                    <a:gd name="T0" fmla="*/ 691 w 691"/>
                    <a:gd name="T1" fmla="*/ 597 h 660"/>
                    <a:gd name="T2" fmla="*/ 459 w 691"/>
                    <a:gd name="T3" fmla="*/ 659 h 660"/>
                    <a:gd name="T4" fmla="*/ 0 w 691"/>
                    <a:gd name="T5" fmla="*/ 215 h 660"/>
                    <a:gd name="T6" fmla="*/ 56 w 691"/>
                    <a:gd name="T7" fmla="*/ 0 h 660"/>
                    <a:gd name="T8" fmla="*/ 28 w 691"/>
                    <a:gd name="T9" fmla="*/ 159 h 660"/>
                    <a:gd name="T10" fmla="*/ 515 w 691"/>
                    <a:gd name="T11" fmla="*/ 630 h 660"/>
                    <a:gd name="T12" fmla="*/ 691 w 691"/>
                    <a:gd name="T13" fmla="*/ 597 h 660"/>
                  </a:gdLst>
                  <a:ahLst/>
                  <a:cxnLst>
                    <a:cxn ang="0">
                      <a:pos x="T0" y="T1"/>
                    </a:cxn>
                    <a:cxn ang="0">
                      <a:pos x="T2" y="T3"/>
                    </a:cxn>
                    <a:cxn ang="0">
                      <a:pos x="T4" y="T5"/>
                    </a:cxn>
                    <a:cxn ang="0">
                      <a:pos x="T6" y="T7"/>
                    </a:cxn>
                    <a:cxn ang="0">
                      <a:pos x="T8" y="T9"/>
                    </a:cxn>
                    <a:cxn ang="0">
                      <a:pos x="T10" y="T11"/>
                    </a:cxn>
                    <a:cxn ang="0">
                      <a:pos x="T12" y="T13"/>
                    </a:cxn>
                  </a:cxnLst>
                  <a:rect l="0" t="0" r="r" b="b"/>
                  <a:pathLst>
                    <a:path w="691" h="660">
                      <a:moveTo>
                        <a:pt x="691" y="597"/>
                      </a:moveTo>
                      <a:cubicBezTo>
                        <a:pt x="623" y="636"/>
                        <a:pt x="544" y="659"/>
                        <a:pt x="459" y="659"/>
                      </a:cubicBezTo>
                      <a:cubicBezTo>
                        <a:pt x="206" y="660"/>
                        <a:pt x="1" y="461"/>
                        <a:pt x="0" y="215"/>
                      </a:cubicBezTo>
                      <a:cubicBezTo>
                        <a:pt x="0" y="137"/>
                        <a:pt x="20" y="64"/>
                        <a:pt x="56" y="0"/>
                      </a:cubicBezTo>
                      <a:cubicBezTo>
                        <a:pt x="38" y="50"/>
                        <a:pt x="28" y="103"/>
                        <a:pt x="28" y="159"/>
                      </a:cubicBezTo>
                      <a:cubicBezTo>
                        <a:pt x="29" y="420"/>
                        <a:pt x="247" y="631"/>
                        <a:pt x="515" y="630"/>
                      </a:cubicBezTo>
                      <a:cubicBezTo>
                        <a:pt x="577" y="630"/>
                        <a:pt x="636" y="618"/>
                        <a:pt x="691" y="597"/>
                      </a:cubicBezTo>
                    </a:path>
                  </a:pathLst>
                </a:custGeom>
                <a:solidFill>
                  <a:schemeClr val="bg1">
                    <a:alpha val="50000"/>
                  </a:schemeClr>
                </a:solidFill>
                <a:ln>
                  <a:noFill/>
                </a:ln>
              </p:spPr>
              <p:txBody>
                <a:bodyPr vert="horz" wrap="square" lIns="91440" tIns="45720" rIns="91440" bIns="45720" numCol="1" anchor="t" anchorCtr="0" compatLnSpc="1">
                  <a:normAutofit/>
                </a:bodyPr>
                <a:lstStyle/>
                <a:p>
                  <a:endParaRPr lang="zh-CN" altLang="en-US"/>
                </a:p>
              </p:txBody>
            </p:sp>
          </p:grpSp>
          <p:grpSp>
            <p:nvGrpSpPr>
              <p:cNvPr id="180" name="íṡľïḑê"/>
              <p:cNvGrpSpPr/>
              <p:nvPr/>
            </p:nvGrpSpPr>
            <p:grpSpPr>
              <a:xfrm>
                <a:off x="1771650" y="3430587"/>
                <a:ext cx="474662" cy="941388"/>
                <a:chOff x="1771650" y="3430587"/>
                <a:chExt cx="474662" cy="941388"/>
              </a:xfrm>
              <a:solidFill>
                <a:schemeClr val="bg1">
                  <a:lumMod val="50000"/>
                </a:schemeClr>
              </a:solidFill>
            </p:grpSpPr>
            <p:sp>
              <p:nvSpPr>
                <p:cNvPr id="182" name="iṡḷiḓè"/>
                <p:cNvSpPr/>
                <p:nvPr/>
              </p:nvSpPr>
              <p:spPr bwMode="auto">
                <a:xfrm>
                  <a:off x="1871662" y="3467100"/>
                  <a:ext cx="374650" cy="230188"/>
                </a:xfrm>
                <a:custGeom>
                  <a:avLst/>
                  <a:gdLst>
                    <a:gd name="T0" fmla="*/ 11 w 180"/>
                    <a:gd name="T1" fmla="*/ 0 h 110"/>
                    <a:gd name="T2" fmla="*/ 180 w 180"/>
                    <a:gd name="T3" fmla="*/ 32 h 110"/>
                    <a:gd name="T4" fmla="*/ 169 w 180"/>
                    <a:gd name="T5" fmla="*/ 96 h 110"/>
                    <a:gd name="T6" fmla="*/ 0 w 180"/>
                    <a:gd name="T7" fmla="*/ 64 h 110"/>
                    <a:gd name="T8" fmla="*/ 11 w 180"/>
                    <a:gd name="T9" fmla="*/ 0 h 110"/>
                  </a:gdLst>
                  <a:ahLst/>
                  <a:cxnLst>
                    <a:cxn ang="0">
                      <a:pos x="T0" y="T1"/>
                    </a:cxn>
                    <a:cxn ang="0">
                      <a:pos x="T2" y="T3"/>
                    </a:cxn>
                    <a:cxn ang="0">
                      <a:pos x="T4" y="T5"/>
                    </a:cxn>
                    <a:cxn ang="0">
                      <a:pos x="T6" y="T7"/>
                    </a:cxn>
                    <a:cxn ang="0">
                      <a:pos x="T8" y="T9"/>
                    </a:cxn>
                  </a:cxnLst>
                  <a:rect l="0" t="0" r="r" b="b"/>
                  <a:pathLst>
                    <a:path w="180" h="110">
                      <a:moveTo>
                        <a:pt x="11" y="0"/>
                      </a:moveTo>
                      <a:cubicBezTo>
                        <a:pt x="180" y="32"/>
                        <a:pt x="180" y="32"/>
                        <a:pt x="180" y="32"/>
                      </a:cubicBezTo>
                      <a:cubicBezTo>
                        <a:pt x="169" y="96"/>
                        <a:pt x="169" y="96"/>
                        <a:pt x="169" y="96"/>
                      </a:cubicBezTo>
                      <a:cubicBezTo>
                        <a:pt x="104" y="110"/>
                        <a:pt x="47" y="99"/>
                        <a:pt x="0" y="64"/>
                      </a:cubicBez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62500" lnSpcReduction="20000"/>
                </a:bodyPr>
                <a:lstStyle/>
                <a:p>
                  <a:endParaRPr lang="zh-CN" altLang="en-US"/>
                </a:p>
              </p:txBody>
            </p:sp>
            <p:sp>
              <p:nvSpPr>
                <p:cNvPr id="183" name="ïṥlïḋé"/>
                <p:cNvSpPr/>
                <p:nvPr/>
              </p:nvSpPr>
              <p:spPr bwMode="auto">
                <a:xfrm>
                  <a:off x="1771650" y="3430587"/>
                  <a:ext cx="430213" cy="941388"/>
                </a:xfrm>
                <a:custGeom>
                  <a:avLst/>
                  <a:gdLst>
                    <a:gd name="T0" fmla="*/ 89 w 206"/>
                    <a:gd name="T1" fmla="*/ 0 h 450"/>
                    <a:gd name="T2" fmla="*/ 206 w 206"/>
                    <a:gd name="T3" fmla="*/ 22 h 450"/>
                    <a:gd name="T4" fmla="*/ 178 w 206"/>
                    <a:gd name="T5" fmla="*/ 161 h 450"/>
                    <a:gd name="T6" fmla="*/ 145 w 206"/>
                    <a:gd name="T7" fmla="*/ 391 h 450"/>
                    <a:gd name="T8" fmla="*/ 0 w 206"/>
                    <a:gd name="T9" fmla="*/ 450 h 450"/>
                    <a:gd name="T10" fmla="*/ 36 w 206"/>
                    <a:gd name="T11" fmla="*/ 270 h 450"/>
                    <a:gd name="T12" fmla="*/ 71 w 206"/>
                    <a:gd name="T13" fmla="*/ 94 h 450"/>
                    <a:gd name="T14" fmla="*/ 89 w 206"/>
                    <a:gd name="T15" fmla="*/ 0 h 4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6" h="450">
                      <a:moveTo>
                        <a:pt x="89" y="0"/>
                      </a:moveTo>
                      <a:cubicBezTo>
                        <a:pt x="206" y="22"/>
                        <a:pt x="206" y="22"/>
                        <a:pt x="206" y="22"/>
                      </a:cubicBezTo>
                      <a:cubicBezTo>
                        <a:pt x="178" y="161"/>
                        <a:pt x="178" y="161"/>
                        <a:pt x="178" y="161"/>
                      </a:cubicBezTo>
                      <a:cubicBezTo>
                        <a:pt x="180" y="275"/>
                        <a:pt x="71" y="298"/>
                        <a:pt x="145" y="391"/>
                      </a:cubicBezTo>
                      <a:cubicBezTo>
                        <a:pt x="116" y="414"/>
                        <a:pt x="63" y="446"/>
                        <a:pt x="0" y="450"/>
                      </a:cubicBezTo>
                      <a:cubicBezTo>
                        <a:pt x="12" y="390"/>
                        <a:pt x="24" y="330"/>
                        <a:pt x="36" y="270"/>
                      </a:cubicBezTo>
                      <a:cubicBezTo>
                        <a:pt x="71" y="218"/>
                        <a:pt x="88" y="162"/>
                        <a:pt x="71" y="94"/>
                      </a:cubicBezTo>
                      <a:lnTo>
                        <a:pt x="8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dirty="0"/>
                </a:p>
              </p:txBody>
            </p:sp>
          </p:grpSp>
          <p:sp>
            <p:nvSpPr>
              <p:cNvPr id="181" name="íṩ1ïdè"/>
              <p:cNvSpPr/>
              <p:nvPr/>
            </p:nvSpPr>
            <p:spPr>
              <a:xfrm>
                <a:off x="1991349" y="2220045"/>
                <a:ext cx="565488" cy="495446"/>
              </a:xfrm>
              <a:custGeom>
                <a:avLst/>
                <a:gdLst/>
                <a:ahLst/>
                <a:cxnLst/>
                <a:rect l="0" t="0" r="0" b="0"/>
                <a:pathLst>
                  <a:path w="120000" h="120000" extrusionOk="0">
                    <a:moveTo>
                      <a:pt x="117009" y="65310"/>
                    </a:moveTo>
                    <a:lnTo>
                      <a:pt x="117009" y="65310"/>
                    </a:lnTo>
                    <a:lnTo>
                      <a:pt x="117009" y="65310"/>
                    </a:lnTo>
                    <a:cubicBezTo>
                      <a:pt x="61993" y="91073"/>
                      <a:pt x="61993" y="91073"/>
                      <a:pt x="61993" y="91073"/>
                    </a:cubicBezTo>
                    <a:lnTo>
                      <a:pt x="61993" y="91073"/>
                    </a:lnTo>
                    <a:lnTo>
                      <a:pt x="61993" y="91073"/>
                    </a:lnTo>
                    <a:lnTo>
                      <a:pt x="61993" y="91073"/>
                    </a:lnTo>
                    <a:cubicBezTo>
                      <a:pt x="61993" y="92655"/>
                      <a:pt x="60598" y="92655"/>
                      <a:pt x="60598" y="92655"/>
                    </a:cubicBezTo>
                    <a:cubicBezTo>
                      <a:pt x="59202" y="92655"/>
                      <a:pt x="59202" y="92655"/>
                      <a:pt x="57807" y="91073"/>
                    </a:cubicBezTo>
                    <a:lnTo>
                      <a:pt x="57807" y="91073"/>
                    </a:lnTo>
                    <a:lnTo>
                      <a:pt x="57807" y="91073"/>
                    </a:lnTo>
                    <a:lnTo>
                      <a:pt x="57807" y="91073"/>
                    </a:lnTo>
                    <a:cubicBezTo>
                      <a:pt x="2990" y="65310"/>
                      <a:pt x="2990" y="65310"/>
                      <a:pt x="2990" y="65310"/>
                    </a:cubicBezTo>
                    <a:lnTo>
                      <a:pt x="2990" y="65310"/>
                    </a:lnTo>
                    <a:cubicBezTo>
                      <a:pt x="1395" y="65310"/>
                      <a:pt x="0" y="62146"/>
                      <a:pt x="0" y="60564"/>
                    </a:cubicBezTo>
                    <a:cubicBezTo>
                      <a:pt x="0" y="55819"/>
                      <a:pt x="2990" y="54237"/>
                      <a:pt x="5780" y="54237"/>
                    </a:cubicBezTo>
                    <a:cubicBezTo>
                      <a:pt x="7176" y="54237"/>
                      <a:pt x="7176" y="54237"/>
                      <a:pt x="8571" y="54237"/>
                    </a:cubicBezTo>
                    <a:lnTo>
                      <a:pt x="8571" y="54237"/>
                    </a:lnTo>
                    <a:lnTo>
                      <a:pt x="8571" y="54237"/>
                    </a:lnTo>
                    <a:lnTo>
                      <a:pt x="8571" y="54237"/>
                    </a:lnTo>
                    <a:cubicBezTo>
                      <a:pt x="60598" y="78192"/>
                      <a:pt x="60598" y="78192"/>
                      <a:pt x="60598" y="78192"/>
                    </a:cubicBezTo>
                    <a:cubicBezTo>
                      <a:pt x="112823" y="54237"/>
                      <a:pt x="112823" y="54237"/>
                      <a:pt x="112823" y="54237"/>
                    </a:cubicBezTo>
                    <a:lnTo>
                      <a:pt x="112823" y="54237"/>
                    </a:lnTo>
                    <a:lnTo>
                      <a:pt x="112823" y="54237"/>
                    </a:lnTo>
                    <a:lnTo>
                      <a:pt x="112823" y="54237"/>
                    </a:lnTo>
                    <a:lnTo>
                      <a:pt x="114219" y="54237"/>
                    </a:lnTo>
                    <a:cubicBezTo>
                      <a:pt x="118405" y="54237"/>
                      <a:pt x="119800" y="55819"/>
                      <a:pt x="119800" y="60564"/>
                    </a:cubicBezTo>
                    <a:cubicBezTo>
                      <a:pt x="119800" y="62146"/>
                      <a:pt x="118405" y="65310"/>
                      <a:pt x="117009" y="65310"/>
                    </a:cubicBezTo>
                    <a:close/>
                    <a:moveTo>
                      <a:pt x="117009" y="38192"/>
                    </a:moveTo>
                    <a:lnTo>
                      <a:pt x="117009" y="38192"/>
                    </a:lnTo>
                    <a:lnTo>
                      <a:pt x="117009" y="38192"/>
                    </a:lnTo>
                    <a:cubicBezTo>
                      <a:pt x="61993" y="63728"/>
                      <a:pt x="61993" y="63728"/>
                      <a:pt x="61993" y="63728"/>
                    </a:cubicBezTo>
                    <a:lnTo>
                      <a:pt x="61993" y="63728"/>
                    </a:lnTo>
                    <a:lnTo>
                      <a:pt x="61993" y="63728"/>
                    </a:lnTo>
                    <a:lnTo>
                      <a:pt x="61993" y="63728"/>
                    </a:lnTo>
                    <a:lnTo>
                      <a:pt x="60598" y="63728"/>
                    </a:lnTo>
                    <a:cubicBezTo>
                      <a:pt x="59202" y="63728"/>
                      <a:pt x="59202" y="63728"/>
                      <a:pt x="57807" y="63728"/>
                    </a:cubicBezTo>
                    <a:lnTo>
                      <a:pt x="57807" y="63728"/>
                    </a:lnTo>
                    <a:lnTo>
                      <a:pt x="57807" y="63728"/>
                    </a:lnTo>
                    <a:lnTo>
                      <a:pt x="57807" y="63728"/>
                    </a:lnTo>
                    <a:cubicBezTo>
                      <a:pt x="2990" y="38192"/>
                      <a:pt x="2990" y="38192"/>
                      <a:pt x="2990" y="38192"/>
                    </a:cubicBezTo>
                    <a:lnTo>
                      <a:pt x="2990" y="38192"/>
                    </a:lnTo>
                    <a:cubicBezTo>
                      <a:pt x="1395" y="36610"/>
                      <a:pt x="0" y="35028"/>
                      <a:pt x="0" y="31864"/>
                    </a:cubicBezTo>
                    <a:cubicBezTo>
                      <a:pt x="0" y="30282"/>
                      <a:pt x="1395" y="27118"/>
                      <a:pt x="2990" y="27118"/>
                    </a:cubicBezTo>
                    <a:lnTo>
                      <a:pt x="2990" y="27118"/>
                    </a:lnTo>
                    <a:cubicBezTo>
                      <a:pt x="57807" y="1581"/>
                      <a:pt x="57807" y="1581"/>
                      <a:pt x="57807" y="1581"/>
                    </a:cubicBezTo>
                    <a:lnTo>
                      <a:pt x="57807" y="1581"/>
                    </a:lnTo>
                    <a:lnTo>
                      <a:pt x="57807" y="1581"/>
                    </a:lnTo>
                    <a:lnTo>
                      <a:pt x="57807" y="1581"/>
                    </a:lnTo>
                    <a:cubicBezTo>
                      <a:pt x="59202" y="0"/>
                      <a:pt x="59202" y="0"/>
                      <a:pt x="60598" y="0"/>
                    </a:cubicBezTo>
                    <a:cubicBezTo>
                      <a:pt x="60598" y="0"/>
                      <a:pt x="61993" y="0"/>
                      <a:pt x="61993" y="1581"/>
                    </a:cubicBezTo>
                    <a:lnTo>
                      <a:pt x="61993" y="1581"/>
                    </a:lnTo>
                    <a:lnTo>
                      <a:pt x="61993" y="1581"/>
                    </a:lnTo>
                    <a:lnTo>
                      <a:pt x="61993" y="1581"/>
                    </a:lnTo>
                    <a:cubicBezTo>
                      <a:pt x="117009" y="27118"/>
                      <a:pt x="117009" y="27118"/>
                      <a:pt x="117009" y="27118"/>
                    </a:cubicBezTo>
                    <a:lnTo>
                      <a:pt x="117009" y="27118"/>
                    </a:lnTo>
                    <a:cubicBezTo>
                      <a:pt x="118405" y="27118"/>
                      <a:pt x="119800" y="30282"/>
                      <a:pt x="119800" y="31864"/>
                    </a:cubicBezTo>
                    <a:cubicBezTo>
                      <a:pt x="119800" y="35028"/>
                      <a:pt x="118405" y="36610"/>
                      <a:pt x="117009" y="38192"/>
                    </a:cubicBezTo>
                    <a:close/>
                    <a:moveTo>
                      <a:pt x="5780" y="81355"/>
                    </a:moveTo>
                    <a:lnTo>
                      <a:pt x="5780" y="81355"/>
                    </a:lnTo>
                    <a:cubicBezTo>
                      <a:pt x="7176" y="81355"/>
                      <a:pt x="7176" y="81355"/>
                      <a:pt x="8571" y="81355"/>
                    </a:cubicBezTo>
                    <a:lnTo>
                      <a:pt x="8571" y="81355"/>
                    </a:lnTo>
                    <a:lnTo>
                      <a:pt x="8571" y="81355"/>
                    </a:lnTo>
                    <a:lnTo>
                      <a:pt x="8571" y="81355"/>
                    </a:lnTo>
                    <a:cubicBezTo>
                      <a:pt x="60598" y="106892"/>
                      <a:pt x="60598" y="106892"/>
                      <a:pt x="60598" y="106892"/>
                    </a:cubicBezTo>
                    <a:cubicBezTo>
                      <a:pt x="112823" y="81355"/>
                      <a:pt x="112823" y="81355"/>
                      <a:pt x="112823" y="81355"/>
                    </a:cubicBezTo>
                    <a:lnTo>
                      <a:pt x="112823" y="81355"/>
                    </a:lnTo>
                    <a:lnTo>
                      <a:pt x="112823" y="81355"/>
                    </a:lnTo>
                    <a:lnTo>
                      <a:pt x="112823" y="81355"/>
                    </a:lnTo>
                    <a:lnTo>
                      <a:pt x="114219" y="81355"/>
                    </a:lnTo>
                    <a:cubicBezTo>
                      <a:pt x="118405" y="81355"/>
                      <a:pt x="119800" y="84519"/>
                      <a:pt x="119800" y="87683"/>
                    </a:cubicBezTo>
                    <a:cubicBezTo>
                      <a:pt x="119800" y="91073"/>
                      <a:pt x="118405" y="92655"/>
                      <a:pt x="117009" y="94237"/>
                    </a:cubicBezTo>
                    <a:lnTo>
                      <a:pt x="117009" y="94237"/>
                    </a:lnTo>
                    <a:cubicBezTo>
                      <a:pt x="61993" y="119774"/>
                      <a:pt x="61993" y="119774"/>
                      <a:pt x="61993" y="119774"/>
                    </a:cubicBezTo>
                    <a:lnTo>
                      <a:pt x="61993" y="119774"/>
                    </a:lnTo>
                    <a:lnTo>
                      <a:pt x="61993" y="119774"/>
                    </a:lnTo>
                    <a:lnTo>
                      <a:pt x="61993" y="119774"/>
                    </a:lnTo>
                    <a:lnTo>
                      <a:pt x="60598" y="119774"/>
                    </a:lnTo>
                    <a:cubicBezTo>
                      <a:pt x="59202" y="119774"/>
                      <a:pt x="59202" y="119774"/>
                      <a:pt x="57807" y="119774"/>
                    </a:cubicBezTo>
                    <a:lnTo>
                      <a:pt x="57807" y="119774"/>
                    </a:lnTo>
                    <a:lnTo>
                      <a:pt x="57807" y="119774"/>
                    </a:lnTo>
                    <a:lnTo>
                      <a:pt x="57807" y="119774"/>
                    </a:lnTo>
                    <a:cubicBezTo>
                      <a:pt x="2990" y="94237"/>
                      <a:pt x="2990" y="94237"/>
                      <a:pt x="2990" y="94237"/>
                    </a:cubicBezTo>
                    <a:lnTo>
                      <a:pt x="2990" y="94237"/>
                    </a:lnTo>
                    <a:cubicBezTo>
                      <a:pt x="1395" y="92655"/>
                      <a:pt x="0" y="91073"/>
                      <a:pt x="0" y="87683"/>
                    </a:cubicBezTo>
                    <a:cubicBezTo>
                      <a:pt x="0" y="84519"/>
                      <a:pt x="2990" y="81355"/>
                      <a:pt x="5780" y="81355"/>
                    </a:cubicBezTo>
                    <a:close/>
                  </a:path>
                </a:pathLst>
              </a:custGeom>
              <a:solidFill>
                <a:schemeClr val="bg1"/>
              </a:solidFill>
              <a:ln>
                <a:noFill/>
              </a:ln>
            </p:spPr>
            <p:txBody>
              <a:bodyPr wrap="square" lIns="91440" tIns="45720" rIns="91440" bIns="45720" anchor="ctr" anchorCtr="0">
                <a:normAutofit fontScale="25000" lnSpcReduction="20000"/>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endParaRPr sz="3600">
                  <a:solidFill>
                    <a:schemeClr val="bg2">
                      <a:lumMod val="50000"/>
                    </a:schemeClr>
                  </a:solidFill>
                </a:endParaRPr>
              </a:p>
            </p:txBody>
          </p:sp>
        </p:grpSp>
      </p:gr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1019175" y="247650"/>
            <a:ext cx="10334624" cy="619126"/>
          </a:xfrm>
          <a:prstGeom prst="rect">
            <a:avLst/>
          </a:prstGeom>
        </p:spPr>
        <p:txBody>
          <a:bodyPr/>
          <a:lstStyle>
            <a:lvl1pPr>
              <a:defRPr b="0"/>
            </a:lvl1pPr>
          </a:lstStyle>
          <a:p>
            <a:r>
              <a:rPr lang="zh-CN" altLang="en-US"/>
              <a:t>此处</a:t>
            </a:r>
            <a:r>
              <a:rPr lang="zh-CN" altLang="en-US" dirty="0"/>
              <a:t>编辑母版标题样式</a:t>
            </a:r>
            <a:endParaRPr lang="zh-CN" altLang="en-US" dirty="0"/>
          </a:p>
        </p:txBody>
      </p:sp>
      <p:sp>
        <p:nvSpPr>
          <p:cNvPr id="3" name="灯片编号占位符 5"/>
          <p:cNvSpPr>
            <a:spLocks noGrp="1"/>
          </p:cNvSpPr>
          <p:nvPr>
            <p:ph type="sldNum" sz="quarter" idx="4"/>
          </p:nvPr>
        </p:nvSpPr>
        <p:spPr>
          <a:xfrm>
            <a:off x="11150659" y="127090"/>
            <a:ext cx="672861" cy="643416"/>
          </a:xfrm>
          <a:prstGeom prst="rect">
            <a:avLst/>
          </a:prstGeom>
        </p:spPr>
        <p:txBody>
          <a:bodyPr vert="horz" lIns="91440" tIns="45720" rIns="91440" bIns="45720" rtlCol="0" anchor="ctr"/>
          <a:lstStyle>
            <a:lvl1pPr algn="ctr">
              <a:defRPr sz="1800">
                <a:solidFill>
                  <a:schemeClr val="tx1"/>
                </a:solidFill>
              </a:defRPr>
            </a:lvl1pPr>
          </a:lstStyle>
          <a:p>
            <a:fld id="{5DD3DB80-B894-403A-B48E-6FDC1A72010E}"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末尾幻灯片">
    <p:bg>
      <p:bgPr>
        <a:gradFill>
          <a:gsLst>
            <a:gs pos="0">
              <a:schemeClr val="accent2">
                <a:lumMod val="0"/>
                <a:lumOff val="100000"/>
              </a:schemeClr>
            </a:gs>
            <a:gs pos="35000">
              <a:schemeClr val="accent2">
                <a:lumMod val="0"/>
                <a:lumOff val="100000"/>
              </a:schemeClr>
            </a:gs>
            <a:gs pos="100000">
              <a:schemeClr val="accent2">
                <a:lumMod val="100000"/>
              </a:schemeClr>
            </a:gs>
          </a:gsLst>
          <a:path path="circle">
            <a:fillToRect l="50000" t="-80000" r="50000" b="180000"/>
          </a:path>
        </a:gradFill>
        <a:effectLst/>
      </p:bgPr>
    </p:bg>
    <p:spTree>
      <p:nvGrpSpPr>
        <p:cNvPr id="1" name=""/>
        <p:cNvGrpSpPr/>
        <p:nvPr/>
      </p:nvGrpSpPr>
      <p:grpSpPr>
        <a:xfrm>
          <a:off x="0" y="0"/>
          <a:ext cx="0" cy="0"/>
          <a:chOff x="0" y="0"/>
          <a:chExt cx="0" cy="0"/>
        </a:xfrm>
      </p:grpSpPr>
      <p:sp>
        <p:nvSpPr>
          <p:cNvPr id="427" name="矩形 426"/>
          <p:cNvSpPr/>
          <p:nvPr userDrawn="1"/>
        </p:nvSpPr>
        <p:spPr>
          <a:xfrm>
            <a:off x="0" y="-282633"/>
            <a:ext cx="12192000" cy="72082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p:cNvSpPr/>
          <p:nvPr userDrawn="1"/>
        </p:nvSpPr>
        <p:spPr>
          <a:xfrm>
            <a:off x="1570432" y="5708388"/>
            <a:ext cx="582218" cy="50191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9" name="图片 208"/>
          <p:cNvPicPr>
            <a:picLocks noChangeAspect="1"/>
          </p:cNvPicPr>
          <p:nvPr userDrawn="1"/>
        </p:nvPicPr>
        <p:blipFill>
          <a:blip r:embed="rId2" cstate="print">
            <a:duotone>
              <a:schemeClr val="accent2">
                <a:shade val="45000"/>
                <a:satMod val="135000"/>
              </a:schemeClr>
              <a:prstClr val="white"/>
            </a:duotone>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tretch>
            <a:fillRect/>
          </a:stretch>
        </p:blipFill>
        <p:spPr>
          <a:xfrm rot="5400000">
            <a:off x="0" y="0"/>
            <a:ext cx="6850743" cy="6850743"/>
          </a:xfrm>
          <a:prstGeom prst="rect">
            <a:avLst/>
          </a:prstGeom>
        </p:spPr>
      </p:pic>
      <p:sp>
        <p:nvSpPr>
          <p:cNvPr id="210" name="椭圆 209"/>
          <p:cNvSpPr/>
          <p:nvPr userDrawn="1"/>
        </p:nvSpPr>
        <p:spPr>
          <a:xfrm flipH="1">
            <a:off x="1250673" y="1121228"/>
            <a:ext cx="4644573" cy="4644573"/>
          </a:xfrm>
          <a:prstGeom prst="ellipse">
            <a:avLst/>
          </a:prstGeom>
          <a:blipFill rotWithShape="1">
            <a:blip r:embed="rId4">
              <a:duotone>
                <a:schemeClr val="accent2">
                  <a:shade val="45000"/>
                  <a:satMod val="135000"/>
                </a:schemeClr>
                <a:prstClr val="white"/>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96000" y="394405"/>
            <a:ext cx="10800000" cy="792000"/>
          </a:xfrm>
        </p:spPr>
        <p:txBody>
          <a:bodyPr lIns="0" tIns="0" rIns="0" bIns="0" anchor="t"/>
          <a:lstStyle>
            <a:lvl1pPr algn="l" fontAlgn="base">
              <a:defRPr sz="3200">
                <a:solidFill>
                  <a:schemeClr val="tx1">
                    <a:lumMod val="85000"/>
                    <a:lumOff val="15000"/>
                  </a:schemeClr>
                </a:solidFill>
                <a:latin typeface="+mj-ea"/>
                <a:ea typeface="+mj-ea"/>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a:xfrm>
            <a:off x="4116000" y="6314400"/>
            <a:ext cx="3960000" cy="316800"/>
          </a:xfrm>
        </p:spPr>
        <p:txBody>
          <a:bodyPr/>
          <a:lstStyle/>
          <a:p>
            <a:endParaRPr lang="zh-CN" altLang="en-US" dirty="0"/>
          </a:p>
        </p:txBody>
      </p:sp>
      <p:sp>
        <p:nvSpPr>
          <p:cNvPr id="5" name="灯片编号占位符 4"/>
          <p:cNvSpPr>
            <a:spLocks noGrp="1"/>
          </p:cNvSpPr>
          <p:nvPr>
            <p:ph type="sldNum" sz="quarter" idx="12"/>
            <p:custDataLst>
              <p:tags r:id="rId5"/>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3" name="直接连接符 12"/>
          <p:cNvCxnSpPr/>
          <p:nvPr userDrawn="1"/>
        </p:nvCxnSpPr>
        <p:spPr>
          <a:xfrm flipV="1">
            <a:off x="0" y="803724"/>
            <a:ext cx="11291976" cy="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 name="文本占位符 2"/>
          <p:cNvSpPr>
            <a:spLocks noGrp="1"/>
          </p:cNvSpPr>
          <p:nvPr>
            <p:ph type="body" idx="1"/>
          </p:nvPr>
        </p:nvSpPr>
        <p:spPr>
          <a:xfrm>
            <a:off x="669924" y="1123950"/>
            <a:ext cx="10850563" cy="5019675"/>
          </a:xfrm>
          <a:prstGeom prst="rect">
            <a:avLst/>
          </a:prstGeom>
        </p:spPr>
        <p:txBody>
          <a:bodyPr vert="horz" lIns="91440" tIns="45720" rIns="91440" bIns="45720" rtlCol="0">
            <a:normAutofit/>
          </a:bodyPr>
          <a:lstStyle/>
          <a:p>
            <a:pPr lvl="0"/>
            <a:r>
              <a:rPr lang="en-US" dirty="0"/>
              <a:t>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zh-CN" altLang="en-US" dirty="0"/>
          </a:p>
        </p:txBody>
      </p:sp>
      <p:grpSp>
        <p:nvGrpSpPr>
          <p:cNvPr id="20" name="组合 19"/>
          <p:cNvGrpSpPr/>
          <p:nvPr userDrawn="1"/>
        </p:nvGrpSpPr>
        <p:grpSpPr>
          <a:xfrm>
            <a:off x="163767" y="357357"/>
            <a:ext cx="735172" cy="271046"/>
            <a:chOff x="264939" y="188640"/>
            <a:chExt cx="604358" cy="216024"/>
          </a:xfrm>
        </p:grpSpPr>
        <p:sp>
          <p:nvSpPr>
            <p:cNvPr id="21" name="燕尾形 7"/>
            <p:cNvSpPr/>
            <p:nvPr/>
          </p:nvSpPr>
          <p:spPr>
            <a:xfrm>
              <a:off x="264939" y="188640"/>
              <a:ext cx="216024" cy="216024"/>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22" name="燕尾形 8"/>
            <p:cNvSpPr/>
            <p:nvPr/>
          </p:nvSpPr>
          <p:spPr>
            <a:xfrm>
              <a:off x="454914" y="188640"/>
              <a:ext cx="216024" cy="216024"/>
            </a:xfrm>
            <a:prstGeom prst="chevron">
              <a:avLst/>
            </a:prstGeom>
            <a:solidFill>
              <a:schemeClr val="accent2">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燕尾形 9"/>
            <p:cNvSpPr/>
            <p:nvPr/>
          </p:nvSpPr>
          <p:spPr>
            <a:xfrm>
              <a:off x="653273" y="188640"/>
              <a:ext cx="216024" cy="216024"/>
            </a:xfrm>
            <a:prstGeom prst="chevron">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4" name="iconfont-11253-5327464"/>
          <p:cNvSpPr>
            <a:spLocks noChangeAspect="1"/>
          </p:cNvSpPr>
          <p:nvPr userDrawn="1"/>
        </p:nvSpPr>
        <p:spPr bwMode="auto">
          <a:xfrm>
            <a:off x="11263213" y="223316"/>
            <a:ext cx="432794" cy="648189"/>
          </a:xfrm>
          <a:custGeom>
            <a:avLst/>
            <a:gdLst>
              <a:gd name="T0" fmla="*/ 6001 w 6672"/>
              <a:gd name="T1" fmla="*/ 4661 h 9999"/>
              <a:gd name="T2" fmla="*/ 5128 w 6672"/>
              <a:gd name="T3" fmla="*/ 5850 h 9999"/>
              <a:gd name="T4" fmla="*/ 5212 w 6672"/>
              <a:gd name="T5" fmla="*/ 7084 h 9999"/>
              <a:gd name="T6" fmla="*/ 5212 w 6672"/>
              <a:gd name="T7" fmla="*/ 7916 h 9999"/>
              <a:gd name="T8" fmla="*/ 5003 w 6672"/>
              <a:gd name="T9" fmla="*/ 8749 h 9999"/>
              <a:gd name="T10" fmla="*/ 4294 w 6672"/>
              <a:gd name="T11" fmla="*/ 9374 h 9999"/>
              <a:gd name="T12" fmla="*/ 3336 w 6672"/>
              <a:gd name="T13" fmla="*/ 9999 h 9999"/>
              <a:gd name="T14" fmla="*/ 2377 w 6672"/>
              <a:gd name="T15" fmla="*/ 9374 h 9999"/>
              <a:gd name="T16" fmla="*/ 1668 w 6672"/>
              <a:gd name="T17" fmla="*/ 8749 h 9999"/>
              <a:gd name="T18" fmla="*/ 1460 w 6672"/>
              <a:gd name="T19" fmla="*/ 7916 h 9999"/>
              <a:gd name="T20" fmla="*/ 1460 w 6672"/>
              <a:gd name="T21" fmla="*/ 7084 h 9999"/>
              <a:gd name="T22" fmla="*/ 1543 w 6672"/>
              <a:gd name="T23" fmla="*/ 5850 h 9999"/>
              <a:gd name="T24" fmla="*/ 671 w 6672"/>
              <a:gd name="T25" fmla="*/ 4661 h 9999"/>
              <a:gd name="T26" fmla="*/ 291 w 6672"/>
              <a:gd name="T27" fmla="*/ 1715 h 9999"/>
              <a:gd name="T28" fmla="*/ 2120 w 6672"/>
              <a:gd name="T29" fmla="*/ 212 h 9999"/>
              <a:gd name="T30" fmla="*/ 4550 w 6672"/>
              <a:gd name="T31" fmla="*/ 212 h 9999"/>
              <a:gd name="T32" fmla="*/ 6378 w 6672"/>
              <a:gd name="T33" fmla="*/ 1715 h 9999"/>
              <a:gd name="T34" fmla="*/ 5840 w 6672"/>
              <a:gd name="T35" fmla="*/ 2916 h 9999"/>
              <a:gd name="T36" fmla="*/ 5028 w 6672"/>
              <a:gd name="T37" fmla="*/ 1383 h 9999"/>
              <a:gd name="T38" fmla="*/ 3339 w 6672"/>
              <a:gd name="T39" fmla="*/ 833 h 9999"/>
              <a:gd name="T40" fmla="*/ 1651 w 6672"/>
              <a:gd name="T41" fmla="*/ 1383 h 9999"/>
              <a:gd name="T42" fmla="*/ 839 w 6672"/>
              <a:gd name="T43" fmla="*/ 2916 h 9999"/>
              <a:gd name="T44" fmla="*/ 1481 w 6672"/>
              <a:gd name="T45" fmla="*/ 4304 h 9999"/>
              <a:gd name="T46" fmla="*/ 2597 w 6672"/>
              <a:gd name="T47" fmla="*/ 6459 h 9999"/>
              <a:gd name="T48" fmla="*/ 4999 w 6672"/>
              <a:gd name="T49" fmla="*/ 4519 h 9999"/>
              <a:gd name="T50" fmla="*/ 5397 w 6672"/>
              <a:gd name="T51" fmla="*/ 4089 h 9999"/>
              <a:gd name="T52" fmla="*/ 4798 w 6672"/>
              <a:gd name="T53" fmla="*/ 2916 h 9999"/>
              <a:gd name="T54" fmla="*/ 4591 w 6672"/>
              <a:gd name="T55" fmla="*/ 3124 h 9999"/>
              <a:gd name="T56" fmla="*/ 4383 w 6672"/>
              <a:gd name="T57" fmla="*/ 2916 h 9999"/>
              <a:gd name="T58" fmla="*/ 3341 w 6672"/>
              <a:gd name="T59" fmla="*/ 2291 h 9999"/>
              <a:gd name="T60" fmla="*/ 3133 w 6672"/>
              <a:gd name="T61" fmla="*/ 2084 h 9999"/>
              <a:gd name="T62" fmla="*/ 3341 w 6672"/>
              <a:gd name="T63" fmla="*/ 1876 h 9999"/>
              <a:gd name="T64" fmla="*/ 4556 w 6672"/>
              <a:gd name="T65" fmla="*/ 2333 h 9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672" h="9999">
                <a:moveTo>
                  <a:pt x="6672" y="2916"/>
                </a:moveTo>
                <a:cubicBezTo>
                  <a:pt x="6672" y="3589"/>
                  <a:pt x="6448" y="4171"/>
                  <a:pt x="6001" y="4661"/>
                </a:cubicBezTo>
                <a:cubicBezTo>
                  <a:pt x="5806" y="4874"/>
                  <a:pt x="5643" y="5063"/>
                  <a:pt x="5516" y="5229"/>
                </a:cubicBezTo>
                <a:cubicBezTo>
                  <a:pt x="5387" y="5394"/>
                  <a:pt x="5258" y="5601"/>
                  <a:pt x="5128" y="5850"/>
                </a:cubicBezTo>
                <a:cubicBezTo>
                  <a:pt x="4997" y="6100"/>
                  <a:pt x="4925" y="6334"/>
                  <a:pt x="4907" y="6549"/>
                </a:cubicBezTo>
                <a:cubicBezTo>
                  <a:pt x="5111" y="6671"/>
                  <a:pt x="5212" y="6849"/>
                  <a:pt x="5212" y="7084"/>
                </a:cubicBezTo>
                <a:cubicBezTo>
                  <a:pt x="5212" y="7244"/>
                  <a:pt x="5157" y="7384"/>
                  <a:pt x="5049" y="7500"/>
                </a:cubicBezTo>
                <a:cubicBezTo>
                  <a:pt x="5158" y="7617"/>
                  <a:pt x="5212" y="7756"/>
                  <a:pt x="5212" y="7916"/>
                </a:cubicBezTo>
                <a:cubicBezTo>
                  <a:pt x="5212" y="8142"/>
                  <a:pt x="5114" y="8317"/>
                  <a:pt x="4918" y="8444"/>
                </a:cubicBezTo>
                <a:cubicBezTo>
                  <a:pt x="4974" y="8544"/>
                  <a:pt x="5003" y="8645"/>
                  <a:pt x="5003" y="8749"/>
                </a:cubicBezTo>
                <a:cubicBezTo>
                  <a:pt x="5003" y="8949"/>
                  <a:pt x="4934" y="9102"/>
                  <a:pt x="4798" y="9211"/>
                </a:cubicBezTo>
                <a:cubicBezTo>
                  <a:pt x="4662" y="9320"/>
                  <a:pt x="4493" y="9374"/>
                  <a:pt x="4294" y="9374"/>
                </a:cubicBezTo>
                <a:cubicBezTo>
                  <a:pt x="4208" y="9565"/>
                  <a:pt x="4077" y="9716"/>
                  <a:pt x="3903" y="9829"/>
                </a:cubicBezTo>
                <a:cubicBezTo>
                  <a:pt x="3730" y="9940"/>
                  <a:pt x="3541" y="9999"/>
                  <a:pt x="3336" y="9999"/>
                </a:cubicBezTo>
                <a:cubicBezTo>
                  <a:pt x="3132" y="9999"/>
                  <a:pt x="2942" y="9942"/>
                  <a:pt x="2768" y="9829"/>
                </a:cubicBezTo>
                <a:cubicBezTo>
                  <a:pt x="2595" y="9717"/>
                  <a:pt x="2465" y="9564"/>
                  <a:pt x="2377" y="9374"/>
                </a:cubicBezTo>
                <a:cubicBezTo>
                  <a:pt x="2177" y="9374"/>
                  <a:pt x="2008" y="9319"/>
                  <a:pt x="1873" y="9211"/>
                </a:cubicBezTo>
                <a:cubicBezTo>
                  <a:pt x="1737" y="9102"/>
                  <a:pt x="1668" y="8949"/>
                  <a:pt x="1668" y="8749"/>
                </a:cubicBezTo>
                <a:cubicBezTo>
                  <a:pt x="1668" y="8645"/>
                  <a:pt x="1697" y="8541"/>
                  <a:pt x="1753" y="8444"/>
                </a:cubicBezTo>
                <a:cubicBezTo>
                  <a:pt x="1558" y="8317"/>
                  <a:pt x="1460" y="8142"/>
                  <a:pt x="1460" y="7916"/>
                </a:cubicBezTo>
                <a:cubicBezTo>
                  <a:pt x="1460" y="7756"/>
                  <a:pt x="1515" y="7616"/>
                  <a:pt x="1622" y="7500"/>
                </a:cubicBezTo>
                <a:cubicBezTo>
                  <a:pt x="1513" y="7382"/>
                  <a:pt x="1460" y="7244"/>
                  <a:pt x="1460" y="7084"/>
                </a:cubicBezTo>
                <a:cubicBezTo>
                  <a:pt x="1460" y="6850"/>
                  <a:pt x="1561" y="6671"/>
                  <a:pt x="1765" y="6549"/>
                </a:cubicBezTo>
                <a:cubicBezTo>
                  <a:pt x="1747" y="6333"/>
                  <a:pt x="1673" y="6097"/>
                  <a:pt x="1543" y="5850"/>
                </a:cubicBezTo>
                <a:cubicBezTo>
                  <a:pt x="1412" y="5600"/>
                  <a:pt x="1285" y="5393"/>
                  <a:pt x="1156" y="5229"/>
                </a:cubicBezTo>
                <a:cubicBezTo>
                  <a:pt x="1027" y="5064"/>
                  <a:pt x="865" y="4875"/>
                  <a:pt x="671" y="4661"/>
                </a:cubicBezTo>
                <a:cubicBezTo>
                  <a:pt x="223" y="4171"/>
                  <a:pt x="0" y="3589"/>
                  <a:pt x="0" y="2916"/>
                </a:cubicBezTo>
                <a:cubicBezTo>
                  <a:pt x="0" y="2486"/>
                  <a:pt x="97" y="2086"/>
                  <a:pt x="291" y="1715"/>
                </a:cubicBezTo>
                <a:cubicBezTo>
                  <a:pt x="485" y="1344"/>
                  <a:pt x="737" y="1036"/>
                  <a:pt x="1052" y="791"/>
                </a:cubicBezTo>
                <a:cubicBezTo>
                  <a:pt x="1367" y="546"/>
                  <a:pt x="1723" y="354"/>
                  <a:pt x="2120" y="212"/>
                </a:cubicBezTo>
                <a:cubicBezTo>
                  <a:pt x="2516" y="71"/>
                  <a:pt x="2922" y="0"/>
                  <a:pt x="3335" y="0"/>
                </a:cubicBezTo>
                <a:cubicBezTo>
                  <a:pt x="3747" y="0"/>
                  <a:pt x="4152" y="71"/>
                  <a:pt x="4550" y="212"/>
                </a:cubicBezTo>
                <a:cubicBezTo>
                  <a:pt x="4947" y="354"/>
                  <a:pt x="5303" y="546"/>
                  <a:pt x="5617" y="791"/>
                </a:cubicBezTo>
                <a:cubicBezTo>
                  <a:pt x="5932" y="1036"/>
                  <a:pt x="6186" y="1345"/>
                  <a:pt x="6378" y="1715"/>
                </a:cubicBezTo>
                <a:cubicBezTo>
                  <a:pt x="6577" y="2086"/>
                  <a:pt x="6672" y="2485"/>
                  <a:pt x="6672" y="2916"/>
                </a:cubicBezTo>
                <a:close/>
                <a:moveTo>
                  <a:pt x="5840" y="2916"/>
                </a:moveTo>
                <a:cubicBezTo>
                  <a:pt x="5840" y="2604"/>
                  <a:pt x="5765" y="2313"/>
                  <a:pt x="5615" y="2044"/>
                </a:cubicBezTo>
                <a:cubicBezTo>
                  <a:pt x="5465" y="1775"/>
                  <a:pt x="5269" y="1555"/>
                  <a:pt x="5028" y="1383"/>
                </a:cubicBezTo>
                <a:cubicBezTo>
                  <a:pt x="4787" y="1211"/>
                  <a:pt x="4519" y="1078"/>
                  <a:pt x="4228" y="979"/>
                </a:cubicBezTo>
                <a:cubicBezTo>
                  <a:pt x="3934" y="881"/>
                  <a:pt x="3639" y="833"/>
                  <a:pt x="3339" y="833"/>
                </a:cubicBezTo>
                <a:cubicBezTo>
                  <a:pt x="3039" y="833"/>
                  <a:pt x="2743" y="883"/>
                  <a:pt x="2451" y="979"/>
                </a:cubicBezTo>
                <a:cubicBezTo>
                  <a:pt x="2157" y="1076"/>
                  <a:pt x="1891" y="1211"/>
                  <a:pt x="1651" y="1383"/>
                </a:cubicBezTo>
                <a:cubicBezTo>
                  <a:pt x="1409" y="1554"/>
                  <a:pt x="1214" y="1775"/>
                  <a:pt x="1064" y="2044"/>
                </a:cubicBezTo>
                <a:cubicBezTo>
                  <a:pt x="914" y="2314"/>
                  <a:pt x="839" y="2604"/>
                  <a:pt x="839" y="2916"/>
                </a:cubicBezTo>
                <a:cubicBezTo>
                  <a:pt x="839" y="3354"/>
                  <a:pt x="988" y="3745"/>
                  <a:pt x="1282" y="4089"/>
                </a:cubicBezTo>
                <a:cubicBezTo>
                  <a:pt x="1326" y="4138"/>
                  <a:pt x="1392" y="4208"/>
                  <a:pt x="1481" y="4304"/>
                </a:cubicBezTo>
                <a:cubicBezTo>
                  <a:pt x="1571" y="4400"/>
                  <a:pt x="1634" y="4471"/>
                  <a:pt x="1679" y="4519"/>
                </a:cubicBezTo>
                <a:cubicBezTo>
                  <a:pt x="2236" y="5183"/>
                  <a:pt x="2541" y="5829"/>
                  <a:pt x="2597" y="6459"/>
                </a:cubicBezTo>
                <a:lnTo>
                  <a:pt x="4082" y="6459"/>
                </a:lnTo>
                <a:cubicBezTo>
                  <a:pt x="4138" y="5829"/>
                  <a:pt x="4444" y="5183"/>
                  <a:pt x="4999" y="4519"/>
                </a:cubicBezTo>
                <a:cubicBezTo>
                  <a:pt x="5043" y="4470"/>
                  <a:pt x="5109" y="4400"/>
                  <a:pt x="5198" y="4304"/>
                </a:cubicBezTo>
                <a:cubicBezTo>
                  <a:pt x="5288" y="4209"/>
                  <a:pt x="5352" y="4136"/>
                  <a:pt x="5397" y="4089"/>
                </a:cubicBezTo>
                <a:cubicBezTo>
                  <a:pt x="5693" y="3744"/>
                  <a:pt x="5839" y="3354"/>
                  <a:pt x="5840" y="2916"/>
                </a:cubicBezTo>
                <a:close/>
                <a:moveTo>
                  <a:pt x="4798" y="2916"/>
                </a:moveTo>
                <a:cubicBezTo>
                  <a:pt x="4798" y="2973"/>
                  <a:pt x="4778" y="3023"/>
                  <a:pt x="4737" y="3063"/>
                </a:cubicBezTo>
                <a:cubicBezTo>
                  <a:pt x="4696" y="3104"/>
                  <a:pt x="4646" y="3124"/>
                  <a:pt x="4591" y="3124"/>
                </a:cubicBezTo>
                <a:cubicBezTo>
                  <a:pt x="4534" y="3124"/>
                  <a:pt x="4484" y="3104"/>
                  <a:pt x="4444" y="3063"/>
                </a:cubicBezTo>
                <a:cubicBezTo>
                  <a:pt x="4403" y="3021"/>
                  <a:pt x="4383" y="2971"/>
                  <a:pt x="4383" y="2916"/>
                </a:cubicBezTo>
                <a:cubicBezTo>
                  <a:pt x="4383" y="2716"/>
                  <a:pt x="4266" y="2563"/>
                  <a:pt x="4031" y="2454"/>
                </a:cubicBezTo>
                <a:cubicBezTo>
                  <a:pt x="3797" y="2345"/>
                  <a:pt x="3567" y="2291"/>
                  <a:pt x="3341" y="2291"/>
                </a:cubicBezTo>
                <a:cubicBezTo>
                  <a:pt x="3284" y="2291"/>
                  <a:pt x="3234" y="2271"/>
                  <a:pt x="3194" y="2230"/>
                </a:cubicBezTo>
                <a:cubicBezTo>
                  <a:pt x="3153" y="2189"/>
                  <a:pt x="3133" y="2139"/>
                  <a:pt x="3133" y="2084"/>
                </a:cubicBezTo>
                <a:cubicBezTo>
                  <a:pt x="3133" y="2028"/>
                  <a:pt x="3153" y="1978"/>
                  <a:pt x="3194" y="1938"/>
                </a:cubicBezTo>
                <a:cubicBezTo>
                  <a:pt x="3236" y="1896"/>
                  <a:pt x="3286" y="1876"/>
                  <a:pt x="3341" y="1876"/>
                </a:cubicBezTo>
                <a:cubicBezTo>
                  <a:pt x="3557" y="1876"/>
                  <a:pt x="3774" y="1910"/>
                  <a:pt x="3988" y="1980"/>
                </a:cubicBezTo>
                <a:cubicBezTo>
                  <a:pt x="4202" y="2050"/>
                  <a:pt x="4392" y="2166"/>
                  <a:pt x="4556" y="2333"/>
                </a:cubicBezTo>
                <a:cubicBezTo>
                  <a:pt x="4717" y="2494"/>
                  <a:pt x="4798" y="2690"/>
                  <a:pt x="4798" y="2916"/>
                </a:cubicBezTo>
                <a:close/>
              </a:path>
            </a:pathLst>
          </a:custGeom>
          <a:solidFill>
            <a:schemeClr val="accent3">
              <a:lumMod val="60000"/>
              <a:lumOff val="40000"/>
            </a:schemeClr>
          </a:solidFill>
          <a:ln>
            <a:solidFill>
              <a:schemeClr val="bg1"/>
            </a:solidFill>
          </a:ln>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hdr="0" dt="0"/>
  <p:txStyles>
    <p:title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0" indent="457200" algn="just" defTabSz="914400" rtl="0" eaLnBrk="1" latinLnBrk="0" hangingPunct="1">
        <a:lnSpc>
          <a:spcPct val="130000"/>
        </a:lnSpc>
        <a:spcBef>
          <a:spcPts val="1000"/>
        </a:spcBef>
        <a:buFont typeface="Arial" panose="020B0604020202020204" pitchFamily="34" charset="0"/>
        <a:buNone/>
        <a:defRPr sz="2400" kern="1200">
          <a:solidFill>
            <a:schemeClr val="tx1"/>
          </a:solidFill>
          <a:latin typeface="+mn-ea"/>
          <a:ea typeface="+mn-ea"/>
          <a:cs typeface="+mn-cs"/>
        </a:defRPr>
      </a:lvl1pPr>
      <a:lvl2pPr marL="457200" indent="457200" algn="just" defTabSz="914400" rtl="0" eaLnBrk="1" latinLnBrk="0" hangingPunct="1">
        <a:lnSpc>
          <a:spcPct val="130000"/>
        </a:lnSpc>
        <a:spcBef>
          <a:spcPts val="500"/>
        </a:spcBef>
        <a:buFont typeface="Arial" panose="020B0604020202020204" pitchFamily="34" charset="0"/>
        <a:buNone/>
        <a:defRPr sz="2400" kern="1200">
          <a:solidFill>
            <a:schemeClr val="tx1"/>
          </a:solidFill>
          <a:latin typeface="+mn-ea"/>
          <a:ea typeface="+mn-ea"/>
          <a:cs typeface="+mn-cs"/>
        </a:defRPr>
      </a:lvl2pPr>
      <a:lvl3pPr marL="914400" indent="457200" algn="just" defTabSz="914400" rtl="0" eaLnBrk="1" latinLnBrk="0" hangingPunct="1">
        <a:lnSpc>
          <a:spcPct val="130000"/>
        </a:lnSpc>
        <a:spcBef>
          <a:spcPts val="500"/>
        </a:spcBef>
        <a:buFont typeface="Arial" panose="020B0604020202020204" pitchFamily="34" charset="0"/>
        <a:buNone/>
        <a:defRPr sz="2400" kern="1200">
          <a:solidFill>
            <a:schemeClr val="tx1"/>
          </a:solidFill>
          <a:latin typeface="+mn-ea"/>
          <a:ea typeface="+mn-ea"/>
          <a:cs typeface="+mn-cs"/>
        </a:defRPr>
      </a:lvl3pPr>
      <a:lvl4pPr marL="1371600" indent="457200" algn="just" defTabSz="914400" rtl="0" eaLnBrk="1" latinLnBrk="0" hangingPunct="1">
        <a:lnSpc>
          <a:spcPct val="130000"/>
        </a:lnSpc>
        <a:spcBef>
          <a:spcPts val="500"/>
        </a:spcBef>
        <a:buFont typeface="Arial" panose="020B0604020202020204" pitchFamily="34" charset="0"/>
        <a:buNone/>
        <a:defRPr sz="2400" kern="1200">
          <a:solidFill>
            <a:schemeClr val="tx1"/>
          </a:solidFill>
          <a:latin typeface="+mn-ea"/>
          <a:ea typeface="+mn-ea"/>
          <a:cs typeface="+mn-cs"/>
        </a:defRPr>
      </a:lvl4pPr>
      <a:lvl5pPr marL="1828800" indent="457200" algn="just" defTabSz="914400" rtl="0" eaLnBrk="1" latinLnBrk="0" hangingPunct="1">
        <a:lnSpc>
          <a:spcPct val="130000"/>
        </a:lnSpc>
        <a:spcBef>
          <a:spcPts val="500"/>
        </a:spcBef>
        <a:buFont typeface="Arial" panose="020B0604020202020204" pitchFamily="34" charset="0"/>
        <a:buNone/>
        <a:defRPr sz="2400" kern="120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1.png"/><Relationship Id="rId2" Type="http://schemas.openxmlformats.org/officeDocument/2006/relationships/tags" Target="../tags/tag6.xml"/><Relationship Id="rId1" Type="http://schemas.openxmlformats.org/officeDocument/2006/relationships/tags" Target="../tags/tag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9" Type="http://schemas.openxmlformats.org/officeDocument/2006/relationships/tags" Target="../tags/tag15.xml"/><Relationship Id="rId8" Type="http://schemas.openxmlformats.org/officeDocument/2006/relationships/tags" Target="../tags/tag14.xml"/><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3" Type="http://schemas.openxmlformats.org/officeDocument/2006/relationships/slideLayout" Target="../slideLayouts/slideLayout3.xml"/><Relationship Id="rId12" Type="http://schemas.openxmlformats.org/officeDocument/2006/relationships/tags" Target="../tags/tag18.xml"/><Relationship Id="rId11" Type="http://schemas.openxmlformats.org/officeDocument/2006/relationships/tags" Target="../tags/tag17.xml"/><Relationship Id="rId10" Type="http://schemas.openxmlformats.org/officeDocument/2006/relationships/tags" Target="../tags/tag16.xml"/><Relationship Id="rId1" Type="http://schemas.openxmlformats.org/officeDocument/2006/relationships/tags" Target="../tags/tag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9" Type="http://schemas.openxmlformats.org/officeDocument/2006/relationships/tags" Target="../tags/tag27.xml"/><Relationship Id="rId8" Type="http://schemas.openxmlformats.org/officeDocument/2006/relationships/tags" Target="../tags/tag26.xml"/><Relationship Id="rId7" Type="http://schemas.openxmlformats.org/officeDocument/2006/relationships/tags" Target="../tags/tag25.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8" Type="http://schemas.openxmlformats.org/officeDocument/2006/relationships/slideLayout" Target="../slideLayouts/slideLayout3.xml"/><Relationship Id="rId17" Type="http://schemas.openxmlformats.org/officeDocument/2006/relationships/tags" Target="../tags/tag35.xml"/><Relationship Id="rId16" Type="http://schemas.openxmlformats.org/officeDocument/2006/relationships/tags" Target="../tags/tag34.xml"/><Relationship Id="rId15" Type="http://schemas.openxmlformats.org/officeDocument/2006/relationships/tags" Target="../tags/tag33.xml"/><Relationship Id="rId14" Type="http://schemas.openxmlformats.org/officeDocument/2006/relationships/tags" Target="../tags/tag32.xml"/><Relationship Id="rId13" Type="http://schemas.openxmlformats.org/officeDocument/2006/relationships/tags" Target="../tags/tag31.xml"/><Relationship Id="rId12" Type="http://schemas.openxmlformats.org/officeDocument/2006/relationships/tags" Target="../tags/tag30.xml"/><Relationship Id="rId11" Type="http://schemas.openxmlformats.org/officeDocument/2006/relationships/tags" Target="../tags/tag29.xml"/><Relationship Id="rId10" Type="http://schemas.openxmlformats.org/officeDocument/2006/relationships/tags" Target="../tags/tag28.xml"/><Relationship Id="rId1" Type="http://schemas.openxmlformats.org/officeDocument/2006/relationships/tags" Target="../tags/tag1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2.png"/></Relationships>
</file>

<file path=ppt/slides/_rels/slide23.xml.rels><?xml version="1.0" encoding="UTF-8" standalone="yes"?>
<Relationships xmlns="http://schemas.openxmlformats.org/package/2006/relationships"><Relationship Id="rId9" Type="http://schemas.openxmlformats.org/officeDocument/2006/relationships/tags" Target="../tags/tag44.xml"/><Relationship Id="rId8" Type="http://schemas.openxmlformats.org/officeDocument/2006/relationships/tags" Target="../tags/tag43.xml"/><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8" Type="http://schemas.openxmlformats.org/officeDocument/2006/relationships/slideLayout" Target="../slideLayouts/slideLayout3.xml"/><Relationship Id="rId47" Type="http://schemas.openxmlformats.org/officeDocument/2006/relationships/tags" Target="../tags/tag82.xml"/><Relationship Id="rId46" Type="http://schemas.openxmlformats.org/officeDocument/2006/relationships/tags" Target="../tags/tag81.xml"/><Relationship Id="rId45" Type="http://schemas.openxmlformats.org/officeDocument/2006/relationships/tags" Target="../tags/tag80.xml"/><Relationship Id="rId44" Type="http://schemas.openxmlformats.org/officeDocument/2006/relationships/tags" Target="../tags/tag79.xml"/><Relationship Id="rId43" Type="http://schemas.openxmlformats.org/officeDocument/2006/relationships/tags" Target="../tags/tag78.xml"/><Relationship Id="rId42" Type="http://schemas.openxmlformats.org/officeDocument/2006/relationships/tags" Target="../tags/tag77.xml"/><Relationship Id="rId41" Type="http://schemas.openxmlformats.org/officeDocument/2006/relationships/tags" Target="../tags/tag76.xml"/><Relationship Id="rId40" Type="http://schemas.openxmlformats.org/officeDocument/2006/relationships/tags" Target="../tags/tag75.xml"/><Relationship Id="rId4" Type="http://schemas.openxmlformats.org/officeDocument/2006/relationships/tags" Target="../tags/tag39.xml"/><Relationship Id="rId39" Type="http://schemas.openxmlformats.org/officeDocument/2006/relationships/tags" Target="../tags/tag74.xml"/><Relationship Id="rId38" Type="http://schemas.openxmlformats.org/officeDocument/2006/relationships/tags" Target="../tags/tag73.xml"/><Relationship Id="rId37" Type="http://schemas.openxmlformats.org/officeDocument/2006/relationships/tags" Target="../tags/tag72.xml"/><Relationship Id="rId36" Type="http://schemas.openxmlformats.org/officeDocument/2006/relationships/tags" Target="../tags/tag71.xml"/><Relationship Id="rId35" Type="http://schemas.openxmlformats.org/officeDocument/2006/relationships/tags" Target="../tags/tag70.xml"/><Relationship Id="rId34" Type="http://schemas.openxmlformats.org/officeDocument/2006/relationships/tags" Target="../tags/tag69.xml"/><Relationship Id="rId33" Type="http://schemas.openxmlformats.org/officeDocument/2006/relationships/tags" Target="../tags/tag68.xml"/><Relationship Id="rId32" Type="http://schemas.openxmlformats.org/officeDocument/2006/relationships/tags" Target="../tags/tag67.xml"/><Relationship Id="rId31" Type="http://schemas.openxmlformats.org/officeDocument/2006/relationships/tags" Target="../tags/tag66.xml"/><Relationship Id="rId30" Type="http://schemas.openxmlformats.org/officeDocument/2006/relationships/tags" Target="../tags/tag65.xml"/><Relationship Id="rId3" Type="http://schemas.openxmlformats.org/officeDocument/2006/relationships/tags" Target="../tags/tag38.xml"/><Relationship Id="rId29" Type="http://schemas.openxmlformats.org/officeDocument/2006/relationships/tags" Target="../tags/tag64.xml"/><Relationship Id="rId28" Type="http://schemas.openxmlformats.org/officeDocument/2006/relationships/tags" Target="../tags/tag63.xml"/><Relationship Id="rId27" Type="http://schemas.openxmlformats.org/officeDocument/2006/relationships/tags" Target="../tags/tag62.xml"/><Relationship Id="rId26" Type="http://schemas.openxmlformats.org/officeDocument/2006/relationships/tags" Target="../tags/tag61.xml"/><Relationship Id="rId25" Type="http://schemas.openxmlformats.org/officeDocument/2006/relationships/tags" Target="../tags/tag60.xml"/><Relationship Id="rId24" Type="http://schemas.openxmlformats.org/officeDocument/2006/relationships/tags" Target="../tags/tag59.xml"/><Relationship Id="rId23" Type="http://schemas.openxmlformats.org/officeDocument/2006/relationships/tags" Target="../tags/tag58.xml"/><Relationship Id="rId22" Type="http://schemas.openxmlformats.org/officeDocument/2006/relationships/tags" Target="../tags/tag57.xml"/><Relationship Id="rId21" Type="http://schemas.openxmlformats.org/officeDocument/2006/relationships/tags" Target="../tags/tag56.xml"/><Relationship Id="rId20" Type="http://schemas.openxmlformats.org/officeDocument/2006/relationships/tags" Target="../tags/tag55.xml"/><Relationship Id="rId2" Type="http://schemas.openxmlformats.org/officeDocument/2006/relationships/tags" Target="../tags/tag37.xml"/><Relationship Id="rId19" Type="http://schemas.openxmlformats.org/officeDocument/2006/relationships/tags" Target="../tags/tag54.xml"/><Relationship Id="rId18" Type="http://schemas.openxmlformats.org/officeDocument/2006/relationships/tags" Target="../tags/tag53.xml"/><Relationship Id="rId17" Type="http://schemas.openxmlformats.org/officeDocument/2006/relationships/tags" Target="../tags/tag52.xml"/><Relationship Id="rId16" Type="http://schemas.openxmlformats.org/officeDocument/2006/relationships/tags" Target="../tags/tag51.xml"/><Relationship Id="rId15" Type="http://schemas.openxmlformats.org/officeDocument/2006/relationships/tags" Target="../tags/tag50.xml"/><Relationship Id="rId14" Type="http://schemas.openxmlformats.org/officeDocument/2006/relationships/tags" Target="../tags/tag49.xml"/><Relationship Id="rId13" Type="http://schemas.openxmlformats.org/officeDocument/2006/relationships/tags" Target="../tags/tag48.xml"/><Relationship Id="rId12" Type="http://schemas.openxmlformats.org/officeDocument/2006/relationships/tags" Target="../tags/tag47.xml"/><Relationship Id="rId11" Type="http://schemas.openxmlformats.org/officeDocument/2006/relationships/tags" Target="../tags/tag46.xml"/><Relationship Id="rId10" Type="http://schemas.openxmlformats.org/officeDocument/2006/relationships/tags" Target="../tags/tag45.xml"/><Relationship Id="rId1" Type="http://schemas.openxmlformats.org/officeDocument/2006/relationships/tags" Target="../tags/tag36.xml"/></Relationships>
</file>

<file path=ppt/slides/_rels/slide24.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14.png"/><Relationship Id="rId5" Type="http://schemas.openxmlformats.org/officeDocument/2006/relationships/tags" Target="../tags/tag86.xml"/><Relationship Id="rId4" Type="http://schemas.openxmlformats.org/officeDocument/2006/relationships/tags" Target="../tags/tag85.xml"/><Relationship Id="rId3" Type="http://schemas.openxmlformats.org/officeDocument/2006/relationships/tags" Target="../tags/tag84.xml"/><Relationship Id="rId2" Type="http://schemas.openxmlformats.org/officeDocument/2006/relationships/image" Target="../media/image13.jpeg"/><Relationship Id="rId1" Type="http://schemas.openxmlformats.org/officeDocument/2006/relationships/tags" Target="../tags/tag8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5.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6.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5595458" y="602928"/>
            <a:ext cx="5922626" cy="2520152"/>
          </a:xfrm>
          <a:prstGeom prst="rect">
            <a:avLst/>
          </a:prstGeom>
          <a:noFill/>
        </p:spPr>
        <p:txBody>
          <a:bodyPr>
            <a:noAutofit/>
          </a:bodyPr>
          <a:lstStyle/>
          <a:p>
            <a:pPr>
              <a:lnSpc>
                <a:spcPct val="130000"/>
              </a:lnSpc>
            </a:pPr>
            <a:r>
              <a:rPr lang="zh-CN" altLang="en-US" sz="2400" b="0" dirty="0"/>
              <a:t>第六章</a:t>
            </a:r>
            <a:br>
              <a:rPr lang="en-US" altLang="zh-CN" sz="2400" b="0" dirty="0"/>
            </a:br>
            <a:r>
              <a:rPr lang="en-US" altLang="zh-CN" sz="2400" b="0" dirty="0">
                <a:solidFill>
                  <a:schemeClr val="tx1">
                    <a:lumMod val="85000"/>
                    <a:lumOff val="15000"/>
                  </a:schemeClr>
                </a:solidFill>
              </a:rPr>
              <a:t> </a:t>
            </a:r>
            <a:br>
              <a:rPr lang="en-US" altLang="zh-CN" sz="5400" dirty="0">
                <a:solidFill>
                  <a:schemeClr val="tx1">
                    <a:lumMod val="85000"/>
                    <a:lumOff val="15000"/>
                  </a:schemeClr>
                </a:solidFill>
              </a:rPr>
            </a:br>
            <a:r>
              <a:rPr lang="zh-CN" altLang="en-US" sz="3600" dirty="0"/>
              <a:t>就业风向标</a:t>
            </a:r>
            <a:r>
              <a:rPr lang="en-US" altLang="zh-CN" sz="3600" dirty="0"/>
              <a:t>——</a:t>
            </a:r>
            <a:r>
              <a:rPr lang="zh-CN" altLang="en-US" sz="3600" dirty="0"/>
              <a:t>大学生就业形势与政策解读</a:t>
            </a:r>
            <a:endParaRPr lang="zh-CN" altLang="en-US" sz="3600" dirty="0"/>
          </a:p>
        </p:txBody>
      </p:sp>
      <p:sp>
        <p:nvSpPr>
          <p:cNvPr id="150" name="任意多边形: 形状 149"/>
          <p:cNvSpPr/>
          <p:nvPr/>
        </p:nvSpPr>
        <p:spPr>
          <a:xfrm>
            <a:off x="2540000" y="-2124148"/>
            <a:ext cx="17921" cy="17921"/>
          </a:xfrm>
          <a:custGeom>
            <a:avLst/>
            <a:gdLst/>
            <a:ahLst/>
            <a:cxnLst/>
            <a:rect l="l" t="t" r="r" b="b"/>
            <a:pathLst>
              <a:path w="9525" h="9525"/>
            </a:pathLst>
          </a:custGeom>
          <a:solidFill>
            <a:srgbClr val="FFCB1C"/>
          </a:solidFill>
          <a:ln w="9525" cap="flat">
            <a:noFill/>
            <a:prstDash val="solid"/>
            <a:miter/>
          </a:ln>
        </p:spPr>
        <p:txBody>
          <a:bodyPr rtlCol="0" anchor="ctr"/>
          <a:lstStyle/>
          <a:p>
            <a:endParaRPr lang="zh-CN" altLang="en-US"/>
          </a:p>
        </p:txBody>
      </p:sp>
      <p:cxnSp>
        <p:nvCxnSpPr>
          <p:cNvPr id="42" name="直接连接符 41"/>
          <p:cNvCxnSpPr/>
          <p:nvPr/>
        </p:nvCxnSpPr>
        <p:spPr>
          <a:xfrm flipH="1">
            <a:off x="4797355" y="6011321"/>
            <a:ext cx="6265467" cy="0"/>
          </a:xfrm>
          <a:prstGeom prst="line">
            <a:avLst/>
          </a:prstGeom>
          <a:ln>
            <a:solidFill>
              <a:schemeClr val="accent3">
                <a:alpha val="51000"/>
              </a:schemeClr>
            </a:solidFill>
          </a:ln>
        </p:spPr>
        <p:style>
          <a:lnRef idx="1">
            <a:schemeClr val="accent1"/>
          </a:lnRef>
          <a:fillRef idx="0">
            <a:schemeClr val="accent1"/>
          </a:fillRef>
          <a:effectRef idx="0">
            <a:schemeClr val="accent1"/>
          </a:effectRef>
          <a:fontRef idx="minor">
            <a:schemeClr val="tx1"/>
          </a:fontRef>
        </p:style>
      </p:cxnSp>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788961" y="5367538"/>
            <a:ext cx="2159088" cy="449409"/>
          </a:xfrm>
          <a:prstGeom prst="rect">
            <a:avLst/>
          </a:prstGeom>
        </p:spPr>
      </p:pic>
      <p:pic>
        <p:nvPicPr>
          <p:cNvPr id="8" name="图片 7"/>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5400000">
            <a:off x="-1" y="-1"/>
            <a:ext cx="6850743" cy="6850743"/>
          </a:xfrm>
          <a:prstGeom prst="rect">
            <a:avLst/>
          </a:prstGeom>
        </p:spPr>
      </p:pic>
      <p:sp>
        <p:nvSpPr>
          <p:cNvPr id="9" name="椭圆 8"/>
          <p:cNvSpPr/>
          <p:nvPr/>
        </p:nvSpPr>
        <p:spPr>
          <a:xfrm flipH="1">
            <a:off x="1250672" y="1121227"/>
            <a:ext cx="4644573" cy="4644573"/>
          </a:xfrm>
          <a:prstGeom prst="ellipse">
            <a:avLst/>
          </a:prstGeom>
          <a:blipFill rotWithShape="1">
            <a:blip r:embed="rId3">
              <a:duotone>
                <a:schemeClr val="accent2">
                  <a:shade val="45000"/>
                  <a:satMod val="135000"/>
                </a:schemeClr>
                <a:prstClr val="white"/>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cxnSp>
        <p:nvCxnSpPr>
          <p:cNvPr id="10" name="直接连接符 9"/>
          <p:cNvCxnSpPr/>
          <p:nvPr/>
        </p:nvCxnSpPr>
        <p:spPr>
          <a:xfrm flipH="1">
            <a:off x="5180519" y="1542312"/>
            <a:ext cx="5263775" cy="0"/>
          </a:xfrm>
          <a:prstGeom prst="line">
            <a:avLst/>
          </a:prstGeom>
          <a:ln>
            <a:solidFill>
              <a:schemeClr val="accent3">
                <a:alpha val="51000"/>
              </a:schemeClr>
            </a:solidFill>
          </a:ln>
        </p:spPr>
        <p:style>
          <a:lnRef idx="1">
            <a:schemeClr val="accent1"/>
          </a:lnRef>
          <a:fillRef idx="0">
            <a:schemeClr val="accent1"/>
          </a:fillRef>
          <a:effectRef idx="0">
            <a:schemeClr val="accent1"/>
          </a:effectRef>
          <a:fontRef idx="minor">
            <a:schemeClr val="tx1"/>
          </a:fontRef>
        </p:style>
      </p:cxnSp>
      <p:sp>
        <p:nvSpPr>
          <p:cNvPr id="2" name="副标题 1"/>
          <p:cNvSpPr>
            <a:spLocks noGrp="1"/>
          </p:cNvSpPr>
          <p:nvPr>
            <p:ph type="subTitle" idx="4294967295"/>
          </p:nvPr>
        </p:nvSpPr>
        <p:spPr>
          <a:xfrm>
            <a:off x="6927850" y="3712845"/>
            <a:ext cx="4590415" cy="573405"/>
          </a:xfrm>
          <a:prstGeom prst="roundRect">
            <a:avLst>
              <a:gd name="adj" fmla="val 50000"/>
            </a:avLst>
          </a:prstGeom>
          <a:solidFill>
            <a:schemeClr val="accent2"/>
          </a:solidFill>
          <a:ln>
            <a:noFill/>
          </a:ln>
        </p:spPr>
        <p:txBody>
          <a:bodyPr anchor="ctr">
            <a:noAutofit/>
          </a:bodyPr>
          <a:lstStyle/>
          <a:p>
            <a:pPr indent="0" algn="ctr"/>
            <a:r>
              <a:rPr lang="zh-CN" altLang="en-US" sz="1800" b="1" dirty="0"/>
              <a:t>大学生职业生涯规划与就业指导（实践版）</a:t>
            </a:r>
            <a:endParaRPr lang="zh-CN" altLang="en-US" sz="18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三、大学生就业新趋势</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27" name="文本框 43"/>
          <p:cNvSpPr txBox="1"/>
          <p:nvPr/>
        </p:nvSpPr>
        <p:spPr>
          <a:xfrm>
            <a:off x="521970" y="2642870"/>
            <a:ext cx="6436995" cy="2861310"/>
          </a:xfrm>
          <a:prstGeom prst="rect">
            <a:avLst/>
          </a:prstGeom>
          <a:noFill/>
        </p:spPr>
        <p:txBody>
          <a:bodyPr wrap="square" rtlCol="0">
            <a:spAutoFit/>
          </a:bodyPr>
          <a:lstStyle/>
          <a:p>
            <a:pPr indent="457200" algn="just">
              <a:lnSpc>
                <a:spcPct val="150000"/>
              </a:lnSpc>
            </a:pPr>
            <a:r>
              <a:rPr lang="zh-CN" altLang="en-US" sz="2400" dirty="0"/>
              <a:t>全球范围内对环境保护和可持续发展的重视，推动了绿色经济的发展。新能源、环保技术、绿色建筑等领域对专业人才的需求日益增长。</a:t>
            </a:r>
            <a:endParaRPr lang="zh-CN" altLang="en-US" sz="2400" dirty="0"/>
          </a:p>
          <a:p>
            <a:pPr indent="457200" algn="just">
              <a:lnSpc>
                <a:spcPct val="150000"/>
              </a:lnSpc>
            </a:pPr>
            <a:r>
              <a:rPr lang="zh-CN" altLang="en-US" sz="2400" dirty="0"/>
              <a:t>当代大学生应积极加强对绿色经济相关专业知识和技能的学习，并积极参与环保项目。</a:t>
            </a:r>
            <a:endParaRPr lang="zh-CN" altLang="en-US" sz="2400" dirty="0"/>
          </a:p>
        </p:txBody>
      </p:sp>
      <p:sp>
        <p:nvSpPr>
          <p:cNvPr id="28" name="形状 3122"/>
          <p:cNvSpPr/>
          <p:nvPr/>
        </p:nvSpPr>
        <p:spPr>
          <a:xfrm>
            <a:off x="7824470" y="1403985"/>
            <a:ext cx="4367530" cy="4653915"/>
          </a:xfrm>
          <a:prstGeom prst="rect">
            <a:avLst/>
          </a:prstGeom>
          <a:solidFill>
            <a:schemeClr val="accent2"/>
          </a:solidFill>
          <a:ln w="25400" cap="flat" cmpd="sng">
            <a:noFill/>
            <a:prstDash val="solid"/>
          </a:ln>
        </p:spPr>
        <p:txBody>
          <a:bodyPr vert="horz" wrap="square" lIns="91440" tIns="45720" rIns="91440" bIns="45720" anchor="ctr">
            <a:noAutofit/>
          </a:bodyPr>
          <a:lstStyle/>
          <a:p>
            <a:pPr marL="0" indent="0" algn="ctr" defTabSz="687070" eaLnBrk="0" fontAlgn="auto">
              <a:lnSpc>
                <a:spcPct val="100000"/>
              </a:lnSpc>
              <a:spcBef>
                <a:spcPts val="0"/>
              </a:spcBef>
              <a:spcAft>
                <a:spcPts val="0"/>
              </a:spcAft>
              <a:buFontTx/>
              <a:buNone/>
            </a:pPr>
            <a:endParaRPr lang="ko-KR" altLang="en-US" sz="1300" b="0" cap="none" dirty="0">
              <a:solidFill>
                <a:schemeClr val="bg1"/>
              </a:solidFill>
              <a:latin typeface="方正黑体简体" panose="02000000000000000000" pitchFamily="2" charset="-122"/>
              <a:ea typeface="+mn-ea"/>
              <a:cs typeface="+mn-ea"/>
              <a:sym typeface="+mn-lt"/>
            </a:endParaRPr>
          </a:p>
        </p:txBody>
      </p:sp>
      <p:sp>
        <p:nvSpPr>
          <p:cNvPr id="6" name="圆角矩形 5"/>
          <p:cNvSpPr/>
          <p:nvPr/>
        </p:nvSpPr>
        <p:spPr>
          <a:xfrm>
            <a:off x="-436880" y="1450975"/>
            <a:ext cx="5323205" cy="647700"/>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b="1" dirty="0">
                <a:solidFill>
                  <a:schemeClr val="bg1"/>
                </a:solidFill>
              </a:rPr>
              <a:t>    2</a:t>
            </a:r>
            <a:r>
              <a:rPr lang="zh-CN" altLang="en-US" sz="2800" b="1" dirty="0">
                <a:solidFill>
                  <a:schemeClr val="bg1"/>
                </a:solidFill>
              </a:rPr>
              <a:t>．绿色经济和可持续发展</a:t>
            </a:r>
            <a:endParaRPr lang="zh-CN" altLang="en-US" sz="2800" b="1" dirty="0">
              <a:solidFill>
                <a:schemeClr val="bg1"/>
              </a:solidFill>
            </a:endParaRPr>
          </a:p>
        </p:txBody>
      </p:sp>
      <p:pic>
        <p:nvPicPr>
          <p:cNvPr id="7" name="图片 6"/>
          <p:cNvPicPr>
            <a:picLocks noChangeAspect="1"/>
          </p:cNvPicPr>
          <p:nvPr/>
        </p:nvPicPr>
        <p:blipFill>
          <a:blip r:embed="rId1"/>
          <a:stretch>
            <a:fillRect/>
          </a:stretch>
        </p:blipFill>
        <p:spPr>
          <a:xfrm>
            <a:off x="8207375" y="1631315"/>
            <a:ext cx="3594100" cy="4426585"/>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三、大学生就业新趋势</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27" name="文本框 43"/>
          <p:cNvSpPr txBox="1"/>
          <p:nvPr/>
        </p:nvSpPr>
        <p:spPr>
          <a:xfrm>
            <a:off x="521970" y="3571240"/>
            <a:ext cx="5420360" cy="2861310"/>
          </a:xfrm>
          <a:prstGeom prst="rect">
            <a:avLst/>
          </a:prstGeom>
          <a:noFill/>
        </p:spPr>
        <p:txBody>
          <a:bodyPr wrap="square" rtlCol="0">
            <a:spAutoFit/>
          </a:bodyPr>
          <a:lstStyle/>
          <a:p>
            <a:pPr indent="457200" algn="just">
              <a:lnSpc>
                <a:spcPct val="150000"/>
              </a:lnSpc>
            </a:pPr>
            <a:r>
              <a:rPr lang="zh-CN" altLang="en-US" sz="2400" dirty="0"/>
              <a:t>为了适应这一趋势，大学生需要不断提升自我管理能力，熟练掌握在线协作工具和远程沟通技巧。同时，大学生可以积极寻找远程实习或项目合作机会，增强远程工作的适应能力。</a:t>
            </a:r>
            <a:endParaRPr lang="zh-CN" altLang="en-US" sz="2400" dirty="0"/>
          </a:p>
        </p:txBody>
      </p:sp>
      <p:sp>
        <p:nvSpPr>
          <p:cNvPr id="6" name="圆角矩形 5"/>
          <p:cNvSpPr/>
          <p:nvPr/>
        </p:nvSpPr>
        <p:spPr>
          <a:xfrm>
            <a:off x="-436880" y="1450975"/>
            <a:ext cx="5323205" cy="647700"/>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b="1" dirty="0">
                <a:solidFill>
                  <a:schemeClr val="bg1"/>
                </a:solidFill>
              </a:rPr>
              <a:t>   3</a:t>
            </a:r>
            <a:r>
              <a:rPr lang="zh-CN" altLang="en-US" sz="2800" b="1" dirty="0">
                <a:solidFill>
                  <a:schemeClr val="bg1"/>
                </a:solidFill>
              </a:rPr>
              <a:t>．远程和灵活就业模式</a:t>
            </a:r>
            <a:endParaRPr lang="zh-CN" altLang="en-US" sz="2800" b="1" dirty="0">
              <a:solidFill>
                <a:schemeClr val="bg1"/>
              </a:solidFill>
            </a:endParaRPr>
          </a:p>
        </p:txBody>
      </p:sp>
      <p:pic>
        <p:nvPicPr>
          <p:cNvPr id="4" name="图片 3"/>
          <p:cNvPicPr>
            <a:picLocks noChangeAspect="1"/>
          </p:cNvPicPr>
          <p:nvPr/>
        </p:nvPicPr>
        <p:blipFill>
          <a:blip r:embed="rId1"/>
          <a:stretch>
            <a:fillRect/>
          </a:stretch>
        </p:blipFill>
        <p:spPr>
          <a:xfrm>
            <a:off x="6862445" y="3956685"/>
            <a:ext cx="4996180" cy="2879090"/>
          </a:xfrm>
          <a:prstGeom prst="rect">
            <a:avLst/>
          </a:prstGeom>
        </p:spPr>
      </p:pic>
      <p:sp>
        <p:nvSpPr>
          <p:cNvPr id="5" name="文本框 43"/>
          <p:cNvSpPr txBox="1"/>
          <p:nvPr/>
        </p:nvSpPr>
        <p:spPr>
          <a:xfrm>
            <a:off x="544195" y="2275205"/>
            <a:ext cx="11257915" cy="1753235"/>
          </a:xfrm>
          <a:prstGeom prst="rect">
            <a:avLst/>
          </a:prstGeom>
          <a:noFill/>
        </p:spPr>
        <p:txBody>
          <a:bodyPr wrap="square" rtlCol="0">
            <a:spAutoFit/>
          </a:bodyPr>
          <a:p>
            <a:pPr indent="457200" algn="just">
              <a:lnSpc>
                <a:spcPct val="150000"/>
              </a:lnSpc>
            </a:pPr>
            <a:r>
              <a:rPr lang="zh-CN" altLang="en-US" sz="2400" dirty="0"/>
              <a:t>自由职业经济的兴起和数字化转型推动了远程工作和灵活就业模式的普及，为大学生提供了更多元的就业选择。</a:t>
            </a:r>
            <a:endParaRPr lang="zh-CN" altLang="en-US" sz="2400" dirty="0"/>
          </a:p>
          <a:p>
            <a:pPr indent="457200" algn="just">
              <a:lnSpc>
                <a:spcPct val="150000"/>
              </a:lnSpc>
            </a:pPr>
            <a:endParaRPr lang="zh-CN" altLang="en-US" sz="24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三、大学生就业新趋势</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27" name="文本框 43"/>
          <p:cNvSpPr txBox="1"/>
          <p:nvPr/>
        </p:nvSpPr>
        <p:spPr>
          <a:xfrm>
            <a:off x="699770" y="2251075"/>
            <a:ext cx="6074410" cy="4523105"/>
          </a:xfrm>
          <a:prstGeom prst="rect">
            <a:avLst/>
          </a:prstGeom>
          <a:noFill/>
        </p:spPr>
        <p:txBody>
          <a:bodyPr wrap="square" rtlCol="0">
            <a:spAutoFit/>
          </a:bodyPr>
          <a:lstStyle/>
          <a:p>
            <a:pPr indent="457200" algn="just">
              <a:lnSpc>
                <a:spcPct val="150000"/>
              </a:lnSpc>
            </a:pPr>
            <a:r>
              <a:rPr lang="zh-CN" altLang="en-US" sz="2400" dirty="0"/>
              <a:t>行业界限日益模糊，跨界合作成为常态，因此企业更偏好具备跨学科知识和技能的复合型人才。</a:t>
            </a:r>
            <a:endParaRPr lang="zh-CN" altLang="en-US" sz="2400" dirty="0"/>
          </a:p>
          <a:p>
            <a:pPr indent="457200" algn="just">
              <a:lnSpc>
                <a:spcPct val="150000"/>
              </a:lnSpc>
            </a:pPr>
            <a:r>
              <a:rPr lang="zh-CN" altLang="en-US" sz="2400" dirty="0"/>
              <a:t>大学生在专注于主修专业的同时，应拓宽知识面，通过辅修、选修、参与跨学科项目等方式，培养跨领域思考和解决问题的能力。应积极参与各类工作坊、讲座和行业会议，以获得最新的行业洞察。</a:t>
            </a:r>
            <a:endParaRPr lang="zh-CN" altLang="en-US" sz="2400" dirty="0"/>
          </a:p>
        </p:txBody>
      </p:sp>
      <p:sp>
        <p:nvSpPr>
          <p:cNvPr id="6" name="圆角矩形 5"/>
          <p:cNvSpPr/>
          <p:nvPr/>
        </p:nvSpPr>
        <p:spPr>
          <a:xfrm>
            <a:off x="-436880" y="1450975"/>
            <a:ext cx="5504815" cy="647700"/>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b="1" dirty="0">
                <a:solidFill>
                  <a:schemeClr val="bg1"/>
                </a:solidFill>
              </a:rPr>
              <a:t>4</a:t>
            </a:r>
            <a:r>
              <a:rPr lang="zh-CN" altLang="en-US" sz="2800" b="1" dirty="0">
                <a:solidFill>
                  <a:schemeClr val="bg1"/>
                </a:solidFill>
              </a:rPr>
              <a:t>．跨界融合与复合型人才</a:t>
            </a:r>
            <a:endParaRPr lang="zh-CN" altLang="en-US" sz="2800" b="1" dirty="0">
              <a:solidFill>
                <a:schemeClr val="bg1"/>
              </a:solidFill>
            </a:endParaRPr>
          </a:p>
        </p:txBody>
      </p:sp>
      <p:sp>
        <p:nvSpPr>
          <p:cNvPr id="9" name="形状 3122"/>
          <p:cNvSpPr/>
          <p:nvPr/>
        </p:nvSpPr>
        <p:spPr>
          <a:xfrm>
            <a:off x="8418513" y="1967540"/>
            <a:ext cx="3773487" cy="4654222"/>
          </a:xfrm>
          <a:prstGeom prst="rect">
            <a:avLst/>
          </a:prstGeom>
          <a:solidFill>
            <a:schemeClr val="accent2"/>
          </a:solidFill>
          <a:ln w="25400" cap="flat" cmpd="sng">
            <a:noFill/>
            <a:prstDash val="solid"/>
          </a:ln>
        </p:spPr>
        <p:txBody>
          <a:bodyPr vert="horz" wrap="square" lIns="91440" tIns="45720" rIns="91440" bIns="45720" anchor="ctr">
            <a:noAutofit/>
          </a:bodyPr>
          <a:p>
            <a:pPr marL="0" indent="0" algn="ctr" defTabSz="687070" eaLnBrk="0" fontAlgn="auto">
              <a:lnSpc>
                <a:spcPct val="100000"/>
              </a:lnSpc>
              <a:spcBef>
                <a:spcPts val="0"/>
              </a:spcBef>
              <a:spcAft>
                <a:spcPts val="0"/>
              </a:spcAft>
              <a:buFontTx/>
              <a:buNone/>
            </a:pPr>
            <a:endParaRPr lang="ko-KR" altLang="en-US" sz="1300" b="0" cap="none" dirty="0">
              <a:solidFill>
                <a:schemeClr val="bg1"/>
              </a:solidFill>
              <a:latin typeface="方正黑体简体" panose="02000000000000000000" pitchFamily="2" charset="-122"/>
              <a:ea typeface="+mn-ea"/>
              <a:cs typeface="+mn-ea"/>
              <a:sym typeface="+mn-lt"/>
            </a:endParaRPr>
          </a:p>
        </p:txBody>
      </p:sp>
      <p:pic>
        <p:nvPicPr>
          <p:cNvPr id="4" name="图片 3"/>
          <p:cNvPicPr>
            <a:picLocks noChangeAspect="1"/>
          </p:cNvPicPr>
          <p:nvPr/>
        </p:nvPicPr>
        <p:blipFill>
          <a:blip r:embed="rId1"/>
          <a:srcRect t="1485"/>
          <a:stretch>
            <a:fillRect/>
          </a:stretch>
        </p:blipFill>
        <p:spPr>
          <a:xfrm>
            <a:off x="7177405" y="2560955"/>
            <a:ext cx="4608830" cy="370776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形状 3122"/>
          <p:cNvSpPr/>
          <p:nvPr/>
        </p:nvSpPr>
        <p:spPr>
          <a:xfrm>
            <a:off x="8418513" y="1967540"/>
            <a:ext cx="3773487" cy="4654222"/>
          </a:xfrm>
          <a:prstGeom prst="rect">
            <a:avLst/>
          </a:prstGeom>
          <a:solidFill>
            <a:schemeClr val="accent2"/>
          </a:solidFill>
          <a:ln w="25400" cap="flat" cmpd="sng">
            <a:noFill/>
            <a:prstDash val="solid"/>
          </a:ln>
        </p:spPr>
        <p:txBody>
          <a:bodyPr vert="horz" wrap="square" lIns="91440" tIns="45720" rIns="91440" bIns="45720" anchor="ctr">
            <a:noAutofit/>
          </a:bodyPr>
          <a:p>
            <a:pPr marL="0" indent="0" algn="ctr" defTabSz="687070" eaLnBrk="0" fontAlgn="auto">
              <a:lnSpc>
                <a:spcPct val="100000"/>
              </a:lnSpc>
              <a:spcBef>
                <a:spcPts val="0"/>
              </a:spcBef>
              <a:spcAft>
                <a:spcPts val="0"/>
              </a:spcAft>
              <a:buFontTx/>
              <a:buNone/>
            </a:pPr>
            <a:endParaRPr lang="ko-KR" altLang="en-US" sz="1300" b="0" cap="none" dirty="0">
              <a:solidFill>
                <a:schemeClr val="bg1"/>
              </a:solidFill>
              <a:latin typeface="方正黑体简体" panose="02000000000000000000" pitchFamily="2" charset="-122"/>
              <a:ea typeface="+mn-ea"/>
              <a:cs typeface="+mn-ea"/>
              <a:sym typeface="+mn-lt"/>
            </a:endParaRPr>
          </a:p>
        </p:txBody>
      </p:sp>
      <p:sp>
        <p:nvSpPr>
          <p:cNvPr id="2" name="标题 1"/>
          <p:cNvSpPr>
            <a:spLocks noGrp="1"/>
          </p:cNvSpPr>
          <p:nvPr>
            <p:ph type="title"/>
          </p:nvPr>
        </p:nvSpPr>
        <p:spPr/>
        <p:txBody>
          <a:bodyPr/>
          <a:lstStyle/>
          <a:p>
            <a:r>
              <a:rPr lang="zh-CN" altLang="en-US" dirty="0">
                <a:sym typeface="+mn-ea"/>
              </a:rPr>
              <a:t>三、大学生就业新趋势</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6" name="圆角矩形 5"/>
          <p:cNvSpPr/>
          <p:nvPr/>
        </p:nvSpPr>
        <p:spPr>
          <a:xfrm>
            <a:off x="-436880" y="1450975"/>
            <a:ext cx="5323205" cy="647700"/>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b="1" dirty="0">
                <a:solidFill>
                  <a:schemeClr val="bg1"/>
                </a:solidFill>
              </a:rPr>
              <a:t>5</a:t>
            </a:r>
            <a:r>
              <a:rPr lang="zh-CN" altLang="en-US" sz="2800" b="1" dirty="0">
                <a:solidFill>
                  <a:schemeClr val="bg1"/>
                </a:solidFill>
              </a:rPr>
              <a:t>．创业与创新精神</a:t>
            </a:r>
            <a:endParaRPr lang="zh-CN" altLang="en-US" sz="2800" b="1" dirty="0">
              <a:solidFill>
                <a:schemeClr val="bg1"/>
              </a:solidFill>
            </a:endParaRPr>
          </a:p>
        </p:txBody>
      </p:sp>
      <p:sp>
        <p:nvSpPr>
          <p:cNvPr id="5" name="文本框 43"/>
          <p:cNvSpPr txBox="1"/>
          <p:nvPr/>
        </p:nvSpPr>
        <p:spPr>
          <a:xfrm>
            <a:off x="544195" y="2591435"/>
            <a:ext cx="5598795" cy="3510915"/>
          </a:xfrm>
          <a:prstGeom prst="rect">
            <a:avLst/>
          </a:prstGeom>
          <a:noFill/>
        </p:spPr>
        <p:txBody>
          <a:bodyPr wrap="square" rtlCol="0">
            <a:noAutofit/>
          </a:bodyPr>
          <a:p>
            <a:pPr indent="457200" algn="just">
              <a:lnSpc>
                <a:spcPct val="150000"/>
              </a:lnSpc>
            </a:pPr>
            <a:r>
              <a:rPr lang="zh-CN" altLang="en-US" sz="2400" dirty="0"/>
              <a:t>大学生不仅应当敏锐捕捉到市场机遇，更要注重内在能力的培养，比如培养创新思维和创业精神。此外，大学生还可以利用校园创业孵化器、创新竞赛等平台，将创新想法转化为实际行动，尝试创业实践。</a:t>
            </a:r>
            <a:endParaRPr lang="zh-CN" altLang="en-US" sz="2400" dirty="0"/>
          </a:p>
        </p:txBody>
      </p:sp>
      <p:pic>
        <p:nvPicPr>
          <p:cNvPr id="7" name="图片 6"/>
          <p:cNvPicPr>
            <a:picLocks noChangeAspect="1"/>
          </p:cNvPicPr>
          <p:nvPr/>
        </p:nvPicPr>
        <p:blipFill>
          <a:blip r:embed="rId1"/>
          <a:stretch>
            <a:fillRect/>
          </a:stretch>
        </p:blipFill>
        <p:spPr>
          <a:xfrm>
            <a:off x="6654165" y="2630805"/>
            <a:ext cx="5169535" cy="353885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370093" y="2989732"/>
            <a:ext cx="6098540" cy="583565"/>
          </a:xfrm>
          <a:prstGeom prst="rect">
            <a:avLst/>
          </a:prstGeom>
          <a:solidFill>
            <a:schemeClr val="accent1"/>
          </a:solidFill>
        </p:spPr>
        <p:txBody>
          <a:bodyPr wrap="none">
            <a:spAutoFit/>
          </a:bodyPr>
          <a:lstStyle/>
          <a:p>
            <a:pPr algn="l"/>
            <a:r>
              <a:rPr lang="zh-CN" altLang="en-US" sz="3200" dirty="0">
                <a:solidFill>
                  <a:schemeClr val="bg1"/>
                </a:solidFill>
              </a:rPr>
              <a:t>第二节</a:t>
            </a:r>
            <a:r>
              <a:rPr lang="en-US" altLang="zh-CN" sz="3200" dirty="0">
                <a:solidFill>
                  <a:schemeClr val="bg1"/>
                </a:solidFill>
              </a:rPr>
              <a:t>  </a:t>
            </a:r>
            <a:r>
              <a:rPr lang="zh-CN" altLang="en-US" sz="3200" dirty="0">
                <a:solidFill>
                  <a:schemeClr val="bg1"/>
                </a:solidFill>
              </a:rPr>
              <a:t>大学生国家项目就业渠道</a:t>
            </a:r>
            <a:endParaRPr lang="zh-CN" altLang="en-US" sz="3200" dirty="0">
              <a:solidFill>
                <a:schemeClr val="bg1"/>
              </a:solidFill>
            </a:endParaRPr>
          </a:p>
        </p:txBody>
      </p:sp>
      <p:sp>
        <p:nvSpPr>
          <p:cNvPr id="10" name="矩形 9"/>
          <p:cNvSpPr/>
          <p:nvPr/>
        </p:nvSpPr>
        <p:spPr>
          <a:xfrm>
            <a:off x="5370093" y="4292156"/>
            <a:ext cx="6098540" cy="583565"/>
          </a:xfrm>
          <a:prstGeom prst="rect">
            <a:avLst/>
          </a:prstGeom>
        </p:spPr>
        <p:txBody>
          <a:bodyPr wrap="none">
            <a:spAutoFit/>
          </a:bodyPr>
          <a:lstStyle/>
          <a:p>
            <a:pPr algn="l"/>
            <a:r>
              <a:rPr lang="zh-CN" altLang="en-US" sz="3200" dirty="0"/>
              <a:t>第三节  国家大学生就业服务平台</a:t>
            </a:r>
            <a:endParaRPr lang="zh-CN" altLang="en-US" sz="3200" dirty="0"/>
          </a:p>
        </p:txBody>
      </p:sp>
      <p:sp>
        <p:nvSpPr>
          <p:cNvPr id="13" name="double-left-arrows_45721"/>
          <p:cNvSpPr>
            <a:spLocks noChangeAspect="1"/>
          </p:cNvSpPr>
          <p:nvPr/>
        </p:nvSpPr>
        <p:spPr bwMode="auto">
          <a:xfrm flipH="1">
            <a:off x="4596663" y="3034505"/>
            <a:ext cx="652660" cy="495228"/>
          </a:xfrm>
          <a:custGeom>
            <a:avLst/>
            <a:gdLst>
              <a:gd name="connsiteX0" fmla="*/ 606721 w 606721"/>
              <a:gd name="connsiteY0" fmla="*/ 0 h 504401"/>
              <a:gd name="connsiteX1" fmla="*/ 606721 w 606721"/>
              <a:gd name="connsiteY1" fmla="*/ 126122 h 504401"/>
              <a:gd name="connsiteX2" fmla="*/ 440421 w 606721"/>
              <a:gd name="connsiteY2" fmla="*/ 252243 h 504401"/>
              <a:gd name="connsiteX3" fmla="*/ 606721 w 606721"/>
              <a:gd name="connsiteY3" fmla="*/ 378279 h 504401"/>
              <a:gd name="connsiteX4" fmla="*/ 606721 w 606721"/>
              <a:gd name="connsiteY4" fmla="*/ 504401 h 504401"/>
              <a:gd name="connsiteX5" fmla="*/ 275487 w 606721"/>
              <a:gd name="connsiteY5" fmla="*/ 252243 h 504401"/>
              <a:gd name="connsiteX6" fmla="*/ 331304 w 606721"/>
              <a:gd name="connsiteY6" fmla="*/ 0 h 504401"/>
              <a:gd name="connsiteX7" fmla="*/ 331304 w 606721"/>
              <a:gd name="connsiteY7" fmla="*/ 126122 h 504401"/>
              <a:gd name="connsiteX8" fmla="*/ 164968 w 606721"/>
              <a:gd name="connsiteY8" fmla="*/ 252243 h 504401"/>
              <a:gd name="connsiteX9" fmla="*/ 331304 w 606721"/>
              <a:gd name="connsiteY9" fmla="*/ 378279 h 504401"/>
              <a:gd name="connsiteX10" fmla="*/ 331304 w 606721"/>
              <a:gd name="connsiteY10" fmla="*/ 504401 h 504401"/>
              <a:gd name="connsiteX11" fmla="*/ 0 w 606721"/>
              <a:gd name="connsiteY11" fmla="*/ 252243 h 504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6721" h="504401">
                <a:moveTo>
                  <a:pt x="606721" y="0"/>
                </a:moveTo>
                <a:lnTo>
                  <a:pt x="606721" y="126122"/>
                </a:lnTo>
                <a:lnTo>
                  <a:pt x="440421" y="252243"/>
                </a:lnTo>
                <a:lnTo>
                  <a:pt x="606721" y="378279"/>
                </a:lnTo>
                <a:lnTo>
                  <a:pt x="606721" y="504401"/>
                </a:lnTo>
                <a:lnTo>
                  <a:pt x="275487" y="252243"/>
                </a:lnTo>
                <a:close/>
                <a:moveTo>
                  <a:pt x="331304" y="0"/>
                </a:moveTo>
                <a:lnTo>
                  <a:pt x="331304" y="126122"/>
                </a:lnTo>
                <a:lnTo>
                  <a:pt x="164968" y="252243"/>
                </a:lnTo>
                <a:lnTo>
                  <a:pt x="331304" y="378279"/>
                </a:lnTo>
                <a:lnTo>
                  <a:pt x="331304" y="504401"/>
                </a:lnTo>
                <a:lnTo>
                  <a:pt x="0" y="252243"/>
                </a:lnTo>
                <a:close/>
              </a:path>
            </a:pathLst>
          </a:custGeom>
          <a:solidFill>
            <a:schemeClr val="accent1"/>
          </a:solidFill>
          <a:ln>
            <a:noFill/>
          </a:ln>
        </p:spPr>
      </p:sp>
      <p:sp>
        <p:nvSpPr>
          <p:cNvPr id="2" name="矩形 1"/>
          <p:cNvSpPr/>
          <p:nvPr/>
        </p:nvSpPr>
        <p:spPr>
          <a:xfrm>
            <a:off x="5370093" y="5466906"/>
            <a:ext cx="3253740" cy="583565"/>
          </a:xfrm>
          <a:prstGeom prst="rect">
            <a:avLst/>
          </a:prstGeom>
        </p:spPr>
        <p:txBody>
          <a:bodyPr wrap="none">
            <a:spAutoFit/>
          </a:bodyPr>
          <a:p>
            <a:pPr algn="l"/>
            <a:r>
              <a:rPr lang="zh-CN" altLang="en-US" sz="3200" dirty="0"/>
              <a:t>第四节  课堂实践</a:t>
            </a:r>
            <a:endParaRPr lang="zh-CN" altLang="en-US" sz="3200" dirty="0"/>
          </a:p>
        </p:txBody>
      </p:sp>
      <p:sp>
        <p:nvSpPr>
          <p:cNvPr id="3" name="矩形 2"/>
          <p:cNvSpPr/>
          <p:nvPr/>
        </p:nvSpPr>
        <p:spPr>
          <a:xfrm>
            <a:off x="5363743" y="1750847"/>
            <a:ext cx="5336717" cy="584775"/>
          </a:xfrm>
          <a:prstGeom prst="rect">
            <a:avLst/>
          </a:prstGeom>
        </p:spPr>
        <p:txBody>
          <a:bodyPr wrap="none">
            <a:spAutoFit/>
          </a:bodyPr>
          <a:p>
            <a:r>
              <a:rPr lang="zh-CN" altLang="en-US" sz="3200" dirty="0"/>
              <a:t>第一节  大学生就业形势分析</a:t>
            </a:r>
            <a:endParaRPr lang="zh-CN" altLang="en-US" sz="32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一、西部计划</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4" name="文本框 43"/>
          <p:cNvSpPr txBox="1"/>
          <p:nvPr/>
        </p:nvSpPr>
        <p:spPr>
          <a:xfrm>
            <a:off x="5775325" y="1104265"/>
            <a:ext cx="5550535" cy="4846320"/>
          </a:xfrm>
          <a:prstGeom prst="rect">
            <a:avLst/>
          </a:prstGeom>
          <a:noFill/>
        </p:spPr>
        <p:txBody>
          <a:bodyPr wrap="square" rtlCol="0">
            <a:noAutofit/>
          </a:bodyPr>
          <a:p>
            <a:pPr indent="457200" algn="just">
              <a:lnSpc>
                <a:spcPct val="150000"/>
              </a:lnSpc>
            </a:pPr>
            <a:r>
              <a:rPr lang="zh-CN" altLang="en-US" sz="2400" dirty="0">
                <a:sym typeface="+mn-ea"/>
              </a:rPr>
              <a:t>大学生志愿服务西部计划（简称西部计划）是由共青团中央、教育部、财政部、人力资源和社会保障部共同组织实施的一项重大人才工程。</a:t>
            </a:r>
            <a:endParaRPr lang="zh-CN" altLang="en-US" sz="2400" dirty="0">
              <a:sym typeface="+mn-ea"/>
            </a:endParaRPr>
          </a:p>
          <a:p>
            <a:pPr indent="457200" algn="just">
              <a:lnSpc>
                <a:spcPct val="150000"/>
              </a:lnSpc>
            </a:pPr>
            <a:r>
              <a:rPr lang="en-US" altLang="zh-CN" sz="2400" dirty="0">
                <a:sym typeface="+mn-ea"/>
              </a:rPr>
              <a:t>2023—2024</a:t>
            </a:r>
            <a:r>
              <a:rPr lang="zh-CN" altLang="en-US" sz="2400" dirty="0">
                <a:sym typeface="+mn-ea"/>
              </a:rPr>
              <a:t>年度，由中央财政支持，面向普通高等学校应届毕业生或在读研究生，按照公开招募、自愿报名、组织选拔、集中派遣的方式，招募选派</a:t>
            </a:r>
            <a:r>
              <a:rPr lang="en-US" altLang="zh-CN" sz="2400" dirty="0">
                <a:sym typeface="+mn-ea"/>
              </a:rPr>
              <a:t>2</a:t>
            </a:r>
            <a:r>
              <a:rPr lang="zh-CN" altLang="en-US" sz="2400" dirty="0">
                <a:sym typeface="+mn-ea"/>
              </a:rPr>
              <a:t>万名西部计划全国项目志愿者到西部地区基层工作。</a:t>
            </a:r>
            <a:endParaRPr lang="zh-CN" altLang="en-US" sz="2400" dirty="0"/>
          </a:p>
          <a:p>
            <a:pPr indent="457200" algn="just">
              <a:lnSpc>
                <a:spcPct val="150000"/>
              </a:lnSpc>
            </a:pPr>
            <a:endParaRPr lang="zh-CN" altLang="en-US" sz="2400" dirty="0"/>
          </a:p>
        </p:txBody>
      </p:sp>
      <p:sp>
        <p:nvSpPr>
          <p:cNvPr id="5" name="矩形 4"/>
          <p:cNvSpPr>
            <a:spLocks noChangeAspect="1"/>
          </p:cNvSpPr>
          <p:nvPr>
            <p:custDataLst>
              <p:tags r:id="rId1"/>
            </p:custDataLst>
          </p:nvPr>
        </p:nvSpPr>
        <p:spPr>
          <a:xfrm rot="2700000">
            <a:off x="1354070" y="2168775"/>
            <a:ext cx="3492000" cy="3492000"/>
          </a:xfrm>
          <a:prstGeom prst="rect">
            <a:avLst/>
          </a:prstGeom>
          <a:noFill/>
          <a:ln w="9525">
            <a:solidFill>
              <a:schemeClr val="accent1">
                <a:alpha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latin typeface="+mn-ea"/>
            </a:endParaRPr>
          </a:p>
        </p:txBody>
      </p:sp>
      <p:pic>
        <p:nvPicPr>
          <p:cNvPr id="6" name="图片 5" descr="C:/Users/Administrator/Desktop/QQ20250322-213403.pngQQ20250322-213403"/>
          <p:cNvPicPr>
            <a:picLocks noChangeAspect="1"/>
          </p:cNvPicPr>
          <p:nvPr>
            <p:custDataLst>
              <p:tags r:id="rId2"/>
            </p:custDataLst>
          </p:nvPr>
        </p:nvPicPr>
        <p:blipFill>
          <a:blip r:embed="rId3"/>
          <a:srcRect t="19242" b="19242"/>
          <a:stretch>
            <a:fillRect/>
          </a:stretch>
        </p:blipFill>
        <p:spPr>
          <a:xfrm>
            <a:off x="1332865" y="2153285"/>
            <a:ext cx="3534410" cy="3177540"/>
          </a:xfrm>
          <a:custGeom>
            <a:avLst/>
            <a:gdLst>
              <a:gd name="connsiteX0" fmla="*/ 0 w 3534410"/>
              <a:gd name="connsiteY0" fmla="*/ 0 h 3534410"/>
              <a:gd name="connsiteX1" fmla="*/ 3534410 w 3534410"/>
              <a:gd name="connsiteY1" fmla="*/ 0 h 3534410"/>
              <a:gd name="connsiteX2" fmla="*/ 3534410 w 3534410"/>
              <a:gd name="connsiteY2" fmla="*/ 3534410 h 3534410"/>
              <a:gd name="connsiteX3" fmla="*/ 0 w 3534410"/>
              <a:gd name="connsiteY3" fmla="*/ 3534410 h 3534410"/>
            </a:gdLst>
            <a:ahLst/>
            <a:cxnLst>
              <a:cxn ang="0">
                <a:pos x="connsiteX0" y="connsiteY0"/>
              </a:cxn>
              <a:cxn ang="0">
                <a:pos x="connsiteX1" y="connsiteY1"/>
              </a:cxn>
              <a:cxn ang="0">
                <a:pos x="connsiteX2" y="connsiteY2"/>
              </a:cxn>
              <a:cxn ang="0">
                <a:pos x="connsiteX3" y="connsiteY3"/>
              </a:cxn>
            </a:cxnLst>
            <a:rect l="l" t="t" r="r" b="b"/>
            <a:pathLst>
              <a:path w="3534410" h="3534410">
                <a:moveTo>
                  <a:pt x="0" y="0"/>
                </a:moveTo>
                <a:lnTo>
                  <a:pt x="3534410" y="0"/>
                </a:lnTo>
                <a:lnTo>
                  <a:pt x="3534410" y="3534410"/>
                </a:lnTo>
                <a:lnTo>
                  <a:pt x="0" y="3534410"/>
                </a:lnTo>
                <a:close/>
              </a:path>
            </a:pathLst>
          </a:custGeom>
          <a:solidFill>
            <a:schemeClr val="accent1"/>
          </a:solidFill>
          <a:ln w="12700">
            <a:solidFill>
              <a:schemeClr val="accent1">
                <a:alpha val="50000"/>
              </a:schemeClr>
            </a:solid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一、西部计划</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15" name="任意多边形: 形状 3"/>
          <p:cNvSpPr/>
          <p:nvPr/>
        </p:nvSpPr>
        <p:spPr bwMode="auto">
          <a:xfrm>
            <a:off x="1472906" y="2987492"/>
            <a:ext cx="2737221" cy="1146720"/>
          </a:xfrm>
          <a:custGeom>
            <a:avLst/>
            <a:gdLst>
              <a:gd name="T0" fmla="*/ 0 w 1346"/>
              <a:gd name="T1" fmla="*/ 100 h 564"/>
              <a:gd name="T2" fmla="*/ 149 w 1346"/>
              <a:gd name="T3" fmla="*/ 564 h 564"/>
              <a:gd name="T4" fmla="*/ 1197 w 1346"/>
              <a:gd name="T5" fmla="*/ 564 h 564"/>
              <a:gd name="T6" fmla="*/ 1346 w 1346"/>
              <a:gd name="T7" fmla="*/ 100 h 564"/>
              <a:gd name="T8" fmla="*/ 1341 w 1346"/>
              <a:gd name="T9" fmla="*/ 0 h 564"/>
              <a:gd name="T10" fmla="*/ 6 w 1346"/>
              <a:gd name="T11" fmla="*/ 0 h 564"/>
              <a:gd name="T12" fmla="*/ 0 w 1346"/>
              <a:gd name="T13" fmla="*/ 100 h 564"/>
            </a:gdLst>
            <a:ahLst/>
            <a:cxnLst>
              <a:cxn ang="0">
                <a:pos x="T0" y="T1"/>
              </a:cxn>
              <a:cxn ang="0">
                <a:pos x="T2" y="T3"/>
              </a:cxn>
              <a:cxn ang="0">
                <a:pos x="T4" y="T5"/>
              </a:cxn>
              <a:cxn ang="0">
                <a:pos x="T6" y="T7"/>
              </a:cxn>
              <a:cxn ang="0">
                <a:pos x="T8" y="T9"/>
              </a:cxn>
              <a:cxn ang="0">
                <a:pos x="T10" y="T11"/>
              </a:cxn>
              <a:cxn ang="0">
                <a:pos x="T12" y="T13"/>
              </a:cxn>
            </a:cxnLst>
            <a:rect l="0" t="0" r="r" b="b"/>
            <a:pathLst>
              <a:path w="1346" h="564">
                <a:moveTo>
                  <a:pt x="0" y="100"/>
                </a:moveTo>
                <a:cubicBezTo>
                  <a:pt x="0" y="264"/>
                  <a:pt x="70" y="418"/>
                  <a:pt x="149" y="564"/>
                </a:cubicBezTo>
                <a:cubicBezTo>
                  <a:pt x="1197" y="564"/>
                  <a:pt x="1197" y="564"/>
                  <a:pt x="1197" y="564"/>
                </a:cubicBezTo>
                <a:cubicBezTo>
                  <a:pt x="1276" y="418"/>
                  <a:pt x="1346" y="264"/>
                  <a:pt x="1346" y="100"/>
                </a:cubicBezTo>
                <a:cubicBezTo>
                  <a:pt x="1346" y="65"/>
                  <a:pt x="1344" y="32"/>
                  <a:pt x="1341" y="0"/>
                </a:cubicBezTo>
                <a:cubicBezTo>
                  <a:pt x="6" y="0"/>
                  <a:pt x="6" y="0"/>
                  <a:pt x="6" y="0"/>
                </a:cubicBezTo>
                <a:cubicBezTo>
                  <a:pt x="2" y="32"/>
                  <a:pt x="0" y="65"/>
                  <a:pt x="0" y="100"/>
                </a:cubicBezTo>
                <a:close/>
              </a:path>
            </a:pathLst>
          </a:custGeom>
          <a:solidFill>
            <a:schemeClr val="accent1">
              <a:lumMod val="20000"/>
              <a:lumOff val="80000"/>
            </a:schemeClr>
          </a:solidFill>
          <a:ln>
            <a:noFill/>
          </a:ln>
        </p:spPr>
        <p:txBody>
          <a:bodyPr anchor="ctr"/>
          <a:p>
            <a:pPr algn="ctr"/>
            <a:endParaRPr dirty="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16" name="任意多边形: 形状 4"/>
          <p:cNvSpPr/>
          <p:nvPr/>
        </p:nvSpPr>
        <p:spPr bwMode="auto">
          <a:xfrm>
            <a:off x="1487814" y="1730687"/>
            <a:ext cx="2707406" cy="1146720"/>
          </a:xfrm>
          <a:custGeom>
            <a:avLst/>
            <a:gdLst>
              <a:gd name="T0" fmla="*/ 0 w 1332"/>
              <a:gd name="T1" fmla="*/ 564 h 564"/>
              <a:gd name="T2" fmla="*/ 1332 w 1332"/>
              <a:gd name="T3" fmla="*/ 564 h 564"/>
              <a:gd name="T4" fmla="*/ 666 w 1332"/>
              <a:gd name="T5" fmla="*/ 0 h 564"/>
              <a:gd name="T6" fmla="*/ 0 w 1332"/>
              <a:gd name="T7" fmla="*/ 564 h 564"/>
            </a:gdLst>
            <a:ahLst/>
            <a:cxnLst>
              <a:cxn ang="0">
                <a:pos x="T0" y="T1"/>
              </a:cxn>
              <a:cxn ang="0">
                <a:pos x="T2" y="T3"/>
              </a:cxn>
              <a:cxn ang="0">
                <a:pos x="T4" y="T5"/>
              </a:cxn>
              <a:cxn ang="0">
                <a:pos x="T6" y="T7"/>
              </a:cxn>
            </a:cxnLst>
            <a:rect l="0" t="0" r="r" b="b"/>
            <a:pathLst>
              <a:path w="1332" h="564">
                <a:moveTo>
                  <a:pt x="0" y="564"/>
                </a:moveTo>
                <a:cubicBezTo>
                  <a:pt x="1332" y="564"/>
                  <a:pt x="1332" y="564"/>
                  <a:pt x="1332" y="564"/>
                </a:cubicBezTo>
                <a:cubicBezTo>
                  <a:pt x="1267" y="49"/>
                  <a:pt x="753" y="0"/>
                  <a:pt x="666" y="0"/>
                </a:cubicBezTo>
                <a:cubicBezTo>
                  <a:pt x="579" y="0"/>
                  <a:pt x="66" y="49"/>
                  <a:pt x="0" y="564"/>
                </a:cubicBezTo>
                <a:close/>
              </a:path>
            </a:pathLst>
          </a:custGeom>
          <a:solidFill>
            <a:schemeClr val="accent1">
              <a:lumMod val="20000"/>
              <a:lumOff val="80000"/>
            </a:schemeClr>
          </a:solidFill>
          <a:ln>
            <a:noFill/>
          </a:ln>
        </p:spPr>
        <p:txBody>
          <a:bodyPr anchor="ctr"/>
          <a:p>
            <a:pPr algn="ctr"/>
            <a:endParaRPr dirty="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17" name="任意多边形: 形状 5"/>
          <p:cNvSpPr/>
          <p:nvPr/>
        </p:nvSpPr>
        <p:spPr bwMode="auto">
          <a:xfrm>
            <a:off x="1816922" y="4243151"/>
            <a:ext cx="2120286" cy="1253366"/>
          </a:xfrm>
          <a:custGeom>
            <a:avLst/>
            <a:gdLst>
              <a:gd name="T0" fmla="*/ 1043 w 1043"/>
              <a:gd name="T1" fmla="*/ 0 h 616"/>
              <a:gd name="T2" fmla="*/ 0 w 1043"/>
              <a:gd name="T3" fmla="*/ 0 h 616"/>
              <a:gd name="T4" fmla="*/ 82 w 1043"/>
              <a:gd name="T5" fmla="*/ 148 h 616"/>
              <a:gd name="T6" fmla="*/ 155 w 1043"/>
              <a:gd name="T7" fmla="*/ 455 h 616"/>
              <a:gd name="T8" fmla="*/ 269 w 1043"/>
              <a:gd name="T9" fmla="*/ 616 h 616"/>
              <a:gd name="T10" fmla="*/ 774 w 1043"/>
              <a:gd name="T11" fmla="*/ 616 h 616"/>
              <a:gd name="T12" fmla="*/ 888 w 1043"/>
              <a:gd name="T13" fmla="*/ 455 h 616"/>
              <a:gd name="T14" fmla="*/ 961 w 1043"/>
              <a:gd name="T15" fmla="*/ 148 h 616"/>
              <a:gd name="T16" fmla="*/ 1043 w 1043"/>
              <a:gd name="T17" fmla="*/ 0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3" h="616">
                <a:moveTo>
                  <a:pt x="1043" y="0"/>
                </a:moveTo>
                <a:cubicBezTo>
                  <a:pt x="0" y="0"/>
                  <a:pt x="0" y="0"/>
                  <a:pt x="0" y="0"/>
                </a:cubicBezTo>
                <a:cubicBezTo>
                  <a:pt x="27" y="51"/>
                  <a:pt x="55" y="100"/>
                  <a:pt x="82" y="148"/>
                </a:cubicBezTo>
                <a:cubicBezTo>
                  <a:pt x="187" y="338"/>
                  <a:pt x="155" y="350"/>
                  <a:pt x="155" y="455"/>
                </a:cubicBezTo>
                <a:cubicBezTo>
                  <a:pt x="155" y="544"/>
                  <a:pt x="243" y="602"/>
                  <a:pt x="269" y="616"/>
                </a:cubicBezTo>
                <a:cubicBezTo>
                  <a:pt x="774" y="616"/>
                  <a:pt x="774" y="616"/>
                  <a:pt x="774" y="616"/>
                </a:cubicBezTo>
                <a:cubicBezTo>
                  <a:pt x="799" y="602"/>
                  <a:pt x="888" y="544"/>
                  <a:pt x="888" y="455"/>
                </a:cubicBezTo>
                <a:cubicBezTo>
                  <a:pt x="888" y="350"/>
                  <a:pt x="856" y="338"/>
                  <a:pt x="961" y="148"/>
                </a:cubicBezTo>
                <a:cubicBezTo>
                  <a:pt x="987" y="100"/>
                  <a:pt x="1016" y="51"/>
                  <a:pt x="1043" y="0"/>
                </a:cubicBezTo>
                <a:close/>
              </a:path>
            </a:pathLst>
          </a:custGeom>
          <a:solidFill>
            <a:schemeClr val="accent1">
              <a:lumMod val="20000"/>
              <a:lumOff val="80000"/>
            </a:schemeClr>
          </a:solidFill>
          <a:ln>
            <a:noFill/>
          </a:ln>
        </p:spPr>
        <p:txBody>
          <a:bodyPr anchor="ctr"/>
          <a:p>
            <a:pPr algn="ctr"/>
            <a:endParaRPr dirty="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18" name="任意多边形: 形状 6"/>
          <p:cNvSpPr/>
          <p:nvPr/>
        </p:nvSpPr>
        <p:spPr bwMode="auto">
          <a:xfrm>
            <a:off x="2245795" y="5865760"/>
            <a:ext cx="1262539" cy="73390"/>
          </a:xfrm>
          <a:custGeom>
            <a:avLst/>
            <a:gdLst>
              <a:gd name="T0" fmla="*/ 621 w 621"/>
              <a:gd name="T1" fmla="*/ 0 h 36"/>
              <a:gd name="T2" fmla="*/ 615 w 621"/>
              <a:gd name="T3" fmla="*/ 36 h 36"/>
              <a:gd name="T4" fmla="*/ 6 w 621"/>
              <a:gd name="T5" fmla="*/ 36 h 36"/>
              <a:gd name="T6" fmla="*/ 0 w 621"/>
              <a:gd name="T7" fmla="*/ 0 h 36"/>
              <a:gd name="T8" fmla="*/ 621 w 621"/>
              <a:gd name="T9" fmla="*/ 0 h 36"/>
            </a:gdLst>
            <a:ahLst/>
            <a:cxnLst>
              <a:cxn ang="0">
                <a:pos x="T0" y="T1"/>
              </a:cxn>
              <a:cxn ang="0">
                <a:pos x="T2" y="T3"/>
              </a:cxn>
              <a:cxn ang="0">
                <a:pos x="T4" y="T5"/>
              </a:cxn>
              <a:cxn ang="0">
                <a:pos x="T6" y="T7"/>
              </a:cxn>
              <a:cxn ang="0">
                <a:pos x="T8" y="T9"/>
              </a:cxn>
            </a:cxnLst>
            <a:rect l="0" t="0" r="r" b="b"/>
            <a:pathLst>
              <a:path w="621" h="36">
                <a:moveTo>
                  <a:pt x="621" y="0"/>
                </a:moveTo>
                <a:cubicBezTo>
                  <a:pt x="620" y="13"/>
                  <a:pt x="618" y="25"/>
                  <a:pt x="615" y="36"/>
                </a:cubicBezTo>
                <a:cubicBezTo>
                  <a:pt x="6" y="36"/>
                  <a:pt x="6" y="36"/>
                  <a:pt x="6" y="36"/>
                </a:cubicBezTo>
                <a:cubicBezTo>
                  <a:pt x="3" y="25"/>
                  <a:pt x="1" y="13"/>
                  <a:pt x="0" y="0"/>
                </a:cubicBezTo>
                <a:lnTo>
                  <a:pt x="621" y="0"/>
                </a:lnTo>
                <a:close/>
              </a:path>
            </a:pathLst>
          </a:custGeom>
          <a:solidFill>
            <a:schemeClr val="bg2">
              <a:lumMod val="75000"/>
            </a:schemeClr>
          </a:solidFill>
          <a:ln>
            <a:noFill/>
          </a:ln>
        </p:spPr>
        <p:txBody>
          <a:bodyPr anchor="ctr"/>
          <a:p>
            <a:pPr algn="ctr"/>
            <a:endParaRPr dirty="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19" name="任意多边形: 形状 7"/>
          <p:cNvSpPr/>
          <p:nvPr/>
        </p:nvSpPr>
        <p:spPr bwMode="auto">
          <a:xfrm>
            <a:off x="2237769" y="5723566"/>
            <a:ext cx="1278593" cy="73390"/>
          </a:xfrm>
          <a:custGeom>
            <a:avLst/>
            <a:gdLst>
              <a:gd name="T0" fmla="*/ 629 w 629"/>
              <a:gd name="T1" fmla="*/ 0 h 36"/>
              <a:gd name="T2" fmla="*/ 629 w 629"/>
              <a:gd name="T3" fmla="*/ 12 h 36"/>
              <a:gd name="T4" fmla="*/ 628 w 629"/>
              <a:gd name="T5" fmla="*/ 36 h 36"/>
              <a:gd name="T6" fmla="*/ 1 w 629"/>
              <a:gd name="T7" fmla="*/ 36 h 36"/>
              <a:gd name="T8" fmla="*/ 0 w 629"/>
              <a:gd name="T9" fmla="*/ 22 h 36"/>
              <a:gd name="T10" fmla="*/ 0 w 629"/>
              <a:gd name="T11" fmla="*/ 0 h 36"/>
              <a:gd name="T12" fmla="*/ 629 w 629"/>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629" h="36">
                <a:moveTo>
                  <a:pt x="629" y="0"/>
                </a:moveTo>
                <a:cubicBezTo>
                  <a:pt x="629" y="12"/>
                  <a:pt x="629" y="12"/>
                  <a:pt x="629" y="12"/>
                </a:cubicBezTo>
                <a:cubicBezTo>
                  <a:pt x="629" y="20"/>
                  <a:pt x="629" y="28"/>
                  <a:pt x="628" y="36"/>
                </a:cubicBezTo>
                <a:cubicBezTo>
                  <a:pt x="1" y="36"/>
                  <a:pt x="1" y="36"/>
                  <a:pt x="1" y="36"/>
                </a:cubicBezTo>
                <a:cubicBezTo>
                  <a:pt x="1" y="32"/>
                  <a:pt x="1" y="27"/>
                  <a:pt x="0" y="22"/>
                </a:cubicBezTo>
                <a:cubicBezTo>
                  <a:pt x="0" y="0"/>
                  <a:pt x="0" y="0"/>
                  <a:pt x="0" y="0"/>
                </a:cubicBezTo>
                <a:lnTo>
                  <a:pt x="629" y="0"/>
                </a:lnTo>
                <a:close/>
              </a:path>
            </a:pathLst>
          </a:custGeom>
          <a:solidFill>
            <a:schemeClr val="bg2">
              <a:lumMod val="75000"/>
            </a:schemeClr>
          </a:solidFill>
          <a:ln>
            <a:noFill/>
          </a:ln>
        </p:spPr>
        <p:txBody>
          <a:bodyPr anchor="ctr"/>
          <a:p>
            <a:pPr algn="ctr"/>
            <a:endParaRPr dirty="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20" name="任意多边形: 形状 8"/>
          <p:cNvSpPr/>
          <p:nvPr/>
        </p:nvSpPr>
        <p:spPr bwMode="auto">
          <a:xfrm>
            <a:off x="2233182" y="5392164"/>
            <a:ext cx="1288913" cy="123845"/>
          </a:xfrm>
          <a:custGeom>
            <a:avLst/>
            <a:gdLst>
              <a:gd name="T0" fmla="*/ 2 w 1124"/>
              <a:gd name="T1" fmla="*/ 108 h 108"/>
              <a:gd name="T2" fmla="*/ 0 w 1124"/>
              <a:gd name="T3" fmla="*/ 0 h 108"/>
              <a:gd name="T4" fmla="*/ 570 w 1124"/>
              <a:gd name="T5" fmla="*/ 0 h 108"/>
              <a:gd name="T6" fmla="*/ 1124 w 1124"/>
              <a:gd name="T7" fmla="*/ 0 h 108"/>
              <a:gd name="T8" fmla="*/ 1123 w 1124"/>
              <a:gd name="T9" fmla="*/ 108 h 108"/>
              <a:gd name="T10" fmla="*/ 2 w 1124"/>
              <a:gd name="T11" fmla="*/ 108 h 108"/>
            </a:gdLst>
            <a:ahLst/>
            <a:cxnLst>
              <a:cxn ang="0">
                <a:pos x="T0" y="T1"/>
              </a:cxn>
              <a:cxn ang="0">
                <a:pos x="T2" y="T3"/>
              </a:cxn>
              <a:cxn ang="0">
                <a:pos x="T4" y="T5"/>
              </a:cxn>
              <a:cxn ang="0">
                <a:pos x="T6" y="T7"/>
              </a:cxn>
              <a:cxn ang="0">
                <a:pos x="T8" y="T9"/>
              </a:cxn>
              <a:cxn ang="0">
                <a:pos x="T10" y="T11"/>
              </a:cxn>
            </a:cxnLst>
            <a:rect l="0" t="0" r="r" b="b"/>
            <a:pathLst>
              <a:path w="1124" h="108">
                <a:moveTo>
                  <a:pt x="2" y="108"/>
                </a:moveTo>
                <a:lnTo>
                  <a:pt x="0" y="0"/>
                </a:lnTo>
                <a:lnTo>
                  <a:pt x="570" y="0"/>
                </a:lnTo>
                <a:lnTo>
                  <a:pt x="1124" y="0"/>
                </a:lnTo>
                <a:lnTo>
                  <a:pt x="1123" y="108"/>
                </a:lnTo>
                <a:lnTo>
                  <a:pt x="2" y="108"/>
                </a:lnTo>
                <a:close/>
              </a:path>
            </a:pathLst>
          </a:custGeom>
          <a:solidFill>
            <a:schemeClr val="bg2">
              <a:lumMod val="75000"/>
            </a:schemeClr>
          </a:solidFill>
          <a:ln>
            <a:noFill/>
          </a:ln>
        </p:spPr>
        <p:txBody>
          <a:bodyPr anchor="ctr"/>
          <a:p>
            <a:pPr algn="ctr"/>
            <a:endParaRPr dirty="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21" name="任意多边形: 形状 9"/>
          <p:cNvSpPr/>
          <p:nvPr/>
        </p:nvSpPr>
        <p:spPr bwMode="auto">
          <a:xfrm>
            <a:off x="2276757" y="6006806"/>
            <a:ext cx="1200616" cy="73390"/>
          </a:xfrm>
          <a:custGeom>
            <a:avLst/>
            <a:gdLst>
              <a:gd name="T0" fmla="*/ 16 w 591"/>
              <a:gd name="T1" fmla="*/ 36 h 36"/>
              <a:gd name="T2" fmla="*/ 0 w 591"/>
              <a:gd name="T3" fmla="*/ 0 h 36"/>
              <a:gd name="T4" fmla="*/ 591 w 591"/>
              <a:gd name="T5" fmla="*/ 0 h 36"/>
              <a:gd name="T6" fmla="*/ 576 w 591"/>
              <a:gd name="T7" fmla="*/ 36 h 36"/>
              <a:gd name="T8" fmla="*/ 16 w 591"/>
              <a:gd name="T9" fmla="*/ 36 h 36"/>
            </a:gdLst>
            <a:ahLst/>
            <a:cxnLst>
              <a:cxn ang="0">
                <a:pos x="T0" y="T1"/>
              </a:cxn>
              <a:cxn ang="0">
                <a:pos x="T2" y="T3"/>
              </a:cxn>
              <a:cxn ang="0">
                <a:pos x="T4" y="T5"/>
              </a:cxn>
              <a:cxn ang="0">
                <a:pos x="T6" y="T7"/>
              </a:cxn>
              <a:cxn ang="0">
                <a:pos x="T8" y="T9"/>
              </a:cxn>
            </a:cxnLst>
            <a:rect l="0" t="0" r="r" b="b"/>
            <a:pathLst>
              <a:path w="591" h="36">
                <a:moveTo>
                  <a:pt x="16" y="36"/>
                </a:moveTo>
                <a:cubicBezTo>
                  <a:pt x="10" y="25"/>
                  <a:pt x="5" y="13"/>
                  <a:pt x="0" y="0"/>
                </a:cubicBezTo>
                <a:cubicBezTo>
                  <a:pt x="591" y="0"/>
                  <a:pt x="591" y="0"/>
                  <a:pt x="591" y="0"/>
                </a:cubicBezTo>
                <a:cubicBezTo>
                  <a:pt x="587" y="13"/>
                  <a:pt x="581" y="25"/>
                  <a:pt x="576" y="36"/>
                </a:cubicBezTo>
                <a:lnTo>
                  <a:pt x="16" y="36"/>
                </a:lnTo>
                <a:close/>
              </a:path>
            </a:pathLst>
          </a:custGeom>
          <a:solidFill>
            <a:schemeClr val="bg2">
              <a:lumMod val="75000"/>
            </a:schemeClr>
          </a:solidFill>
          <a:ln>
            <a:noFill/>
          </a:ln>
        </p:spPr>
        <p:txBody>
          <a:bodyPr anchor="ctr"/>
          <a:p>
            <a:pPr algn="ctr"/>
            <a:endParaRPr dirty="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22" name="任意多边形: 形状 10"/>
          <p:cNvSpPr/>
          <p:nvPr/>
        </p:nvSpPr>
        <p:spPr bwMode="auto">
          <a:xfrm>
            <a:off x="2353587" y="6146706"/>
            <a:ext cx="1051542" cy="270626"/>
          </a:xfrm>
          <a:custGeom>
            <a:avLst/>
            <a:gdLst>
              <a:gd name="T0" fmla="*/ 517 w 517"/>
              <a:gd name="T1" fmla="*/ 0 h 133"/>
              <a:gd name="T2" fmla="*/ 467 w 517"/>
              <a:gd name="T3" fmla="*/ 59 h 133"/>
              <a:gd name="T4" fmla="*/ 466 w 517"/>
              <a:gd name="T5" fmla="*/ 60 h 133"/>
              <a:gd name="T6" fmla="*/ 409 w 517"/>
              <a:gd name="T7" fmla="*/ 88 h 133"/>
              <a:gd name="T8" fmla="*/ 373 w 517"/>
              <a:gd name="T9" fmla="*/ 88 h 133"/>
              <a:gd name="T10" fmla="*/ 351 w 517"/>
              <a:gd name="T11" fmla="*/ 97 h 133"/>
              <a:gd name="T12" fmla="*/ 262 w 517"/>
              <a:gd name="T13" fmla="*/ 133 h 133"/>
              <a:gd name="T14" fmla="*/ 173 w 517"/>
              <a:gd name="T15" fmla="*/ 97 h 133"/>
              <a:gd name="T16" fmla="*/ 151 w 517"/>
              <a:gd name="T17" fmla="*/ 88 h 133"/>
              <a:gd name="T18" fmla="*/ 114 w 517"/>
              <a:gd name="T19" fmla="*/ 88 h 133"/>
              <a:gd name="T20" fmla="*/ 59 w 517"/>
              <a:gd name="T21" fmla="*/ 62 h 133"/>
              <a:gd name="T22" fmla="*/ 59 w 517"/>
              <a:gd name="T23" fmla="*/ 62 h 133"/>
              <a:gd name="T24" fmla="*/ 0 w 517"/>
              <a:gd name="T25" fmla="*/ 0 h 133"/>
              <a:gd name="T26" fmla="*/ 517 w 517"/>
              <a:gd name="T27"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7" h="133">
                <a:moveTo>
                  <a:pt x="517" y="0"/>
                </a:moveTo>
                <a:cubicBezTo>
                  <a:pt x="500" y="23"/>
                  <a:pt x="482" y="40"/>
                  <a:pt x="467" y="59"/>
                </a:cubicBezTo>
                <a:cubicBezTo>
                  <a:pt x="466" y="60"/>
                  <a:pt x="466" y="60"/>
                  <a:pt x="466" y="60"/>
                </a:cubicBezTo>
                <a:cubicBezTo>
                  <a:pt x="452" y="78"/>
                  <a:pt x="431" y="88"/>
                  <a:pt x="409" y="88"/>
                </a:cubicBezTo>
                <a:cubicBezTo>
                  <a:pt x="373" y="88"/>
                  <a:pt x="373" y="88"/>
                  <a:pt x="373" y="88"/>
                </a:cubicBezTo>
                <a:cubicBezTo>
                  <a:pt x="365" y="88"/>
                  <a:pt x="357" y="91"/>
                  <a:pt x="351" y="97"/>
                </a:cubicBezTo>
                <a:cubicBezTo>
                  <a:pt x="328" y="119"/>
                  <a:pt x="297" y="133"/>
                  <a:pt x="262" y="133"/>
                </a:cubicBezTo>
                <a:cubicBezTo>
                  <a:pt x="227" y="133"/>
                  <a:pt x="196" y="119"/>
                  <a:pt x="173" y="97"/>
                </a:cubicBezTo>
                <a:cubicBezTo>
                  <a:pt x="167" y="91"/>
                  <a:pt x="160" y="88"/>
                  <a:pt x="151" y="88"/>
                </a:cubicBezTo>
                <a:cubicBezTo>
                  <a:pt x="114" y="88"/>
                  <a:pt x="114" y="88"/>
                  <a:pt x="114" y="88"/>
                </a:cubicBezTo>
                <a:cubicBezTo>
                  <a:pt x="92" y="88"/>
                  <a:pt x="72" y="78"/>
                  <a:pt x="59" y="62"/>
                </a:cubicBezTo>
                <a:cubicBezTo>
                  <a:pt x="59" y="62"/>
                  <a:pt x="59" y="62"/>
                  <a:pt x="59" y="62"/>
                </a:cubicBezTo>
                <a:cubicBezTo>
                  <a:pt x="42" y="43"/>
                  <a:pt x="20" y="25"/>
                  <a:pt x="0" y="0"/>
                </a:cubicBezTo>
                <a:lnTo>
                  <a:pt x="517" y="0"/>
                </a:lnTo>
                <a:close/>
              </a:path>
            </a:pathLst>
          </a:custGeom>
          <a:solidFill>
            <a:schemeClr val="bg2">
              <a:lumMod val="75000"/>
            </a:schemeClr>
          </a:solidFill>
          <a:ln>
            <a:noFill/>
          </a:ln>
        </p:spPr>
        <p:txBody>
          <a:bodyPr anchor="ctr"/>
          <a:p>
            <a:pPr algn="ctr"/>
            <a:endParaRPr dirty="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23" name="任意多边形: 形状 11"/>
          <p:cNvSpPr/>
          <p:nvPr/>
        </p:nvSpPr>
        <p:spPr bwMode="auto">
          <a:xfrm>
            <a:off x="2235475" y="5583667"/>
            <a:ext cx="1283180" cy="73390"/>
          </a:xfrm>
          <a:custGeom>
            <a:avLst/>
            <a:gdLst>
              <a:gd name="T0" fmla="*/ 1119 w 1119"/>
              <a:gd name="T1" fmla="*/ 0 h 64"/>
              <a:gd name="T2" fmla="*/ 1119 w 1119"/>
              <a:gd name="T3" fmla="*/ 64 h 64"/>
              <a:gd name="T4" fmla="*/ 2 w 1119"/>
              <a:gd name="T5" fmla="*/ 64 h 64"/>
              <a:gd name="T6" fmla="*/ 0 w 1119"/>
              <a:gd name="T7" fmla="*/ 0 h 64"/>
              <a:gd name="T8" fmla="*/ 1119 w 1119"/>
              <a:gd name="T9" fmla="*/ 0 h 64"/>
            </a:gdLst>
            <a:ahLst/>
            <a:cxnLst>
              <a:cxn ang="0">
                <a:pos x="T0" y="T1"/>
              </a:cxn>
              <a:cxn ang="0">
                <a:pos x="T2" y="T3"/>
              </a:cxn>
              <a:cxn ang="0">
                <a:pos x="T4" y="T5"/>
              </a:cxn>
              <a:cxn ang="0">
                <a:pos x="T6" y="T7"/>
              </a:cxn>
              <a:cxn ang="0">
                <a:pos x="T8" y="T9"/>
              </a:cxn>
            </a:cxnLst>
            <a:rect l="0" t="0" r="r" b="b"/>
            <a:pathLst>
              <a:path w="1119" h="64">
                <a:moveTo>
                  <a:pt x="1119" y="0"/>
                </a:moveTo>
                <a:lnTo>
                  <a:pt x="1119" y="64"/>
                </a:lnTo>
                <a:lnTo>
                  <a:pt x="2" y="64"/>
                </a:lnTo>
                <a:lnTo>
                  <a:pt x="0" y="0"/>
                </a:lnTo>
                <a:lnTo>
                  <a:pt x="1119" y="0"/>
                </a:lnTo>
                <a:close/>
              </a:path>
            </a:pathLst>
          </a:custGeom>
          <a:solidFill>
            <a:schemeClr val="bg2">
              <a:lumMod val="75000"/>
            </a:schemeClr>
          </a:solidFill>
          <a:ln>
            <a:noFill/>
          </a:ln>
        </p:spPr>
        <p:txBody>
          <a:bodyPr anchor="ctr"/>
          <a:p>
            <a:pPr algn="ctr"/>
            <a:endParaRPr dirty="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24" name="任意多边形: 形状 12"/>
          <p:cNvSpPr/>
          <p:nvPr/>
        </p:nvSpPr>
        <p:spPr bwMode="auto">
          <a:xfrm>
            <a:off x="2884518" y="5865760"/>
            <a:ext cx="623815" cy="73390"/>
          </a:xfrm>
          <a:custGeom>
            <a:avLst/>
            <a:gdLst>
              <a:gd name="T0" fmla="*/ 0 w 307"/>
              <a:gd name="T1" fmla="*/ 0 h 36"/>
              <a:gd name="T2" fmla="*/ 0 w 307"/>
              <a:gd name="T3" fmla="*/ 36 h 36"/>
              <a:gd name="T4" fmla="*/ 301 w 307"/>
              <a:gd name="T5" fmla="*/ 36 h 36"/>
              <a:gd name="T6" fmla="*/ 307 w 307"/>
              <a:gd name="T7" fmla="*/ 0 h 36"/>
              <a:gd name="T8" fmla="*/ 0 w 307"/>
              <a:gd name="T9" fmla="*/ 0 h 36"/>
            </a:gdLst>
            <a:ahLst/>
            <a:cxnLst>
              <a:cxn ang="0">
                <a:pos x="T0" y="T1"/>
              </a:cxn>
              <a:cxn ang="0">
                <a:pos x="T2" y="T3"/>
              </a:cxn>
              <a:cxn ang="0">
                <a:pos x="T4" y="T5"/>
              </a:cxn>
              <a:cxn ang="0">
                <a:pos x="T6" y="T7"/>
              </a:cxn>
              <a:cxn ang="0">
                <a:pos x="T8" y="T9"/>
              </a:cxn>
            </a:cxnLst>
            <a:rect l="0" t="0" r="r" b="b"/>
            <a:pathLst>
              <a:path w="307" h="36">
                <a:moveTo>
                  <a:pt x="0" y="0"/>
                </a:moveTo>
                <a:cubicBezTo>
                  <a:pt x="0" y="36"/>
                  <a:pt x="0" y="36"/>
                  <a:pt x="0" y="36"/>
                </a:cubicBezTo>
                <a:cubicBezTo>
                  <a:pt x="301" y="36"/>
                  <a:pt x="301" y="36"/>
                  <a:pt x="301" y="36"/>
                </a:cubicBezTo>
                <a:cubicBezTo>
                  <a:pt x="304" y="25"/>
                  <a:pt x="306" y="13"/>
                  <a:pt x="307" y="0"/>
                </a:cubicBezTo>
                <a:lnTo>
                  <a:pt x="0" y="0"/>
                </a:lnTo>
                <a:close/>
              </a:path>
            </a:pathLst>
          </a:custGeom>
          <a:solidFill>
            <a:schemeClr val="bg2">
              <a:lumMod val="90000"/>
            </a:schemeClr>
          </a:solidFill>
          <a:ln>
            <a:noFill/>
          </a:ln>
        </p:spPr>
        <p:txBody>
          <a:bodyPr anchor="ctr"/>
          <a:p>
            <a:pPr algn="ctr"/>
            <a:endParaRPr dirty="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25" name="任意多边形: 形状 13"/>
          <p:cNvSpPr/>
          <p:nvPr/>
        </p:nvSpPr>
        <p:spPr bwMode="auto">
          <a:xfrm>
            <a:off x="2884518" y="5723566"/>
            <a:ext cx="631843" cy="73390"/>
          </a:xfrm>
          <a:custGeom>
            <a:avLst/>
            <a:gdLst>
              <a:gd name="T0" fmla="*/ 0 w 311"/>
              <a:gd name="T1" fmla="*/ 0 h 36"/>
              <a:gd name="T2" fmla="*/ 0 w 311"/>
              <a:gd name="T3" fmla="*/ 36 h 36"/>
              <a:gd name="T4" fmla="*/ 310 w 311"/>
              <a:gd name="T5" fmla="*/ 36 h 36"/>
              <a:gd name="T6" fmla="*/ 311 w 311"/>
              <a:gd name="T7" fmla="*/ 12 h 36"/>
              <a:gd name="T8" fmla="*/ 311 w 311"/>
              <a:gd name="T9" fmla="*/ 0 h 36"/>
              <a:gd name="T10" fmla="*/ 0 w 311"/>
              <a:gd name="T11" fmla="*/ 0 h 36"/>
            </a:gdLst>
            <a:ahLst/>
            <a:cxnLst>
              <a:cxn ang="0">
                <a:pos x="T0" y="T1"/>
              </a:cxn>
              <a:cxn ang="0">
                <a:pos x="T2" y="T3"/>
              </a:cxn>
              <a:cxn ang="0">
                <a:pos x="T4" y="T5"/>
              </a:cxn>
              <a:cxn ang="0">
                <a:pos x="T6" y="T7"/>
              </a:cxn>
              <a:cxn ang="0">
                <a:pos x="T8" y="T9"/>
              </a:cxn>
              <a:cxn ang="0">
                <a:pos x="T10" y="T11"/>
              </a:cxn>
            </a:cxnLst>
            <a:rect l="0" t="0" r="r" b="b"/>
            <a:pathLst>
              <a:path w="311" h="36">
                <a:moveTo>
                  <a:pt x="0" y="0"/>
                </a:moveTo>
                <a:cubicBezTo>
                  <a:pt x="0" y="36"/>
                  <a:pt x="0" y="36"/>
                  <a:pt x="0" y="36"/>
                </a:cubicBezTo>
                <a:cubicBezTo>
                  <a:pt x="310" y="36"/>
                  <a:pt x="310" y="36"/>
                  <a:pt x="310" y="36"/>
                </a:cubicBezTo>
                <a:cubicBezTo>
                  <a:pt x="311" y="28"/>
                  <a:pt x="311" y="20"/>
                  <a:pt x="311" y="12"/>
                </a:cubicBezTo>
                <a:cubicBezTo>
                  <a:pt x="311" y="0"/>
                  <a:pt x="311" y="0"/>
                  <a:pt x="311" y="0"/>
                </a:cubicBezTo>
                <a:lnTo>
                  <a:pt x="0" y="0"/>
                </a:lnTo>
                <a:close/>
              </a:path>
            </a:pathLst>
          </a:custGeom>
          <a:solidFill>
            <a:schemeClr val="bg2">
              <a:lumMod val="90000"/>
            </a:schemeClr>
          </a:solidFill>
          <a:ln>
            <a:noFill/>
          </a:ln>
        </p:spPr>
        <p:txBody>
          <a:bodyPr anchor="ctr"/>
          <a:p>
            <a:pPr algn="ctr"/>
            <a:endParaRPr dirty="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26" name="任意多边形: 形状 14"/>
          <p:cNvSpPr/>
          <p:nvPr/>
        </p:nvSpPr>
        <p:spPr bwMode="auto">
          <a:xfrm>
            <a:off x="2884518" y="5392164"/>
            <a:ext cx="637576" cy="123845"/>
          </a:xfrm>
          <a:custGeom>
            <a:avLst/>
            <a:gdLst>
              <a:gd name="T0" fmla="*/ 0 w 556"/>
              <a:gd name="T1" fmla="*/ 0 h 108"/>
              <a:gd name="T2" fmla="*/ 0 w 556"/>
              <a:gd name="T3" fmla="*/ 108 h 108"/>
              <a:gd name="T4" fmla="*/ 555 w 556"/>
              <a:gd name="T5" fmla="*/ 108 h 108"/>
              <a:gd name="T6" fmla="*/ 556 w 556"/>
              <a:gd name="T7" fmla="*/ 0 h 108"/>
              <a:gd name="T8" fmla="*/ 0 w 556"/>
              <a:gd name="T9" fmla="*/ 0 h 108"/>
            </a:gdLst>
            <a:ahLst/>
            <a:cxnLst>
              <a:cxn ang="0">
                <a:pos x="T0" y="T1"/>
              </a:cxn>
              <a:cxn ang="0">
                <a:pos x="T2" y="T3"/>
              </a:cxn>
              <a:cxn ang="0">
                <a:pos x="T4" y="T5"/>
              </a:cxn>
              <a:cxn ang="0">
                <a:pos x="T6" y="T7"/>
              </a:cxn>
              <a:cxn ang="0">
                <a:pos x="T8" y="T9"/>
              </a:cxn>
            </a:cxnLst>
            <a:rect l="0" t="0" r="r" b="b"/>
            <a:pathLst>
              <a:path w="556" h="108">
                <a:moveTo>
                  <a:pt x="0" y="0"/>
                </a:moveTo>
                <a:lnTo>
                  <a:pt x="0" y="108"/>
                </a:lnTo>
                <a:lnTo>
                  <a:pt x="555" y="108"/>
                </a:lnTo>
                <a:lnTo>
                  <a:pt x="556" y="0"/>
                </a:lnTo>
                <a:lnTo>
                  <a:pt x="0" y="0"/>
                </a:lnTo>
                <a:close/>
              </a:path>
            </a:pathLst>
          </a:custGeom>
          <a:solidFill>
            <a:schemeClr val="bg2">
              <a:lumMod val="90000"/>
            </a:schemeClr>
          </a:solidFill>
          <a:ln>
            <a:noFill/>
          </a:ln>
        </p:spPr>
        <p:txBody>
          <a:bodyPr anchor="ctr"/>
          <a:p>
            <a:pPr algn="ctr"/>
            <a:endParaRPr dirty="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27" name="任意多边形: 形状 15"/>
          <p:cNvSpPr/>
          <p:nvPr/>
        </p:nvSpPr>
        <p:spPr bwMode="auto">
          <a:xfrm>
            <a:off x="2884518" y="6006806"/>
            <a:ext cx="592854" cy="73390"/>
          </a:xfrm>
          <a:custGeom>
            <a:avLst/>
            <a:gdLst>
              <a:gd name="T0" fmla="*/ 0 w 292"/>
              <a:gd name="T1" fmla="*/ 0 h 36"/>
              <a:gd name="T2" fmla="*/ 0 w 292"/>
              <a:gd name="T3" fmla="*/ 36 h 36"/>
              <a:gd name="T4" fmla="*/ 277 w 292"/>
              <a:gd name="T5" fmla="*/ 36 h 36"/>
              <a:gd name="T6" fmla="*/ 292 w 292"/>
              <a:gd name="T7" fmla="*/ 0 h 36"/>
              <a:gd name="T8" fmla="*/ 0 w 292"/>
              <a:gd name="T9" fmla="*/ 0 h 36"/>
            </a:gdLst>
            <a:ahLst/>
            <a:cxnLst>
              <a:cxn ang="0">
                <a:pos x="T0" y="T1"/>
              </a:cxn>
              <a:cxn ang="0">
                <a:pos x="T2" y="T3"/>
              </a:cxn>
              <a:cxn ang="0">
                <a:pos x="T4" y="T5"/>
              </a:cxn>
              <a:cxn ang="0">
                <a:pos x="T6" y="T7"/>
              </a:cxn>
              <a:cxn ang="0">
                <a:pos x="T8" y="T9"/>
              </a:cxn>
            </a:cxnLst>
            <a:rect l="0" t="0" r="r" b="b"/>
            <a:pathLst>
              <a:path w="292" h="36">
                <a:moveTo>
                  <a:pt x="0" y="0"/>
                </a:moveTo>
                <a:cubicBezTo>
                  <a:pt x="0" y="36"/>
                  <a:pt x="0" y="36"/>
                  <a:pt x="0" y="36"/>
                </a:cubicBezTo>
                <a:cubicBezTo>
                  <a:pt x="277" y="36"/>
                  <a:pt x="277" y="36"/>
                  <a:pt x="277" y="36"/>
                </a:cubicBezTo>
                <a:cubicBezTo>
                  <a:pt x="282" y="25"/>
                  <a:pt x="288" y="13"/>
                  <a:pt x="292" y="0"/>
                </a:cubicBezTo>
                <a:lnTo>
                  <a:pt x="0" y="0"/>
                </a:lnTo>
                <a:close/>
              </a:path>
            </a:pathLst>
          </a:custGeom>
          <a:solidFill>
            <a:schemeClr val="bg2">
              <a:lumMod val="90000"/>
            </a:schemeClr>
          </a:solidFill>
          <a:ln>
            <a:noFill/>
          </a:ln>
        </p:spPr>
        <p:txBody>
          <a:bodyPr anchor="ctr"/>
          <a:p>
            <a:pPr algn="ctr"/>
            <a:endParaRPr dirty="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28" name="任意多边形: 形状 16"/>
          <p:cNvSpPr/>
          <p:nvPr/>
        </p:nvSpPr>
        <p:spPr bwMode="auto">
          <a:xfrm>
            <a:off x="2884518" y="6146706"/>
            <a:ext cx="520611" cy="270626"/>
          </a:xfrm>
          <a:custGeom>
            <a:avLst/>
            <a:gdLst>
              <a:gd name="T0" fmla="*/ 0 w 256"/>
              <a:gd name="T1" fmla="*/ 0 h 133"/>
              <a:gd name="T2" fmla="*/ 0 w 256"/>
              <a:gd name="T3" fmla="*/ 133 h 133"/>
              <a:gd name="T4" fmla="*/ 1 w 256"/>
              <a:gd name="T5" fmla="*/ 133 h 133"/>
              <a:gd name="T6" fmla="*/ 90 w 256"/>
              <a:gd name="T7" fmla="*/ 97 h 133"/>
              <a:gd name="T8" fmla="*/ 112 w 256"/>
              <a:gd name="T9" fmla="*/ 88 h 133"/>
              <a:gd name="T10" fmla="*/ 148 w 256"/>
              <a:gd name="T11" fmla="*/ 88 h 133"/>
              <a:gd name="T12" fmla="*/ 205 w 256"/>
              <a:gd name="T13" fmla="*/ 60 h 133"/>
              <a:gd name="T14" fmla="*/ 206 w 256"/>
              <a:gd name="T15" fmla="*/ 59 h 133"/>
              <a:gd name="T16" fmla="*/ 256 w 256"/>
              <a:gd name="T17" fmla="*/ 0 h 133"/>
              <a:gd name="T18" fmla="*/ 0 w 256"/>
              <a:gd name="T19"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6" h="133">
                <a:moveTo>
                  <a:pt x="0" y="0"/>
                </a:moveTo>
                <a:cubicBezTo>
                  <a:pt x="0" y="133"/>
                  <a:pt x="0" y="133"/>
                  <a:pt x="0" y="133"/>
                </a:cubicBezTo>
                <a:cubicBezTo>
                  <a:pt x="0" y="133"/>
                  <a:pt x="1" y="133"/>
                  <a:pt x="1" y="133"/>
                </a:cubicBezTo>
                <a:cubicBezTo>
                  <a:pt x="36" y="133"/>
                  <a:pt x="67" y="119"/>
                  <a:pt x="90" y="97"/>
                </a:cubicBezTo>
                <a:cubicBezTo>
                  <a:pt x="96" y="91"/>
                  <a:pt x="104" y="88"/>
                  <a:pt x="112" y="88"/>
                </a:cubicBezTo>
                <a:cubicBezTo>
                  <a:pt x="148" y="88"/>
                  <a:pt x="148" y="88"/>
                  <a:pt x="148" y="88"/>
                </a:cubicBezTo>
                <a:cubicBezTo>
                  <a:pt x="170" y="88"/>
                  <a:pt x="191" y="78"/>
                  <a:pt x="205" y="60"/>
                </a:cubicBezTo>
                <a:cubicBezTo>
                  <a:pt x="206" y="59"/>
                  <a:pt x="206" y="59"/>
                  <a:pt x="206" y="59"/>
                </a:cubicBezTo>
                <a:cubicBezTo>
                  <a:pt x="221" y="40"/>
                  <a:pt x="239" y="23"/>
                  <a:pt x="256" y="0"/>
                </a:cubicBezTo>
                <a:lnTo>
                  <a:pt x="0" y="0"/>
                </a:lnTo>
                <a:close/>
              </a:path>
            </a:pathLst>
          </a:custGeom>
          <a:solidFill>
            <a:schemeClr val="bg2">
              <a:lumMod val="90000"/>
            </a:schemeClr>
          </a:solidFill>
          <a:ln>
            <a:noFill/>
          </a:ln>
        </p:spPr>
        <p:txBody>
          <a:bodyPr anchor="ctr"/>
          <a:p>
            <a:pPr algn="ctr"/>
            <a:endParaRPr dirty="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29" name="矩形 28"/>
          <p:cNvSpPr/>
          <p:nvPr/>
        </p:nvSpPr>
        <p:spPr bwMode="auto">
          <a:xfrm>
            <a:off x="2884518" y="5583667"/>
            <a:ext cx="634136" cy="73390"/>
          </a:xfrm>
          <a:prstGeom prst="rect">
            <a:avLst/>
          </a:prstGeom>
          <a:solidFill>
            <a:schemeClr val="bg2">
              <a:lumMod val="90000"/>
            </a:schemeClr>
          </a:solidFill>
          <a:ln>
            <a:noFill/>
          </a:ln>
        </p:spPr>
        <p:txBody>
          <a:bodyPr anchor="ctr"/>
          <a:p>
            <a:pPr algn="ctr"/>
            <a:endParaRPr dirty="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30" name="任意多边形: 形状 18"/>
          <p:cNvSpPr/>
          <p:nvPr/>
        </p:nvSpPr>
        <p:spPr bwMode="auto">
          <a:xfrm>
            <a:off x="2440063" y="1762795"/>
            <a:ext cx="6349189" cy="1114612"/>
          </a:xfrm>
          <a:custGeom>
            <a:avLst/>
            <a:gdLst>
              <a:gd name="T0" fmla="*/ 303 w 3367"/>
              <a:gd name="T1" fmla="*/ 972 h 972"/>
              <a:gd name="T2" fmla="*/ 3367 w 3367"/>
              <a:gd name="T3" fmla="*/ 972 h 972"/>
              <a:gd name="T4" fmla="*/ 3367 w 3367"/>
              <a:gd name="T5" fmla="*/ 0 h 972"/>
              <a:gd name="T6" fmla="*/ 298 w 3367"/>
              <a:gd name="T7" fmla="*/ 0 h 972"/>
              <a:gd name="T8" fmla="*/ 0 w 3367"/>
              <a:gd name="T9" fmla="*/ 447 h 972"/>
              <a:gd name="T10" fmla="*/ 303 w 3367"/>
              <a:gd name="T11" fmla="*/ 972 h 972"/>
            </a:gdLst>
            <a:ahLst/>
            <a:cxnLst>
              <a:cxn ang="0">
                <a:pos x="T0" y="T1"/>
              </a:cxn>
              <a:cxn ang="0">
                <a:pos x="T2" y="T3"/>
              </a:cxn>
              <a:cxn ang="0">
                <a:pos x="T4" y="T5"/>
              </a:cxn>
              <a:cxn ang="0">
                <a:pos x="T6" y="T7"/>
              </a:cxn>
              <a:cxn ang="0">
                <a:pos x="T8" y="T9"/>
              </a:cxn>
              <a:cxn ang="0">
                <a:pos x="T10" y="T11"/>
              </a:cxn>
            </a:cxnLst>
            <a:rect l="0" t="0" r="r" b="b"/>
            <a:pathLst>
              <a:path w="3367" h="972">
                <a:moveTo>
                  <a:pt x="303" y="972"/>
                </a:moveTo>
                <a:lnTo>
                  <a:pt x="3367" y="972"/>
                </a:lnTo>
                <a:lnTo>
                  <a:pt x="3367" y="0"/>
                </a:lnTo>
                <a:lnTo>
                  <a:pt x="298" y="0"/>
                </a:lnTo>
                <a:lnTo>
                  <a:pt x="0" y="447"/>
                </a:lnTo>
                <a:lnTo>
                  <a:pt x="303" y="972"/>
                </a:ln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dirty="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31" name="任意多边形: 形状 19"/>
          <p:cNvSpPr/>
          <p:nvPr/>
        </p:nvSpPr>
        <p:spPr bwMode="auto">
          <a:xfrm>
            <a:off x="3155614" y="2982905"/>
            <a:ext cx="9036384" cy="1151307"/>
          </a:xfrm>
          <a:custGeom>
            <a:avLst/>
            <a:gdLst>
              <a:gd name="T0" fmla="*/ 314 w 3482"/>
              <a:gd name="T1" fmla="*/ 1004 h 1004"/>
              <a:gd name="T2" fmla="*/ 3482 w 3482"/>
              <a:gd name="T3" fmla="*/ 1004 h 1004"/>
              <a:gd name="T4" fmla="*/ 3482 w 3482"/>
              <a:gd name="T5" fmla="*/ 0 h 1004"/>
              <a:gd name="T6" fmla="*/ 310 w 3482"/>
              <a:gd name="T7" fmla="*/ 0 h 1004"/>
              <a:gd name="T8" fmla="*/ 0 w 3482"/>
              <a:gd name="T9" fmla="*/ 461 h 1004"/>
              <a:gd name="T10" fmla="*/ 314 w 3482"/>
              <a:gd name="T11" fmla="*/ 1004 h 1004"/>
            </a:gdLst>
            <a:ahLst/>
            <a:cxnLst>
              <a:cxn ang="0">
                <a:pos x="T0" y="T1"/>
              </a:cxn>
              <a:cxn ang="0">
                <a:pos x="T2" y="T3"/>
              </a:cxn>
              <a:cxn ang="0">
                <a:pos x="T4" y="T5"/>
              </a:cxn>
              <a:cxn ang="0">
                <a:pos x="T6" y="T7"/>
              </a:cxn>
              <a:cxn ang="0">
                <a:pos x="T8" y="T9"/>
              </a:cxn>
              <a:cxn ang="0">
                <a:pos x="T10" y="T11"/>
              </a:cxn>
            </a:cxnLst>
            <a:rect l="0" t="0" r="r" b="b"/>
            <a:pathLst>
              <a:path w="3482" h="1004">
                <a:moveTo>
                  <a:pt x="314" y="1004"/>
                </a:moveTo>
                <a:lnTo>
                  <a:pt x="3482" y="1004"/>
                </a:lnTo>
                <a:lnTo>
                  <a:pt x="3482" y="0"/>
                </a:lnTo>
                <a:lnTo>
                  <a:pt x="310" y="0"/>
                </a:lnTo>
                <a:lnTo>
                  <a:pt x="0" y="461"/>
                </a:lnTo>
                <a:lnTo>
                  <a:pt x="314" y="1004"/>
                </a:lnTo>
                <a:close/>
              </a:path>
            </a:pathLst>
          </a:custGeom>
          <a:solidFill>
            <a:schemeClr val="accent2">
              <a:lumMod val="100000"/>
            </a:schemeClr>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dirty="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32" name="任意多边形: 形状 20"/>
          <p:cNvSpPr/>
          <p:nvPr/>
        </p:nvSpPr>
        <p:spPr bwMode="auto">
          <a:xfrm>
            <a:off x="2918460" y="4243070"/>
            <a:ext cx="6358890" cy="1290320"/>
          </a:xfrm>
          <a:custGeom>
            <a:avLst/>
            <a:gdLst>
              <a:gd name="T0" fmla="*/ 289 w 3372"/>
              <a:gd name="T1" fmla="*/ 976 h 976"/>
              <a:gd name="T2" fmla="*/ 3372 w 3372"/>
              <a:gd name="T3" fmla="*/ 976 h 976"/>
              <a:gd name="T4" fmla="*/ 3372 w 3372"/>
              <a:gd name="T5" fmla="*/ 0 h 976"/>
              <a:gd name="T6" fmla="*/ 283 w 3372"/>
              <a:gd name="T7" fmla="*/ 0 h 976"/>
              <a:gd name="T8" fmla="*/ 0 w 3372"/>
              <a:gd name="T9" fmla="*/ 449 h 976"/>
              <a:gd name="T10" fmla="*/ 289 w 3372"/>
              <a:gd name="T11" fmla="*/ 976 h 976"/>
            </a:gdLst>
            <a:ahLst/>
            <a:cxnLst>
              <a:cxn ang="0">
                <a:pos x="T0" y="T1"/>
              </a:cxn>
              <a:cxn ang="0">
                <a:pos x="T2" y="T3"/>
              </a:cxn>
              <a:cxn ang="0">
                <a:pos x="T4" y="T5"/>
              </a:cxn>
              <a:cxn ang="0">
                <a:pos x="T6" y="T7"/>
              </a:cxn>
              <a:cxn ang="0">
                <a:pos x="T8" y="T9"/>
              </a:cxn>
              <a:cxn ang="0">
                <a:pos x="T10" y="T11"/>
              </a:cxn>
            </a:cxnLst>
            <a:rect l="0" t="0" r="r" b="b"/>
            <a:pathLst>
              <a:path w="3372" h="976">
                <a:moveTo>
                  <a:pt x="289" y="976"/>
                </a:moveTo>
                <a:lnTo>
                  <a:pt x="3372" y="976"/>
                </a:lnTo>
                <a:lnTo>
                  <a:pt x="3372" y="0"/>
                </a:lnTo>
                <a:lnTo>
                  <a:pt x="283" y="0"/>
                </a:lnTo>
                <a:lnTo>
                  <a:pt x="0" y="449"/>
                </a:lnTo>
                <a:lnTo>
                  <a:pt x="289" y="976"/>
                </a:lnTo>
                <a:close/>
              </a:path>
            </a:pathLst>
          </a:custGeom>
          <a:solidFill>
            <a:schemeClr val="accent3">
              <a:lumMod val="100000"/>
            </a:schemeClr>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dirty="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33" name="任意多边形: 形状 21"/>
          <p:cNvSpPr/>
          <p:nvPr/>
        </p:nvSpPr>
        <p:spPr bwMode="auto">
          <a:xfrm>
            <a:off x="7739763" y="3933689"/>
            <a:ext cx="1040892" cy="1203753"/>
          </a:xfrm>
          <a:custGeom>
            <a:avLst/>
            <a:gdLst>
              <a:gd name="T0" fmla="*/ 882 w 882"/>
              <a:gd name="T1" fmla="*/ 255 h 1020"/>
              <a:gd name="T2" fmla="*/ 442 w 882"/>
              <a:gd name="T3" fmla="*/ 0 h 1020"/>
              <a:gd name="T4" fmla="*/ 0 w 882"/>
              <a:gd name="T5" fmla="*/ 255 h 1020"/>
              <a:gd name="T6" fmla="*/ 0 w 882"/>
              <a:gd name="T7" fmla="*/ 764 h 1020"/>
              <a:gd name="T8" fmla="*/ 442 w 882"/>
              <a:gd name="T9" fmla="*/ 1020 h 1020"/>
              <a:gd name="T10" fmla="*/ 882 w 882"/>
              <a:gd name="T11" fmla="*/ 764 h 1020"/>
              <a:gd name="T12" fmla="*/ 882 w 882"/>
              <a:gd name="T13" fmla="*/ 255 h 1020"/>
            </a:gdLst>
            <a:ahLst/>
            <a:cxnLst>
              <a:cxn ang="0">
                <a:pos x="T0" y="T1"/>
              </a:cxn>
              <a:cxn ang="0">
                <a:pos x="T2" y="T3"/>
              </a:cxn>
              <a:cxn ang="0">
                <a:pos x="T4" y="T5"/>
              </a:cxn>
              <a:cxn ang="0">
                <a:pos x="T6" y="T7"/>
              </a:cxn>
              <a:cxn ang="0">
                <a:pos x="T8" y="T9"/>
              </a:cxn>
              <a:cxn ang="0">
                <a:pos x="T10" y="T11"/>
              </a:cxn>
              <a:cxn ang="0">
                <a:pos x="T12" y="T13"/>
              </a:cxn>
            </a:cxnLst>
            <a:rect l="0" t="0" r="r" b="b"/>
            <a:pathLst>
              <a:path w="882" h="1020">
                <a:moveTo>
                  <a:pt x="882" y="255"/>
                </a:moveTo>
                <a:lnTo>
                  <a:pt x="442" y="0"/>
                </a:lnTo>
                <a:lnTo>
                  <a:pt x="0" y="255"/>
                </a:lnTo>
                <a:lnTo>
                  <a:pt x="0" y="764"/>
                </a:lnTo>
                <a:lnTo>
                  <a:pt x="442" y="1020"/>
                </a:lnTo>
                <a:lnTo>
                  <a:pt x="882" y="764"/>
                </a:lnTo>
                <a:lnTo>
                  <a:pt x="882" y="255"/>
                </a:lnTo>
                <a:close/>
              </a:path>
            </a:pathLst>
          </a:custGeom>
          <a:solidFill>
            <a:schemeClr val="accent3">
              <a:lumMod val="75000"/>
            </a:schemeClr>
          </a:solidFill>
          <a:ln>
            <a:noFill/>
          </a:ln>
        </p:spPr>
        <p:txBody>
          <a:bodyPr anchor="ctr"/>
          <a:p>
            <a:pPr algn="ctr"/>
            <a:endParaRPr dirty="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34" name="任意多边形: 形状 22"/>
          <p:cNvSpPr/>
          <p:nvPr/>
        </p:nvSpPr>
        <p:spPr bwMode="auto">
          <a:xfrm>
            <a:off x="7830634" y="4031641"/>
            <a:ext cx="872130" cy="1006668"/>
          </a:xfrm>
          <a:custGeom>
            <a:avLst/>
            <a:gdLst>
              <a:gd name="T0" fmla="*/ 739 w 739"/>
              <a:gd name="T1" fmla="*/ 213 h 853"/>
              <a:gd name="T2" fmla="*/ 370 w 739"/>
              <a:gd name="T3" fmla="*/ 0 h 853"/>
              <a:gd name="T4" fmla="*/ 0 w 739"/>
              <a:gd name="T5" fmla="*/ 213 h 853"/>
              <a:gd name="T6" fmla="*/ 0 w 739"/>
              <a:gd name="T7" fmla="*/ 640 h 853"/>
              <a:gd name="T8" fmla="*/ 370 w 739"/>
              <a:gd name="T9" fmla="*/ 853 h 853"/>
              <a:gd name="T10" fmla="*/ 739 w 739"/>
              <a:gd name="T11" fmla="*/ 640 h 853"/>
              <a:gd name="T12" fmla="*/ 739 w 739"/>
              <a:gd name="T13" fmla="*/ 213 h 853"/>
            </a:gdLst>
            <a:ahLst/>
            <a:cxnLst>
              <a:cxn ang="0">
                <a:pos x="T0" y="T1"/>
              </a:cxn>
              <a:cxn ang="0">
                <a:pos x="T2" y="T3"/>
              </a:cxn>
              <a:cxn ang="0">
                <a:pos x="T4" y="T5"/>
              </a:cxn>
              <a:cxn ang="0">
                <a:pos x="T6" y="T7"/>
              </a:cxn>
              <a:cxn ang="0">
                <a:pos x="T8" y="T9"/>
              </a:cxn>
              <a:cxn ang="0">
                <a:pos x="T10" y="T11"/>
              </a:cxn>
              <a:cxn ang="0">
                <a:pos x="T12" y="T13"/>
              </a:cxn>
            </a:cxnLst>
            <a:rect l="0" t="0" r="r" b="b"/>
            <a:pathLst>
              <a:path w="739" h="853">
                <a:moveTo>
                  <a:pt x="739" y="213"/>
                </a:moveTo>
                <a:lnTo>
                  <a:pt x="370" y="0"/>
                </a:lnTo>
                <a:lnTo>
                  <a:pt x="0" y="213"/>
                </a:lnTo>
                <a:lnTo>
                  <a:pt x="0" y="640"/>
                </a:lnTo>
                <a:lnTo>
                  <a:pt x="370" y="853"/>
                </a:lnTo>
                <a:lnTo>
                  <a:pt x="739" y="640"/>
                </a:lnTo>
                <a:lnTo>
                  <a:pt x="739" y="21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anchor="ctr" anchorCtr="1" compatLnSpc="1">
            <a:normAutofit/>
          </a:bodyPr>
          <a:p>
            <a:pPr algn="ctr"/>
            <a:r>
              <a:rPr lang="en-US" altLang="zh-CN" sz="2400" dirty="0">
                <a:solidFill>
                  <a:schemeClr val="accent3">
                    <a:lumMod val="100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03</a:t>
            </a:r>
            <a:endParaRPr lang="en-US" altLang="zh-CN" sz="2400" dirty="0">
              <a:solidFill>
                <a:schemeClr val="accent3">
                  <a:lumMod val="100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35" name="任意多边形: 形状 23"/>
          <p:cNvSpPr/>
          <p:nvPr/>
        </p:nvSpPr>
        <p:spPr bwMode="auto">
          <a:xfrm>
            <a:off x="8043223" y="2663799"/>
            <a:ext cx="1070398" cy="1236799"/>
          </a:xfrm>
          <a:custGeom>
            <a:avLst/>
            <a:gdLst>
              <a:gd name="T0" fmla="*/ 907 w 907"/>
              <a:gd name="T1" fmla="*/ 261 h 1048"/>
              <a:gd name="T2" fmla="*/ 454 w 907"/>
              <a:gd name="T3" fmla="*/ 0 h 1048"/>
              <a:gd name="T4" fmla="*/ 0 w 907"/>
              <a:gd name="T5" fmla="*/ 261 h 1048"/>
              <a:gd name="T6" fmla="*/ 0 w 907"/>
              <a:gd name="T7" fmla="*/ 786 h 1048"/>
              <a:gd name="T8" fmla="*/ 454 w 907"/>
              <a:gd name="T9" fmla="*/ 1048 h 1048"/>
              <a:gd name="T10" fmla="*/ 907 w 907"/>
              <a:gd name="T11" fmla="*/ 786 h 1048"/>
              <a:gd name="T12" fmla="*/ 907 w 907"/>
              <a:gd name="T13" fmla="*/ 261 h 1048"/>
            </a:gdLst>
            <a:ahLst/>
            <a:cxnLst>
              <a:cxn ang="0">
                <a:pos x="T0" y="T1"/>
              </a:cxn>
              <a:cxn ang="0">
                <a:pos x="T2" y="T3"/>
              </a:cxn>
              <a:cxn ang="0">
                <a:pos x="T4" y="T5"/>
              </a:cxn>
              <a:cxn ang="0">
                <a:pos x="T6" y="T7"/>
              </a:cxn>
              <a:cxn ang="0">
                <a:pos x="T8" y="T9"/>
              </a:cxn>
              <a:cxn ang="0">
                <a:pos x="T10" y="T11"/>
              </a:cxn>
              <a:cxn ang="0">
                <a:pos x="T12" y="T13"/>
              </a:cxn>
            </a:cxnLst>
            <a:rect l="0" t="0" r="r" b="b"/>
            <a:pathLst>
              <a:path w="907" h="1048">
                <a:moveTo>
                  <a:pt x="907" y="261"/>
                </a:moveTo>
                <a:lnTo>
                  <a:pt x="454" y="0"/>
                </a:lnTo>
                <a:lnTo>
                  <a:pt x="0" y="261"/>
                </a:lnTo>
                <a:lnTo>
                  <a:pt x="0" y="786"/>
                </a:lnTo>
                <a:lnTo>
                  <a:pt x="454" y="1048"/>
                </a:lnTo>
                <a:lnTo>
                  <a:pt x="907" y="786"/>
                </a:lnTo>
                <a:lnTo>
                  <a:pt x="907" y="261"/>
                </a:lnTo>
                <a:close/>
              </a:path>
            </a:pathLst>
          </a:custGeom>
          <a:solidFill>
            <a:schemeClr val="accent2">
              <a:lumMod val="75000"/>
            </a:schemeClr>
          </a:solidFill>
          <a:ln>
            <a:noFill/>
          </a:ln>
        </p:spPr>
        <p:txBody>
          <a:bodyPr anchor="ctr"/>
          <a:p>
            <a:pPr algn="ctr"/>
            <a:endParaRPr dirty="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36" name="任意多边形: 形状 24"/>
          <p:cNvSpPr/>
          <p:nvPr/>
        </p:nvSpPr>
        <p:spPr bwMode="auto">
          <a:xfrm>
            <a:off x="8136456" y="2762933"/>
            <a:ext cx="898095" cy="1037354"/>
          </a:xfrm>
          <a:custGeom>
            <a:avLst/>
            <a:gdLst>
              <a:gd name="T0" fmla="*/ 761 w 761"/>
              <a:gd name="T1" fmla="*/ 220 h 879"/>
              <a:gd name="T2" fmla="*/ 380 w 761"/>
              <a:gd name="T3" fmla="*/ 0 h 879"/>
              <a:gd name="T4" fmla="*/ 0 w 761"/>
              <a:gd name="T5" fmla="*/ 220 h 879"/>
              <a:gd name="T6" fmla="*/ 0 w 761"/>
              <a:gd name="T7" fmla="*/ 659 h 879"/>
              <a:gd name="T8" fmla="*/ 380 w 761"/>
              <a:gd name="T9" fmla="*/ 879 h 879"/>
              <a:gd name="T10" fmla="*/ 761 w 761"/>
              <a:gd name="T11" fmla="*/ 659 h 879"/>
              <a:gd name="T12" fmla="*/ 761 w 761"/>
              <a:gd name="T13" fmla="*/ 220 h 879"/>
            </a:gdLst>
            <a:ahLst/>
            <a:cxnLst>
              <a:cxn ang="0">
                <a:pos x="T0" y="T1"/>
              </a:cxn>
              <a:cxn ang="0">
                <a:pos x="T2" y="T3"/>
              </a:cxn>
              <a:cxn ang="0">
                <a:pos x="T4" y="T5"/>
              </a:cxn>
              <a:cxn ang="0">
                <a:pos x="T6" y="T7"/>
              </a:cxn>
              <a:cxn ang="0">
                <a:pos x="T8" y="T9"/>
              </a:cxn>
              <a:cxn ang="0">
                <a:pos x="T10" y="T11"/>
              </a:cxn>
              <a:cxn ang="0">
                <a:pos x="T12" y="T13"/>
              </a:cxn>
            </a:cxnLst>
            <a:rect l="0" t="0" r="r" b="b"/>
            <a:pathLst>
              <a:path w="761" h="879">
                <a:moveTo>
                  <a:pt x="761" y="220"/>
                </a:moveTo>
                <a:lnTo>
                  <a:pt x="380" y="0"/>
                </a:lnTo>
                <a:lnTo>
                  <a:pt x="0" y="220"/>
                </a:lnTo>
                <a:lnTo>
                  <a:pt x="0" y="659"/>
                </a:lnTo>
                <a:lnTo>
                  <a:pt x="380" y="879"/>
                </a:lnTo>
                <a:lnTo>
                  <a:pt x="761" y="659"/>
                </a:lnTo>
                <a:lnTo>
                  <a:pt x="761" y="22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anchor="ctr" anchorCtr="1" compatLnSpc="1">
            <a:normAutofit/>
          </a:bodyPr>
          <a:p>
            <a:pPr algn="ctr"/>
            <a:r>
              <a:rPr lang="en-US" altLang="zh-CN" sz="2400" dirty="0">
                <a:solidFill>
                  <a:schemeClr val="accent2">
                    <a:lumMod val="100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02</a:t>
            </a:r>
            <a:endParaRPr lang="en-US" altLang="zh-CN" sz="2400" dirty="0">
              <a:solidFill>
                <a:schemeClr val="accent2">
                  <a:lumMod val="100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37" name="任意多边形: 形状 25"/>
          <p:cNvSpPr/>
          <p:nvPr/>
        </p:nvSpPr>
        <p:spPr bwMode="auto">
          <a:xfrm>
            <a:off x="7234042" y="1448779"/>
            <a:ext cx="1042072" cy="1201392"/>
          </a:xfrm>
          <a:custGeom>
            <a:avLst/>
            <a:gdLst>
              <a:gd name="T0" fmla="*/ 883 w 883"/>
              <a:gd name="T1" fmla="*/ 253 h 1018"/>
              <a:gd name="T2" fmla="*/ 441 w 883"/>
              <a:gd name="T3" fmla="*/ 0 h 1018"/>
              <a:gd name="T4" fmla="*/ 0 w 883"/>
              <a:gd name="T5" fmla="*/ 253 h 1018"/>
              <a:gd name="T6" fmla="*/ 0 w 883"/>
              <a:gd name="T7" fmla="*/ 764 h 1018"/>
              <a:gd name="T8" fmla="*/ 441 w 883"/>
              <a:gd name="T9" fmla="*/ 1018 h 1018"/>
              <a:gd name="T10" fmla="*/ 879 w 883"/>
              <a:gd name="T11" fmla="*/ 766 h 1018"/>
              <a:gd name="T12" fmla="*/ 883 w 883"/>
              <a:gd name="T13" fmla="*/ 253 h 1018"/>
            </a:gdLst>
            <a:ahLst/>
            <a:cxnLst>
              <a:cxn ang="0">
                <a:pos x="T0" y="T1"/>
              </a:cxn>
              <a:cxn ang="0">
                <a:pos x="T2" y="T3"/>
              </a:cxn>
              <a:cxn ang="0">
                <a:pos x="T4" y="T5"/>
              </a:cxn>
              <a:cxn ang="0">
                <a:pos x="T6" y="T7"/>
              </a:cxn>
              <a:cxn ang="0">
                <a:pos x="T8" y="T9"/>
              </a:cxn>
              <a:cxn ang="0">
                <a:pos x="T10" y="T11"/>
              </a:cxn>
              <a:cxn ang="0">
                <a:pos x="T12" y="T13"/>
              </a:cxn>
            </a:cxnLst>
            <a:rect l="0" t="0" r="r" b="b"/>
            <a:pathLst>
              <a:path w="883" h="1018">
                <a:moveTo>
                  <a:pt x="883" y="253"/>
                </a:moveTo>
                <a:lnTo>
                  <a:pt x="441" y="0"/>
                </a:lnTo>
                <a:lnTo>
                  <a:pt x="0" y="253"/>
                </a:lnTo>
                <a:lnTo>
                  <a:pt x="0" y="764"/>
                </a:lnTo>
                <a:lnTo>
                  <a:pt x="441" y="1018"/>
                </a:lnTo>
                <a:lnTo>
                  <a:pt x="879" y="766"/>
                </a:lnTo>
                <a:lnTo>
                  <a:pt x="883" y="253"/>
                </a:lnTo>
                <a:close/>
              </a:path>
            </a:pathLst>
          </a:custGeom>
          <a:solidFill>
            <a:schemeClr val="accent1">
              <a:lumMod val="75000"/>
            </a:schemeClr>
          </a:solidFill>
          <a:ln>
            <a:noFill/>
          </a:ln>
        </p:spPr>
        <p:txBody>
          <a:bodyPr anchor="ctr"/>
          <a:p>
            <a:pPr algn="ctr"/>
            <a:endParaRPr dirty="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38" name="任意多边形: 形状 26"/>
          <p:cNvSpPr/>
          <p:nvPr/>
        </p:nvSpPr>
        <p:spPr bwMode="auto">
          <a:xfrm>
            <a:off x="7326093" y="1544371"/>
            <a:ext cx="872130" cy="1009027"/>
          </a:xfrm>
          <a:custGeom>
            <a:avLst/>
            <a:gdLst>
              <a:gd name="T0" fmla="*/ 739 w 739"/>
              <a:gd name="T1" fmla="*/ 215 h 855"/>
              <a:gd name="T2" fmla="*/ 369 w 739"/>
              <a:gd name="T3" fmla="*/ 0 h 855"/>
              <a:gd name="T4" fmla="*/ 0 w 739"/>
              <a:gd name="T5" fmla="*/ 215 h 855"/>
              <a:gd name="T6" fmla="*/ 0 w 739"/>
              <a:gd name="T7" fmla="*/ 641 h 855"/>
              <a:gd name="T8" fmla="*/ 369 w 739"/>
              <a:gd name="T9" fmla="*/ 855 h 855"/>
              <a:gd name="T10" fmla="*/ 739 w 739"/>
              <a:gd name="T11" fmla="*/ 641 h 855"/>
              <a:gd name="T12" fmla="*/ 739 w 739"/>
              <a:gd name="T13" fmla="*/ 215 h 855"/>
            </a:gdLst>
            <a:ahLst/>
            <a:cxnLst>
              <a:cxn ang="0">
                <a:pos x="T0" y="T1"/>
              </a:cxn>
              <a:cxn ang="0">
                <a:pos x="T2" y="T3"/>
              </a:cxn>
              <a:cxn ang="0">
                <a:pos x="T4" y="T5"/>
              </a:cxn>
              <a:cxn ang="0">
                <a:pos x="T6" y="T7"/>
              </a:cxn>
              <a:cxn ang="0">
                <a:pos x="T8" y="T9"/>
              </a:cxn>
              <a:cxn ang="0">
                <a:pos x="T10" y="T11"/>
              </a:cxn>
              <a:cxn ang="0">
                <a:pos x="T12" y="T13"/>
              </a:cxn>
            </a:cxnLst>
            <a:rect l="0" t="0" r="r" b="b"/>
            <a:pathLst>
              <a:path w="739" h="855">
                <a:moveTo>
                  <a:pt x="739" y="215"/>
                </a:moveTo>
                <a:lnTo>
                  <a:pt x="369" y="0"/>
                </a:lnTo>
                <a:lnTo>
                  <a:pt x="0" y="215"/>
                </a:lnTo>
                <a:lnTo>
                  <a:pt x="0" y="641"/>
                </a:lnTo>
                <a:lnTo>
                  <a:pt x="369" y="855"/>
                </a:lnTo>
                <a:lnTo>
                  <a:pt x="739" y="641"/>
                </a:lnTo>
                <a:lnTo>
                  <a:pt x="739" y="21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anchor="ctr" anchorCtr="1" compatLnSpc="1">
            <a:normAutofit/>
          </a:bodyPr>
          <a:p>
            <a:pPr algn="ctr"/>
            <a:r>
              <a:rPr lang="en-US" altLang="zh-CN" sz="2400" dirty="0">
                <a:solidFill>
                  <a:schemeClr val="accent1">
                    <a:lumMod val="100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01</a:t>
            </a:r>
            <a:endParaRPr lang="en-US" altLang="zh-CN" sz="2400" dirty="0">
              <a:solidFill>
                <a:schemeClr val="accent1">
                  <a:lumMod val="100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39" name="矩形 38"/>
          <p:cNvSpPr/>
          <p:nvPr/>
        </p:nvSpPr>
        <p:spPr>
          <a:xfrm>
            <a:off x="3155615" y="1957321"/>
            <a:ext cx="3409732" cy="236473"/>
          </a:xfrm>
          <a:prstGeom prst="rect">
            <a:avLst/>
          </a:prstGeom>
        </p:spPr>
        <p:txBody>
          <a:bodyPr wrap="none" lIns="144000" tIns="0" rIns="144000" bIns="0" anchor="ctr">
            <a:noAutofit/>
          </a:bodyPr>
          <a:p>
            <a:pPr algn="l"/>
            <a:r>
              <a:rPr lang="zh-CN" altLang="en-US" b="1"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招募情况</a:t>
            </a:r>
            <a:endParaRPr lang="zh-CN" altLang="en-US" b="1"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40" name="矩形 39"/>
          <p:cNvSpPr/>
          <p:nvPr/>
        </p:nvSpPr>
        <p:spPr>
          <a:xfrm>
            <a:off x="3155315" y="2300605"/>
            <a:ext cx="3763645" cy="466090"/>
          </a:xfrm>
          <a:prstGeom prst="rect">
            <a:avLst/>
          </a:prstGeom>
        </p:spPr>
        <p:txBody>
          <a:bodyPr wrap="square" lIns="144000" tIns="0" rIns="144000" bIns="0" anchor="t">
            <a:noAutofit/>
          </a:bodyPr>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cs typeface="+mn-ea"/>
                <a:sym typeface="思源黑体 CN Light" panose="020B0300000000000000" pitchFamily="34" charset="-122"/>
              </a:rPr>
              <a:t>普通高等学校应届毕业生或在读研究生</a:t>
            </a:r>
            <a:endParaRPr lang="zh-CN" altLang="en-US" sz="1400" dirty="0">
              <a:solidFill>
                <a:schemeClr val="bg1"/>
              </a:solidFill>
              <a:latin typeface="微软雅黑" panose="020B0503020204020204" pitchFamily="34" charset="-122"/>
              <a:ea typeface="微软雅黑" panose="020B0503020204020204" pitchFamily="34" charset="-122"/>
              <a:cs typeface="+mn-ea"/>
              <a:sym typeface="思源黑体 CN Light" panose="020B0300000000000000" pitchFamily="34" charset="-122"/>
            </a:endParaRPr>
          </a:p>
        </p:txBody>
      </p:sp>
      <p:sp>
        <p:nvSpPr>
          <p:cNvPr id="41" name="矩形 40"/>
          <p:cNvSpPr/>
          <p:nvPr/>
        </p:nvSpPr>
        <p:spPr>
          <a:xfrm>
            <a:off x="3742823" y="3175950"/>
            <a:ext cx="3409732" cy="236473"/>
          </a:xfrm>
          <a:prstGeom prst="rect">
            <a:avLst/>
          </a:prstGeom>
        </p:spPr>
        <p:txBody>
          <a:bodyPr wrap="none" lIns="144000" tIns="0" rIns="144000" bIns="0" anchor="ctr">
            <a:noAutofit/>
          </a:bodyPr>
          <a:p>
            <a:pPr algn="l"/>
            <a:r>
              <a:rPr lang="zh-CN" altLang="en-US" b="1"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报名信息</a:t>
            </a:r>
            <a:endParaRPr lang="zh-CN" altLang="en-US" b="1"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42" name="矩形 41"/>
          <p:cNvSpPr/>
          <p:nvPr/>
        </p:nvSpPr>
        <p:spPr>
          <a:xfrm>
            <a:off x="3742690" y="3501390"/>
            <a:ext cx="3583305" cy="466090"/>
          </a:xfrm>
          <a:prstGeom prst="rect">
            <a:avLst/>
          </a:prstGeom>
        </p:spPr>
        <p:txBody>
          <a:bodyPr wrap="square" lIns="144000" tIns="0" rIns="144000" bIns="0" anchor="t">
            <a:noAutofit/>
          </a:bodyPr>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cs typeface="+mn-ea"/>
                <a:sym typeface="思源黑体 CN Light" panose="020B0300000000000000" pitchFamily="34" charset="-122"/>
              </a:rPr>
              <a:t>报名时间一般在</a:t>
            </a:r>
            <a:r>
              <a:rPr lang="en-US" altLang="zh-CN" sz="1400" dirty="0">
                <a:solidFill>
                  <a:schemeClr val="bg1"/>
                </a:solidFill>
                <a:latin typeface="微软雅黑" panose="020B0503020204020204" pitchFamily="34" charset="-122"/>
                <a:ea typeface="微软雅黑" panose="020B0503020204020204" pitchFamily="34" charset="-122"/>
                <a:cs typeface="+mn-ea"/>
                <a:sym typeface="思源黑体 CN Light" panose="020B0300000000000000" pitchFamily="34" charset="-122"/>
              </a:rPr>
              <a:t>4—6</a:t>
            </a:r>
            <a:r>
              <a:rPr lang="zh-CN" altLang="en-US" sz="1400" dirty="0">
                <a:solidFill>
                  <a:schemeClr val="bg1"/>
                </a:solidFill>
                <a:latin typeface="微软雅黑" panose="020B0503020204020204" pitchFamily="34" charset="-122"/>
                <a:ea typeface="微软雅黑" panose="020B0503020204020204" pitchFamily="34" charset="-122"/>
                <a:cs typeface="+mn-ea"/>
                <a:sym typeface="思源黑体 CN Light" panose="020B0300000000000000"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cs typeface="+mn-ea"/>
              <a:sym typeface="思源黑体 CN Light" panose="020B0300000000000000" pitchFamily="34" charset="-122"/>
            </a:endParaRPr>
          </a:p>
        </p:txBody>
      </p:sp>
      <p:sp>
        <p:nvSpPr>
          <p:cNvPr id="43" name="矩形 42"/>
          <p:cNvSpPr/>
          <p:nvPr/>
        </p:nvSpPr>
        <p:spPr>
          <a:xfrm>
            <a:off x="3508334" y="4439968"/>
            <a:ext cx="3409732" cy="236473"/>
          </a:xfrm>
          <a:prstGeom prst="rect">
            <a:avLst/>
          </a:prstGeom>
        </p:spPr>
        <p:txBody>
          <a:bodyPr wrap="none" lIns="144000" tIns="0" rIns="144000" bIns="0" anchor="ctr">
            <a:noAutofit/>
          </a:bodyPr>
          <a:p>
            <a:pPr algn="l"/>
            <a:r>
              <a:rPr lang="zh-CN" altLang="en-US" b="1"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优惠政策</a:t>
            </a:r>
            <a:endParaRPr lang="zh-CN" altLang="en-US" b="1"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44" name="矩形 43"/>
          <p:cNvSpPr/>
          <p:nvPr/>
        </p:nvSpPr>
        <p:spPr>
          <a:xfrm>
            <a:off x="3508375" y="4747260"/>
            <a:ext cx="5768340" cy="625475"/>
          </a:xfrm>
          <a:prstGeom prst="rect">
            <a:avLst/>
          </a:prstGeom>
        </p:spPr>
        <p:txBody>
          <a:bodyPr wrap="square" lIns="144000" tIns="0" rIns="144000" bIns="0" anchor="t">
            <a:noAutofit/>
          </a:bodyPr>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cs typeface="+mn-ea"/>
                <a:sym typeface="思源黑体 CN Light" panose="020B0300000000000000" pitchFamily="34" charset="-122"/>
              </a:rPr>
              <a:t>服务</a:t>
            </a:r>
            <a:r>
              <a:rPr lang="en-US" altLang="zh-CN" sz="1400" dirty="0">
                <a:solidFill>
                  <a:schemeClr val="bg1"/>
                </a:solidFill>
                <a:latin typeface="微软雅黑" panose="020B0503020204020204" pitchFamily="34" charset="-122"/>
                <a:ea typeface="微软雅黑" panose="020B0503020204020204" pitchFamily="34" charset="-122"/>
                <a:cs typeface="+mn-ea"/>
                <a:sym typeface="思源黑体 CN Light" panose="020B0300000000000000" pitchFamily="34" charset="-122"/>
              </a:rPr>
              <a:t>2</a:t>
            </a:r>
            <a:r>
              <a:rPr lang="zh-CN" altLang="en-US" sz="1400" dirty="0">
                <a:solidFill>
                  <a:schemeClr val="bg1"/>
                </a:solidFill>
                <a:latin typeface="微软雅黑" panose="020B0503020204020204" pitchFamily="34" charset="-122"/>
                <a:ea typeface="微软雅黑" panose="020B0503020204020204" pitchFamily="34" charset="-122"/>
                <a:cs typeface="+mn-ea"/>
                <a:sym typeface="思源黑体 CN Light" panose="020B0300000000000000" pitchFamily="34" charset="-122"/>
              </a:rPr>
              <a:t>年以上且考核合格的，服务期满后</a:t>
            </a:r>
            <a:r>
              <a:rPr lang="en-US" altLang="zh-CN" sz="1400" dirty="0">
                <a:solidFill>
                  <a:schemeClr val="bg1"/>
                </a:solidFill>
                <a:latin typeface="微软雅黑" panose="020B0503020204020204" pitchFamily="34" charset="-122"/>
                <a:ea typeface="微软雅黑" panose="020B0503020204020204" pitchFamily="34" charset="-122"/>
                <a:cs typeface="+mn-ea"/>
                <a:sym typeface="思源黑体 CN Light" panose="020B0300000000000000" pitchFamily="34" charset="-122"/>
              </a:rPr>
              <a:t>3</a:t>
            </a:r>
            <a:r>
              <a:rPr lang="zh-CN" altLang="en-US" sz="1400" dirty="0">
                <a:solidFill>
                  <a:schemeClr val="bg1"/>
                </a:solidFill>
                <a:latin typeface="微软雅黑" panose="020B0503020204020204" pitchFamily="34" charset="-122"/>
                <a:ea typeface="微软雅黑" panose="020B0503020204020204" pitchFamily="34" charset="-122"/>
                <a:cs typeface="+mn-ea"/>
                <a:sym typeface="思源黑体 CN Light" panose="020B0300000000000000" pitchFamily="34" charset="-122"/>
              </a:rPr>
              <a:t>年内报考</a:t>
            </a:r>
            <a:endParaRPr lang="zh-CN" altLang="en-US" sz="1400" dirty="0">
              <a:solidFill>
                <a:schemeClr val="bg1"/>
              </a:solidFill>
              <a:latin typeface="微软雅黑" panose="020B0503020204020204" pitchFamily="34" charset="-122"/>
              <a:ea typeface="微软雅黑" panose="020B0503020204020204" pitchFamily="34" charset="-122"/>
              <a:cs typeface="+mn-ea"/>
              <a:sym typeface="思源黑体 CN Light" panose="020B0300000000000000" pitchFamily="34" charset="-122"/>
            </a:endParaRPr>
          </a:p>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cs typeface="+mn-ea"/>
                <a:sym typeface="思源黑体 CN Light" panose="020B0300000000000000" pitchFamily="34" charset="-122"/>
              </a:rPr>
              <a:t>硕士研究生的，初试总分加</a:t>
            </a:r>
            <a:r>
              <a:rPr lang="en-US" altLang="zh-CN" sz="1400" dirty="0">
                <a:solidFill>
                  <a:schemeClr val="bg1"/>
                </a:solidFill>
                <a:latin typeface="微软雅黑" panose="020B0503020204020204" pitchFamily="34" charset="-122"/>
                <a:ea typeface="微软雅黑" panose="020B0503020204020204" pitchFamily="34" charset="-122"/>
                <a:cs typeface="+mn-ea"/>
                <a:sym typeface="思源黑体 CN Light" panose="020B0300000000000000" pitchFamily="34" charset="-122"/>
              </a:rPr>
              <a:t>10</a:t>
            </a:r>
            <a:r>
              <a:rPr lang="zh-CN" altLang="en-US" sz="1400" dirty="0">
                <a:solidFill>
                  <a:schemeClr val="bg1"/>
                </a:solidFill>
                <a:latin typeface="微软雅黑" panose="020B0503020204020204" pitchFamily="34" charset="-122"/>
                <a:ea typeface="微软雅黑" panose="020B0503020204020204" pitchFamily="34" charset="-122"/>
                <a:cs typeface="+mn-ea"/>
                <a:sym typeface="思源黑体 CN Light" panose="020B0300000000000000" pitchFamily="34" charset="-122"/>
              </a:rPr>
              <a:t>分，同等条件下优先录取</a:t>
            </a:r>
            <a:r>
              <a:rPr lang="en-US" altLang="zh-CN" sz="1400" dirty="0">
                <a:solidFill>
                  <a:schemeClr val="bg1"/>
                </a:solidFill>
                <a:latin typeface="微软雅黑" panose="020B0503020204020204" pitchFamily="34" charset="-122"/>
                <a:ea typeface="微软雅黑" panose="020B0503020204020204" pitchFamily="34" charset="-122"/>
                <a:cs typeface="+mn-ea"/>
                <a:sym typeface="思源黑体 CN Light" panose="020B0300000000000000" pitchFamily="34" charset="-122"/>
              </a:rPr>
              <a:t>……</a:t>
            </a:r>
            <a:endParaRPr lang="en-US" altLang="zh-CN" sz="1400" dirty="0">
              <a:solidFill>
                <a:schemeClr val="bg1"/>
              </a:solidFill>
              <a:latin typeface="微软雅黑" panose="020B0503020204020204" pitchFamily="34" charset="-122"/>
              <a:ea typeface="微软雅黑" panose="020B0503020204020204" pitchFamily="34" charset="-122"/>
              <a:cs typeface="+mn-ea"/>
              <a:sym typeface="思源黑体 CN Light" panose="020B0300000000000000"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p:cTn id="12" dur="500" fill="hold"/>
                                        <p:tgtEl>
                                          <p:spTgt spid="40"/>
                                        </p:tgtEl>
                                        <p:attrNameLst>
                                          <p:attrName>ppt_w</p:attrName>
                                        </p:attrNameLst>
                                      </p:cBhvr>
                                      <p:tavLst>
                                        <p:tav tm="0">
                                          <p:val>
                                            <p:fltVal val="0"/>
                                          </p:val>
                                        </p:tav>
                                        <p:tav tm="100000">
                                          <p:val>
                                            <p:strVal val="#ppt_w"/>
                                          </p:val>
                                        </p:tav>
                                      </p:tavLst>
                                    </p:anim>
                                    <p:anim calcmode="lin" valueType="num">
                                      <p:cBhvr>
                                        <p:cTn id="13" dur="500" fill="hold"/>
                                        <p:tgtEl>
                                          <p:spTgt spid="40"/>
                                        </p:tgtEl>
                                        <p:attrNameLst>
                                          <p:attrName>ppt_h</p:attrName>
                                        </p:attrNameLst>
                                      </p:cBhvr>
                                      <p:tavLst>
                                        <p:tav tm="0">
                                          <p:val>
                                            <p:fltVal val="0"/>
                                          </p:val>
                                        </p:tav>
                                        <p:tav tm="100000">
                                          <p:val>
                                            <p:strVal val="#ppt_h"/>
                                          </p:val>
                                        </p:tav>
                                      </p:tavLst>
                                    </p:anim>
                                    <p:animEffect transition="in" filter="fade">
                                      <p:cBhvr>
                                        <p:cTn id="14" dur="500"/>
                                        <p:tgtEl>
                                          <p:spTgt spid="4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p:cTn id="17" dur="500" fill="hold"/>
                                        <p:tgtEl>
                                          <p:spTgt spid="41"/>
                                        </p:tgtEl>
                                        <p:attrNameLst>
                                          <p:attrName>ppt_w</p:attrName>
                                        </p:attrNameLst>
                                      </p:cBhvr>
                                      <p:tavLst>
                                        <p:tav tm="0">
                                          <p:val>
                                            <p:fltVal val="0"/>
                                          </p:val>
                                        </p:tav>
                                        <p:tav tm="100000">
                                          <p:val>
                                            <p:strVal val="#ppt_w"/>
                                          </p:val>
                                        </p:tav>
                                      </p:tavLst>
                                    </p:anim>
                                    <p:anim calcmode="lin" valueType="num">
                                      <p:cBhvr>
                                        <p:cTn id="18" dur="500" fill="hold"/>
                                        <p:tgtEl>
                                          <p:spTgt spid="41"/>
                                        </p:tgtEl>
                                        <p:attrNameLst>
                                          <p:attrName>ppt_h</p:attrName>
                                        </p:attrNameLst>
                                      </p:cBhvr>
                                      <p:tavLst>
                                        <p:tav tm="0">
                                          <p:val>
                                            <p:fltVal val="0"/>
                                          </p:val>
                                        </p:tav>
                                        <p:tav tm="100000">
                                          <p:val>
                                            <p:strVal val="#ppt_h"/>
                                          </p:val>
                                        </p:tav>
                                      </p:tavLst>
                                    </p:anim>
                                    <p:animEffect transition="in" filter="fade">
                                      <p:cBhvr>
                                        <p:cTn id="19" dur="500"/>
                                        <p:tgtEl>
                                          <p:spTgt spid="41"/>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p:cTn id="22" dur="500" fill="hold"/>
                                        <p:tgtEl>
                                          <p:spTgt spid="42"/>
                                        </p:tgtEl>
                                        <p:attrNameLst>
                                          <p:attrName>ppt_w</p:attrName>
                                        </p:attrNameLst>
                                      </p:cBhvr>
                                      <p:tavLst>
                                        <p:tav tm="0">
                                          <p:val>
                                            <p:fltVal val="0"/>
                                          </p:val>
                                        </p:tav>
                                        <p:tav tm="100000">
                                          <p:val>
                                            <p:strVal val="#ppt_w"/>
                                          </p:val>
                                        </p:tav>
                                      </p:tavLst>
                                    </p:anim>
                                    <p:anim calcmode="lin" valueType="num">
                                      <p:cBhvr>
                                        <p:cTn id="23" dur="500" fill="hold"/>
                                        <p:tgtEl>
                                          <p:spTgt spid="42"/>
                                        </p:tgtEl>
                                        <p:attrNameLst>
                                          <p:attrName>ppt_h</p:attrName>
                                        </p:attrNameLst>
                                      </p:cBhvr>
                                      <p:tavLst>
                                        <p:tav tm="0">
                                          <p:val>
                                            <p:fltVal val="0"/>
                                          </p:val>
                                        </p:tav>
                                        <p:tav tm="100000">
                                          <p:val>
                                            <p:strVal val="#ppt_h"/>
                                          </p:val>
                                        </p:tav>
                                      </p:tavLst>
                                    </p:anim>
                                    <p:animEffect transition="in" filter="fade">
                                      <p:cBhvr>
                                        <p:cTn id="24" dur="500"/>
                                        <p:tgtEl>
                                          <p:spTgt spid="4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p:cTn id="27" dur="500" fill="hold"/>
                                        <p:tgtEl>
                                          <p:spTgt spid="43"/>
                                        </p:tgtEl>
                                        <p:attrNameLst>
                                          <p:attrName>ppt_w</p:attrName>
                                        </p:attrNameLst>
                                      </p:cBhvr>
                                      <p:tavLst>
                                        <p:tav tm="0">
                                          <p:val>
                                            <p:fltVal val="0"/>
                                          </p:val>
                                        </p:tav>
                                        <p:tav tm="100000">
                                          <p:val>
                                            <p:strVal val="#ppt_w"/>
                                          </p:val>
                                        </p:tav>
                                      </p:tavLst>
                                    </p:anim>
                                    <p:anim calcmode="lin" valueType="num">
                                      <p:cBhvr>
                                        <p:cTn id="28" dur="500" fill="hold"/>
                                        <p:tgtEl>
                                          <p:spTgt spid="43"/>
                                        </p:tgtEl>
                                        <p:attrNameLst>
                                          <p:attrName>ppt_h</p:attrName>
                                        </p:attrNameLst>
                                      </p:cBhvr>
                                      <p:tavLst>
                                        <p:tav tm="0">
                                          <p:val>
                                            <p:fltVal val="0"/>
                                          </p:val>
                                        </p:tav>
                                        <p:tav tm="100000">
                                          <p:val>
                                            <p:strVal val="#ppt_h"/>
                                          </p:val>
                                        </p:tav>
                                      </p:tavLst>
                                    </p:anim>
                                    <p:animEffect transition="in" filter="fade">
                                      <p:cBhvr>
                                        <p:cTn id="29" dur="500"/>
                                        <p:tgtEl>
                                          <p:spTgt spid="43"/>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44"/>
                                        </p:tgtEl>
                                        <p:attrNameLst>
                                          <p:attrName>style.visibility</p:attrName>
                                        </p:attrNameLst>
                                      </p:cBhvr>
                                      <p:to>
                                        <p:strVal val="visible"/>
                                      </p:to>
                                    </p:set>
                                    <p:anim calcmode="lin" valueType="num">
                                      <p:cBhvr>
                                        <p:cTn id="32" dur="500" fill="hold"/>
                                        <p:tgtEl>
                                          <p:spTgt spid="44"/>
                                        </p:tgtEl>
                                        <p:attrNameLst>
                                          <p:attrName>ppt_w</p:attrName>
                                        </p:attrNameLst>
                                      </p:cBhvr>
                                      <p:tavLst>
                                        <p:tav tm="0">
                                          <p:val>
                                            <p:fltVal val="0"/>
                                          </p:val>
                                        </p:tav>
                                        <p:tav tm="100000">
                                          <p:val>
                                            <p:strVal val="#ppt_w"/>
                                          </p:val>
                                        </p:tav>
                                      </p:tavLst>
                                    </p:anim>
                                    <p:anim calcmode="lin" valueType="num">
                                      <p:cBhvr>
                                        <p:cTn id="33" dur="500" fill="hold"/>
                                        <p:tgtEl>
                                          <p:spTgt spid="44"/>
                                        </p:tgtEl>
                                        <p:attrNameLst>
                                          <p:attrName>ppt_h</p:attrName>
                                        </p:attrNameLst>
                                      </p:cBhvr>
                                      <p:tavLst>
                                        <p:tav tm="0">
                                          <p:val>
                                            <p:fltVal val="0"/>
                                          </p:val>
                                        </p:tav>
                                        <p:tav tm="100000">
                                          <p:val>
                                            <p:strVal val="#ppt_h"/>
                                          </p:val>
                                        </p:tav>
                                      </p:tavLst>
                                    </p:anim>
                                    <p:animEffect transition="in" filter="fade">
                                      <p:cBhvr>
                                        <p:cTn id="34"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p:bldP spid="4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二、“三支一扶”计划</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32" name="文本框 43"/>
          <p:cNvSpPr txBox="1"/>
          <p:nvPr/>
        </p:nvSpPr>
        <p:spPr>
          <a:xfrm>
            <a:off x="534011" y="1166247"/>
            <a:ext cx="10727545" cy="2306955"/>
          </a:xfrm>
          <a:prstGeom prst="rect">
            <a:avLst/>
          </a:prstGeom>
          <a:noFill/>
        </p:spPr>
        <p:txBody>
          <a:bodyPr wrap="square" rtlCol="0">
            <a:spAutoFit/>
          </a:bodyPr>
          <a:lstStyle/>
          <a:p>
            <a:pPr indent="457200" algn="just">
              <a:lnSpc>
                <a:spcPct val="150000"/>
              </a:lnSpc>
            </a:pPr>
            <a:r>
              <a:rPr lang="en-US" altLang="zh-CN" sz="2400" dirty="0"/>
              <a:t>“</a:t>
            </a:r>
            <a:r>
              <a:rPr lang="zh-CN" altLang="en-US" sz="2400" dirty="0"/>
              <a:t>三支一扶</a:t>
            </a:r>
            <a:r>
              <a:rPr lang="en-US" altLang="zh-CN" sz="2400" dirty="0"/>
              <a:t>”</a:t>
            </a:r>
            <a:r>
              <a:rPr lang="zh-CN" altLang="en-US" sz="2400" dirty="0"/>
              <a:t>计划是人力资源社会保障部会同有关部门组织实施的高校毕业生基层服务项目，每年选派一批高校毕业生到基层从事支教、支农、支医和帮扶乡村振兴等服务，服务期为</a:t>
            </a:r>
            <a:r>
              <a:rPr lang="en-US" altLang="zh-CN" sz="2400" dirty="0"/>
              <a:t>2</a:t>
            </a:r>
            <a:r>
              <a:rPr lang="zh-CN" altLang="en-US" sz="2400" dirty="0"/>
              <a:t>年。</a:t>
            </a:r>
            <a:r>
              <a:rPr lang="en-US" altLang="zh-CN" sz="2400" dirty="0"/>
              <a:t>“</a:t>
            </a:r>
            <a:r>
              <a:rPr lang="zh-CN" altLang="en-US" sz="2400" dirty="0"/>
              <a:t>三支一扶</a:t>
            </a:r>
            <a:r>
              <a:rPr lang="en-US" altLang="zh-CN" sz="2400" dirty="0"/>
              <a:t>”</a:t>
            </a:r>
            <a:r>
              <a:rPr lang="zh-CN" altLang="en-US" sz="2400" dirty="0"/>
              <a:t>人员一般安排在乡镇基层单位服务。该计划的招募原则有：</a:t>
            </a:r>
            <a:endParaRPr lang="en-US" altLang="zh-CN" sz="2400" dirty="0"/>
          </a:p>
        </p:txBody>
      </p:sp>
      <p:grpSp>
        <p:nvGrpSpPr>
          <p:cNvPr id="43" name="组合 42"/>
          <p:cNvGrpSpPr/>
          <p:nvPr/>
        </p:nvGrpSpPr>
        <p:grpSpPr>
          <a:xfrm rot="0">
            <a:off x="2950845" y="3730625"/>
            <a:ext cx="1839595" cy="2626995"/>
            <a:chOff x="1168053" y="2217315"/>
            <a:chExt cx="1901372" cy="2715477"/>
          </a:xfrm>
        </p:grpSpPr>
        <p:sp>
          <p:nvSpPr>
            <p:cNvPr id="59" name="íṡľíḍè-Rectangle 22"/>
            <p:cNvSpPr/>
            <p:nvPr>
              <p:custDataLst>
                <p:tags r:id="rId1"/>
              </p:custDataLst>
            </p:nvPr>
          </p:nvSpPr>
          <p:spPr>
            <a:xfrm>
              <a:off x="1168053" y="2217315"/>
              <a:ext cx="1901372" cy="19013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sp>
          <p:nvSpPr>
            <p:cNvPr id="60" name="íṡľíḍè-Freeform: Shape 23"/>
            <p:cNvSpPr/>
            <p:nvPr>
              <p:custDataLst>
                <p:tags r:id="rId2"/>
              </p:custDataLst>
            </p:nvPr>
          </p:nvSpPr>
          <p:spPr>
            <a:xfrm rot="10800000">
              <a:off x="1168053" y="3988059"/>
              <a:ext cx="1901372" cy="370114"/>
            </a:xfrm>
            <a:custGeom>
              <a:avLst/>
              <a:gdLst>
                <a:gd name="connsiteX0" fmla="*/ 1901372 w 1901372"/>
                <a:gd name="connsiteY0" fmla="*/ 370114 h 370114"/>
                <a:gd name="connsiteX1" fmla="*/ 0 w 1901372"/>
                <a:gd name="connsiteY1" fmla="*/ 370114 h 370114"/>
                <a:gd name="connsiteX2" fmla="*/ 0 w 1901372"/>
                <a:gd name="connsiteY2" fmla="*/ 239486 h 370114"/>
                <a:gd name="connsiteX3" fmla="*/ 639355 w 1901372"/>
                <a:gd name="connsiteY3" fmla="*/ 239486 h 370114"/>
                <a:gd name="connsiteX4" fmla="*/ 950686 w 1901372"/>
                <a:gd name="connsiteY4" fmla="*/ 0 h 370114"/>
                <a:gd name="connsiteX5" fmla="*/ 1262017 w 1901372"/>
                <a:gd name="connsiteY5" fmla="*/ 239486 h 370114"/>
                <a:gd name="connsiteX6" fmla="*/ 1901372 w 1901372"/>
                <a:gd name="connsiteY6" fmla="*/ 239486 h 37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1372" h="370114">
                  <a:moveTo>
                    <a:pt x="1901372" y="370114"/>
                  </a:moveTo>
                  <a:lnTo>
                    <a:pt x="0" y="370114"/>
                  </a:lnTo>
                  <a:lnTo>
                    <a:pt x="0" y="239486"/>
                  </a:lnTo>
                  <a:lnTo>
                    <a:pt x="639355" y="239486"/>
                  </a:lnTo>
                  <a:lnTo>
                    <a:pt x="950686" y="0"/>
                  </a:lnTo>
                  <a:lnTo>
                    <a:pt x="1262017" y="239486"/>
                  </a:lnTo>
                  <a:lnTo>
                    <a:pt x="1901372" y="239486"/>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sp>
          <p:nvSpPr>
            <p:cNvPr id="61" name="îŝḷîḓé-TextBox 33"/>
            <p:cNvSpPr txBox="1"/>
            <p:nvPr>
              <p:custDataLst>
                <p:tags r:id="rId3"/>
              </p:custDataLst>
            </p:nvPr>
          </p:nvSpPr>
          <p:spPr bwMode="auto">
            <a:xfrm>
              <a:off x="1268409" y="4660686"/>
              <a:ext cx="1700659" cy="272106"/>
            </a:xfrm>
            <a:prstGeom prst="rect">
              <a:avLst/>
            </a:prstGeom>
            <a:noFill/>
            <a:ln w="9525">
              <a:noFill/>
              <a:miter lim="800000"/>
            </a:ln>
          </p:spPr>
          <p:txBody>
            <a:bodyPr wrap="none" lIns="0" tIns="0" rIns="0" bIns="0" anchor="t" anchorCtr="0">
              <a:noAutofit/>
              <a:scene3d>
                <a:camera prst="orthographicFront"/>
                <a:lightRig rig="threePt" dir="t"/>
              </a:scene3d>
              <a:sp3d>
                <a:bevelT w="0" h="0"/>
              </a:sp3d>
            </a:bodyPr>
            <a:lstStyle/>
            <a:p>
              <a:pPr marL="0" lvl="1" algn="ctr"/>
              <a:r>
                <a:rPr lang="zh-CN" altLang="en-US" b="1" dirty="0">
                  <a:solidFill>
                    <a:schemeClr val="accent1"/>
                  </a:solidFill>
                  <a:latin typeface="Arial" panose="020B0604020202020204" pitchFamily="34" charset="0"/>
                  <a:ea typeface="微软雅黑" panose="020B0503020204020204" pitchFamily="34" charset="-122"/>
                  <a:sym typeface="Arial" panose="020B0604020202020204" pitchFamily="34" charset="0"/>
                </a:rPr>
                <a:t>规范招募选拔</a:t>
              </a:r>
              <a:endParaRPr lang="zh-CN" altLang="en-US"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îŝḷîḓé-Freeform: Shape 42"/>
            <p:cNvSpPr/>
            <p:nvPr>
              <p:custDataLst>
                <p:tags r:id="rId4"/>
              </p:custDataLst>
            </p:nvPr>
          </p:nvSpPr>
          <p:spPr bwMode="auto">
            <a:xfrm>
              <a:off x="1689856" y="2469349"/>
              <a:ext cx="944091" cy="944091"/>
            </a:xfrm>
            <a:custGeom>
              <a:avLst/>
              <a:gdLst>
                <a:gd name="T0" fmla="*/ 184 w 260"/>
                <a:gd name="T1" fmla="*/ 106 h 260"/>
                <a:gd name="T2" fmla="*/ 193 w 260"/>
                <a:gd name="T3" fmla="*/ 143 h 260"/>
                <a:gd name="T4" fmla="*/ 117 w 260"/>
                <a:gd name="T5" fmla="*/ 219 h 260"/>
                <a:gd name="T6" fmla="*/ 42 w 260"/>
                <a:gd name="T7" fmla="*/ 143 h 260"/>
                <a:gd name="T8" fmla="*/ 117 w 260"/>
                <a:gd name="T9" fmla="*/ 66 h 260"/>
                <a:gd name="T10" fmla="*/ 154 w 260"/>
                <a:gd name="T11" fmla="*/ 76 h 260"/>
                <a:gd name="T12" fmla="*/ 183 w 260"/>
                <a:gd name="T13" fmla="*/ 46 h 260"/>
                <a:gd name="T14" fmla="*/ 117 w 260"/>
                <a:gd name="T15" fmla="*/ 25 h 260"/>
                <a:gd name="T16" fmla="*/ 0 w 260"/>
                <a:gd name="T17" fmla="*/ 143 h 260"/>
                <a:gd name="T18" fmla="*/ 117 w 260"/>
                <a:gd name="T19" fmla="*/ 260 h 260"/>
                <a:gd name="T20" fmla="*/ 233 w 260"/>
                <a:gd name="T21" fmla="*/ 143 h 260"/>
                <a:gd name="T22" fmla="*/ 213 w 260"/>
                <a:gd name="T23" fmla="*/ 77 h 260"/>
                <a:gd name="T24" fmla="*/ 184 w 260"/>
                <a:gd name="T25" fmla="*/ 106 h 260"/>
                <a:gd name="T26" fmla="*/ 225 w 260"/>
                <a:gd name="T27" fmla="*/ 35 h 260"/>
                <a:gd name="T28" fmla="*/ 225 w 260"/>
                <a:gd name="T29" fmla="*/ 35 h 260"/>
                <a:gd name="T30" fmla="*/ 225 w 260"/>
                <a:gd name="T31" fmla="*/ 0 h 260"/>
                <a:gd name="T32" fmla="*/ 203 w 260"/>
                <a:gd name="T33" fmla="*/ 23 h 260"/>
                <a:gd name="T34" fmla="*/ 203 w 260"/>
                <a:gd name="T35" fmla="*/ 46 h 260"/>
                <a:gd name="T36" fmla="*/ 139 w 260"/>
                <a:gd name="T37" fmla="*/ 111 h 260"/>
                <a:gd name="T38" fmla="*/ 117 w 260"/>
                <a:gd name="T39" fmla="*/ 104 h 260"/>
                <a:gd name="T40" fmla="*/ 79 w 260"/>
                <a:gd name="T41" fmla="*/ 143 h 260"/>
                <a:gd name="T42" fmla="*/ 117 w 260"/>
                <a:gd name="T43" fmla="*/ 181 h 260"/>
                <a:gd name="T44" fmla="*/ 155 w 260"/>
                <a:gd name="T45" fmla="*/ 143 h 260"/>
                <a:gd name="T46" fmla="*/ 150 w 260"/>
                <a:gd name="T47" fmla="*/ 123 h 260"/>
                <a:gd name="T48" fmla="*/ 215 w 260"/>
                <a:gd name="T49" fmla="*/ 58 h 260"/>
                <a:gd name="T50" fmla="*/ 237 w 260"/>
                <a:gd name="T51" fmla="*/ 58 h 260"/>
                <a:gd name="T52" fmla="*/ 260 w 260"/>
                <a:gd name="T53" fmla="*/ 35 h 260"/>
                <a:gd name="T54" fmla="*/ 225 w 260"/>
                <a:gd name="T55" fmla="*/ 3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0" h="260">
                  <a:moveTo>
                    <a:pt x="184" y="106"/>
                  </a:moveTo>
                  <a:cubicBezTo>
                    <a:pt x="190" y="117"/>
                    <a:pt x="193" y="129"/>
                    <a:pt x="193" y="143"/>
                  </a:cubicBezTo>
                  <a:cubicBezTo>
                    <a:pt x="193" y="185"/>
                    <a:pt x="159" y="219"/>
                    <a:pt x="117" y="219"/>
                  </a:cubicBezTo>
                  <a:cubicBezTo>
                    <a:pt x="76" y="219"/>
                    <a:pt x="42" y="185"/>
                    <a:pt x="42" y="143"/>
                  </a:cubicBezTo>
                  <a:cubicBezTo>
                    <a:pt x="42" y="100"/>
                    <a:pt x="76" y="66"/>
                    <a:pt x="117" y="66"/>
                  </a:cubicBezTo>
                  <a:cubicBezTo>
                    <a:pt x="131" y="66"/>
                    <a:pt x="143" y="70"/>
                    <a:pt x="154" y="76"/>
                  </a:cubicBezTo>
                  <a:cubicBezTo>
                    <a:pt x="183" y="46"/>
                    <a:pt x="183" y="46"/>
                    <a:pt x="183" y="46"/>
                  </a:cubicBezTo>
                  <a:cubicBezTo>
                    <a:pt x="165" y="33"/>
                    <a:pt x="141" y="25"/>
                    <a:pt x="117" y="25"/>
                  </a:cubicBezTo>
                  <a:cubicBezTo>
                    <a:pt x="52" y="25"/>
                    <a:pt x="0" y="78"/>
                    <a:pt x="0" y="143"/>
                  </a:cubicBezTo>
                  <a:cubicBezTo>
                    <a:pt x="0" y="207"/>
                    <a:pt x="52" y="260"/>
                    <a:pt x="117" y="260"/>
                  </a:cubicBezTo>
                  <a:cubicBezTo>
                    <a:pt x="181" y="260"/>
                    <a:pt x="233" y="207"/>
                    <a:pt x="233" y="143"/>
                  </a:cubicBezTo>
                  <a:cubicBezTo>
                    <a:pt x="233" y="118"/>
                    <a:pt x="226" y="96"/>
                    <a:pt x="213" y="77"/>
                  </a:cubicBezTo>
                  <a:cubicBezTo>
                    <a:pt x="184" y="106"/>
                    <a:pt x="184" y="106"/>
                    <a:pt x="184" y="106"/>
                  </a:cubicBezTo>
                  <a:close/>
                  <a:moveTo>
                    <a:pt x="225" y="35"/>
                  </a:moveTo>
                  <a:cubicBezTo>
                    <a:pt x="225" y="35"/>
                    <a:pt x="225" y="35"/>
                    <a:pt x="225" y="35"/>
                  </a:cubicBezTo>
                  <a:cubicBezTo>
                    <a:pt x="225" y="0"/>
                    <a:pt x="225" y="0"/>
                    <a:pt x="225" y="0"/>
                  </a:cubicBezTo>
                  <a:cubicBezTo>
                    <a:pt x="203" y="23"/>
                    <a:pt x="203" y="23"/>
                    <a:pt x="203" y="23"/>
                  </a:cubicBezTo>
                  <a:cubicBezTo>
                    <a:pt x="203" y="46"/>
                    <a:pt x="203" y="46"/>
                    <a:pt x="203" y="46"/>
                  </a:cubicBezTo>
                  <a:cubicBezTo>
                    <a:pt x="139" y="111"/>
                    <a:pt x="139" y="111"/>
                    <a:pt x="139" y="111"/>
                  </a:cubicBezTo>
                  <a:cubicBezTo>
                    <a:pt x="133" y="106"/>
                    <a:pt x="125" y="104"/>
                    <a:pt x="117" y="104"/>
                  </a:cubicBezTo>
                  <a:cubicBezTo>
                    <a:pt x="96" y="104"/>
                    <a:pt x="79" y="121"/>
                    <a:pt x="79" y="143"/>
                  </a:cubicBezTo>
                  <a:cubicBezTo>
                    <a:pt x="79" y="164"/>
                    <a:pt x="96" y="181"/>
                    <a:pt x="117" y="181"/>
                  </a:cubicBezTo>
                  <a:cubicBezTo>
                    <a:pt x="138" y="181"/>
                    <a:pt x="155" y="164"/>
                    <a:pt x="155" y="143"/>
                  </a:cubicBezTo>
                  <a:cubicBezTo>
                    <a:pt x="155" y="136"/>
                    <a:pt x="154" y="129"/>
                    <a:pt x="150" y="123"/>
                  </a:cubicBezTo>
                  <a:cubicBezTo>
                    <a:pt x="215" y="58"/>
                    <a:pt x="215" y="58"/>
                    <a:pt x="215" y="58"/>
                  </a:cubicBezTo>
                  <a:cubicBezTo>
                    <a:pt x="237" y="58"/>
                    <a:pt x="237" y="58"/>
                    <a:pt x="237" y="58"/>
                  </a:cubicBezTo>
                  <a:cubicBezTo>
                    <a:pt x="260" y="35"/>
                    <a:pt x="260" y="35"/>
                    <a:pt x="260" y="35"/>
                  </a:cubicBezTo>
                  <a:cubicBezTo>
                    <a:pt x="225" y="35"/>
                    <a:pt x="225" y="35"/>
                    <a:pt x="225" y="35"/>
                  </a:cubicBezTo>
                  <a:close/>
                </a:path>
              </a:pathLst>
            </a:custGeom>
            <a:solidFill>
              <a:schemeClr val="bg1"/>
            </a:solidFill>
            <a:ln>
              <a:noFill/>
            </a:ln>
          </p:spPr>
          <p:txBody>
            <a:bodyPr anchor="ctr">
              <a:noAutofit/>
            </a:bodyP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5" name="组合 44"/>
          <p:cNvGrpSpPr/>
          <p:nvPr/>
        </p:nvGrpSpPr>
        <p:grpSpPr>
          <a:xfrm rot="0">
            <a:off x="5636260" y="3730625"/>
            <a:ext cx="1839595" cy="2552700"/>
            <a:chOff x="3869067" y="2217316"/>
            <a:chExt cx="1901372" cy="2638806"/>
          </a:xfrm>
        </p:grpSpPr>
        <p:sp>
          <p:nvSpPr>
            <p:cNvPr id="51" name="íṡľíḍè-Rectangle 18"/>
            <p:cNvSpPr/>
            <p:nvPr>
              <p:custDataLst>
                <p:tags r:id="rId5"/>
              </p:custDataLst>
            </p:nvPr>
          </p:nvSpPr>
          <p:spPr>
            <a:xfrm>
              <a:off x="3869067" y="2217316"/>
              <a:ext cx="1901372" cy="19013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sp>
          <p:nvSpPr>
            <p:cNvPr id="52" name="íṡľíḍè-Freeform: Shape 19"/>
            <p:cNvSpPr/>
            <p:nvPr>
              <p:custDataLst>
                <p:tags r:id="rId6"/>
              </p:custDataLst>
            </p:nvPr>
          </p:nvSpPr>
          <p:spPr>
            <a:xfrm rot="10800000">
              <a:off x="3869067" y="3991687"/>
              <a:ext cx="1901372" cy="370114"/>
            </a:xfrm>
            <a:custGeom>
              <a:avLst/>
              <a:gdLst>
                <a:gd name="connsiteX0" fmla="*/ 1901372 w 1901372"/>
                <a:gd name="connsiteY0" fmla="*/ 370114 h 370114"/>
                <a:gd name="connsiteX1" fmla="*/ 0 w 1901372"/>
                <a:gd name="connsiteY1" fmla="*/ 370114 h 370114"/>
                <a:gd name="connsiteX2" fmla="*/ 0 w 1901372"/>
                <a:gd name="connsiteY2" fmla="*/ 239486 h 370114"/>
                <a:gd name="connsiteX3" fmla="*/ 639355 w 1901372"/>
                <a:gd name="connsiteY3" fmla="*/ 239486 h 370114"/>
                <a:gd name="connsiteX4" fmla="*/ 950686 w 1901372"/>
                <a:gd name="connsiteY4" fmla="*/ 0 h 370114"/>
                <a:gd name="connsiteX5" fmla="*/ 1262017 w 1901372"/>
                <a:gd name="connsiteY5" fmla="*/ 239486 h 370114"/>
                <a:gd name="connsiteX6" fmla="*/ 1901372 w 1901372"/>
                <a:gd name="connsiteY6" fmla="*/ 239486 h 37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1372" h="370114">
                  <a:moveTo>
                    <a:pt x="1901372" y="370114"/>
                  </a:moveTo>
                  <a:lnTo>
                    <a:pt x="0" y="370114"/>
                  </a:lnTo>
                  <a:lnTo>
                    <a:pt x="0" y="239486"/>
                  </a:lnTo>
                  <a:lnTo>
                    <a:pt x="639355" y="239486"/>
                  </a:lnTo>
                  <a:lnTo>
                    <a:pt x="950686" y="0"/>
                  </a:lnTo>
                  <a:lnTo>
                    <a:pt x="1262017" y="239486"/>
                  </a:lnTo>
                  <a:lnTo>
                    <a:pt x="1901372" y="239486"/>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sp>
          <p:nvSpPr>
            <p:cNvPr id="53" name="îŝḷîḓé-TextBox 34"/>
            <p:cNvSpPr txBox="1"/>
            <p:nvPr>
              <p:custDataLst>
                <p:tags r:id="rId7"/>
              </p:custDataLst>
            </p:nvPr>
          </p:nvSpPr>
          <p:spPr bwMode="auto">
            <a:xfrm>
              <a:off x="4281139" y="4683767"/>
              <a:ext cx="1077218" cy="172355"/>
            </a:xfrm>
            <a:prstGeom prst="rect">
              <a:avLst/>
            </a:prstGeom>
            <a:noFill/>
            <a:ln w="9525">
              <a:noFill/>
              <a:miter lim="800000"/>
            </a:ln>
          </p:spPr>
          <p:txBody>
            <a:bodyPr wrap="none" lIns="0" tIns="0" rIns="0" bIns="0" anchor="t" anchorCtr="0">
              <a:noAutofit/>
              <a:scene3d>
                <a:camera prst="orthographicFront"/>
                <a:lightRig rig="threePt" dir="t"/>
              </a:scene3d>
              <a:sp3d>
                <a:bevelT w="0" h="0"/>
              </a:sp3d>
            </a:bodyPr>
            <a:lstStyle/>
            <a:p>
              <a:pPr marL="0" lvl="1" algn="ctr"/>
              <a:r>
                <a:rPr lang="zh-CN" altLang="en-US" b="1" dirty="0">
                  <a:solidFill>
                    <a:schemeClr val="accent2"/>
                  </a:solidFill>
                  <a:latin typeface="Arial" panose="020B0604020202020204" pitchFamily="34" charset="0"/>
                  <a:ea typeface="微软雅黑" panose="020B0503020204020204" pitchFamily="34" charset="-122"/>
                  <a:sym typeface="Arial" panose="020B0604020202020204" pitchFamily="34" charset="0"/>
                </a:rPr>
                <a:t>加强教育培训</a:t>
              </a:r>
              <a:endParaRPr lang="zh-CN" altLang="en-US" b="1"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îŝḷîḓé-Freeform: Shape 44"/>
            <p:cNvSpPr/>
            <p:nvPr>
              <p:custDataLst>
                <p:tags r:id="rId8"/>
              </p:custDataLst>
            </p:nvPr>
          </p:nvSpPr>
          <p:spPr bwMode="auto">
            <a:xfrm>
              <a:off x="4388791" y="2568071"/>
              <a:ext cx="850930" cy="850930"/>
            </a:xfrm>
            <a:custGeom>
              <a:avLst/>
              <a:gdLst>
                <a:gd name="T0" fmla="*/ 187 w 228"/>
                <a:gd name="T1" fmla="*/ 114 h 240"/>
                <a:gd name="T2" fmla="*/ 114 w 228"/>
                <a:gd name="T3" fmla="*/ 40 h 240"/>
                <a:gd name="T4" fmla="*/ 40 w 228"/>
                <a:gd name="T5" fmla="*/ 114 h 240"/>
                <a:gd name="T6" fmla="*/ 68 w 228"/>
                <a:gd name="T7" fmla="*/ 171 h 240"/>
                <a:gd name="T8" fmla="*/ 74 w 228"/>
                <a:gd name="T9" fmla="*/ 173 h 240"/>
                <a:gd name="T10" fmla="*/ 81 w 228"/>
                <a:gd name="T11" fmla="*/ 169 h 240"/>
                <a:gd name="T12" fmla="*/ 79 w 228"/>
                <a:gd name="T13" fmla="*/ 156 h 240"/>
                <a:gd name="T14" fmla="*/ 59 w 228"/>
                <a:gd name="T15" fmla="*/ 114 h 240"/>
                <a:gd name="T16" fmla="*/ 114 w 228"/>
                <a:gd name="T17" fmla="*/ 59 h 240"/>
                <a:gd name="T18" fmla="*/ 169 w 228"/>
                <a:gd name="T19" fmla="*/ 114 h 240"/>
                <a:gd name="T20" fmla="*/ 152 w 228"/>
                <a:gd name="T21" fmla="*/ 153 h 240"/>
                <a:gd name="T22" fmla="*/ 151 w 228"/>
                <a:gd name="T23" fmla="*/ 166 h 240"/>
                <a:gd name="T24" fmla="*/ 165 w 228"/>
                <a:gd name="T25" fmla="*/ 167 h 240"/>
                <a:gd name="T26" fmla="*/ 187 w 228"/>
                <a:gd name="T27" fmla="*/ 114 h 240"/>
                <a:gd name="T28" fmla="*/ 116 w 228"/>
                <a:gd name="T29" fmla="*/ 79 h 240"/>
                <a:gd name="T30" fmla="*/ 81 w 228"/>
                <a:gd name="T31" fmla="*/ 114 h 240"/>
                <a:gd name="T32" fmla="*/ 101 w 228"/>
                <a:gd name="T33" fmla="*/ 144 h 240"/>
                <a:gd name="T34" fmla="*/ 101 w 228"/>
                <a:gd name="T35" fmla="*/ 226 h 240"/>
                <a:gd name="T36" fmla="*/ 115 w 228"/>
                <a:gd name="T37" fmla="*/ 240 h 240"/>
                <a:gd name="T38" fmla="*/ 129 w 228"/>
                <a:gd name="T39" fmla="*/ 226 h 240"/>
                <a:gd name="T40" fmla="*/ 129 w 228"/>
                <a:gd name="T41" fmla="*/ 145 h 240"/>
                <a:gd name="T42" fmla="*/ 150 w 228"/>
                <a:gd name="T43" fmla="*/ 114 h 240"/>
                <a:gd name="T44" fmla="*/ 116 w 228"/>
                <a:gd name="T45" fmla="*/ 79 h 240"/>
                <a:gd name="T46" fmla="*/ 114 w 228"/>
                <a:gd name="T47" fmla="*/ 0 h 240"/>
                <a:gd name="T48" fmla="*/ 0 w 228"/>
                <a:gd name="T49" fmla="*/ 114 h 240"/>
                <a:gd name="T50" fmla="*/ 52 w 228"/>
                <a:gd name="T51" fmla="*/ 209 h 240"/>
                <a:gd name="T52" fmla="*/ 57 w 228"/>
                <a:gd name="T53" fmla="*/ 211 h 240"/>
                <a:gd name="T54" fmla="*/ 65 w 228"/>
                <a:gd name="T55" fmla="*/ 206 h 240"/>
                <a:gd name="T56" fmla="*/ 62 w 228"/>
                <a:gd name="T57" fmla="*/ 193 h 240"/>
                <a:gd name="T58" fmla="*/ 19 w 228"/>
                <a:gd name="T59" fmla="*/ 114 h 240"/>
                <a:gd name="T60" fmla="*/ 114 w 228"/>
                <a:gd name="T61" fmla="*/ 18 h 240"/>
                <a:gd name="T62" fmla="*/ 209 w 228"/>
                <a:gd name="T63" fmla="*/ 114 h 240"/>
                <a:gd name="T64" fmla="*/ 168 w 228"/>
                <a:gd name="T65" fmla="*/ 192 h 240"/>
                <a:gd name="T66" fmla="*/ 165 w 228"/>
                <a:gd name="T67" fmla="*/ 205 h 240"/>
                <a:gd name="T68" fmla="*/ 178 w 228"/>
                <a:gd name="T69" fmla="*/ 208 h 240"/>
                <a:gd name="T70" fmla="*/ 228 w 228"/>
                <a:gd name="T71" fmla="*/ 114 h 240"/>
                <a:gd name="T72" fmla="*/ 114 w 228"/>
                <a:gd name="T73"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8" h="240">
                  <a:moveTo>
                    <a:pt x="187" y="114"/>
                  </a:moveTo>
                  <a:cubicBezTo>
                    <a:pt x="187" y="73"/>
                    <a:pt x="154" y="40"/>
                    <a:pt x="114" y="40"/>
                  </a:cubicBezTo>
                  <a:cubicBezTo>
                    <a:pt x="73" y="40"/>
                    <a:pt x="40" y="73"/>
                    <a:pt x="40" y="114"/>
                  </a:cubicBezTo>
                  <a:cubicBezTo>
                    <a:pt x="40" y="136"/>
                    <a:pt x="50" y="157"/>
                    <a:pt x="68" y="171"/>
                  </a:cubicBezTo>
                  <a:cubicBezTo>
                    <a:pt x="69" y="172"/>
                    <a:pt x="71" y="173"/>
                    <a:pt x="74" y="173"/>
                  </a:cubicBezTo>
                  <a:cubicBezTo>
                    <a:pt x="76" y="173"/>
                    <a:pt x="79" y="171"/>
                    <a:pt x="81" y="169"/>
                  </a:cubicBezTo>
                  <a:cubicBezTo>
                    <a:pt x="84" y="165"/>
                    <a:pt x="83" y="159"/>
                    <a:pt x="79" y="156"/>
                  </a:cubicBezTo>
                  <a:cubicBezTo>
                    <a:pt x="67" y="146"/>
                    <a:pt x="59" y="130"/>
                    <a:pt x="59" y="114"/>
                  </a:cubicBezTo>
                  <a:cubicBezTo>
                    <a:pt x="59" y="83"/>
                    <a:pt x="84" y="59"/>
                    <a:pt x="114" y="59"/>
                  </a:cubicBezTo>
                  <a:cubicBezTo>
                    <a:pt x="144" y="59"/>
                    <a:pt x="169" y="83"/>
                    <a:pt x="169" y="114"/>
                  </a:cubicBezTo>
                  <a:cubicBezTo>
                    <a:pt x="169" y="129"/>
                    <a:pt x="163" y="143"/>
                    <a:pt x="152" y="153"/>
                  </a:cubicBezTo>
                  <a:cubicBezTo>
                    <a:pt x="148" y="157"/>
                    <a:pt x="148" y="163"/>
                    <a:pt x="151" y="166"/>
                  </a:cubicBezTo>
                  <a:cubicBezTo>
                    <a:pt x="155" y="170"/>
                    <a:pt x="161" y="170"/>
                    <a:pt x="165" y="167"/>
                  </a:cubicBezTo>
                  <a:cubicBezTo>
                    <a:pt x="179" y="153"/>
                    <a:pt x="187" y="134"/>
                    <a:pt x="187" y="114"/>
                  </a:cubicBezTo>
                  <a:close/>
                  <a:moveTo>
                    <a:pt x="116" y="79"/>
                  </a:moveTo>
                  <a:cubicBezTo>
                    <a:pt x="97" y="79"/>
                    <a:pt x="81" y="95"/>
                    <a:pt x="81" y="114"/>
                  </a:cubicBezTo>
                  <a:cubicBezTo>
                    <a:pt x="81" y="127"/>
                    <a:pt x="89" y="139"/>
                    <a:pt x="101" y="144"/>
                  </a:cubicBezTo>
                  <a:cubicBezTo>
                    <a:pt x="101" y="226"/>
                    <a:pt x="101" y="226"/>
                    <a:pt x="101" y="226"/>
                  </a:cubicBezTo>
                  <a:cubicBezTo>
                    <a:pt x="101" y="233"/>
                    <a:pt x="107" y="240"/>
                    <a:pt x="115" y="240"/>
                  </a:cubicBezTo>
                  <a:cubicBezTo>
                    <a:pt x="123" y="240"/>
                    <a:pt x="129" y="233"/>
                    <a:pt x="129" y="226"/>
                  </a:cubicBezTo>
                  <a:cubicBezTo>
                    <a:pt x="129" y="145"/>
                    <a:pt x="129" y="145"/>
                    <a:pt x="129" y="145"/>
                  </a:cubicBezTo>
                  <a:cubicBezTo>
                    <a:pt x="141" y="140"/>
                    <a:pt x="150" y="128"/>
                    <a:pt x="150" y="114"/>
                  </a:cubicBezTo>
                  <a:cubicBezTo>
                    <a:pt x="150" y="95"/>
                    <a:pt x="134" y="79"/>
                    <a:pt x="116" y="79"/>
                  </a:cubicBezTo>
                  <a:close/>
                  <a:moveTo>
                    <a:pt x="114" y="0"/>
                  </a:moveTo>
                  <a:cubicBezTo>
                    <a:pt x="51" y="0"/>
                    <a:pt x="0" y="51"/>
                    <a:pt x="0" y="114"/>
                  </a:cubicBezTo>
                  <a:cubicBezTo>
                    <a:pt x="0" y="152"/>
                    <a:pt x="19" y="188"/>
                    <a:pt x="52" y="209"/>
                  </a:cubicBezTo>
                  <a:cubicBezTo>
                    <a:pt x="54" y="210"/>
                    <a:pt x="55" y="211"/>
                    <a:pt x="57" y="211"/>
                  </a:cubicBezTo>
                  <a:cubicBezTo>
                    <a:pt x="60" y="211"/>
                    <a:pt x="63" y="209"/>
                    <a:pt x="65" y="206"/>
                  </a:cubicBezTo>
                  <a:cubicBezTo>
                    <a:pt x="68" y="202"/>
                    <a:pt x="67" y="196"/>
                    <a:pt x="62" y="193"/>
                  </a:cubicBezTo>
                  <a:cubicBezTo>
                    <a:pt x="35" y="176"/>
                    <a:pt x="19" y="146"/>
                    <a:pt x="19" y="114"/>
                  </a:cubicBezTo>
                  <a:cubicBezTo>
                    <a:pt x="19" y="61"/>
                    <a:pt x="61" y="18"/>
                    <a:pt x="114" y="18"/>
                  </a:cubicBezTo>
                  <a:cubicBezTo>
                    <a:pt x="166" y="18"/>
                    <a:pt x="209" y="61"/>
                    <a:pt x="209" y="114"/>
                  </a:cubicBezTo>
                  <a:cubicBezTo>
                    <a:pt x="209" y="145"/>
                    <a:pt x="194" y="174"/>
                    <a:pt x="168" y="192"/>
                  </a:cubicBezTo>
                  <a:cubicBezTo>
                    <a:pt x="163" y="195"/>
                    <a:pt x="162" y="201"/>
                    <a:pt x="165" y="205"/>
                  </a:cubicBezTo>
                  <a:cubicBezTo>
                    <a:pt x="168" y="209"/>
                    <a:pt x="174" y="211"/>
                    <a:pt x="178" y="208"/>
                  </a:cubicBezTo>
                  <a:cubicBezTo>
                    <a:pt x="209" y="186"/>
                    <a:pt x="228" y="151"/>
                    <a:pt x="228" y="114"/>
                  </a:cubicBezTo>
                  <a:cubicBezTo>
                    <a:pt x="228" y="51"/>
                    <a:pt x="177" y="0"/>
                    <a:pt x="114" y="0"/>
                  </a:cubicBezTo>
                  <a:close/>
                </a:path>
              </a:pathLst>
            </a:custGeom>
            <a:solidFill>
              <a:schemeClr val="bg1"/>
            </a:solidFill>
            <a:ln>
              <a:noFill/>
            </a:ln>
          </p:spPr>
          <p:txBody>
            <a:bodyPr anchor="ctr">
              <a:noAutofit/>
            </a:bodyP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6" name="组合 45"/>
          <p:cNvGrpSpPr/>
          <p:nvPr/>
        </p:nvGrpSpPr>
        <p:grpSpPr>
          <a:xfrm rot="0">
            <a:off x="8211185" y="3730625"/>
            <a:ext cx="1839595" cy="2530475"/>
            <a:chOff x="6570080" y="2217315"/>
            <a:chExt cx="1901373" cy="2615727"/>
          </a:xfrm>
        </p:grpSpPr>
        <p:sp>
          <p:nvSpPr>
            <p:cNvPr id="47" name="íṡľíḍè-Rectangle 26"/>
            <p:cNvSpPr/>
            <p:nvPr>
              <p:custDataLst>
                <p:tags r:id="rId9"/>
              </p:custDataLst>
            </p:nvPr>
          </p:nvSpPr>
          <p:spPr>
            <a:xfrm>
              <a:off x="6570081" y="2217315"/>
              <a:ext cx="1901372" cy="190137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sp>
          <p:nvSpPr>
            <p:cNvPr id="48" name="íṡľíḍè-Freeform: Shape 27"/>
            <p:cNvSpPr/>
            <p:nvPr>
              <p:custDataLst>
                <p:tags r:id="rId10"/>
              </p:custDataLst>
            </p:nvPr>
          </p:nvSpPr>
          <p:spPr>
            <a:xfrm rot="10800000">
              <a:off x="6570080" y="3988059"/>
              <a:ext cx="1901372" cy="370114"/>
            </a:xfrm>
            <a:custGeom>
              <a:avLst/>
              <a:gdLst>
                <a:gd name="connsiteX0" fmla="*/ 1901372 w 1901372"/>
                <a:gd name="connsiteY0" fmla="*/ 370114 h 370114"/>
                <a:gd name="connsiteX1" fmla="*/ 0 w 1901372"/>
                <a:gd name="connsiteY1" fmla="*/ 370114 h 370114"/>
                <a:gd name="connsiteX2" fmla="*/ 0 w 1901372"/>
                <a:gd name="connsiteY2" fmla="*/ 239486 h 370114"/>
                <a:gd name="connsiteX3" fmla="*/ 639355 w 1901372"/>
                <a:gd name="connsiteY3" fmla="*/ 239486 h 370114"/>
                <a:gd name="connsiteX4" fmla="*/ 950686 w 1901372"/>
                <a:gd name="connsiteY4" fmla="*/ 0 h 370114"/>
                <a:gd name="connsiteX5" fmla="*/ 1262017 w 1901372"/>
                <a:gd name="connsiteY5" fmla="*/ 239486 h 370114"/>
                <a:gd name="connsiteX6" fmla="*/ 1901372 w 1901372"/>
                <a:gd name="connsiteY6" fmla="*/ 239486 h 37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1372" h="370114">
                  <a:moveTo>
                    <a:pt x="1901372" y="370114"/>
                  </a:moveTo>
                  <a:lnTo>
                    <a:pt x="0" y="370114"/>
                  </a:lnTo>
                  <a:lnTo>
                    <a:pt x="0" y="239486"/>
                  </a:lnTo>
                  <a:lnTo>
                    <a:pt x="639355" y="239486"/>
                  </a:lnTo>
                  <a:lnTo>
                    <a:pt x="950686" y="0"/>
                  </a:lnTo>
                  <a:lnTo>
                    <a:pt x="1262017" y="239486"/>
                  </a:lnTo>
                  <a:lnTo>
                    <a:pt x="1901372" y="239486"/>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sp>
          <p:nvSpPr>
            <p:cNvPr id="49" name="îŝḷîḓé-TextBox 35"/>
            <p:cNvSpPr txBox="1"/>
            <p:nvPr>
              <p:custDataLst>
                <p:tags r:id="rId11"/>
              </p:custDataLst>
            </p:nvPr>
          </p:nvSpPr>
          <p:spPr bwMode="auto">
            <a:xfrm>
              <a:off x="6982150" y="4660687"/>
              <a:ext cx="1077218" cy="172355"/>
            </a:xfrm>
            <a:prstGeom prst="rect">
              <a:avLst/>
            </a:prstGeom>
            <a:noFill/>
            <a:ln w="9525">
              <a:noFill/>
              <a:miter lim="800000"/>
            </a:ln>
          </p:spPr>
          <p:txBody>
            <a:bodyPr wrap="none" lIns="0" tIns="0" rIns="0" bIns="0" anchor="t" anchorCtr="0">
              <a:noAutofit/>
              <a:scene3d>
                <a:camera prst="orthographicFront"/>
                <a:lightRig rig="threePt" dir="t"/>
              </a:scene3d>
              <a:sp3d>
                <a:bevelT w="0" h="0"/>
              </a:sp3d>
            </a:bodyPr>
            <a:lstStyle/>
            <a:p>
              <a:pPr marL="0" lvl="1" algn="ctr"/>
              <a:r>
                <a:rPr lang="zh-CN" altLang="en-US" b="1" dirty="0">
                  <a:solidFill>
                    <a:schemeClr val="accent3"/>
                  </a:solidFill>
                  <a:latin typeface="Arial" panose="020B0604020202020204" pitchFamily="34" charset="0"/>
                  <a:ea typeface="微软雅黑" panose="020B0503020204020204" pitchFamily="34" charset="-122"/>
                  <a:sym typeface="Arial" panose="020B0604020202020204" pitchFamily="34" charset="0"/>
                </a:rPr>
                <a:t>强化岗位实践锻炼</a:t>
              </a:r>
              <a:endParaRPr lang="zh-CN" altLang="en-US" b="1"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îŝḷîḓé-Freeform: Shape 45"/>
            <p:cNvSpPr/>
            <p:nvPr>
              <p:custDataLst>
                <p:tags r:id="rId12"/>
              </p:custDataLst>
            </p:nvPr>
          </p:nvSpPr>
          <p:spPr bwMode="auto">
            <a:xfrm>
              <a:off x="7092879" y="2560407"/>
              <a:ext cx="850930" cy="850930"/>
            </a:xfrm>
            <a:custGeom>
              <a:avLst/>
              <a:gdLst>
                <a:gd name="T0" fmla="*/ 74 w 236"/>
                <a:gd name="T1" fmla="*/ 160 h 236"/>
                <a:gd name="T2" fmla="*/ 93 w 236"/>
                <a:gd name="T3" fmla="*/ 160 h 236"/>
                <a:gd name="T4" fmla="*/ 93 w 236"/>
                <a:gd name="T5" fmla="*/ 103 h 236"/>
                <a:gd name="T6" fmla="*/ 74 w 236"/>
                <a:gd name="T7" fmla="*/ 103 h 236"/>
                <a:gd name="T8" fmla="*/ 74 w 236"/>
                <a:gd name="T9" fmla="*/ 160 h 236"/>
                <a:gd name="T10" fmla="*/ 140 w 236"/>
                <a:gd name="T11" fmla="*/ 102 h 236"/>
                <a:gd name="T12" fmla="*/ 122 w 236"/>
                <a:gd name="T13" fmla="*/ 111 h 236"/>
                <a:gd name="T14" fmla="*/ 122 w 236"/>
                <a:gd name="T15" fmla="*/ 103 h 236"/>
                <a:gd name="T16" fmla="*/ 103 w 236"/>
                <a:gd name="T17" fmla="*/ 103 h 236"/>
                <a:gd name="T18" fmla="*/ 103 w 236"/>
                <a:gd name="T19" fmla="*/ 160 h 236"/>
                <a:gd name="T20" fmla="*/ 122 w 236"/>
                <a:gd name="T21" fmla="*/ 160 h 236"/>
                <a:gd name="T22" fmla="*/ 122 w 236"/>
                <a:gd name="T23" fmla="*/ 128 h 236"/>
                <a:gd name="T24" fmla="*/ 123 w 236"/>
                <a:gd name="T25" fmla="*/ 124 h 236"/>
                <a:gd name="T26" fmla="*/ 133 w 236"/>
                <a:gd name="T27" fmla="*/ 117 h 236"/>
                <a:gd name="T28" fmla="*/ 142 w 236"/>
                <a:gd name="T29" fmla="*/ 130 h 236"/>
                <a:gd name="T30" fmla="*/ 142 w 236"/>
                <a:gd name="T31" fmla="*/ 160 h 236"/>
                <a:gd name="T32" fmla="*/ 161 w 236"/>
                <a:gd name="T33" fmla="*/ 160 h 236"/>
                <a:gd name="T34" fmla="*/ 161 w 236"/>
                <a:gd name="T35" fmla="*/ 160 h 236"/>
                <a:gd name="T36" fmla="*/ 161 w 236"/>
                <a:gd name="T37" fmla="*/ 127 h 236"/>
                <a:gd name="T38" fmla="*/ 140 w 236"/>
                <a:gd name="T39" fmla="*/ 102 h 236"/>
                <a:gd name="T40" fmla="*/ 122 w 236"/>
                <a:gd name="T41" fmla="*/ 111 h 236"/>
                <a:gd name="T42" fmla="*/ 122 w 236"/>
                <a:gd name="T43" fmla="*/ 111 h 236"/>
                <a:gd name="T44" fmla="*/ 122 w 236"/>
                <a:gd name="T45" fmla="*/ 111 h 236"/>
                <a:gd name="T46" fmla="*/ 83 w 236"/>
                <a:gd name="T47" fmla="*/ 75 h 236"/>
                <a:gd name="T48" fmla="*/ 73 w 236"/>
                <a:gd name="T49" fmla="*/ 85 h 236"/>
                <a:gd name="T50" fmla="*/ 83 w 236"/>
                <a:gd name="T51" fmla="*/ 95 h 236"/>
                <a:gd name="T52" fmla="*/ 83 w 236"/>
                <a:gd name="T53" fmla="*/ 95 h 236"/>
                <a:gd name="T54" fmla="*/ 94 w 236"/>
                <a:gd name="T55" fmla="*/ 85 h 236"/>
                <a:gd name="T56" fmla="*/ 83 w 236"/>
                <a:gd name="T57" fmla="*/ 75 h 236"/>
                <a:gd name="T58" fmla="*/ 118 w 236"/>
                <a:gd name="T59" fmla="*/ 0 h 236"/>
                <a:gd name="T60" fmla="*/ 0 w 236"/>
                <a:gd name="T61" fmla="*/ 118 h 236"/>
                <a:gd name="T62" fmla="*/ 118 w 236"/>
                <a:gd name="T63" fmla="*/ 236 h 236"/>
                <a:gd name="T64" fmla="*/ 236 w 236"/>
                <a:gd name="T65" fmla="*/ 118 h 236"/>
                <a:gd name="T66" fmla="*/ 118 w 236"/>
                <a:gd name="T67" fmla="*/ 0 h 236"/>
                <a:gd name="T68" fmla="*/ 181 w 236"/>
                <a:gd name="T69" fmla="*/ 172 h 236"/>
                <a:gd name="T70" fmla="*/ 171 w 236"/>
                <a:gd name="T71" fmla="*/ 181 h 236"/>
                <a:gd name="T72" fmla="*/ 64 w 236"/>
                <a:gd name="T73" fmla="*/ 181 h 236"/>
                <a:gd name="T74" fmla="*/ 55 w 236"/>
                <a:gd name="T75" fmla="*/ 172 h 236"/>
                <a:gd name="T76" fmla="*/ 55 w 236"/>
                <a:gd name="T77" fmla="*/ 63 h 236"/>
                <a:gd name="T78" fmla="*/ 64 w 236"/>
                <a:gd name="T79" fmla="*/ 54 h 236"/>
                <a:gd name="T80" fmla="*/ 171 w 236"/>
                <a:gd name="T81" fmla="*/ 54 h 236"/>
                <a:gd name="T82" fmla="*/ 181 w 236"/>
                <a:gd name="T83" fmla="*/ 63 h 236"/>
                <a:gd name="T84" fmla="*/ 181 w 236"/>
                <a:gd name="T85" fmla="*/ 1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 h="236">
                  <a:moveTo>
                    <a:pt x="74" y="160"/>
                  </a:moveTo>
                  <a:cubicBezTo>
                    <a:pt x="93" y="160"/>
                    <a:pt x="93" y="160"/>
                    <a:pt x="93" y="160"/>
                  </a:cubicBezTo>
                  <a:cubicBezTo>
                    <a:pt x="93" y="103"/>
                    <a:pt x="93" y="103"/>
                    <a:pt x="93" y="103"/>
                  </a:cubicBezTo>
                  <a:cubicBezTo>
                    <a:pt x="74" y="103"/>
                    <a:pt x="74" y="103"/>
                    <a:pt x="74" y="103"/>
                  </a:cubicBezTo>
                  <a:lnTo>
                    <a:pt x="74" y="160"/>
                  </a:lnTo>
                  <a:close/>
                  <a:moveTo>
                    <a:pt x="140" y="102"/>
                  </a:moveTo>
                  <a:cubicBezTo>
                    <a:pt x="129" y="102"/>
                    <a:pt x="125" y="107"/>
                    <a:pt x="122" y="111"/>
                  </a:cubicBezTo>
                  <a:cubicBezTo>
                    <a:pt x="122" y="103"/>
                    <a:pt x="122" y="103"/>
                    <a:pt x="122" y="103"/>
                  </a:cubicBezTo>
                  <a:cubicBezTo>
                    <a:pt x="103" y="103"/>
                    <a:pt x="103" y="103"/>
                    <a:pt x="103" y="103"/>
                  </a:cubicBezTo>
                  <a:cubicBezTo>
                    <a:pt x="104" y="108"/>
                    <a:pt x="103" y="160"/>
                    <a:pt x="103" y="160"/>
                  </a:cubicBezTo>
                  <a:cubicBezTo>
                    <a:pt x="122" y="160"/>
                    <a:pt x="122" y="160"/>
                    <a:pt x="122" y="160"/>
                  </a:cubicBezTo>
                  <a:cubicBezTo>
                    <a:pt x="122" y="128"/>
                    <a:pt x="122" y="128"/>
                    <a:pt x="122" y="128"/>
                  </a:cubicBezTo>
                  <a:cubicBezTo>
                    <a:pt x="122" y="127"/>
                    <a:pt x="123" y="125"/>
                    <a:pt x="123" y="124"/>
                  </a:cubicBezTo>
                  <a:cubicBezTo>
                    <a:pt x="124" y="120"/>
                    <a:pt x="128" y="117"/>
                    <a:pt x="133" y="117"/>
                  </a:cubicBezTo>
                  <a:cubicBezTo>
                    <a:pt x="140" y="117"/>
                    <a:pt x="142" y="122"/>
                    <a:pt x="142" y="130"/>
                  </a:cubicBezTo>
                  <a:cubicBezTo>
                    <a:pt x="142" y="160"/>
                    <a:pt x="142" y="160"/>
                    <a:pt x="142" y="160"/>
                  </a:cubicBezTo>
                  <a:cubicBezTo>
                    <a:pt x="161" y="160"/>
                    <a:pt x="161" y="160"/>
                    <a:pt x="161" y="160"/>
                  </a:cubicBezTo>
                  <a:cubicBezTo>
                    <a:pt x="161" y="160"/>
                    <a:pt x="161" y="160"/>
                    <a:pt x="161" y="160"/>
                  </a:cubicBezTo>
                  <a:cubicBezTo>
                    <a:pt x="161" y="127"/>
                    <a:pt x="161" y="127"/>
                    <a:pt x="161" y="127"/>
                  </a:cubicBezTo>
                  <a:cubicBezTo>
                    <a:pt x="161" y="110"/>
                    <a:pt x="152" y="102"/>
                    <a:pt x="140" y="102"/>
                  </a:cubicBezTo>
                  <a:close/>
                  <a:moveTo>
                    <a:pt x="122" y="111"/>
                  </a:moveTo>
                  <a:cubicBezTo>
                    <a:pt x="122" y="111"/>
                    <a:pt x="122" y="111"/>
                    <a:pt x="122" y="111"/>
                  </a:cubicBezTo>
                  <a:cubicBezTo>
                    <a:pt x="122" y="111"/>
                    <a:pt x="122" y="111"/>
                    <a:pt x="122" y="111"/>
                  </a:cubicBezTo>
                  <a:close/>
                  <a:moveTo>
                    <a:pt x="83" y="75"/>
                  </a:moveTo>
                  <a:cubicBezTo>
                    <a:pt x="77" y="75"/>
                    <a:pt x="73" y="80"/>
                    <a:pt x="73" y="85"/>
                  </a:cubicBezTo>
                  <a:cubicBezTo>
                    <a:pt x="73" y="91"/>
                    <a:pt x="77" y="95"/>
                    <a:pt x="83" y="95"/>
                  </a:cubicBezTo>
                  <a:cubicBezTo>
                    <a:pt x="83" y="95"/>
                    <a:pt x="83" y="95"/>
                    <a:pt x="83" y="95"/>
                  </a:cubicBezTo>
                  <a:cubicBezTo>
                    <a:pt x="90" y="95"/>
                    <a:pt x="94" y="91"/>
                    <a:pt x="94" y="85"/>
                  </a:cubicBezTo>
                  <a:cubicBezTo>
                    <a:pt x="94" y="80"/>
                    <a:pt x="90" y="75"/>
                    <a:pt x="83" y="75"/>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1" y="172"/>
                  </a:moveTo>
                  <a:cubicBezTo>
                    <a:pt x="181" y="177"/>
                    <a:pt x="176" y="181"/>
                    <a:pt x="171" y="181"/>
                  </a:cubicBezTo>
                  <a:cubicBezTo>
                    <a:pt x="64" y="181"/>
                    <a:pt x="64" y="181"/>
                    <a:pt x="64" y="181"/>
                  </a:cubicBezTo>
                  <a:cubicBezTo>
                    <a:pt x="59" y="181"/>
                    <a:pt x="55" y="177"/>
                    <a:pt x="55" y="172"/>
                  </a:cubicBezTo>
                  <a:cubicBezTo>
                    <a:pt x="55" y="63"/>
                    <a:pt x="55" y="63"/>
                    <a:pt x="55" y="63"/>
                  </a:cubicBezTo>
                  <a:cubicBezTo>
                    <a:pt x="55" y="58"/>
                    <a:pt x="59" y="54"/>
                    <a:pt x="64" y="54"/>
                  </a:cubicBezTo>
                  <a:cubicBezTo>
                    <a:pt x="171" y="54"/>
                    <a:pt x="171" y="54"/>
                    <a:pt x="171" y="54"/>
                  </a:cubicBezTo>
                  <a:cubicBezTo>
                    <a:pt x="176" y="54"/>
                    <a:pt x="181" y="58"/>
                    <a:pt x="181" y="63"/>
                  </a:cubicBezTo>
                  <a:cubicBezTo>
                    <a:pt x="181" y="172"/>
                    <a:pt x="181" y="172"/>
                    <a:pt x="181" y="172"/>
                  </a:cubicBezTo>
                  <a:close/>
                </a:path>
              </a:pathLst>
            </a:custGeom>
            <a:solidFill>
              <a:schemeClr val="bg1"/>
            </a:solidFill>
            <a:ln>
              <a:noFill/>
            </a:ln>
          </p:spPr>
          <p:txBody>
            <a:bodyPr anchor="ctr">
              <a:noAutofit/>
            </a:bodyP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二、“三支一扶”计划</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32" name="文本框 43"/>
          <p:cNvSpPr txBox="1"/>
          <p:nvPr/>
        </p:nvSpPr>
        <p:spPr>
          <a:xfrm>
            <a:off x="786674" y="879048"/>
            <a:ext cx="10763641" cy="645160"/>
          </a:xfrm>
          <a:prstGeom prst="rect">
            <a:avLst/>
          </a:prstGeom>
          <a:noFill/>
        </p:spPr>
        <p:txBody>
          <a:bodyPr wrap="square" rtlCol="0">
            <a:spAutoFit/>
          </a:bodyPr>
          <a:lstStyle/>
          <a:p>
            <a:pPr indent="457200" algn="just">
              <a:lnSpc>
                <a:spcPct val="150000"/>
              </a:lnSpc>
            </a:pPr>
            <a:r>
              <a:rPr lang="zh-CN" altLang="en-US" sz="2400" dirty="0"/>
              <a:t>参加该计划的志愿者</a:t>
            </a:r>
            <a:r>
              <a:rPr lang="en-US" altLang="zh-CN" sz="2400" dirty="0"/>
              <a:t>2</a:t>
            </a:r>
            <a:r>
              <a:rPr lang="zh-CN" altLang="en-US" sz="2400" dirty="0"/>
              <a:t>年服务期满后，可以享受以下优惠政策。</a:t>
            </a:r>
            <a:endParaRPr lang="zh-CN" altLang="en-US" sz="2400" dirty="0"/>
          </a:p>
        </p:txBody>
      </p:sp>
      <p:grpSp>
        <p:nvGrpSpPr>
          <p:cNvPr id="7" name="组合 6"/>
          <p:cNvGrpSpPr/>
          <p:nvPr/>
        </p:nvGrpSpPr>
        <p:grpSpPr>
          <a:xfrm>
            <a:off x="4033185" y="2998216"/>
            <a:ext cx="1785851" cy="2225117"/>
            <a:chOff x="5391150" y="2554288"/>
            <a:chExt cx="1409700" cy="1757363"/>
          </a:xfrm>
          <a:solidFill>
            <a:srgbClr val="FFC000"/>
          </a:solidFill>
          <a:effectLst>
            <a:outerShdw blurRad="177800" dist="114300" dir="2700000" algn="tl" rotWithShape="0">
              <a:prstClr val="black">
                <a:alpha val="40000"/>
              </a:prstClr>
            </a:outerShdw>
          </a:effectLst>
        </p:grpSpPr>
        <p:sp>
          <p:nvSpPr>
            <p:cNvPr id="5" name="Freeform 5"/>
            <p:cNvSpPr/>
            <p:nvPr/>
          </p:nvSpPr>
          <p:spPr bwMode="auto">
            <a:xfrm>
              <a:off x="5391150" y="2554288"/>
              <a:ext cx="1409700" cy="881063"/>
            </a:xfrm>
            <a:custGeom>
              <a:avLst/>
              <a:gdLst>
                <a:gd name="T0" fmla="*/ 0 w 888"/>
                <a:gd name="T1" fmla="*/ 0 h 555"/>
                <a:gd name="T2" fmla="*/ 245 w 888"/>
                <a:gd name="T3" fmla="*/ 555 h 555"/>
                <a:gd name="T4" fmla="*/ 888 w 888"/>
                <a:gd name="T5" fmla="*/ 555 h 555"/>
                <a:gd name="T6" fmla="*/ 336 w 888"/>
                <a:gd name="T7" fmla="*/ 0 h 555"/>
                <a:gd name="T8" fmla="*/ 0 w 888"/>
                <a:gd name="T9" fmla="*/ 0 h 555"/>
              </a:gdLst>
              <a:ahLst/>
              <a:cxnLst>
                <a:cxn ang="0">
                  <a:pos x="T0" y="T1"/>
                </a:cxn>
                <a:cxn ang="0">
                  <a:pos x="T2" y="T3"/>
                </a:cxn>
                <a:cxn ang="0">
                  <a:pos x="T4" y="T5"/>
                </a:cxn>
                <a:cxn ang="0">
                  <a:pos x="T6" y="T7"/>
                </a:cxn>
                <a:cxn ang="0">
                  <a:pos x="T8" y="T9"/>
                </a:cxn>
              </a:cxnLst>
              <a:rect l="0" t="0" r="r" b="b"/>
              <a:pathLst>
                <a:path w="888" h="555">
                  <a:moveTo>
                    <a:pt x="0" y="0"/>
                  </a:moveTo>
                  <a:lnTo>
                    <a:pt x="245" y="555"/>
                  </a:lnTo>
                  <a:lnTo>
                    <a:pt x="888" y="555"/>
                  </a:lnTo>
                  <a:lnTo>
                    <a:pt x="336"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6" name="Freeform 6"/>
            <p:cNvSpPr/>
            <p:nvPr/>
          </p:nvSpPr>
          <p:spPr bwMode="auto">
            <a:xfrm>
              <a:off x="5391150" y="3435351"/>
              <a:ext cx="1409700" cy="876300"/>
            </a:xfrm>
            <a:custGeom>
              <a:avLst/>
              <a:gdLst>
                <a:gd name="T0" fmla="*/ 0 w 888"/>
                <a:gd name="T1" fmla="*/ 552 h 552"/>
                <a:gd name="T2" fmla="*/ 245 w 888"/>
                <a:gd name="T3" fmla="*/ 0 h 552"/>
                <a:gd name="T4" fmla="*/ 888 w 888"/>
                <a:gd name="T5" fmla="*/ 0 h 552"/>
                <a:gd name="T6" fmla="*/ 336 w 888"/>
                <a:gd name="T7" fmla="*/ 552 h 552"/>
                <a:gd name="T8" fmla="*/ 0 w 888"/>
                <a:gd name="T9" fmla="*/ 552 h 552"/>
              </a:gdLst>
              <a:ahLst/>
              <a:cxnLst>
                <a:cxn ang="0">
                  <a:pos x="T0" y="T1"/>
                </a:cxn>
                <a:cxn ang="0">
                  <a:pos x="T2" y="T3"/>
                </a:cxn>
                <a:cxn ang="0">
                  <a:pos x="T4" y="T5"/>
                </a:cxn>
                <a:cxn ang="0">
                  <a:pos x="T6" y="T7"/>
                </a:cxn>
                <a:cxn ang="0">
                  <a:pos x="T8" y="T9"/>
                </a:cxn>
              </a:cxnLst>
              <a:rect l="0" t="0" r="r" b="b"/>
              <a:pathLst>
                <a:path w="888" h="552">
                  <a:moveTo>
                    <a:pt x="0" y="552"/>
                  </a:moveTo>
                  <a:lnTo>
                    <a:pt x="245" y="0"/>
                  </a:lnTo>
                  <a:lnTo>
                    <a:pt x="888" y="0"/>
                  </a:lnTo>
                  <a:lnTo>
                    <a:pt x="336" y="552"/>
                  </a:lnTo>
                  <a:lnTo>
                    <a:pt x="0" y="5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grpSp>
        <p:nvGrpSpPr>
          <p:cNvPr id="24" name="组合 23"/>
          <p:cNvGrpSpPr/>
          <p:nvPr/>
        </p:nvGrpSpPr>
        <p:grpSpPr>
          <a:xfrm>
            <a:off x="4777289" y="2219324"/>
            <a:ext cx="2220248" cy="1790948"/>
            <a:chOff x="4974723" y="1863724"/>
            <a:chExt cx="2219092" cy="1790948"/>
          </a:xfrm>
          <a:solidFill>
            <a:srgbClr val="C00000"/>
          </a:solidFill>
          <a:effectLst>
            <a:outerShdw blurRad="177800" dist="114300" dir="2700000" algn="tl" rotWithShape="0">
              <a:prstClr val="black">
                <a:alpha val="40000"/>
              </a:prstClr>
            </a:outerShdw>
          </a:effectLst>
        </p:grpSpPr>
        <p:sp>
          <p:nvSpPr>
            <p:cNvPr id="11" name="Freeform 10"/>
            <p:cNvSpPr/>
            <p:nvPr/>
          </p:nvSpPr>
          <p:spPr bwMode="auto">
            <a:xfrm>
              <a:off x="6084269" y="1863724"/>
              <a:ext cx="1109546" cy="1790948"/>
            </a:xfrm>
            <a:custGeom>
              <a:avLst/>
              <a:gdLst>
                <a:gd name="T0" fmla="*/ 552 w 552"/>
                <a:gd name="T1" fmla="*/ 0 h 891"/>
                <a:gd name="T2" fmla="*/ 0 w 552"/>
                <a:gd name="T3" fmla="*/ 248 h 891"/>
                <a:gd name="T4" fmla="*/ 0 w 552"/>
                <a:gd name="T5" fmla="*/ 891 h 891"/>
                <a:gd name="T6" fmla="*/ 552 w 552"/>
                <a:gd name="T7" fmla="*/ 339 h 891"/>
                <a:gd name="T8" fmla="*/ 552 w 552"/>
                <a:gd name="T9" fmla="*/ 0 h 891"/>
              </a:gdLst>
              <a:ahLst/>
              <a:cxnLst>
                <a:cxn ang="0">
                  <a:pos x="T0" y="T1"/>
                </a:cxn>
                <a:cxn ang="0">
                  <a:pos x="T2" y="T3"/>
                </a:cxn>
                <a:cxn ang="0">
                  <a:pos x="T4" y="T5"/>
                </a:cxn>
                <a:cxn ang="0">
                  <a:pos x="T6" y="T7"/>
                </a:cxn>
                <a:cxn ang="0">
                  <a:pos x="T8" y="T9"/>
                </a:cxn>
              </a:cxnLst>
              <a:rect l="0" t="0" r="r" b="b"/>
              <a:pathLst>
                <a:path w="552" h="891">
                  <a:moveTo>
                    <a:pt x="552" y="0"/>
                  </a:moveTo>
                  <a:lnTo>
                    <a:pt x="0" y="248"/>
                  </a:lnTo>
                  <a:lnTo>
                    <a:pt x="0" y="891"/>
                  </a:lnTo>
                  <a:lnTo>
                    <a:pt x="552" y="339"/>
                  </a:lnTo>
                  <a:lnTo>
                    <a:pt x="552" y="0"/>
                  </a:lnTo>
                  <a:close/>
                </a:path>
              </a:pathLst>
            </a:custGeom>
            <a:grpFill/>
            <a:ln>
              <a:noFill/>
            </a:ln>
          </p:spPr>
          <p:txBody>
            <a:bodyPr vert="horz" wrap="square" lIns="91440" tIns="45720" rIns="91440" bIns="45720" numCol="1" anchor="t" anchorCtr="0" compatLnSpc="1"/>
            <a:p>
              <a:endParaRPr lang="zh-CN" altLang="en-US"/>
            </a:p>
          </p:txBody>
        </p:sp>
        <p:sp>
          <p:nvSpPr>
            <p:cNvPr id="12" name="Freeform 11"/>
            <p:cNvSpPr/>
            <p:nvPr/>
          </p:nvSpPr>
          <p:spPr bwMode="auto">
            <a:xfrm>
              <a:off x="4974723" y="1863724"/>
              <a:ext cx="1109546" cy="1790948"/>
            </a:xfrm>
            <a:custGeom>
              <a:avLst/>
              <a:gdLst>
                <a:gd name="T0" fmla="*/ 0 w 552"/>
                <a:gd name="T1" fmla="*/ 0 h 891"/>
                <a:gd name="T2" fmla="*/ 552 w 552"/>
                <a:gd name="T3" fmla="*/ 248 h 891"/>
                <a:gd name="T4" fmla="*/ 552 w 552"/>
                <a:gd name="T5" fmla="*/ 891 h 891"/>
                <a:gd name="T6" fmla="*/ 0 w 552"/>
                <a:gd name="T7" fmla="*/ 339 h 891"/>
                <a:gd name="T8" fmla="*/ 0 w 552"/>
                <a:gd name="T9" fmla="*/ 0 h 891"/>
              </a:gdLst>
              <a:ahLst/>
              <a:cxnLst>
                <a:cxn ang="0">
                  <a:pos x="T0" y="T1"/>
                </a:cxn>
                <a:cxn ang="0">
                  <a:pos x="T2" y="T3"/>
                </a:cxn>
                <a:cxn ang="0">
                  <a:pos x="T4" y="T5"/>
                </a:cxn>
                <a:cxn ang="0">
                  <a:pos x="T6" y="T7"/>
                </a:cxn>
                <a:cxn ang="0">
                  <a:pos x="T8" y="T9"/>
                </a:cxn>
              </a:cxnLst>
              <a:rect l="0" t="0" r="r" b="b"/>
              <a:pathLst>
                <a:path w="552" h="891">
                  <a:moveTo>
                    <a:pt x="0" y="0"/>
                  </a:moveTo>
                  <a:lnTo>
                    <a:pt x="552" y="248"/>
                  </a:lnTo>
                  <a:lnTo>
                    <a:pt x="552" y="891"/>
                  </a:lnTo>
                  <a:lnTo>
                    <a:pt x="0" y="339"/>
                  </a:lnTo>
                  <a:lnTo>
                    <a:pt x="0" y="0"/>
                  </a:lnTo>
                  <a:close/>
                </a:path>
              </a:pathLst>
            </a:custGeom>
            <a:grpFill/>
            <a:ln>
              <a:noFill/>
            </a:ln>
          </p:spPr>
          <p:txBody>
            <a:bodyPr vert="horz" wrap="square" lIns="91440" tIns="45720" rIns="91440" bIns="45720" numCol="1" anchor="t" anchorCtr="0" compatLnSpc="1"/>
            <a:p>
              <a:endParaRPr lang="zh-CN" altLang="en-US"/>
            </a:p>
          </p:txBody>
        </p:sp>
      </p:grpSp>
      <p:grpSp>
        <p:nvGrpSpPr>
          <p:cNvPr id="8" name="组合 7"/>
          <p:cNvGrpSpPr/>
          <p:nvPr/>
        </p:nvGrpSpPr>
        <p:grpSpPr>
          <a:xfrm>
            <a:off x="5979265" y="2997211"/>
            <a:ext cx="1785851" cy="2223106"/>
            <a:chOff x="6176073" y="2641611"/>
            <a:chExt cx="1784921" cy="2223106"/>
          </a:xfrm>
          <a:solidFill>
            <a:srgbClr val="A1C921"/>
          </a:solidFill>
          <a:effectLst>
            <a:outerShdw blurRad="177800" dist="114300" dir="2700000" algn="tl" rotWithShape="0">
              <a:prstClr val="black">
                <a:alpha val="40000"/>
              </a:prstClr>
            </a:outerShdw>
          </a:effectLst>
        </p:grpSpPr>
        <p:sp>
          <p:nvSpPr>
            <p:cNvPr id="16" name="Freeform 15"/>
            <p:cNvSpPr/>
            <p:nvPr/>
          </p:nvSpPr>
          <p:spPr bwMode="auto">
            <a:xfrm>
              <a:off x="6176073" y="3755174"/>
              <a:ext cx="1784921" cy="1109543"/>
            </a:xfrm>
            <a:custGeom>
              <a:avLst/>
              <a:gdLst>
                <a:gd name="T0" fmla="*/ 888 w 888"/>
                <a:gd name="T1" fmla="*/ 552 h 552"/>
                <a:gd name="T2" fmla="*/ 643 w 888"/>
                <a:gd name="T3" fmla="*/ 0 h 552"/>
                <a:gd name="T4" fmla="*/ 0 w 888"/>
                <a:gd name="T5" fmla="*/ 0 h 552"/>
                <a:gd name="T6" fmla="*/ 552 w 888"/>
                <a:gd name="T7" fmla="*/ 552 h 552"/>
                <a:gd name="T8" fmla="*/ 888 w 888"/>
                <a:gd name="T9" fmla="*/ 552 h 552"/>
              </a:gdLst>
              <a:ahLst/>
              <a:cxnLst>
                <a:cxn ang="0">
                  <a:pos x="T0" y="T1"/>
                </a:cxn>
                <a:cxn ang="0">
                  <a:pos x="T2" y="T3"/>
                </a:cxn>
                <a:cxn ang="0">
                  <a:pos x="T4" y="T5"/>
                </a:cxn>
                <a:cxn ang="0">
                  <a:pos x="T6" y="T7"/>
                </a:cxn>
                <a:cxn ang="0">
                  <a:pos x="T8" y="T9"/>
                </a:cxn>
              </a:cxnLst>
              <a:rect l="0" t="0" r="r" b="b"/>
              <a:pathLst>
                <a:path w="888" h="552">
                  <a:moveTo>
                    <a:pt x="888" y="552"/>
                  </a:moveTo>
                  <a:lnTo>
                    <a:pt x="643" y="0"/>
                  </a:lnTo>
                  <a:lnTo>
                    <a:pt x="0" y="0"/>
                  </a:lnTo>
                  <a:lnTo>
                    <a:pt x="552" y="552"/>
                  </a:lnTo>
                  <a:lnTo>
                    <a:pt x="888" y="552"/>
                  </a:lnTo>
                  <a:close/>
                </a:path>
              </a:pathLst>
            </a:custGeom>
            <a:grpFill/>
            <a:ln>
              <a:noFill/>
            </a:ln>
          </p:spPr>
          <p:txBody>
            <a:bodyPr vert="horz" wrap="square" lIns="91440" tIns="45720" rIns="91440" bIns="45720" numCol="1" anchor="t" anchorCtr="0" compatLnSpc="1"/>
            <a:p>
              <a:endParaRPr lang="zh-CN" altLang="en-US"/>
            </a:p>
          </p:txBody>
        </p:sp>
        <p:sp>
          <p:nvSpPr>
            <p:cNvPr id="17" name="Freeform 16"/>
            <p:cNvSpPr/>
            <p:nvPr/>
          </p:nvSpPr>
          <p:spPr bwMode="auto">
            <a:xfrm>
              <a:off x="6176073" y="2641611"/>
              <a:ext cx="1784921" cy="1113563"/>
            </a:xfrm>
            <a:custGeom>
              <a:avLst/>
              <a:gdLst>
                <a:gd name="T0" fmla="*/ 888 w 888"/>
                <a:gd name="T1" fmla="*/ 0 h 554"/>
                <a:gd name="T2" fmla="*/ 643 w 888"/>
                <a:gd name="T3" fmla="*/ 554 h 554"/>
                <a:gd name="T4" fmla="*/ 0 w 888"/>
                <a:gd name="T5" fmla="*/ 554 h 554"/>
                <a:gd name="T6" fmla="*/ 552 w 888"/>
                <a:gd name="T7" fmla="*/ 0 h 554"/>
                <a:gd name="T8" fmla="*/ 888 w 888"/>
                <a:gd name="T9" fmla="*/ 0 h 554"/>
              </a:gdLst>
              <a:ahLst/>
              <a:cxnLst>
                <a:cxn ang="0">
                  <a:pos x="T0" y="T1"/>
                </a:cxn>
                <a:cxn ang="0">
                  <a:pos x="T2" y="T3"/>
                </a:cxn>
                <a:cxn ang="0">
                  <a:pos x="T4" y="T5"/>
                </a:cxn>
                <a:cxn ang="0">
                  <a:pos x="T6" y="T7"/>
                </a:cxn>
                <a:cxn ang="0">
                  <a:pos x="T8" y="T9"/>
                </a:cxn>
              </a:cxnLst>
              <a:rect l="0" t="0" r="r" b="b"/>
              <a:pathLst>
                <a:path w="888" h="554">
                  <a:moveTo>
                    <a:pt x="888" y="0"/>
                  </a:moveTo>
                  <a:lnTo>
                    <a:pt x="643" y="554"/>
                  </a:lnTo>
                  <a:lnTo>
                    <a:pt x="0" y="554"/>
                  </a:lnTo>
                  <a:lnTo>
                    <a:pt x="552" y="0"/>
                  </a:lnTo>
                  <a:lnTo>
                    <a:pt x="888" y="0"/>
                  </a:lnTo>
                  <a:close/>
                </a:path>
              </a:pathLst>
            </a:custGeom>
            <a:grpFill/>
            <a:ln>
              <a:noFill/>
            </a:ln>
          </p:spPr>
          <p:txBody>
            <a:bodyPr vert="horz" wrap="square" lIns="91440" tIns="45720" rIns="91440" bIns="45720" numCol="1" anchor="t" anchorCtr="0" compatLnSpc="1"/>
            <a:p>
              <a:endParaRPr lang="zh-CN" altLang="en-US"/>
            </a:p>
          </p:txBody>
        </p:sp>
      </p:grpSp>
      <p:grpSp>
        <p:nvGrpSpPr>
          <p:cNvPr id="9" name="组合 8"/>
          <p:cNvGrpSpPr/>
          <p:nvPr/>
        </p:nvGrpSpPr>
        <p:grpSpPr>
          <a:xfrm>
            <a:off x="4790033" y="4210386"/>
            <a:ext cx="2218235" cy="1788938"/>
            <a:chOff x="4987460" y="3854786"/>
            <a:chExt cx="2217080" cy="1788938"/>
          </a:xfrm>
          <a:solidFill>
            <a:srgbClr val="3333FF"/>
          </a:solidFill>
          <a:effectLst>
            <a:outerShdw blurRad="177800" dist="114300" dir="2700000" algn="tl" rotWithShape="0">
              <a:prstClr val="black">
                <a:alpha val="40000"/>
              </a:prstClr>
            </a:outerShdw>
          </a:effectLst>
        </p:grpSpPr>
        <p:sp>
          <p:nvSpPr>
            <p:cNvPr id="21" name="Freeform 20"/>
            <p:cNvSpPr/>
            <p:nvPr/>
          </p:nvSpPr>
          <p:spPr bwMode="auto">
            <a:xfrm>
              <a:off x="4987460" y="3854786"/>
              <a:ext cx="1109546" cy="1788938"/>
            </a:xfrm>
            <a:custGeom>
              <a:avLst/>
              <a:gdLst>
                <a:gd name="T0" fmla="*/ 0 w 552"/>
                <a:gd name="T1" fmla="*/ 890 h 890"/>
                <a:gd name="T2" fmla="*/ 552 w 552"/>
                <a:gd name="T3" fmla="*/ 643 h 890"/>
                <a:gd name="T4" fmla="*/ 552 w 552"/>
                <a:gd name="T5" fmla="*/ 0 h 890"/>
                <a:gd name="T6" fmla="*/ 0 w 552"/>
                <a:gd name="T7" fmla="*/ 555 h 890"/>
                <a:gd name="T8" fmla="*/ 0 w 552"/>
                <a:gd name="T9" fmla="*/ 890 h 890"/>
              </a:gdLst>
              <a:ahLst/>
              <a:cxnLst>
                <a:cxn ang="0">
                  <a:pos x="T0" y="T1"/>
                </a:cxn>
                <a:cxn ang="0">
                  <a:pos x="T2" y="T3"/>
                </a:cxn>
                <a:cxn ang="0">
                  <a:pos x="T4" y="T5"/>
                </a:cxn>
                <a:cxn ang="0">
                  <a:pos x="T6" y="T7"/>
                </a:cxn>
                <a:cxn ang="0">
                  <a:pos x="T8" y="T9"/>
                </a:cxn>
              </a:cxnLst>
              <a:rect l="0" t="0" r="r" b="b"/>
              <a:pathLst>
                <a:path w="552" h="890">
                  <a:moveTo>
                    <a:pt x="0" y="890"/>
                  </a:moveTo>
                  <a:lnTo>
                    <a:pt x="552" y="643"/>
                  </a:lnTo>
                  <a:lnTo>
                    <a:pt x="552" y="0"/>
                  </a:lnTo>
                  <a:lnTo>
                    <a:pt x="0" y="555"/>
                  </a:lnTo>
                  <a:lnTo>
                    <a:pt x="0" y="890"/>
                  </a:lnTo>
                  <a:close/>
                </a:path>
              </a:pathLst>
            </a:custGeom>
            <a:grpFill/>
            <a:ln>
              <a:noFill/>
            </a:ln>
          </p:spPr>
          <p:txBody>
            <a:bodyPr vert="horz" wrap="square" lIns="91440" tIns="45720" rIns="91440" bIns="45720" numCol="1" anchor="t" anchorCtr="0" compatLnSpc="1"/>
            <a:p>
              <a:endParaRPr lang="zh-CN" altLang="en-US"/>
            </a:p>
          </p:txBody>
        </p:sp>
        <p:sp>
          <p:nvSpPr>
            <p:cNvPr id="22" name="Freeform 21"/>
            <p:cNvSpPr/>
            <p:nvPr/>
          </p:nvSpPr>
          <p:spPr bwMode="auto">
            <a:xfrm>
              <a:off x="6097005" y="3854786"/>
              <a:ext cx="1107535" cy="1788938"/>
            </a:xfrm>
            <a:custGeom>
              <a:avLst/>
              <a:gdLst>
                <a:gd name="T0" fmla="*/ 551 w 551"/>
                <a:gd name="T1" fmla="*/ 890 h 890"/>
                <a:gd name="T2" fmla="*/ 0 w 551"/>
                <a:gd name="T3" fmla="*/ 643 h 890"/>
                <a:gd name="T4" fmla="*/ 0 w 551"/>
                <a:gd name="T5" fmla="*/ 0 h 890"/>
                <a:gd name="T6" fmla="*/ 551 w 551"/>
                <a:gd name="T7" fmla="*/ 555 h 890"/>
                <a:gd name="T8" fmla="*/ 551 w 551"/>
                <a:gd name="T9" fmla="*/ 890 h 890"/>
              </a:gdLst>
              <a:ahLst/>
              <a:cxnLst>
                <a:cxn ang="0">
                  <a:pos x="T0" y="T1"/>
                </a:cxn>
                <a:cxn ang="0">
                  <a:pos x="T2" y="T3"/>
                </a:cxn>
                <a:cxn ang="0">
                  <a:pos x="T4" y="T5"/>
                </a:cxn>
                <a:cxn ang="0">
                  <a:pos x="T6" y="T7"/>
                </a:cxn>
                <a:cxn ang="0">
                  <a:pos x="T8" y="T9"/>
                </a:cxn>
              </a:cxnLst>
              <a:rect l="0" t="0" r="r" b="b"/>
              <a:pathLst>
                <a:path w="551" h="890">
                  <a:moveTo>
                    <a:pt x="551" y="890"/>
                  </a:moveTo>
                  <a:lnTo>
                    <a:pt x="0" y="643"/>
                  </a:lnTo>
                  <a:lnTo>
                    <a:pt x="0" y="0"/>
                  </a:lnTo>
                  <a:lnTo>
                    <a:pt x="551" y="555"/>
                  </a:lnTo>
                  <a:lnTo>
                    <a:pt x="551" y="890"/>
                  </a:lnTo>
                  <a:close/>
                </a:path>
              </a:pathLst>
            </a:custGeom>
            <a:grpFill/>
            <a:ln>
              <a:noFill/>
            </a:ln>
          </p:spPr>
          <p:txBody>
            <a:bodyPr vert="horz" wrap="square" lIns="91440" tIns="45720" rIns="91440" bIns="45720" numCol="1" anchor="t" anchorCtr="0" compatLnSpc="1"/>
            <a:p>
              <a:endParaRPr lang="zh-CN" altLang="en-US"/>
            </a:p>
          </p:txBody>
        </p:sp>
      </p:grpSp>
      <p:sp>
        <p:nvSpPr>
          <p:cNvPr id="10" name="Freeform 27"/>
          <p:cNvSpPr>
            <a:spLocks noChangeAspect="1" noEditPoints="1"/>
          </p:cNvSpPr>
          <p:nvPr/>
        </p:nvSpPr>
        <p:spPr bwMode="auto">
          <a:xfrm>
            <a:off x="4777289" y="3891870"/>
            <a:ext cx="498212" cy="504000"/>
          </a:xfrm>
          <a:custGeom>
            <a:avLst/>
            <a:gdLst>
              <a:gd name="T0" fmla="*/ 59 w 104"/>
              <a:gd name="T1" fmla="*/ 46 h 105"/>
              <a:gd name="T2" fmla="*/ 59 w 104"/>
              <a:gd name="T3" fmla="*/ 23 h 105"/>
              <a:gd name="T4" fmla="*/ 46 w 104"/>
              <a:gd name="T5" fmla="*/ 23 h 105"/>
              <a:gd name="T6" fmla="*/ 46 w 104"/>
              <a:gd name="T7" fmla="*/ 46 h 105"/>
              <a:gd name="T8" fmla="*/ 24 w 104"/>
              <a:gd name="T9" fmla="*/ 46 h 105"/>
              <a:gd name="T10" fmla="*/ 24 w 104"/>
              <a:gd name="T11" fmla="*/ 59 h 105"/>
              <a:gd name="T12" fmla="*/ 46 w 104"/>
              <a:gd name="T13" fmla="*/ 59 h 105"/>
              <a:gd name="T14" fmla="*/ 46 w 104"/>
              <a:gd name="T15" fmla="*/ 82 h 105"/>
              <a:gd name="T16" fmla="*/ 59 w 104"/>
              <a:gd name="T17" fmla="*/ 82 h 105"/>
              <a:gd name="T18" fmla="*/ 59 w 104"/>
              <a:gd name="T19" fmla="*/ 59 h 105"/>
              <a:gd name="T20" fmla="*/ 81 w 104"/>
              <a:gd name="T21" fmla="*/ 59 h 105"/>
              <a:gd name="T22" fmla="*/ 81 w 104"/>
              <a:gd name="T23" fmla="*/ 46 h 105"/>
              <a:gd name="T24" fmla="*/ 59 w 104"/>
              <a:gd name="T25" fmla="*/ 46 h 105"/>
              <a:gd name="T26" fmla="*/ 52 w 104"/>
              <a:gd name="T27" fmla="*/ 0 h 105"/>
              <a:gd name="T28" fmla="*/ 0 w 104"/>
              <a:gd name="T29" fmla="*/ 53 h 105"/>
              <a:gd name="T30" fmla="*/ 52 w 104"/>
              <a:gd name="T31" fmla="*/ 105 h 105"/>
              <a:gd name="T32" fmla="*/ 104 w 104"/>
              <a:gd name="T33" fmla="*/ 53 h 105"/>
              <a:gd name="T34" fmla="*/ 52 w 104"/>
              <a:gd name="T35" fmla="*/ 0 h 105"/>
              <a:gd name="T36" fmla="*/ 52 w 104"/>
              <a:gd name="T37" fmla="*/ 93 h 105"/>
              <a:gd name="T38" fmla="*/ 12 w 104"/>
              <a:gd name="T39" fmla="*/ 53 h 105"/>
              <a:gd name="T40" fmla="*/ 52 w 104"/>
              <a:gd name="T41" fmla="*/ 12 h 105"/>
              <a:gd name="T42" fmla="*/ 93 w 104"/>
              <a:gd name="T43" fmla="*/ 53 h 105"/>
              <a:gd name="T44" fmla="*/ 52 w 104"/>
              <a:gd name="T45" fmla="*/ 9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4" h="105">
                <a:moveTo>
                  <a:pt x="59" y="46"/>
                </a:moveTo>
                <a:cubicBezTo>
                  <a:pt x="59" y="23"/>
                  <a:pt x="59" y="23"/>
                  <a:pt x="59" y="23"/>
                </a:cubicBezTo>
                <a:cubicBezTo>
                  <a:pt x="46" y="23"/>
                  <a:pt x="46" y="23"/>
                  <a:pt x="46" y="23"/>
                </a:cubicBezTo>
                <a:cubicBezTo>
                  <a:pt x="46" y="46"/>
                  <a:pt x="46" y="46"/>
                  <a:pt x="46" y="46"/>
                </a:cubicBezTo>
                <a:cubicBezTo>
                  <a:pt x="24" y="46"/>
                  <a:pt x="24" y="46"/>
                  <a:pt x="24" y="46"/>
                </a:cubicBezTo>
                <a:cubicBezTo>
                  <a:pt x="24" y="59"/>
                  <a:pt x="24" y="59"/>
                  <a:pt x="24" y="59"/>
                </a:cubicBezTo>
                <a:cubicBezTo>
                  <a:pt x="46" y="59"/>
                  <a:pt x="46" y="59"/>
                  <a:pt x="46" y="59"/>
                </a:cubicBezTo>
                <a:cubicBezTo>
                  <a:pt x="46" y="82"/>
                  <a:pt x="46" y="82"/>
                  <a:pt x="46" y="82"/>
                </a:cubicBezTo>
                <a:cubicBezTo>
                  <a:pt x="59" y="82"/>
                  <a:pt x="59" y="82"/>
                  <a:pt x="59" y="82"/>
                </a:cubicBezTo>
                <a:cubicBezTo>
                  <a:pt x="59" y="59"/>
                  <a:pt x="59" y="59"/>
                  <a:pt x="59" y="59"/>
                </a:cubicBezTo>
                <a:cubicBezTo>
                  <a:pt x="81" y="59"/>
                  <a:pt x="81" y="59"/>
                  <a:pt x="81" y="59"/>
                </a:cubicBezTo>
                <a:cubicBezTo>
                  <a:pt x="81" y="46"/>
                  <a:pt x="81" y="46"/>
                  <a:pt x="81" y="46"/>
                </a:cubicBezTo>
                <a:lnTo>
                  <a:pt x="59" y="46"/>
                </a:lnTo>
                <a:close/>
                <a:moveTo>
                  <a:pt x="52" y="0"/>
                </a:moveTo>
                <a:cubicBezTo>
                  <a:pt x="23" y="0"/>
                  <a:pt x="0" y="24"/>
                  <a:pt x="0" y="53"/>
                </a:cubicBezTo>
                <a:cubicBezTo>
                  <a:pt x="0" y="81"/>
                  <a:pt x="23" y="105"/>
                  <a:pt x="52" y="105"/>
                </a:cubicBezTo>
                <a:cubicBezTo>
                  <a:pt x="81" y="105"/>
                  <a:pt x="104" y="81"/>
                  <a:pt x="104" y="53"/>
                </a:cubicBezTo>
                <a:cubicBezTo>
                  <a:pt x="104" y="24"/>
                  <a:pt x="81" y="0"/>
                  <a:pt x="52" y="0"/>
                </a:cubicBezTo>
                <a:close/>
                <a:moveTo>
                  <a:pt x="52" y="93"/>
                </a:moveTo>
                <a:cubicBezTo>
                  <a:pt x="30" y="93"/>
                  <a:pt x="12" y="75"/>
                  <a:pt x="12" y="53"/>
                </a:cubicBezTo>
                <a:cubicBezTo>
                  <a:pt x="12" y="30"/>
                  <a:pt x="30" y="12"/>
                  <a:pt x="52" y="12"/>
                </a:cubicBezTo>
                <a:cubicBezTo>
                  <a:pt x="74" y="12"/>
                  <a:pt x="93" y="30"/>
                  <a:pt x="93" y="53"/>
                </a:cubicBezTo>
                <a:cubicBezTo>
                  <a:pt x="93" y="75"/>
                  <a:pt x="74" y="93"/>
                  <a:pt x="52" y="93"/>
                </a:cubicBezTo>
                <a:close/>
              </a:path>
            </a:pathLst>
          </a:custGeom>
          <a:solidFill>
            <a:schemeClr val="bg1">
              <a:alpha val="88000"/>
            </a:schemeClr>
          </a:solidFill>
          <a:ln>
            <a:noFill/>
          </a:ln>
        </p:spPr>
        <p:txBody>
          <a:bodyPr vert="horz" wrap="square" lIns="91440" tIns="45720" rIns="91440" bIns="45720" numCol="1" anchor="t" anchorCtr="0" compatLnSpc="1"/>
          <a:p>
            <a:endParaRPr lang="zh-CN" altLang="en-US"/>
          </a:p>
        </p:txBody>
      </p:sp>
      <p:sp>
        <p:nvSpPr>
          <p:cNvPr id="13" name="Freeform 13"/>
          <p:cNvSpPr>
            <a:spLocks noChangeAspect="1" noEditPoints="1"/>
          </p:cNvSpPr>
          <p:nvPr/>
        </p:nvSpPr>
        <p:spPr bwMode="auto">
          <a:xfrm>
            <a:off x="5633733" y="4796084"/>
            <a:ext cx="558601" cy="504000"/>
          </a:xfrm>
          <a:custGeom>
            <a:avLst/>
            <a:gdLst>
              <a:gd name="T0" fmla="*/ 52 w 106"/>
              <a:gd name="T1" fmla="*/ 61 h 95"/>
              <a:gd name="T2" fmla="*/ 37 w 106"/>
              <a:gd name="T3" fmla="*/ 72 h 95"/>
              <a:gd name="T4" fmla="*/ 37 w 106"/>
              <a:gd name="T5" fmla="*/ 56 h 95"/>
              <a:gd name="T6" fmla="*/ 20 w 106"/>
              <a:gd name="T7" fmla="*/ 31 h 95"/>
              <a:gd name="T8" fmla="*/ 0 w 106"/>
              <a:gd name="T9" fmla="*/ 55 h 95"/>
              <a:gd name="T10" fmla="*/ 40 w 106"/>
              <a:gd name="T11" fmla="*/ 82 h 95"/>
              <a:gd name="T12" fmla="*/ 53 w 106"/>
              <a:gd name="T13" fmla="*/ 81 h 95"/>
              <a:gd name="T14" fmla="*/ 67 w 106"/>
              <a:gd name="T15" fmla="*/ 95 h 95"/>
              <a:gd name="T16" fmla="*/ 63 w 106"/>
              <a:gd name="T17" fmla="*/ 78 h 95"/>
              <a:gd name="T18" fmla="*/ 80 w 106"/>
              <a:gd name="T19" fmla="*/ 60 h 95"/>
              <a:gd name="T20" fmla="*/ 64 w 106"/>
              <a:gd name="T21" fmla="*/ 62 h 95"/>
              <a:gd name="T22" fmla="*/ 52 w 106"/>
              <a:gd name="T23" fmla="*/ 61 h 95"/>
              <a:gd name="T24" fmla="*/ 66 w 106"/>
              <a:gd name="T25" fmla="*/ 0 h 95"/>
              <a:gd name="T26" fmla="*/ 26 w 106"/>
              <a:gd name="T27" fmla="*/ 27 h 95"/>
              <a:gd name="T28" fmla="*/ 43 w 106"/>
              <a:gd name="T29" fmla="*/ 50 h 95"/>
              <a:gd name="T30" fmla="*/ 43 w 106"/>
              <a:gd name="T31" fmla="*/ 61 h 95"/>
              <a:gd name="T32" fmla="*/ 54 w 106"/>
              <a:gd name="T33" fmla="*/ 53 h 95"/>
              <a:gd name="T34" fmla="*/ 66 w 106"/>
              <a:gd name="T35" fmla="*/ 55 h 95"/>
              <a:gd name="T36" fmla="*/ 106 w 106"/>
              <a:gd name="T37" fmla="*/ 27 h 95"/>
              <a:gd name="T38" fmla="*/ 66 w 106"/>
              <a:gd name="T3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6" h="95">
                <a:moveTo>
                  <a:pt x="52" y="61"/>
                </a:moveTo>
                <a:cubicBezTo>
                  <a:pt x="50" y="62"/>
                  <a:pt x="37" y="72"/>
                  <a:pt x="37" y="72"/>
                </a:cubicBezTo>
                <a:cubicBezTo>
                  <a:pt x="37" y="72"/>
                  <a:pt x="37" y="59"/>
                  <a:pt x="37" y="56"/>
                </a:cubicBezTo>
                <a:cubicBezTo>
                  <a:pt x="26" y="50"/>
                  <a:pt x="20" y="41"/>
                  <a:pt x="20" y="31"/>
                </a:cubicBezTo>
                <a:cubicBezTo>
                  <a:pt x="8" y="36"/>
                  <a:pt x="0" y="45"/>
                  <a:pt x="0" y="55"/>
                </a:cubicBezTo>
                <a:cubicBezTo>
                  <a:pt x="0" y="70"/>
                  <a:pt x="18" y="82"/>
                  <a:pt x="40" y="82"/>
                </a:cubicBezTo>
                <a:cubicBezTo>
                  <a:pt x="45" y="82"/>
                  <a:pt x="49" y="82"/>
                  <a:pt x="53" y="81"/>
                </a:cubicBezTo>
                <a:cubicBezTo>
                  <a:pt x="67" y="95"/>
                  <a:pt x="67" y="95"/>
                  <a:pt x="67" y="95"/>
                </a:cubicBezTo>
                <a:cubicBezTo>
                  <a:pt x="63" y="78"/>
                  <a:pt x="63" y="78"/>
                  <a:pt x="63" y="78"/>
                </a:cubicBezTo>
                <a:cubicBezTo>
                  <a:pt x="72" y="74"/>
                  <a:pt x="78" y="67"/>
                  <a:pt x="80" y="60"/>
                </a:cubicBezTo>
                <a:cubicBezTo>
                  <a:pt x="75" y="61"/>
                  <a:pt x="69" y="62"/>
                  <a:pt x="64" y="62"/>
                </a:cubicBezTo>
                <a:cubicBezTo>
                  <a:pt x="60" y="62"/>
                  <a:pt x="56" y="62"/>
                  <a:pt x="52" y="61"/>
                </a:cubicBezTo>
                <a:close/>
                <a:moveTo>
                  <a:pt x="66" y="0"/>
                </a:moveTo>
                <a:cubicBezTo>
                  <a:pt x="44" y="0"/>
                  <a:pt x="26" y="12"/>
                  <a:pt x="26" y="27"/>
                </a:cubicBezTo>
                <a:cubicBezTo>
                  <a:pt x="26" y="36"/>
                  <a:pt x="33" y="45"/>
                  <a:pt x="43" y="50"/>
                </a:cubicBezTo>
                <a:cubicBezTo>
                  <a:pt x="43" y="61"/>
                  <a:pt x="43" y="61"/>
                  <a:pt x="43" y="61"/>
                </a:cubicBezTo>
                <a:cubicBezTo>
                  <a:pt x="54" y="53"/>
                  <a:pt x="54" y="53"/>
                  <a:pt x="54" y="53"/>
                </a:cubicBezTo>
                <a:cubicBezTo>
                  <a:pt x="57" y="54"/>
                  <a:pt x="62" y="55"/>
                  <a:pt x="66" y="55"/>
                </a:cubicBezTo>
                <a:cubicBezTo>
                  <a:pt x="88" y="55"/>
                  <a:pt x="106" y="42"/>
                  <a:pt x="106" y="27"/>
                </a:cubicBezTo>
                <a:cubicBezTo>
                  <a:pt x="106" y="12"/>
                  <a:pt x="88" y="0"/>
                  <a:pt x="66" y="0"/>
                </a:cubicBezTo>
                <a:close/>
              </a:path>
            </a:pathLst>
          </a:custGeom>
          <a:solidFill>
            <a:schemeClr val="bg1">
              <a:alpha val="89000"/>
            </a:schemeClr>
          </a:solidFill>
          <a:ln>
            <a:noFill/>
          </a:ln>
        </p:spPr>
        <p:txBody>
          <a:bodyPr vert="horz" wrap="square" lIns="91440" tIns="45720" rIns="91440" bIns="45720" numCol="1" anchor="t" anchorCtr="0" compatLnSpc="1"/>
          <a:p>
            <a:endParaRPr lang="zh-CN" altLang="en-US"/>
          </a:p>
        </p:txBody>
      </p:sp>
      <p:sp>
        <p:nvSpPr>
          <p:cNvPr id="14" name="Freeform 9"/>
          <p:cNvSpPr>
            <a:spLocks noChangeAspect="1" noEditPoints="1"/>
          </p:cNvSpPr>
          <p:nvPr/>
        </p:nvSpPr>
        <p:spPr bwMode="auto">
          <a:xfrm>
            <a:off x="6268845" y="3901659"/>
            <a:ext cx="835634" cy="484422"/>
          </a:xfrm>
          <a:custGeom>
            <a:avLst/>
            <a:gdLst>
              <a:gd name="T0" fmla="*/ 114 w 132"/>
              <a:gd name="T1" fmla="*/ 26 h 67"/>
              <a:gd name="T2" fmla="*/ 108 w 132"/>
              <a:gd name="T3" fmla="*/ 32 h 67"/>
              <a:gd name="T4" fmla="*/ 110 w 132"/>
              <a:gd name="T5" fmla="*/ 37 h 67"/>
              <a:gd name="T6" fmla="*/ 99 w 132"/>
              <a:gd name="T7" fmla="*/ 55 h 67"/>
              <a:gd name="T8" fmla="*/ 100 w 132"/>
              <a:gd name="T9" fmla="*/ 55 h 67"/>
              <a:gd name="T10" fmla="*/ 107 w 132"/>
              <a:gd name="T11" fmla="*/ 49 h 67"/>
              <a:gd name="T12" fmla="*/ 104 w 132"/>
              <a:gd name="T13" fmla="*/ 67 h 67"/>
              <a:gd name="T14" fmla="*/ 110 w 132"/>
              <a:gd name="T15" fmla="*/ 67 h 67"/>
              <a:gd name="T16" fmla="*/ 114 w 132"/>
              <a:gd name="T17" fmla="*/ 60 h 67"/>
              <a:gd name="T18" fmla="*/ 119 w 132"/>
              <a:gd name="T19" fmla="*/ 67 h 67"/>
              <a:gd name="T20" fmla="*/ 124 w 132"/>
              <a:gd name="T21" fmla="*/ 67 h 67"/>
              <a:gd name="T22" fmla="*/ 121 w 132"/>
              <a:gd name="T23" fmla="*/ 49 h 67"/>
              <a:gd name="T24" fmla="*/ 128 w 132"/>
              <a:gd name="T25" fmla="*/ 55 h 67"/>
              <a:gd name="T26" fmla="*/ 130 w 132"/>
              <a:gd name="T27" fmla="*/ 55 h 67"/>
              <a:gd name="T28" fmla="*/ 118 w 132"/>
              <a:gd name="T29" fmla="*/ 37 h 67"/>
              <a:gd name="T30" fmla="*/ 121 w 132"/>
              <a:gd name="T31" fmla="*/ 32 h 67"/>
              <a:gd name="T32" fmla="*/ 114 w 132"/>
              <a:gd name="T33" fmla="*/ 26 h 67"/>
              <a:gd name="T34" fmla="*/ 18 w 132"/>
              <a:gd name="T35" fmla="*/ 26 h 67"/>
              <a:gd name="T36" fmla="*/ 11 w 132"/>
              <a:gd name="T37" fmla="*/ 32 h 67"/>
              <a:gd name="T38" fmla="*/ 13 w 132"/>
              <a:gd name="T39" fmla="*/ 37 h 67"/>
              <a:gd name="T40" fmla="*/ 2 w 132"/>
              <a:gd name="T41" fmla="*/ 55 h 67"/>
              <a:gd name="T42" fmla="*/ 3 w 132"/>
              <a:gd name="T43" fmla="*/ 55 h 67"/>
              <a:gd name="T44" fmla="*/ 11 w 132"/>
              <a:gd name="T45" fmla="*/ 49 h 67"/>
              <a:gd name="T46" fmla="*/ 7 w 132"/>
              <a:gd name="T47" fmla="*/ 67 h 67"/>
              <a:gd name="T48" fmla="*/ 13 w 132"/>
              <a:gd name="T49" fmla="*/ 67 h 67"/>
              <a:gd name="T50" fmla="*/ 18 w 132"/>
              <a:gd name="T51" fmla="*/ 60 h 67"/>
              <a:gd name="T52" fmla="*/ 22 w 132"/>
              <a:gd name="T53" fmla="*/ 67 h 67"/>
              <a:gd name="T54" fmla="*/ 28 w 132"/>
              <a:gd name="T55" fmla="*/ 67 h 67"/>
              <a:gd name="T56" fmla="*/ 24 w 132"/>
              <a:gd name="T57" fmla="*/ 49 h 67"/>
              <a:gd name="T58" fmla="*/ 32 w 132"/>
              <a:gd name="T59" fmla="*/ 55 h 67"/>
              <a:gd name="T60" fmla="*/ 33 w 132"/>
              <a:gd name="T61" fmla="*/ 55 h 67"/>
              <a:gd name="T62" fmla="*/ 22 w 132"/>
              <a:gd name="T63" fmla="*/ 37 h 67"/>
              <a:gd name="T64" fmla="*/ 24 w 132"/>
              <a:gd name="T65" fmla="*/ 32 h 67"/>
              <a:gd name="T66" fmla="*/ 18 w 132"/>
              <a:gd name="T67" fmla="*/ 26 h 67"/>
              <a:gd name="T68" fmla="*/ 67 w 132"/>
              <a:gd name="T69" fmla="*/ 0 h 67"/>
              <a:gd name="T70" fmla="*/ 57 w 132"/>
              <a:gd name="T71" fmla="*/ 10 h 67"/>
              <a:gd name="T72" fmla="*/ 60 w 132"/>
              <a:gd name="T73" fmla="*/ 18 h 67"/>
              <a:gd name="T74" fmla="*/ 42 w 132"/>
              <a:gd name="T75" fmla="*/ 47 h 67"/>
              <a:gd name="T76" fmla="*/ 44 w 132"/>
              <a:gd name="T77" fmla="*/ 48 h 67"/>
              <a:gd name="T78" fmla="*/ 56 w 132"/>
              <a:gd name="T79" fmla="*/ 38 h 67"/>
              <a:gd name="T80" fmla="*/ 50 w 132"/>
              <a:gd name="T81" fmla="*/ 67 h 67"/>
              <a:gd name="T82" fmla="*/ 60 w 132"/>
              <a:gd name="T83" fmla="*/ 67 h 67"/>
              <a:gd name="T84" fmla="*/ 67 w 132"/>
              <a:gd name="T85" fmla="*/ 55 h 67"/>
              <a:gd name="T86" fmla="*/ 74 w 132"/>
              <a:gd name="T87" fmla="*/ 67 h 67"/>
              <a:gd name="T88" fmla="*/ 84 w 132"/>
              <a:gd name="T89" fmla="*/ 67 h 67"/>
              <a:gd name="T90" fmla="*/ 78 w 132"/>
              <a:gd name="T91" fmla="*/ 38 h 67"/>
              <a:gd name="T92" fmla="*/ 90 w 132"/>
              <a:gd name="T93" fmla="*/ 48 h 67"/>
              <a:gd name="T94" fmla="*/ 92 w 132"/>
              <a:gd name="T95" fmla="*/ 47 h 67"/>
              <a:gd name="T96" fmla="*/ 74 w 132"/>
              <a:gd name="T97" fmla="*/ 18 h 67"/>
              <a:gd name="T98" fmla="*/ 77 w 132"/>
              <a:gd name="T99" fmla="*/ 10 h 67"/>
              <a:gd name="T100" fmla="*/ 67 w 132"/>
              <a:gd name="T101"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2" h="67">
                <a:moveTo>
                  <a:pt x="114" y="26"/>
                </a:moveTo>
                <a:cubicBezTo>
                  <a:pt x="111" y="26"/>
                  <a:pt x="108" y="29"/>
                  <a:pt x="108" y="32"/>
                </a:cubicBezTo>
                <a:cubicBezTo>
                  <a:pt x="108" y="34"/>
                  <a:pt x="109" y="36"/>
                  <a:pt x="110" y="37"/>
                </a:cubicBezTo>
                <a:cubicBezTo>
                  <a:pt x="104" y="40"/>
                  <a:pt x="96" y="53"/>
                  <a:pt x="99" y="55"/>
                </a:cubicBezTo>
                <a:cubicBezTo>
                  <a:pt x="99" y="55"/>
                  <a:pt x="100" y="55"/>
                  <a:pt x="100" y="55"/>
                </a:cubicBezTo>
                <a:cubicBezTo>
                  <a:pt x="102" y="55"/>
                  <a:pt x="105" y="52"/>
                  <a:pt x="107" y="49"/>
                </a:cubicBezTo>
                <a:cubicBezTo>
                  <a:pt x="106" y="55"/>
                  <a:pt x="105" y="62"/>
                  <a:pt x="104" y="67"/>
                </a:cubicBezTo>
                <a:cubicBezTo>
                  <a:pt x="110" y="67"/>
                  <a:pt x="110" y="67"/>
                  <a:pt x="110" y="67"/>
                </a:cubicBezTo>
                <a:cubicBezTo>
                  <a:pt x="110" y="64"/>
                  <a:pt x="112" y="60"/>
                  <a:pt x="114" y="60"/>
                </a:cubicBezTo>
                <a:cubicBezTo>
                  <a:pt x="116" y="60"/>
                  <a:pt x="119" y="64"/>
                  <a:pt x="119" y="67"/>
                </a:cubicBezTo>
                <a:cubicBezTo>
                  <a:pt x="124" y="67"/>
                  <a:pt x="124" y="67"/>
                  <a:pt x="124" y="67"/>
                </a:cubicBezTo>
                <a:cubicBezTo>
                  <a:pt x="124" y="62"/>
                  <a:pt x="123" y="55"/>
                  <a:pt x="121" y="49"/>
                </a:cubicBezTo>
                <a:cubicBezTo>
                  <a:pt x="123" y="52"/>
                  <a:pt x="126" y="55"/>
                  <a:pt x="128" y="55"/>
                </a:cubicBezTo>
                <a:cubicBezTo>
                  <a:pt x="129" y="55"/>
                  <a:pt x="129" y="55"/>
                  <a:pt x="130" y="55"/>
                </a:cubicBezTo>
                <a:cubicBezTo>
                  <a:pt x="132" y="53"/>
                  <a:pt x="125" y="40"/>
                  <a:pt x="118" y="37"/>
                </a:cubicBezTo>
                <a:cubicBezTo>
                  <a:pt x="120" y="36"/>
                  <a:pt x="121" y="34"/>
                  <a:pt x="121" y="32"/>
                </a:cubicBezTo>
                <a:cubicBezTo>
                  <a:pt x="121" y="29"/>
                  <a:pt x="118" y="26"/>
                  <a:pt x="114" y="26"/>
                </a:cubicBezTo>
                <a:moveTo>
                  <a:pt x="18" y="26"/>
                </a:moveTo>
                <a:cubicBezTo>
                  <a:pt x="14" y="26"/>
                  <a:pt x="11" y="29"/>
                  <a:pt x="11" y="32"/>
                </a:cubicBezTo>
                <a:cubicBezTo>
                  <a:pt x="11" y="34"/>
                  <a:pt x="12" y="36"/>
                  <a:pt x="13" y="37"/>
                </a:cubicBezTo>
                <a:cubicBezTo>
                  <a:pt x="7" y="40"/>
                  <a:pt x="0" y="53"/>
                  <a:pt x="2" y="55"/>
                </a:cubicBezTo>
                <a:cubicBezTo>
                  <a:pt x="3" y="55"/>
                  <a:pt x="3" y="55"/>
                  <a:pt x="3" y="55"/>
                </a:cubicBezTo>
                <a:cubicBezTo>
                  <a:pt x="6" y="55"/>
                  <a:pt x="8" y="52"/>
                  <a:pt x="11" y="49"/>
                </a:cubicBezTo>
                <a:cubicBezTo>
                  <a:pt x="9" y="55"/>
                  <a:pt x="8" y="62"/>
                  <a:pt x="7" y="67"/>
                </a:cubicBezTo>
                <a:cubicBezTo>
                  <a:pt x="13" y="67"/>
                  <a:pt x="13" y="67"/>
                  <a:pt x="13" y="67"/>
                </a:cubicBezTo>
                <a:cubicBezTo>
                  <a:pt x="13" y="64"/>
                  <a:pt x="15" y="60"/>
                  <a:pt x="18" y="60"/>
                </a:cubicBezTo>
                <a:cubicBezTo>
                  <a:pt x="20" y="60"/>
                  <a:pt x="22" y="64"/>
                  <a:pt x="22" y="67"/>
                </a:cubicBezTo>
                <a:cubicBezTo>
                  <a:pt x="28" y="67"/>
                  <a:pt x="28" y="67"/>
                  <a:pt x="28" y="67"/>
                </a:cubicBezTo>
                <a:cubicBezTo>
                  <a:pt x="27" y="62"/>
                  <a:pt x="26" y="55"/>
                  <a:pt x="24" y="49"/>
                </a:cubicBezTo>
                <a:cubicBezTo>
                  <a:pt x="27" y="52"/>
                  <a:pt x="29" y="55"/>
                  <a:pt x="32" y="55"/>
                </a:cubicBezTo>
                <a:cubicBezTo>
                  <a:pt x="32" y="55"/>
                  <a:pt x="33" y="55"/>
                  <a:pt x="33" y="55"/>
                </a:cubicBezTo>
                <a:cubicBezTo>
                  <a:pt x="35" y="53"/>
                  <a:pt x="28" y="40"/>
                  <a:pt x="22" y="37"/>
                </a:cubicBezTo>
                <a:cubicBezTo>
                  <a:pt x="23" y="36"/>
                  <a:pt x="24" y="34"/>
                  <a:pt x="24" y="32"/>
                </a:cubicBezTo>
                <a:cubicBezTo>
                  <a:pt x="24" y="29"/>
                  <a:pt x="21" y="26"/>
                  <a:pt x="18" y="26"/>
                </a:cubicBezTo>
                <a:moveTo>
                  <a:pt x="67" y="0"/>
                </a:moveTo>
                <a:cubicBezTo>
                  <a:pt x="61" y="0"/>
                  <a:pt x="57" y="5"/>
                  <a:pt x="57" y="10"/>
                </a:cubicBezTo>
                <a:cubicBezTo>
                  <a:pt x="57" y="14"/>
                  <a:pt x="58" y="17"/>
                  <a:pt x="60" y="18"/>
                </a:cubicBezTo>
                <a:cubicBezTo>
                  <a:pt x="50" y="22"/>
                  <a:pt x="38" y="43"/>
                  <a:pt x="42" y="47"/>
                </a:cubicBezTo>
                <a:cubicBezTo>
                  <a:pt x="43" y="48"/>
                  <a:pt x="43" y="48"/>
                  <a:pt x="44" y="48"/>
                </a:cubicBezTo>
                <a:cubicBezTo>
                  <a:pt x="48" y="48"/>
                  <a:pt x="52" y="43"/>
                  <a:pt x="56" y="38"/>
                </a:cubicBezTo>
                <a:cubicBezTo>
                  <a:pt x="53" y="47"/>
                  <a:pt x="51" y="58"/>
                  <a:pt x="50" y="67"/>
                </a:cubicBezTo>
                <a:cubicBezTo>
                  <a:pt x="60" y="67"/>
                  <a:pt x="60" y="67"/>
                  <a:pt x="60" y="67"/>
                </a:cubicBezTo>
                <a:cubicBezTo>
                  <a:pt x="60" y="62"/>
                  <a:pt x="63" y="55"/>
                  <a:pt x="67" y="55"/>
                </a:cubicBezTo>
                <a:cubicBezTo>
                  <a:pt x="71" y="55"/>
                  <a:pt x="74" y="62"/>
                  <a:pt x="74" y="67"/>
                </a:cubicBezTo>
                <a:cubicBezTo>
                  <a:pt x="84" y="67"/>
                  <a:pt x="84" y="67"/>
                  <a:pt x="84" y="67"/>
                </a:cubicBezTo>
                <a:cubicBezTo>
                  <a:pt x="83" y="58"/>
                  <a:pt x="81" y="47"/>
                  <a:pt x="78" y="38"/>
                </a:cubicBezTo>
                <a:cubicBezTo>
                  <a:pt x="82" y="43"/>
                  <a:pt x="87" y="48"/>
                  <a:pt x="90" y="48"/>
                </a:cubicBezTo>
                <a:cubicBezTo>
                  <a:pt x="91" y="48"/>
                  <a:pt x="91" y="48"/>
                  <a:pt x="92" y="47"/>
                </a:cubicBezTo>
                <a:cubicBezTo>
                  <a:pt x="96" y="43"/>
                  <a:pt x="84" y="22"/>
                  <a:pt x="74" y="18"/>
                </a:cubicBezTo>
                <a:cubicBezTo>
                  <a:pt x="76" y="17"/>
                  <a:pt x="77" y="14"/>
                  <a:pt x="77" y="10"/>
                </a:cubicBezTo>
                <a:cubicBezTo>
                  <a:pt x="77" y="5"/>
                  <a:pt x="73" y="0"/>
                  <a:pt x="67" y="0"/>
                </a:cubicBezTo>
              </a:path>
            </a:pathLst>
          </a:custGeom>
          <a:solidFill>
            <a:schemeClr val="bg1">
              <a:alpha val="88000"/>
            </a:schemeClr>
          </a:solidFill>
          <a:ln>
            <a:noFill/>
          </a:ln>
        </p:spPr>
        <p:txBody>
          <a:bodyPr vert="horz" wrap="square" lIns="91440" tIns="45720" rIns="91440" bIns="45720" numCol="1" anchor="t" anchorCtr="0" compatLnSpc="1"/>
          <a:p>
            <a:endParaRPr lang="zh-CN" altLang="en-US"/>
          </a:p>
        </p:txBody>
      </p:sp>
      <p:sp>
        <p:nvSpPr>
          <p:cNvPr id="15" name="Freeform 29"/>
          <p:cNvSpPr>
            <a:spLocks noChangeAspect="1" noEditPoints="1"/>
          </p:cNvSpPr>
          <p:nvPr/>
        </p:nvSpPr>
        <p:spPr bwMode="auto">
          <a:xfrm>
            <a:off x="5632152" y="2969248"/>
            <a:ext cx="561765" cy="504000"/>
          </a:xfrm>
          <a:custGeom>
            <a:avLst/>
            <a:gdLst>
              <a:gd name="T0" fmla="*/ 124 w 254"/>
              <a:gd name="T1" fmla="*/ 162 h 228"/>
              <a:gd name="T2" fmla="*/ 105 w 254"/>
              <a:gd name="T3" fmla="*/ 162 h 228"/>
              <a:gd name="T4" fmla="*/ 105 w 254"/>
              <a:gd name="T5" fmla="*/ 178 h 228"/>
              <a:gd name="T6" fmla="*/ 124 w 254"/>
              <a:gd name="T7" fmla="*/ 178 h 228"/>
              <a:gd name="T8" fmla="*/ 124 w 254"/>
              <a:gd name="T9" fmla="*/ 162 h 228"/>
              <a:gd name="T10" fmla="*/ 43 w 254"/>
              <a:gd name="T11" fmla="*/ 109 h 228"/>
              <a:gd name="T12" fmla="*/ 129 w 254"/>
              <a:gd name="T13" fmla="*/ 26 h 228"/>
              <a:gd name="T14" fmla="*/ 212 w 254"/>
              <a:gd name="T15" fmla="*/ 109 h 228"/>
              <a:gd name="T16" fmla="*/ 55 w 254"/>
              <a:gd name="T17" fmla="*/ 109 h 228"/>
              <a:gd name="T18" fmla="*/ 43 w 254"/>
              <a:gd name="T19" fmla="*/ 109 h 228"/>
              <a:gd name="T20" fmla="*/ 129 w 254"/>
              <a:gd name="T21" fmla="*/ 0 h 228"/>
              <a:gd name="T22" fmla="*/ 121 w 254"/>
              <a:gd name="T23" fmla="*/ 7 h 228"/>
              <a:gd name="T24" fmla="*/ 15 w 254"/>
              <a:gd name="T25" fmla="*/ 112 h 228"/>
              <a:gd name="T26" fmla="*/ 0 w 254"/>
              <a:gd name="T27" fmla="*/ 128 h 228"/>
              <a:gd name="T28" fmla="*/ 53 w 254"/>
              <a:gd name="T29" fmla="*/ 128 h 228"/>
              <a:gd name="T30" fmla="*/ 53 w 254"/>
              <a:gd name="T31" fmla="*/ 228 h 228"/>
              <a:gd name="T32" fmla="*/ 69 w 254"/>
              <a:gd name="T33" fmla="*/ 228 h 228"/>
              <a:gd name="T34" fmla="*/ 69 w 254"/>
              <a:gd name="T35" fmla="*/ 128 h 228"/>
              <a:gd name="T36" fmla="*/ 181 w 254"/>
              <a:gd name="T37" fmla="*/ 128 h 228"/>
              <a:gd name="T38" fmla="*/ 181 w 254"/>
              <a:gd name="T39" fmla="*/ 228 h 228"/>
              <a:gd name="T40" fmla="*/ 197 w 254"/>
              <a:gd name="T41" fmla="*/ 228 h 228"/>
              <a:gd name="T42" fmla="*/ 197 w 254"/>
              <a:gd name="T43" fmla="*/ 128 h 228"/>
              <a:gd name="T44" fmla="*/ 254 w 254"/>
              <a:gd name="T45" fmla="*/ 128 h 228"/>
              <a:gd name="T46" fmla="*/ 240 w 254"/>
              <a:gd name="T47" fmla="*/ 112 h 228"/>
              <a:gd name="T48" fmla="*/ 242 w 254"/>
              <a:gd name="T49" fmla="*/ 109 h 228"/>
              <a:gd name="T50" fmla="*/ 240 w 254"/>
              <a:gd name="T51" fmla="*/ 112 h 228"/>
              <a:gd name="T52" fmla="*/ 133 w 254"/>
              <a:gd name="T53" fmla="*/ 7 h 228"/>
              <a:gd name="T54" fmla="*/ 129 w 254"/>
              <a:gd name="T55"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54" h="228">
                <a:moveTo>
                  <a:pt x="124" y="162"/>
                </a:moveTo>
                <a:lnTo>
                  <a:pt x="105" y="162"/>
                </a:lnTo>
                <a:lnTo>
                  <a:pt x="105" y="178"/>
                </a:lnTo>
                <a:lnTo>
                  <a:pt x="124" y="178"/>
                </a:lnTo>
                <a:lnTo>
                  <a:pt x="124" y="162"/>
                </a:lnTo>
                <a:close/>
                <a:moveTo>
                  <a:pt x="43" y="109"/>
                </a:moveTo>
                <a:lnTo>
                  <a:pt x="129" y="26"/>
                </a:lnTo>
                <a:lnTo>
                  <a:pt x="212" y="109"/>
                </a:lnTo>
                <a:lnTo>
                  <a:pt x="55" y="109"/>
                </a:lnTo>
                <a:lnTo>
                  <a:pt x="43" y="109"/>
                </a:lnTo>
                <a:close/>
                <a:moveTo>
                  <a:pt x="129" y="0"/>
                </a:moveTo>
                <a:lnTo>
                  <a:pt x="121" y="7"/>
                </a:lnTo>
                <a:lnTo>
                  <a:pt x="15" y="112"/>
                </a:lnTo>
                <a:lnTo>
                  <a:pt x="0" y="128"/>
                </a:lnTo>
                <a:lnTo>
                  <a:pt x="53" y="128"/>
                </a:lnTo>
                <a:lnTo>
                  <a:pt x="53" y="228"/>
                </a:lnTo>
                <a:lnTo>
                  <a:pt x="69" y="228"/>
                </a:lnTo>
                <a:lnTo>
                  <a:pt x="69" y="128"/>
                </a:lnTo>
                <a:lnTo>
                  <a:pt x="181" y="128"/>
                </a:lnTo>
                <a:lnTo>
                  <a:pt x="181" y="228"/>
                </a:lnTo>
                <a:lnTo>
                  <a:pt x="197" y="228"/>
                </a:lnTo>
                <a:lnTo>
                  <a:pt x="197" y="128"/>
                </a:lnTo>
                <a:lnTo>
                  <a:pt x="254" y="128"/>
                </a:lnTo>
                <a:lnTo>
                  <a:pt x="240" y="112"/>
                </a:lnTo>
                <a:lnTo>
                  <a:pt x="242" y="109"/>
                </a:lnTo>
                <a:lnTo>
                  <a:pt x="240" y="112"/>
                </a:lnTo>
                <a:lnTo>
                  <a:pt x="133" y="7"/>
                </a:lnTo>
                <a:lnTo>
                  <a:pt x="129" y="0"/>
                </a:lnTo>
                <a:close/>
              </a:path>
            </a:pathLst>
          </a:custGeom>
          <a:solidFill>
            <a:schemeClr val="bg1"/>
          </a:solidFill>
          <a:ln w="12700">
            <a:solidFill>
              <a:schemeClr val="bg1"/>
            </a:solidFill>
          </a:ln>
        </p:spPr>
        <p:txBody>
          <a:bodyPr vert="horz" wrap="square" lIns="91440" tIns="45720" rIns="91440" bIns="45720" numCol="1" anchor="t" anchorCtr="0" compatLnSpc="1"/>
          <a:p>
            <a:endParaRPr lang="zh-CN" altLang="en-US"/>
          </a:p>
        </p:txBody>
      </p:sp>
      <p:sp>
        <p:nvSpPr>
          <p:cNvPr id="18" name="文本框 17"/>
          <p:cNvSpPr txBox="1"/>
          <p:nvPr/>
        </p:nvSpPr>
        <p:spPr>
          <a:xfrm>
            <a:off x="2761377" y="1579789"/>
            <a:ext cx="7091680" cy="583565"/>
          </a:xfrm>
          <a:prstGeom prst="rect">
            <a:avLst/>
          </a:prstGeom>
          <a:noFill/>
        </p:spPr>
        <p:txBody>
          <a:bodyPr wrap="none" rtlCol="0">
            <a:spAutoFit/>
          </a:bodyPr>
          <a:p>
            <a:pPr algn="l"/>
            <a:r>
              <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rPr>
              <a:t>各地省级以下公务员考试拿出考录计划的</a:t>
            </a:r>
            <a:r>
              <a:rPr lang="en-US" altLang="zh-CN" sz="1600" dirty="0">
                <a:solidFill>
                  <a:schemeClr val="tx1">
                    <a:lumMod val="75000"/>
                    <a:lumOff val="25000"/>
                  </a:schemeClr>
                </a:solidFill>
                <a:latin typeface="时尚中黑简体" panose="01010104010101010101" pitchFamily="2" charset="-122"/>
                <a:ea typeface="时尚中黑简体" panose="01010104010101010101" pitchFamily="2" charset="-122"/>
              </a:rPr>
              <a:t>10</a:t>
            </a:r>
            <a:r>
              <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rPr>
              <a:t>％左右，定向招录</a:t>
            </a:r>
            <a:r>
              <a:rPr lang="en-US" altLang="zh-CN" sz="1600" dirty="0">
                <a:solidFill>
                  <a:schemeClr val="tx1">
                    <a:lumMod val="75000"/>
                    <a:lumOff val="25000"/>
                  </a:schemeClr>
                </a:solidFill>
                <a:latin typeface="时尚中黑简体" panose="01010104010101010101" pitchFamily="2" charset="-122"/>
                <a:ea typeface="时尚中黑简体" panose="01010104010101010101" pitchFamily="2" charset="-122"/>
              </a:rPr>
              <a:t>“</a:t>
            </a:r>
            <a:r>
              <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rPr>
              <a:t>三支一扶</a:t>
            </a:r>
            <a:r>
              <a:rPr lang="en-US" altLang="zh-CN" sz="1600" dirty="0">
                <a:solidFill>
                  <a:schemeClr val="tx1">
                    <a:lumMod val="75000"/>
                    <a:lumOff val="25000"/>
                  </a:schemeClr>
                </a:solidFill>
                <a:latin typeface="时尚中黑简体" panose="01010104010101010101" pitchFamily="2" charset="-122"/>
                <a:ea typeface="时尚中黑简体" panose="01010104010101010101" pitchFamily="2" charset="-122"/>
              </a:rPr>
              <a:t>”</a:t>
            </a:r>
            <a:r>
              <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rPr>
              <a:t>计</a:t>
            </a:r>
            <a:endPar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endParaRPr>
          </a:p>
          <a:p>
            <a:pPr algn="l"/>
            <a:r>
              <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rPr>
              <a:t>划等服务基层项目人员。</a:t>
            </a:r>
            <a:endPar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sp>
        <p:nvSpPr>
          <p:cNvPr id="19" name="文本框 18"/>
          <p:cNvSpPr txBox="1"/>
          <p:nvPr/>
        </p:nvSpPr>
        <p:spPr>
          <a:xfrm>
            <a:off x="5596020" y="2008859"/>
            <a:ext cx="704406" cy="707886"/>
          </a:xfrm>
          <a:prstGeom prst="rect">
            <a:avLst/>
          </a:prstGeom>
          <a:noFill/>
        </p:spPr>
        <p:txBody>
          <a:bodyPr wrap="none" rtlCol="0">
            <a:spAutoFit/>
          </a:bodyPr>
          <a:p>
            <a:r>
              <a:rPr lang="en-US" altLang="zh-CN" sz="4000" dirty="0">
                <a:solidFill>
                  <a:schemeClr val="accent2"/>
                </a:solidFill>
                <a:latin typeface="时尚中黑简体" panose="01010104010101010101" pitchFamily="2" charset="-122"/>
                <a:ea typeface="时尚中黑简体" panose="01010104010101010101" pitchFamily="2" charset="-122"/>
              </a:rPr>
              <a:t>01</a:t>
            </a:r>
            <a:endParaRPr lang="zh-CN" altLang="en-US" sz="4000" dirty="0">
              <a:solidFill>
                <a:schemeClr val="accent2"/>
              </a:solidFill>
              <a:latin typeface="时尚中黑简体" panose="01010104010101010101" pitchFamily="2" charset="-122"/>
              <a:ea typeface="时尚中黑简体" panose="01010104010101010101" pitchFamily="2" charset="-122"/>
            </a:endParaRPr>
          </a:p>
        </p:txBody>
      </p:sp>
      <p:sp>
        <p:nvSpPr>
          <p:cNvPr id="20" name="文本框 19"/>
          <p:cNvSpPr txBox="1"/>
          <p:nvPr/>
        </p:nvSpPr>
        <p:spPr>
          <a:xfrm>
            <a:off x="2213610" y="6123940"/>
            <a:ext cx="8482330" cy="583565"/>
          </a:xfrm>
          <a:prstGeom prst="rect">
            <a:avLst/>
          </a:prstGeom>
          <a:noFill/>
        </p:spPr>
        <p:txBody>
          <a:bodyPr wrap="square" rtlCol="0">
            <a:spAutoFit/>
          </a:bodyPr>
          <a:p>
            <a:pPr algn="l"/>
            <a:r>
              <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rPr>
              <a:t>服务期满被录用为公务员的，试用期工资可高于直接从各类高校毕业生中录用公务员的试用期工资，按相同学历新录用公务员转正定级工资标准低</a:t>
            </a:r>
            <a:r>
              <a:rPr lang="en-US" altLang="zh-CN" sz="1600" dirty="0">
                <a:solidFill>
                  <a:schemeClr val="tx1">
                    <a:lumMod val="75000"/>
                    <a:lumOff val="25000"/>
                  </a:schemeClr>
                </a:solidFill>
                <a:latin typeface="时尚中黑简体" panose="01010104010101010101" pitchFamily="2" charset="-122"/>
                <a:ea typeface="时尚中黑简体" panose="01010104010101010101" pitchFamily="2" charset="-122"/>
              </a:rPr>
              <a:t>1</a:t>
            </a:r>
            <a:r>
              <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rPr>
              <a:t>个级别工资档次的数额确定。</a:t>
            </a:r>
            <a:endPar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sp>
        <p:nvSpPr>
          <p:cNvPr id="23" name="文本框 22"/>
          <p:cNvSpPr txBox="1"/>
          <p:nvPr/>
        </p:nvSpPr>
        <p:spPr>
          <a:xfrm>
            <a:off x="5596020" y="5516886"/>
            <a:ext cx="704406" cy="707886"/>
          </a:xfrm>
          <a:prstGeom prst="rect">
            <a:avLst/>
          </a:prstGeom>
          <a:noFill/>
        </p:spPr>
        <p:txBody>
          <a:bodyPr wrap="none" rtlCol="0">
            <a:spAutoFit/>
          </a:bodyPr>
          <a:p>
            <a:r>
              <a:rPr lang="en-US" altLang="zh-CN" sz="4000" dirty="0">
                <a:solidFill>
                  <a:schemeClr val="accent5"/>
                </a:solidFill>
                <a:latin typeface="时尚中黑简体" panose="01010104010101010101" pitchFamily="2" charset="-122"/>
                <a:ea typeface="时尚中黑简体" panose="01010104010101010101" pitchFamily="2" charset="-122"/>
              </a:rPr>
              <a:t>03</a:t>
            </a:r>
            <a:endParaRPr lang="zh-CN" altLang="en-US" sz="4000" dirty="0">
              <a:solidFill>
                <a:schemeClr val="accent5"/>
              </a:solidFill>
              <a:latin typeface="时尚中黑简体" panose="01010104010101010101" pitchFamily="2" charset="-122"/>
              <a:ea typeface="时尚中黑简体" panose="01010104010101010101" pitchFamily="2" charset="-122"/>
            </a:endParaRPr>
          </a:p>
        </p:txBody>
      </p:sp>
      <p:sp>
        <p:nvSpPr>
          <p:cNvPr id="66" name="文本框 65"/>
          <p:cNvSpPr txBox="1"/>
          <p:nvPr/>
        </p:nvSpPr>
        <p:spPr>
          <a:xfrm>
            <a:off x="8025765" y="3851275"/>
            <a:ext cx="3138170" cy="1076325"/>
          </a:xfrm>
          <a:prstGeom prst="rect">
            <a:avLst/>
          </a:prstGeom>
          <a:noFill/>
        </p:spPr>
        <p:txBody>
          <a:bodyPr wrap="square" rtlCol="0">
            <a:spAutoFit/>
          </a:bodyPr>
          <a:p>
            <a:pPr algn="l"/>
            <a:r>
              <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rPr>
              <a:t>服务期满考核合格的</a:t>
            </a:r>
            <a:r>
              <a:rPr lang="en-US" altLang="zh-CN" sz="1600" dirty="0">
                <a:solidFill>
                  <a:schemeClr val="tx1">
                    <a:lumMod val="75000"/>
                    <a:lumOff val="25000"/>
                  </a:schemeClr>
                </a:solidFill>
                <a:latin typeface="时尚中黑简体" panose="01010104010101010101" pitchFamily="2" charset="-122"/>
                <a:ea typeface="时尚中黑简体" panose="01010104010101010101" pitchFamily="2" charset="-122"/>
              </a:rPr>
              <a:t>“</a:t>
            </a:r>
            <a:r>
              <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rPr>
              <a:t>三支一扶</a:t>
            </a:r>
            <a:r>
              <a:rPr lang="en-US" altLang="zh-CN" sz="1600" dirty="0">
                <a:solidFill>
                  <a:schemeClr val="tx1">
                    <a:lumMod val="75000"/>
                    <a:lumOff val="25000"/>
                  </a:schemeClr>
                </a:solidFill>
                <a:latin typeface="时尚中黑简体" panose="01010104010101010101" pitchFamily="2" charset="-122"/>
                <a:ea typeface="时尚中黑简体" panose="01010104010101010101" pitchFamily="2" charset="-122"/>
              </a:rPr>
              <a:t>”</a:t>
            </a:r>
            <a:r>
              <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rPr>
              <a:t>人员，</a:t>
            </a:r>
            <a:r>
              <a:rPr lang="en-US" altLang="zh-CN" sz="1600" dirty="0">
                <a:solidFill>
                  <a:schemeClr val="tx1">
                    <a:lumMod val="75000"/>
                    <a:lumOff val="25000"/>
                  </a:schemeClr>
                </a:solidFill>
                <a:latin typeface="时尚中黑简体" panose="01010104010101010101" pitchFamily="2" charset="-122"/>
                <a:ea typeface="时尚中黑简体" panose="01010104010101010101" pitchFamily="2" charset="-122"/>
              </a:rPr>
              <a:t>3</a:t>
            </a:r>
            <a:r>
              <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rPr>
              <a:t>年内参加全国硕士研究生招生考试的，初试总分加</a:t>
            </a:r>
            <a:r>
              <a:rPr lang="en-US" altLang="zh-CN" sz="1600" dirty="0">
                <a:solidFill>
                  <a:schemeClr val="tx1">
                    <a:lumMod val="75000"/>
                    <a:lumOff val="25000"/>
                  </a:schemeClr>
                </a:solidFill>
                <a:latin typeface="时尚中黑简体" panose="01010104010101010101" pitchFamily="2" charset="-122"/>
                <a:ea typeface="时尚中黑简体" panose="01010104010101010101" pitchFamily="2" charset="-122"/>
              </a:rPr>
              <a:t>10</a:t>
            </a:r>
            <a:r>
              <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rPr>
              <a:t>分，同等条件下优先录取。</a:t>
            </a:r>
            <a:endPar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sp>
        <p:nvSpPr>
          <p:cNvPr id="67" name="文本框 66"/>
          <p:cNvSpPr txBox="1"/>
          <p:nvPr/>
        </p:nvSpPr>
        <p:spPr>
          <a:xfrm>
            <a:off x="7366225" y="3789927"/>
            <a:ext cx="704406" cy="707886"/>
          </a:xfrm>
          <a:prstGeom prst="rect">
            <a:avLst/>
          </a:prstGeom>
          <a:noFill/>
        </p:spPr>
        <p:txBody>
          <a:bodyPr wrap="none" rtlCol="0">
            <a:spAutoFit/>
          </a:bodyPr>
          <a:p>
            <a:r>
              <a:rPr lang="en-US" altLang="zh-CN" sz="4000" dirty="0">
                <a:solidFill>
                  <a:schemeClr val="accent3"/>
                </a:solidFill>
                <a:latin typeface="时尚中黑简体" panose="01010104010101010101" pitchFamily="2" charset="-122"/>
                <a:ea typeface="时尚中黑简体" panose="01010104010101010101" pitchFamily="2" charset="-122"/>
              </a:rPr>
              <a:t>02</a:t>
            </a:r>
            <a:endParaRPr lang="zh-CN" altLang="en-US" sz="4000" dirty="0">
              <a:solidFill>
                <a:schemeClr val="accent3"/>
              </a:solidFill>
              <a:latin typeface="时尚中黑简体" panose="01010104010101010101" pitchFamily="2" charset="-122"/>
              <a:ea typeface="时尚中黑简体" panose="01010104010101010101" pitchFamily="2" charset="-122"/>
            </a:endParaRPr>
          </a:p>
        </p:txBody>
      </p:sp>
      <p:sp>
        <p:nvSpPr>
          <p:cNvPr id="68" name="文本框 67"/>
          <p:cNvSpPr txBox="1"/>
          <p:nvPr/>
        </p:nvSpPr>
        <p:spPr>
          <a:xfrm>
            <a:off x="554355" y="3933190"/>
            <a:ext cx="4606290" cy="874395"/>
          </a:xfrm>
          <a:prstGeom prst="rect">
            <a:avLst/>
          </a:prstGeom>
          <a:noFill/>
        </p:spPr>
        <p:txBody>
          <a:bodyPr wrap="none" rtlCol="0">
            <a:noAutofit/>
          </a:bodyPr>
          <a:p>
            <a:pPr algn="l"/>
            <a:r>
              <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rPr>
              <a:t>服务期满被机关事业单位录（聘）</a:t>
            </a:r>
            <a:endPar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endParaRPr>
          </a:p>
          <a:p>
            <a:pPr algn="l"/>
            <a:r>
              <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rPr>
              <a:t>用或进入国有企业就业的，其服务</a:t>
            </a:r>
            <a:endPar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endParaRPr>
          </a:p>
          <a:p>
            <a:pPr algn="l"/>
            <a:r>
              <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rPr>
              <a:t>期间计算工龄，支教服务期间计算教龄，</a:t>
            </a:r>
            <a:endPar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endParaRPr>
          </a:p>
          <a:p>
            <a:pPr algn="l"/>
            <a:r>
              <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rPr>
              <a:t>其参加工作时间按其参加</a:t>
            </a:r>
            <a:r>
              <a:rPr lang="en-US" altLang="zh-CN" sz="1600" dirty="0">
                <a:solidFill>
                  <a:schemeClr val="tx1">
                    <a:lumMod val="75000"/>
                    <a:lumOff val="25000"/>
                  </a:schemeClr>
                </a:solidFill>
                <a:latin typeface="时尚中黑简体" panose="01010104010101010101" pitchFamily="2" charset="-122"/>
                <a:ea typeface="时尚中黑简体" panose="01010104010101010101" pitchFamily="2" charset="-122"/>
              </a:rPr>
              <a:t>“</a:t>
            </a:r>
            <a:r>
              <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rPr>
              <a:t>三支一扶</a:t>
            </a:r>
            <a:r>
              <a:rPr lang="en-US" altLang="zh-CN" sz="1600" dirty="0">
                <a:solidFill>
                  <a:schemeClr val="tx1">
                    <a:lumMod val="75000"/>
                    <a:lumOff val="25000"/>
                  </a:schemeClr>
                </a:solidFill>
                <a:latin typeface="时尚中黑简体" panose="01010104010101010101" pitchFamily="2" charset="-122"/>
                <a:ea typeface="时尚中黑简体" panose="01010104010101010101" pitchFamily="2" charset="-122"/>
              </a:rPr>
              <a:t>”</a:t>
            </a:r>
            <a:endParaRPr lang="en-US" altLang="zh-CN" sz="1600" dirty="0">
              <a:solidFill>
                <a:schemeClr val="tx1">
                  <a:lumMod val="75000"/>
                  <a:lumOff val="25000"/>
                </a:schemeClr>
              </a:solidFill>
              <a:latin typeface="时尚中黑简体" panose="01010104010101010101" pitchFamily="2" charset="-122"/>
              <a:ea typeface="时尚中黑简体" panose="01010104010101010101" pitchFamily="2" charset="-122"/>
            </a:endParaRPr>
          </a:p>
          <a:p>
            <a:pPr algn="l"/>
            <a:r>
              <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rPr>
              <a:t>计划到基层报到之日起算。</a:t>
            </a:r>
            <a:endPar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sp>
        <p:nvSpPr>
          <p:cNvPr id="69" name="文本框 68"/>
          <p:cNvSpPr txBox="1"/>
          <p:nvPr/>
        </p:nvSpPr>
        <p:spPr>
          <a:xfrm>
            <a:off x="3812250" y="3789927"/>
            <a:ext cx="704406" cy="707886"/>
          </a:xfrm>
          <a:prstGeom prst="rect">
            <a:avLst/>
          </a:prstGeom>
          <a:noFill/>
        </p:spPr>
        <p:txBody>
          <a:bodyPr wrap="none" rtlCol="0">
            <a:spAutoFit/>
          </a:bodyPr>
          <a:p>
            <a:r>
              <a:rPr lang="en-US" altLang="zh-CN" sz="4000" dirty="0">
                <a:solidFill>
                  <a:schemeClr val="accent6"/>
                </a:solidFill>
                <a:latin typeface="时尚中黑简体" panose="01010104010101010101" pitchFamily="2" charset="-122"/>
                <a:ea typeface="时尚中黑简体" panose="01010104010101010101" pitchFamily="2" charset="-122"/>
              </a:rPr>
              <a:t>04</a:t>
            </a:r>
            <a:endParaRPr lang="zh-CN" altLang="en-US" sz="4000" dirty="0">
              <a:solidFill>
                <a:schemeClr val="accent6"/>
              </a:solidFill>
              <a:latin typeface="时尚中黑简体" panose="01010104010101010101" pitchFamily="2" charset="-122"/>
              <a:ea typeface="时尚中黑简体" panose="01010104010101010101" pitchFamily="2"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三、特岗计划</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67" name="文本框 43"/>
          <p:cNvSpPr txBox="1"/>
          <p:nvPr/>
        </p:nvSpPr>
        <p:spPr>
          <a:xfrm>
            <a:off x="534035" y="1074420"/>
            <a:ext cx="10727690" cy="1945005"/>
          </a:xfrm>
          <a:prstGeom prst="rect">
            <a:avLst/>
          </a:prstGeom>
          <a:noFill/>
        </p:spPr>
        <p:txBody>
          <a:bodyPr wrap="square" rtlCol="0">
            <a:noAutofit/>
          </a:bodyPr>
          <a:lstStyle/>
          <a:p>
            <a:pPr indent="457200" algn="just">
              <a:lnSpc>
                <a:spcPct val="150000"/>
              </a:lnSpc>
            </a:pPr>
            <a:r>
              <a:rPr lang="zh-CN" altLang="en-US" sz="2400" dirty="0"/>
              <a:t>农村义务教育阶段学校教师特设岗位计划（简称</a:t>
            </a:r>
            <a:r>
              <a:rPr lang="en-US" altLang="zh-CN" sz="2400" dirty="0"/>
              <a:t>“</a:t>
            </a:r>
            <a:r>
              <a:rPr lang="zh-CN" altLang="en-US" sz="2400" dirty="0"/>
              <a:t>特岗计划</a:t>
            </a:r>
            <a:r>
              <a:rPr lang="en-US" altLang="zh-CN" sz="2400" dirty="0"/>
              <a:t>”</a:t>
            </a:r>
            <a:r>
              <a:rPr lang="zh-CN" altLang="en-US" sz="2400" dirty="0"/>
              <a:t>）由教育部、财政部等部门联合启动，吸引优秀高校毕业生到农村学校任教，推动城乡义务教育一体化发展，以更好地服务乡村振兴战略和教育脱贫攻坚工作。</a:t>
            </a:r>
            <a:endParaRPr lang="zh-CN" altLang="en-US" sz="2400" dirty="0"/>
          </a:p>
          <a:p>
            <a:pPr indent="457200" algn="just">
              <a:lnSpc>
                <a:spcPct val="150000"/>
              </a:lnSpc>
            </a:pPr>
            <a:endParaRPr lang="zh-CN" altLang="en-US" sz="2400" dirty="0"/>
          </a:p>
        </p:txBody>
      </p:sp>
      <p:sp>
        <p:nvSpPr>
          <p:cNvPr id="4" name="矩形 3"/>
          <p:cNvSpPr/>
          <p:nvPr/>
        </p:nvSpPr>
        <p:spPr>
          <a:xfrm>
            <a:off x="4608195" y="4013200"/>
            <a:ext cx="3023870" cy="1808480"/>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p>
            <a:pPr algn="ctr"/>
            <a:endParaRPr lang="zh-CN" altLang="en-US">
              <a:solidFill>
                <a:srgbClr val="10FAB4"/>
              </a:solidFill>
            </a:endParaRPr>
          </a:p>
        </p:txBody>
      </p:sp>
      <p:sp>
        <p:nvSpPr>
          <p:cNvPr id="5" name="L 形 4"/>
          <p:cNvSpPr/>
          <p:nvPr/>
        </p:nvSpPr>
        <p:spPr>
          <a:xfrm>
            <a:off x="3995622" y="4592262"/>
            <a:ext cx="2159959" cy="1815022"/>
          </a:xfrm>
          <a:prstGeom prst="corner">
            <a:avLst>
              <a:gd name="adj1" fmla="val 20441"/>
              <a:gd name="adj2" fmla="val 20443"/>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p>
            <a:pPr algn="ctr"/>
            <a:endParaRPr lang="zh-CN" altLang="en-US">
              <a:solidFill>
                <a:srgbClr val="10FAB4"/>
              </a:solidFill>
            </a:endParaRPr>
          </a:p>
        </p:txBody>
      </p:sp>
      <p:sp>
        <p:nvSpPr>
          <p:cNvPr id="6" name="L 形 5"/>
          <p:cNvSpPr/>
          <p:nvPr/>
        </p:nvSpPr>
        <p:spPr>
          <a:xfrm flipH="1" flipV="1">
            <a:off x="6066675" y="3338301"/>
            <a:ext cx="2159959" cy="1815022"/>
          </a:xfrm>
          <a:prstGeom prst="corner">
            <a:avLst>
              <a:gd name="adj1" fmla="val 20441"/>
              <a:gd name="adj2" fmla="val 20443"/>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p>
            <a:pPr algn="ctr"/>
            <a:endParaRPr lang="zh-CN" altLang="en-US">
              <a:solidFill>
                <a:srgbClr val="10FAB4"/>
              </a:solidFill>
            </a:endParaRPr>
          </a:p>
        </p:txBody>
      </p:sp>
      <p:sp>
        <p:nvSpPr>
          <p:cNvPr id="7" name="TextBox 4"/>
          <p:cNvSpPr txBox="1"/>
          <p:nvPr/>
        </p:nvSpPr>
        <p:spPr bwMode="auto">
          <a:xfrm>
            <a:off x="8226338" y="3019531"/>
            <a:ext cx="3155275" cy="3025140"/>
          </a:xfrm>
          <a:prstGeom prst="rect">
            <a:avLst/>
          </a:prstGeom>
          <a:noFill/>
        </p:spPr>
        <p:txBody>
          <a:bodyPr wrap="square" lIns="117226" tIns="58613" rIns="117226" bIns="58613">
            <a:spAutoFit/>
          </a:bodyPr>
          <a:p>
            <a:pPr>
              <a:lnSpc>
                <a:spcPct val="150000"/>
              </a:lnSpc>
            </a:pPr>
            <a:r>
              <a:rPr lang="en-US" altLang="zh-CN" sz="1800" b="1" dirty="0">
                <a:solidFill>
                  <a:sysClr val="windowText" lastClr="000000"/>
                </a:solidFill>
              </a:rPr>
              <a:t>2</a:t>
            </a:r>
            <a:r>
              <a:rPr lang="zh-CN" altLang="en-US" sz="1800" b="1" dirty="0">
                <a:solidFill>
                  <a:sysClr val="windowText" lastClr="000000"/>
                </a:solidFill>
              </a:rPr>
              <a:t>．招聘流程</a:t>
            </a:r>
            <a:endParaRPr lang="zh-CN" altLang="en-US" sz="1800" b="1" dirty="0">
              <a:solidFill>
                <a:sysClr val="windowText" lastClr="000000"/>
              </a:solidFill>
            </a:endParaRPr>
          </a:p>
          <a:p>
            <a:pPr>
              <a:lnSpc>
                <a:spcPct val="150000"/>
              </a:lnSpc>
            </a:pPr>
            <a:r>
              <a:rPr lang="zh-CN" altLang="en-US" sz="1800" dirty="0">
                <a:solidFill>
                  <a:sysClr val="windowText" lastClr="000000"/>
                </a:solidFill>
                <a:latin typeface="Calibri" panose="020F0502020204030204" charset="0"/>
              </a:rPr>
              <a:t>特岗教师招聘考试报名时间一般为</a:t>
            </a:r>
            <a:r>
              <a:rPr lang="en-US" altLang="zh-CN" sz="1800" dirty="0">
                <a:solidFill>
                  <a:sysClr val="windowText" lastClr="000000"/>
                </a:solidFill>
                <a:latin typeface="Calibri" panose="020F0502020204030204" charset="0"/>
              </a:rPr>
              <a:t>5 </a:t>
            </a:r>
            <a:r>
              <a:rPr lang="zh-CN" altLang="en-US" sz="1800" dirty="0">
                <a:solidFill>
                  <a:sysClr val="windowText" lastClr="000000"/>
                </a:solidFill>
                <a:latin typeface="Calibri" panose="020F0502020204030204" charset="0"/>
              </a:rPr>
              <a:t>～</a:t>
            </a:r>
            <a:r>
              <a:rPr lang="en-US" altLang="zh-CN" sz="1800" dirty="0">
                <a:solidFill>
                  <a:sysClr val="windowText" lastClr="000000"/>
                </a:solidFill>
                <a:latin typeface="Calibri" panose="020F0502020204030204" charset="0"/>
              </a:rPr>
              <a:t> 6</a:t>
            </a:r>
            <a:r>
              <a:rPr lang="zh-CN" altLang="en-US" sz="1800" dirty="0">
                <a:solidFill>
                  <a:sysClr val="windowText" lastClr="000000"/>
                </a:solidFill>
                <a:latin typeface="Calibri" panose="020F0502020204030204" charset="0"/>
              </a:rPr>
              <a:t>月，考试科目分为教育理论知识和学科专业</a:t>
            </a:r>
            <a:endParaRPr lang="zh-CN" altLang="en-US" sz="1800" dirty="0">
              <a:solidFill>
                <a:sysClr val="windowText" lastClr="000000"/>
              </a:solidFill>
              <a:latin typeface="Calibri" panose="020F0502020204030204" charset="0"/>
            </a:endParaRPr>
          </a:p>
          <a:p>
            <a:pPr>
              <a:lnSpc>
                <a:spcPct val="150000"/>
              </a:lnSpc>
            </a:pPr>
            <a:r>
              <a:rPr lang="zh-CN" altLang="en-US" sz="1800" dirty="0">
                <a:solidFill>
                  <a:sysClr val="windowText" lastClr="000000"/>
                </a:solidFill>
                <a:latin typeface="Calibri" panose="020F0502020204030204" charset="0"/>
              </a:rPr>
              <a:t>知识两科。特岗教师招聘考试详情可查看各地特岗教师招聘网。</a:t>
            </a:r>
            <a:endParaRPr lang="zh-CN" altLang="en-US" sz="1800" dirty="0">
              <a:solidFill>
                <a:sysClr val="windowText" lastClr="000000"/>
              </a:solidFill>
              <a:latin typeface="Calibri" panose="020F0502020204030204" charset="0"/>
            </a:endParaRPr>
          </a:p>
        </p:txBody>
      </p:sp>
      <p:sp>
        <p:nvSpPr>
          <p:cNvPr id="8" name="TextBox 5"/>
          <p:cNvSpPr txBox="1"/>
          <p:nvPr/>
        </p:nvSpPr>
        <p:spPr bwMode="auto">
          <a:xfrm>
            <a:off x="858747" y="3997948"/>
            <a:ext cx="3155275" cy="2609850"/>
          </a:xfrm>
          <a:prstGeom prst="rect">
            <a:avLst/>
          </a:prstGeom>
          <a:noFill/>
        </p:spPr>
        <p:txBody>
          <a:bodyPr wrap="square" lIns="117226" tIns="58613" rIns="117226" bIns="58613">
            <a:spAutoFit/>
          </a:bodyPr>
          <a:p>
            <a:pPr>
              <a:lnSpc>
                <a:spcPct val="150000"/>
              </a:lnSpc>
            </a:pPr>
            <a:r>
              <a:rPr lang="en-US" altLang="zh-CN" sz="1800" b="1" dirty="0">
                <a:solidFill>
                  <a:sysClr val="windowText" lastClr="000000"/>
                </a:solidFill>
              </a:rPr>
              <a:t>1</a:t>
            </a:r>
            <a:r>
              <a:rPr lang="zh-CN" altLang="en-US" sz="1800" b="1" dirty="0">
                <a:solidFill>
                  <a:sysClr val="windowText" lastClr="000000"/>
                </a:solidFill>
              </a:rPr>
              <a:t>．选聘对象</a:t>
            </a:r>
            <a:endParaRPr lang="zh-CN" altLang="en-US" sz="1800" b="1" dirty="0">
              <a:solidFill>
                <a:sysClr val="windowText" lastClr="000000"/>
              </a:solidFill>
            </a:endParaRPr>
          </a:p>
          <a:p>
            <a:pPr>
              <a:lnSpc>
                <a:spcPct val="150000"/>
              </a:lnSpc>
            </a:pPr>
            <a:r>
              <a:rPr lang="en-US" altLang="zh-CN" sz="1800" dirty="0">
                <a:solidFill>
                  <a:sysClr val="windowText" lastClr="000000"/>
                </a:solidFill>
                <a:latin typeface="Calibri" panose="020F0502020204030204" charset="0"/>
              </a:rPr>
              <a:t>2024</a:t>
            </a:r>
            <a:r>
              <a:rPr lang="zh-CN" altLang="en-US" sz="1800" dirty="0">
                <a:solidFill>
                  <a:sysClr val="windowText" lastClr="000000"/>
                </a:solidFill>
                <a:latin typeface="Calibri" panose="020F0502020204030204" charset="0"/>
              </a:rPr>
              <a:t>年特岗教师招聘对象年龄不超过</a:t>
            </a:r>
            <a:r>
              <a:rPr lang="en-US" altLang="zh-CN" sz="1800" dirty="0">
                <a:solidFill>
                  <a:sysClr val="windowText" lastClr="000000"/>
                </a:solidFill>
                <a:latin typeface="Calibri" panose="020F0502020204030204" charset="0"/>
              </a:rPr>
              <a:t>30</a:t>
            </a:r>
            <a:r>
              <a:rPr lang="zh-CN" altLang="en-US" sz="1800" dirty="0">
                <a:solidFill>
                  <a:sysClr val="windowText" lastClr="000000"/>
                </a:solidFill>
                <a:latin typeface="Calibri" panose="020F0502020204030204" charset="0"/>
              </a:rPr>
              <a:t>周岁，要求本科及以上学历，以师范类专业</a:t>
            </a:r>
            <a:endParaRPr lang="zh-CN" altLang="en-US" sz="1800" dirty="0">
              <a:solidFill>
                <a:sysClr val="windowText" lastClr="000000"/>
              </a:solidFill>
              <a:latin typeface="Calibri" panose="020F0502020204030204" charset="0"/>
            </a:endParaRPr>
          </a:p>
          <a:p>
            <a:pPr>
              <a:lnSpc>
                <a:spcPct val="150000"/>
              </a:lnSpc>
            </a:pPr>
            <a:r>
              <a:rPr lang="zh-CN" altLang="en-US" sz="1800" dirty="0">
                <a:solidFill>
                  <a:sysClr val="windowText" lastClr="000000"/>
                </a:solidFill>
                <a:latin typeface="Calibri" panose="020F0502020204030204" charset="0"/>
              </a:rPr>
              <a:t>为主，小学阶段可适当招聘师范高等专科学校毕业生。</a:t>
            </a:r>
            <a:endParaRPr lang="zh-CN" altLang="en-US" sz="1800" dirty="0">
              <a:solidFill>
                <a:sysClr val="windowText" lastClr="000000"/>
              </a:solidFill>
              <a:latin typeface="Calibri" panose="020F0502020204030204" charset="0"/>
            </a:endParaRPr>
          </a:p>
        </p:txBody>
      </p:sp>
      <p:sp>
        <p:nvSpPr>
          <p:cNvPr id="10" name="TextBox 7"/>
          <p:cNvSpPr txBox="1"/>
          <p:nvPr/>
        </p:nvSpPr>
        <p:spPr>
          <a:xfrm>
            <a:off x="4901020" y="4420077"/>
            <a:ext cx="2730157" cy="947420"/>
          </a:xfrm>
          <a:prstGeom prst="rect">
            <a:avLst/>
          </a:prstGeom>
          <a:noFill/>
        </p:spPr>
        <p:txBody>
          <a:bodyPr wrap="square" lIns="117226" tIns="58613" rIns="117226" bIns="58613" rtlCol="0">
            <a:spAutoFit/>
          </a:bodyPr>
          <a:p>
            <a:pPr>
              <a:lnSpc>
                <a:spcPct val="150000"/>
              </a:lnSpc>
            </a:pPr>
            <a:r>
              <a:rPr lang="en-US" altLang="zh-CN" sz="1800" dirty="0">
                <a:solidFill>
                  <a:sysClr val="windowText" lastClr="000000"/>
                </a:solidFill>
              </a:rPr>
              <a:t>2024</a:t>
            </a:r>
            <a:r>
              <a:rPr lang="zh-CN" altLang="en-US" sz="1800" dirty="0">
                <a:solidFill>
                  <a:sysClr val="windowText" lastClr="000000"/>
                </a:solidFill>
              </a:rPr>
              <a:t>年全国计划招聘</a:t>
            </a:r>
            <a:r>
              <a:rPr lang="en-US" altLang="zh-CN" sz="1800" dirty="0">
                <a:solidFill>
                  <a:sysClr val="windowText" lastClr="000000"/>
                </a:solidFill>
              </a:rPr>
              <a:t>“</a:t>
            </a:r>
            <a:r>
              <a:rPr lang="zh-CN" altLang="en-US" sz="1800" dirty="0">
                <a:solidFill>
                  <a:sysClr val="windowText" lastClr="000000"/>
                </a:solidFill>
              </a:rPr>
              <a:t>特岗计划</a:t>
            </a:r>
            <a:r>
              <a:rPr lang="en-US" altLang="zh-CN" sz="1800" dirty="0">
                <a:solidFill>
                  <a:sysClr val="windowText" lastClr="000000"/>
                </a:solidFill>
              </a:rPr>
              <a:t>”</a:t>
            </a:r>
            <a:r>
              <a:rPr lang="zh-CN" altLang="en-US" sz="1800" dirty="0">
                <a:solidFill>
                  <a:sysClr val="windowText" lastClr="000000"/>
                </a:solidFill>
              </a:rPr>
              <a:t>教师</a:t>
            </a:r>
            <a:r>
              <a:rPr lang="en-US" altLang="zh-CN" sz="1800" dirty="0">
                <a:solidFill>
                  <a:sysClr val="windowText" lastClr="000000"/>
                </a:solidFill>
              </a:rPr>
              <a:t>37000</a:t>
            </a:r>
            <a:r>
              <a:rPr lang="zh-CN" altLang="en-US" sz="1800" dirty="0">
                <a:solidFill>
                  <a:sysClr val="windowText" lastClr="000000"/>
                </a:solidFill>
              </a:rPr>
              <a:t>名</a:t>
            </a:r>
            <a:endParaRPr lang="zh-CN" altLang="en-US" sz="1800" dirty="0">
              <a:solidFill>
                <a:sysClr val="windowText" lastClr="00000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370093" y="1700682"/>
            <a:ext cx="5336717" cy="584775"/>
          </a:xfrm>
          <a:prstGeom prst="rect">
            <a:avLst/>
          </a:prstGeom>
          <a:solidFill>
            <a:schemeClr val="accent1"/>
          </a:solidFill>
        </p:spPr>
        <p:txBody>
          <a:bodyPr wrap="none">
            <a:spAutoFit/>
          </a:bodyPr>
          <a:lstStyle/>
          <a:p>
            <a:r>
              <a:rPr lang="zh-CN" altLang="en-US" sz="3200" dirty="0">
                <a:solidFill>
                  <a:schemeClr val="bg1"/>
                </a:solidFill>
              </a:rPr>
              <a:t>第一节  大学生就业形势分析</a:t>
            </a:r>
            <a:endParaRPr lang="zh-CN" altLang="en-US" sz="3200" dirty="0">
              <a:solidFill>
                <a:schemeClr val="bg1"/>
              </a:solidFill>
            </a:endParaRPr>
          </a:p>
        </p:txBody>
      </p:sp>
      <p:sp>
        <p:nvSpPr>
          <p:cNvPr id="8" name="矩形 7"/>
          <p:cNvSpPr/>
          <p:nvPr/>
        </p:nvSpPr>
        <p:spPr>
          <a:xfrm>
            <a:off x="5370093" y="3075048"/>
            <a:ext cx="6157455" cy="584775"/>
          </a:xfrm>
          <a:prstGeom prst="rect">
            <a:avLst/>
          </a:prstGeom>
          <a:solidFill>
            <a:schemeClr val="bg1"/>
          </a:solidFill>
        </p:spPr>
        <p:txBody>
          <a:bodyPr wrap="none">
            <a:spAutoFit/>
          </a:bodyPr>
          <a:lstStyle/>
          <a:p>
            <a:r>
              <a:rPr lang="zh-CN" altLang="en-US" sz="3200" dirty="0"/>
              <a:t>第二节  大学生国家项目就业渠道</a:t>
            </a:r>
            <a:endParaRPr lang="zh-CN" altLang="en-US" sz="3200" dirty="0"/>
          </a:p>
        </p:txBody>
      </p:sp>
      <p:sp>
        <p:nvSpPr>
          <p:cNvPr id="10" name="矩形 9"/>
          <p:cNvSpPr/>
          <p:nvPr/>
        </p:nvSpPr>
        <p:spPr>
          <a:xfrm>
            <a:off x="5370093" y="4292156"/>
            <a:ext cx="6098540" cy="583565"/>
          </a:xfrm>
          <a:prstGeom prst="rect">
            <a:avLst/>
          </a:prstGeom>
        </p:spPr>
        <p:txBody>
          <a:bodyPr wrap="none">
            <a:spAutoFit/>
          </a:bodyPr>
          <a:lstStyle/>
          <a:p>
            <a:pPr algn="l"/>
            <a:r>
              <a:rPr lang="zh-CN" altLang="en-US" sz="3200" dirty="0"/>
              <a:t>第三节  国家大学生就业服务平台</a:t>
            </a:r>
            <a:endParaRPr lang="zh-CN" altLang="en-US" sz="3200" dirty="0"/>
          </a:p>
        </p:txBody>
      </p:sp>
      <p:sp>
        <p:nvSpPr>
          <p:cNvPr id="13" name="double-left-arrows_45721"/>
          <p:cNvSpPr>
            <a:spLocks noChangeAspect="1"/>
          </p:cNvSpPr>
          <p:nvPr/>
        </p:nvSpPr>
        <p:spPr bwMode="auto">
          <a:xfrm flipH="1">
            <a:off x="4596663" y="1745455"/>
            <a:ext cx="652660" cy="495228"/>
          </a:xfrm>
          <a:custGeom>
            <a:avLst/>
            <a:gdLst>
              <a:gd name="connsiteX0" fmla="*/ 606721 w 606721"/>
              <a:gd name="connsiteY0" fmla="*/ 0 h 504401"/>
              <a:gd name="connsiteX1" fmla="*/ 606721 w 606721"/>
              <a:gd name="connsiteY1" fmla="*/ 126122 h 504401"/>
              <a:gd name="connsiteX2" fmla="*/ 440421 w 606721"/>
              <a:gd name="connsiteY2" fmla="*/ 252243 h 504401"/>
              <a:gd name="connsiteX3" fmla="*/ 606721 w 606721"/>
              <a:gd name="connsiteY3" fmla="*/ 378279 h 504401"/>
              <a:gd name="connsiteX4" fmla="*/ 606721 w 606721"/>
              <a:gd name="connsiteY4" fmla="*/ 504401 h 504401"/>
              <a:gd name="connsiteX5" fmla="*/ 275487 w 606721"/>
              <a:gd name="connsiteY5" fmla="*/ 252243 h 504401"/>
              <a:gd name="connsiteX6" fmla="*/ 331304 w 606721"/>
              <a:gd name="connsiteY6" fmla="*/ 0 h 504401"/>
              <a:gd name="connsiteX7" fmla="*/ 331304 w 606721"/>
              <a:gd name="connsiteY7" fmla="*/ 126122 h 504401"/>
              <a:gd name="connsiteX8" fmla="*/ 164968 w 606721"/>
              <a:gd name="connsiteY8" fmla="*/ 252243 h 504401"/>
              <a:gd name="connsiteX9" fmla="*/ 331304 w 606721"/>
              <a:gd name="connsiteY9" fmla="*/ 378279 h 504401"/>
              <a:gd name="connsiteX10" fmla="*/ 331304 w 606721"/>
              <a:gd name="connsiteY10" fmla="*/ 504401 h 504401"/>
              <a:gd name="connsiteX11" fmla="*/ 0 w 606721"/>
              <a:gd name="connsiteY11" fmla="*/ 252243 h 504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6721" h="504401">
                <a:moveTo>
                  <a:pt x="606721" y="0"/>
                </a:moveTo>
                <a:lnTo>
                  <a:pt x="606721" y="126122"/>
                </a:lnTo>
                <a:lnTo>
                  <a:pt x="440421" y="252243"/>
                </a:lnTo>
                <a:lnTo>
                  <a:pt x="606721" y="378279"/>
                </a:lnTo>
                <a:lnTo>
                  <a:pt x="606721" y="504401"/>
                </a:lnTo>
                <a:lnTo>
                  <a:pt x="275487" y="252243"/>
                </a:lnTo>
                <a:close/>
                <a:moveTo>
                  <a:pt x="331304" y="0"/>
                </a:moveTo>
                <a:lnTo>
                  <a:pt x="331304" y="126122"/>
                </a:lnTo>
                <a:lnTo>
                  <a:pt x="164968" y="252243"/>
                </a:lnTo>
                <a:lnTo>
                  <a:pt x="331304" y="378279"/>
                </a:lnTo>
                <a:lnTo>
                  <a:pt x="331304" y="504401"/>
                </a:lnTo>
                <a:lnTo>
                  <a:pt x="0" y="252243"/>
                </a:lnTo>
                <a:close/>
              </a:path>
            </a:pathLst>
          </a:custGeom>
          <a:solidFill>
            <a:schemeClr val="accent1"/>
          </a:solidFill>
          <a:ln>
            <a:noFill/>
          </a:ln>
        </p:spPr>
      </p:sp>
      <p:sp>
        <p:nvSpPr>
          <p:cNvPr id="2" name="矩形 1"/>
          <p:cNvSpPr/>
          <p:nvPr/>
        </p:nvSpPr>
        <p:spPr>
          <a:xfrm>
            <a:off x="5370093" y="5378006"/>
            <a:ext cx="3253740" cy="583565"/>
          </a:xfrm>
          <a:prstGeom prst="rect">
            <a:avLst/>
          </a:prstGeom>
        </p:spPr>
        <p:txBody>
          <a:bodyPr wrap="none">
            <a:spAutoFit/>
          </a:bodyPr>
          <a:p>
            <a:pPr algn="l"/>
            <a:r>
              <a:rPr lang="zh-CN" altLang="en-US" sz="3200" dirty="0"/>
              <a:t>第四节  课堂实践</a:t>
            </a:r>
            <a:endParaRPr lang="zh-CN" altLang="en-US" sz="32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四、大学生应征入伍政策</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67" name="文本框 43"/>
          <p:cNvSpPr txBox="1"/>
          <p:nvPr/>
        </p:nvSpPr>
        <p:spPr>
          <a:xfrm>
            <a:off x="534011" y="1280287"/>
            <a:ext cx="10727545" cy="2306955"/>
          </a:xfrm>
          <a:prstGeom prst="rect">
            <a:avLst/>
          </a:prstGeom>
          <a:noFill/>
        </p:spPr>
        <p:txBody>
          <a:bodyPr wrap="square" rtlCol="0">
            <a:spAutoFit/>
          </a:bodyPr>
          <a:lstStyle/>
          <a:p>
            <a:pPr indent="457200" algn="just">
              <a:lnSpc>
                <a:spcPct val="150000"/>
              </a:lnSpc>
            </a:pPr>
            <a:r>
              <a:rPr lang="zh-CN" altLang="en-US" sz="2400" dirty="0"/>
              <a:t>国家鼓励高等学校学生积极应征入伍服义务兵役，这里的</a:t>
            </a:r>
            <a:r>
              <a:rPr lang="en-US" altLang="zh-CN" sz="2400" dirty="0"/>
              <a:t>“</a:t>
            </a:r>
            <a:r>
              <a:rPr lang="zh-CN" altLang="en-US" sz="2400" dirty="0"/>
              <a:t>高等学校学生</a:t>
            </a:r>
            <a:r>
              <a:rPr lang="en-US" altLang="zh-CN" sz="2400" dirty="0"/>
              <a:t>”</a:t>
            </a:r>
            <a:r>
              <a:rPr lang="zh-CN" altLang="en-US" sz="2400" dirty="0"/>
              <a:t>是指高校全日制普通本专科（含高职）、研究生、第二学士学位的应（往）届毕业生、在校生和入学新生，以及成人高校招收的普通本专科（高职）应（往）届毕业生、在校生和入学新生（以下简称</a:t>
            </a:r>
            <a:r>
              <a:rPr lang="en-US" altLang="zh-CN" sz="2400" dirty="0"/>
              <a:t>“</a:t>
            </a:r>
            <a:r>
              <a:rPr lang="zh-CN" altLang="en-US" sz="2400" dirty="0"/>
              <a:t>高校学生</a:t>
            </a:r>
            <a:r>
              <a:rPr lang="en-US" altLang="zh-CN" sz="2400" dirty="0"/>
              <a:t>”</a:t>
            </a:r>
            <a:r>
              <a:rPr lang="zh-CN" altLang="en-US" sz="2400" dirty="0"/>
              <a:t>）。可以享受以下待遇。</a:t>
            </a:r>
            <a:endParaRPr lang="zh-CN" altLang="en-US" sz="2400" dirty="0"/>
          </a:p>
        </p:txBody>
      </p:sp>
      <p:grpSp>
        <p:nvGrpSpPr>
          <p:cNvPr id="4" name="2423eb35-cf63-4c82-bb56-a82ce45bbff5"/>
          <p:cNvGrpSpPr>
            <a:grpSpLocks noChangeAspect="1"/>
          </p:cNvGrpSpPr>
          <p:nvPr>
            <p:custDataLst>
              <p:tags r:id="rId1"/>
            </p:custDataLst>
          </p:nvPr>
        </p:nvGrpSpPr>
        <p:grpSpPr>
          <a:xfrm>
            <a:off x="1022350" y="3881120"/>
            <a:ext cx="9711055" cy="2630805"/>
            <a:chOff x="822325" y="2171700"/>
            <a:chExt cx="10547351" cy="2857507"/>
          </a:xfrm>
        </p:grpSpPr>
        <p:sp>
          <p:nvSpPr>
            <p:cNvPr id="5" name="îṣļîḑé-Rectangle 2"/>
            <p:cNvSpPr/>
            <p:nvPr>
              <p:custDataLst>
                <p:tags r:id="rId2"/>
              </p:custDataLst>
            </p:nvPr>
          </p:nvSpPr>
          <p:spPr>
            <a:xfrm>
              <a:off x="4681585" y="2171700"/>
              <a:ext cx="2828830" cy="1981200"/>
            </a:xfrm>
            <a:prstGeom prst="rect">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6" name="îṣļîḑé-Parallelogram 3"/>
            <p:cNvSpPr/>
            <p:nvPr>
              <p:custDataLst>
                <p:tags r:id="rId3"/>
              </p:custDataLst>
            </p:nvPr>
          </p:nvSpPr>
          <p:spPr>
            <a:xfrm rot="5400000">
              <a:off x="6567872" y="3114245"/>
              <a:ext cx="2400302" cy="515215"/>
            </a:xfrm>
            <a:prstGeom prst="parallelogram">
              <a:avLst>
                <a:gd name="adj" fmla="val 82178"/>
              </a:avLst>
            </a:prstGeom>
            <a:solidFill>
              <a:schemeClr val="accent2">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7" name="îṣļîḑé-Parallelogram 4"/>
            <p:cNvSpPr/>
            <p:nvPr>
              <p:custDataLst>
                <p:tags r:id="rId4"/>
              </p:custDataLst>
            </p:nvPr>
          </p:nvSpPr>
          <p:spPr>
            <a:xfrm rot="16200000" flipV="1">
              <a:off x="3223826" y="3114245"/>
              <a:ext cx="2400302" cy="515215"/>
            </a:xfrm>
            <a:prstGeom prst="parallelogram">
              <a:avLst>
                <a:gd name="adj" fmla="val 82178"/>
              </a:avLst>
            </a:prstGeom>
            <a:solidFill>
              <a:schemeClr val="accent2">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 name="îṣļîḑé-Rectangle 5"/>
            <p:cNvSpPr/>
            <p:nvPr>
              <p:custDataLst>
                <p:tags r:id="rId5"/>
              </p:custDataLst>
            </p:nvPr>
          </p:nvSpPr>
          <p:spPr>
            <a:xfrm>
              <a:off x="8025629" y="2628903"/>
              <a:ext cx="2828830" cy="1943100"/>
            </a:xfrm>
            <a:prstGeom prst="rect">
              <a:avLst/>
            </a:prstGeom>
            <a:solidFill>
              <a:schemeClr val="accent3"/>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 name="îṣļîḑé-Parallelogram 6"/>
            <p:cNvSpPr/>
            <p:nvPr>
              <p:custDataLst>
                <p:tags r:id="rId6"/>
              </p:custDataLst>
            </p:nvPr>
          </p:nvSpPr>
          <p:spPr>
            <a:xfrm rot="5400000">
              <a:off x="9911917" y="3571448"/>
              <a:ext cx="2400302" cy="515215"/>
            </a:xfrm>
            <a:prstGeom prst="parallelogram">
              <a:avLst>
                <a:gd name="adj" fmla="val 82178"/>
              </a:avLst>
            </a:prstGeom>
            <a:solidFill>
              <a:schemeClr val="accent3">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0" name="îṣļîḑé-Rectangle 7"/>
            <p:cNvSpPr/>
            <p:nvPr>
              <p:custDataLst>
                <p:tags r:id="rId7"/>
              </p:custDataLst>
            </p:nvPr>
          </p:nvSpPr>
          <p:spPr>
            <a:xfrm>
              <a:off x="1337540" y="2628903"/>
              <a:ext cx="2828830" cy="1943100"/>
            </a:xfrm>
            <a:prstGeom prst="rect">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1" name="îṣļîḑé-Parallelogram 8"/>
            <p:cNvSpPr/>
            <p:nvPr>
              <p:custDataLst>
                <p:tags r:id="rId8"/>
              </p:custDataLst>
            </p:nvPr>
          </p:nvSpPr>
          <p:spPr>
            <a:xfrm rot="16200000" flipV="1">
              <a:off x="-120219" y="3571448"/>
              <a:ext cx="2400302" cy="515215"/>
            </a:xfrm>
            <a:prstGeom prst="parallelogram">
              <a:avLst>
                <a:gd name="adj" fmla="val 82178"/>
              </a:avLst>
            </a:prstGeom>
            <a:solidFill>
              <a:schemeClr val="accent1">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2" name="îṣļîḑé-文本框 10"/>
            <p:cNvSpPr txBox="1"/>
            <p:nvPr>
              <p:custDataLst>
                <p:tags r:id="rId9"/>
              </p:custDataLst>
            </p:nvPr>
          </p:nvSpPr>
          <p:spPr>
            <a:xfrm>
              <a:off x="4768701" y="3166276"/>
              <a:ext cx="2631838" cy="1085618"/>
            </a:xfrm>
            <a:prstGeom prst="rect">
              <a:avLst/>
            </a:prstGeom>
            <a:noFill/>
          </p:spPr>
          <p:txBody>
            <a:bodyPr wrap="square" lIns="0" tIns="0" rIns="0" bIns="0" anchor="ctr" anchorCtr="1">
              <a:noAutofit/>
            </a:bodyPr>
            <a:p>
              <a:pPr algn="ctr">
                <a:lnSpc>
                  <a:spcPct val="120000"/>
                </a:lnSpc>
                <a:spcBef>
                  <a:spcPct val="0"/>
                </a:spcBef>
              </a:pPr>
              <a:r>
                <a:rPr lang="zh-CN" altLang="en-US" sz="1000">
                  <a:solidFill>
                    <a:schemeClr val="bg1"/>
                  </a:solidFill>
                  <a:latin typeface="Arial" panose="020B0604020202020204" pitchFamily="34" charset="0"/>
                  <a:ea typeface="微软雅黑" panose="020B0503020204020204" pitchFamily="34" charset="-122"/>
                  <a:sym typeface="Arial" panose="020B0604020202020204" pitchFamily="34" charset="0"/>
                </a:rPr>
                <a:t>在部队荣立二等功及以上，免试（指初试）攻读硕士研究生。另外，在完成本科学业后</a:t>
              </a:r>
              <a:r>
                <a:rPr lang="en-US" altLang="zh-CN" sz="1000">
                  <a:solidFill>
                    <a:schemeClr val="bg1"/>
                  </a:solidFill>
                  <a:latin typeface="Arial" panose="020B0604020202020204" pitchFamily="34" charset="0"/>
                  <a:ea typeface="微软雅黑" panose="020B0503020204020204" pitchFamily="34" charset="-122"/>
                  <a:sym typeface="Arial" panose="020B0604020202020204" pitchFamily="34" charset="0"/>
                </a:rPr>
                <a:t>3</a:t>
              </a:r>
              <a:r>
                <a:rPr lang="zh-CN" altLang="en-US" sz="1000">
                  <a:solidFill>
                    <a:schemeClr val="bg1"/>
                  </a:solidFill>
                  <a:latin typeface="Arial" panose="020B0604020202020204" pitchFamily="34" charset="0"/>
                  <a:ea typeface="微软雅黑" panose="020B0503020204020204" pitchFamily="34" charset="-122"/>
                  <a:sym typeface="Arial" panose="020B0604020202020204" pitchFamily="34" charset="0"/>
                </a:rPr>
                <a:t>年内参加全国硕士研究生招生考试，初试总分加</a:t>
              </a:r>
              <a:r>
                <a:rPr lang="en-US" altLang="zh-CN" sz="1000">
                  <a:solidFill>
                    <a:schemeClr val="bg1"/>
                  </a:solidFill>
                  <a:latin typeface="Arial" panose="020B0604020202020204" pitchFamily="34" charset="0"/>
                  <a:ea typeface="微软雅黑" panose="020B0503020204020204" pitchFamily="34" charset="-122"/>
                  <a:sym typeface="Arial" panose="020B0604020202020204" pitchFamily="34" charset="0"/>
                </a:rPr>
                <a:t>10</a:t>
              </a:r>
              <a:r>
                <a:rPr lang="zh-CN" altLang="en-US" sz="1000">
                  <a:solidFill>
                    <a:schemeClr val="bg1"/>
                  </a:solidFill>
                  <a:latin typeface="Arial" panose="020B0604020202020204" pitchFamily="34" charset="0"/>
                  <a:ea typeface="微软雅黑" panose="020B0503020204020204" pitchFamily="34" charset="-122"/>
                  <a:sym typeface="Arial" panose="020B0604020202020204" pitchFamily="34" charset="0"/>
                </a:rPr>
                <a:t>分，同等条件下优先录取。</a:t>
              </a:r>
              <a:endParaRPr lang="zh-CN" altLang="en-US" sz="10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îṣļîḑé-Rectangle 10"/>
            <p:cNvSpPr/>
            <p:nvPr>
              <p:custDataLst>
                <p:tags r:id="rId10"/>
              </p:custDataLst>
            </p:nvPr>
          </p:nvSpPr>
          <p:spPr>
            <a:xfrm>
              <a:off x="5085512" y="2970842"/>
              <a:ext cx="2020976" cy="325410"/>
            </a:xfrm>
            <a:prstGeom prst="rect">
              <a:avLst/>
            </a:prstGeom>
          </p:spPr>
          <p:txBody>
            <a:bodyPr wrap="none" lIns="0" tIns="0" rIns="0" bIns="0" anchor="ctr" anchorCtr="1">
              <a:normAutofit/>
            </a:bodyPr>
            <a:p>
              <a:pPr lvl="0" algn="ctr" defTabSz="914400">
                <a:spcBef>
                  <a:spcPct val="0"/>
                </a:spcBef>
                <a:defRPr/>
              </a:pPr>
              <a:r>
                <a:rPr lang="zh-CN" altLang="en-US" b="1">
                  <a:solidFill>
                    <a:schemeClr val="bg1"/>
                  </a:solidFill>
                  <a:latin typeface="Arial" panose="020B0604020202020204" pitchFamily="34" charset="0"/>
                  <a:ea typeface="微软雅黑" panose="020B0503020204020204" pitchFamily="34" charset="-122"/>
                  <a:sym typeface="Arial" panose="020B0604020202020204" pitchFamily="34" charset="0"/>
                </a:rPr>
                <a:t>升学优惠政策</a:t>
              </a:r>
              <a:endParaRPr lang="zh-CN" altLang="en-US"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îṣļîḑé-文本框 15"/>
            <p:cNvSpPr txBox="1"/>
            <p:nvPr>
              <p:custDataLst>
                <p:tags r:id="rId11"/>
              </p:custDataLst>
            </p:nvPr>
          </p:nvSpPr>
          <p:spPr>
            <a:xfrm>
              <a:off x="8514470" y="3730094"/>
              <a:ext cx="2020975" cy="626646"/>
            </a:xfrm>
            <a:prstGeom prst="rect">
              <a:avLst/>
            </a:prstGeom>
            <a:noFill/>
          </p:spPr>
          <p:txBody>
            <a:bodyPr wrap="square" lIns="0" tIns="0" rIns="0" bIns="0" anchor="ctr" anchorCtr="1">
              <a:normAutofit/>
            </a:bodyPr>
            <a:p>
              <a:pPr algn="ctr">
                <a:lnSpc>
                  <a:spcPct val="120000"/>
                </a:lnSpc>
                <a:spcBef>
                  <a:spcPct val="0"/>
                </a:spcBef>
              </a:pP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服役期间按国家有关规定保留学籍或入学资格，退役后</a:t>
              </a: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2</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年</a:t>
              </a:r>
              <a:endPar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ctr">
                <a:lnSpc>
                  <a:spcPct val="120000"/>
                </a:lnSpc>
                <a:spcBef>
                  <a:spcPct val="0"/>
                </a:spcBef>
              </a:pP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内允许复学或入学。</a:t>
              </a:r>
              <a:endPar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îṣļîḑé-Rectangle 12"/>
            <p:cNvSpPr/>
            <p:nvPr>
              <p:custDataLst>
                <p:tags r:id="rId12"/>
              </p:custDataLst>
            </p:nvPr>
          </p:nvSpPr>
          <p:spPr>
            <a:xfrm>
              <a:off x="8514469" y="3429000"/>
              <a:ext cx="2020976" cy="325410"/>
            </a:xfrm>
            <a:prstGeom prst="rect">
              <a:avLst/>
            </a:prstGeom>
          </p:spPr>
          <p:txBody>
            <a:bodyPr wrap="none" lIns="0" tIns="0" rIns="0" bIns="0" anchor="ctr" anchorCtr="1">
              <a:normAutofit/>
            </a:bodyPr>
            <a:p>
              <a:pPr lvl="0" algn="ctr" defTabSz="914400">
                <a:spcBef>
                  <a:spcPct val="0"/>
                </a:spcBef>
                <a:defRPr/>
              </a:pPr>
              <a:r>
                <a:rPr lang="zh-CN" altLang="en-US" b="1">
                  <a:solidFill>
                    <a:schemeClr val="bg1"/>
                  </a:solidFill>
                  <a:latin typeface="Arial" panose="020B0604020202020204" pitchFamily="34" charset="0"/>
                  <a:ea typeface="微软雅黑" panose="020B0503020204020204" pitchFamily="34" charset="-122"/>
                  <a:sym typeface="Arial" panose="020B0604020202020204" pitchFamily="34" charset="0"/>
                </a:rPr>
                <a:t>复学政策</a:t>
              </a:r>
              <a:endParaRPr lang="zh-CN" altLang="en-US"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îṣļîḑé-Freeform 13"/>
            <p:cNvSpPr/>
            <p:nvPr>
              <p:custDataLst>
                <p:tags r:id="rId13"/>
              </p:custDataLst>
            </p:nvPr>
          </p:nvSpPr>
          <p:spPr bwMode="auto">
            <a:xfrm>
              <a:off x="2311609" y="2806094"/>
              <a:ext cx="601048" cy="494012"/>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chemeClr val="bg1"/>
            </a:solidFill>
            <a:ln>
              <a:noFill/>
            </a:ln>
          </p:spPr>
          <p:txBody>
            <a:bodyPr anchor="ctr"/>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7" name="îṣļîḑé-Freeform 14"/>
            <p:cNvSpPr>
              <a:spLocks noChangeAspect="1"/>
            </p:cNvSpPr>
            <p:nvPr>
              <p:custDataLst>
                <p:tags r:id="rId14"/>
              </p:custDataLst>
            </p:nvPr>
          </p:nvSpPr>
          <p:spPr bwMode="auto">
            <a:xfrm>
              <a:off x="5825723" y="2368512"/>
              <a:ext cx="540552" cy="539984"/>
            </a:xfrm>
            <a:custGeom>
              <a:avLst/>
              <a:gdLst>
                <a:gd name="T0" fmla="*/ 374 w 400"/>
                <a:gd name="T1" fmla="*/ 100 h 400"/>
                <a:gd name="T2" fmla="*/ 301 w 400"/>
                <a:gd name="T3" fmla="*/ 27 h 400"/>
                <a:gd name="T4" fmla="*/ 200 w 400"/>
                <a:gd name="T5" fmla="*/ 0 h 400"/>
                <a:gd name="T6" fmla="*/ 100 w 400"/>
                <a:gd name="T7" fmla="*/ 27 h 400"/>
                <a:gd name="T8" fmla="*/ 27 w 400"/>
                <a:gd name="T9" fmla="*/ 100 h 400"/>
                <a:gd name="T10" fmla="*/ 0 w 400"/>
                <a:gd name="T11" fmla="*/ 200 h 400"/>
                <a:gd name="T12" fmla="*/ 27 w 400"/>
                <a:gd name="T13" fmla="*/ 301 h 400"/>
                <a:gd name="T14" fmla="*/ 100 w 400"/>
                <a:gd name="T15" fmla="*/ 374 h 400"/>
                <a:gd name="T16" fmla="*/ 200 w 400"/>
                <a:gd name="T17" fmla="*/ 400 h 400"/>
                <a:gd name="T18" fmla="*/ 301 w 400"/>
                <a:gd name="T19" fmla="*/ 374 h 400"/>
                <a:gd name="T20" fmla="*/ 374 w 400"/>
                <a:gd name="T21" fmla="*/ 301 h 400"/>
                <a:gd name="T22" fmla="*/ 400 w 400"/>
                <a:gd name="T23" fmla="*/ 200 h 400"/>
                <a:gd name="T24" fmla="*/ 374 w 400"/>
                <a:gd name="T25" fmla="*/ 100 h 400"/>
                <a:gd name="T26" fmla="*/ 330 w 400"/>
                <a:gd name="T27" fmla="*/ 170 h 400"/>
                <a:gd name="T28" fmla="*/ 188 w 400"/>
                <a:gd name="T29" fmla="*/ 311 h 400"/>
                <a:gd name="T30" fmla="*/ 176 w 400"/>
                <a:gd name="T31" fmla="*/ 316 h 400"/>
                <a:gd name="T32" fmla="*/ 165 w 400"/>
                <a:gd name="T33" fmla="*/ 311 h 400"/>
                <a:gd name="T34" fmla="*/ 70 w 400"/>
                <a:gd name="T35" fmla="*/ 217 h 400"/>
                <a:gd name="T36" fmla="*/ 66 w 400"/>
                <a:gd name="T37" fmla="*/ 205 h 400"/>
                <a:gd name="T38" fmla="*/ 70 w 400"/>
                <a:gd name="T39" fmla="*/ 193 h 400"/>
                <a:gd name="T40" fmla="*/ 94 w 400"/>
                <a:gd name="T41" fmla="*/ 170 h 400"/>
                <a:gd name="T42" fmla="*/ 106 w 400"/>
                <a:gd name="T43" fmla="*/ 165 h 400"/>
                <a:gd name="T44" fmla="*/ 118 w 400"/>
                <a:gd name="T45" fmla="*/ 170 h 400"/>
                <a:gd name="T46" fmla="*/ 176 w 400"/>
                <a:gd name="T47" fmla="*/ 229 h 400"/>
                <a:gd name="T48" fmla="*/ 283 w 400"/>
                <a:gd name="T49" fmla="*/ 123 h 400"/>
                <a:gd name="T50" fmla="*/ 295 w 400"/>
                <a:gd name="T51" fmla="*/ 118 h 400"/>
                <a:gd name="T52" fmla="*/ 306 w 400"/>
                <a:gd name="T53" fmla="*/ 123 h 400"/>
                <a:gd name="T54" fmla="*/ 330 w 400"/>
                <a:gd name="T55" fmla="*/ 146 h 400"/>
                <a:gd name="T56" fmla="*/ 335 w 400"/>
                <a:gd name="T57" fmla="*/ 158 h 400"/>
                <a:gd name="T58" fmla="*/ 330 w 400"/>
                <a:gd name="T59" fmla="*/ 170 h 400"/>
                <a:gd name="T60" fmla="*/ 330 w 400"/>
                <a:gd name="T61" fmla="*/ 170 h 400"/>
                <a:gd name="T62" fmla="*/ 330 w 400"/>
                <a:gd name="T63" fmla="*/ 1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0">
                  <a:moveTo>
                    <a:pt x="374" y="100"/>
                  </a:moveTo>
                  <a:cubicBezTo>
                    <a:pt x="356" y="69"/>
                    <a:pt x="331" y="45"/>
                    <a:pt x="301" y="27"/>
                  </a:cubicBezTo>
                  <a:cubicBezTo>
                    <a:pt x="270" y="9"/>
                    <a:pt x="237" y="0"/>
                    <a:pt x="200" y="0"/>
                  </a:cubicBezTo>
                  <a:cubicBezTo>
                    <a:pt x="164" y="0"/>
                    <a:pt x="130" y="9"/>
                    <a:pt x="100" y="27"/>
                  </a:cubicBezTo>
                  <a:cubicBezTo>
                    <a:pt x="69" y="45"/>
                    <a:pt x="45" y="69"/>
                    <a:pt x="27" y="100"/>
                  </a:cubicBezTo>
                  <a:cubicBezTo>
                    <a:pt x="9" y="130"/>
                    <a:pt x="0" y="164"/>
                    <a:pt x="0" y="200"/>
                  </a:cubicBezTo>
                  <a:cubicBezTo>
                    <a:pt x="0" y="237"/>
                    <a:pt x="9" y="270"/>
                    <a:pt x="27" y="301"/>
                  </a:cubicBezTo>
                  <a:cubicBezTo>
                    <a:pt x="45" y="331"/>
                    <a:pt x="69" y="356"/>
                    <a:pt x="100" y="374"/>
                  </a:cubicBezTo>
                  <a:cubicBezTo>
                    <a:pt x="130" y="391"/>
                    <a:pt x="164" y="400"/>
                    <a:pt x="200" y="400"/>
                  </a:cubicBezTo>
                  <a:cubicBezTo>
                    <a:pt x="237" y="400"/>
                    <a:pt x="270" y="391"/>
                    <a:pt x="301" y="374"/>
                  </a:cubicBezTo>
                  <a:cubicBezTo>
                    <a:pt x="331" y="356"/>
                    <a:pt x="356" y="331"/>
                    <a:pt x="374" y="301"/>
                  </a:cubicBezTo>
                  <a:cubicBezTo>
                    <a:pt x="392" y="270"/>
                    <a:pt x="400" y="237"/>
                    <a:pt x="400" y="200"/>
                  </a:cubicBezTo>
                  <a:cubicBezTo>
                    <a:pt x="400" y="164"/>
                    <a:pt x="392" y="130"/>
                    <a:pt x="374" y="100"/>
                  </a:cubicBezTo>
                  <a:close/>
                  <a:moveTo>
                    <a:pt x="330" y="170"/>
                  </a:moveTo>
                  <a:cubicBezTo>
                    <a:pt x="188" y="311"/>
                    <a:pt x="188" y="311"/>
                    <a:pt x="188" y="311"/>
                  </a:cubicBezTo>
                  <a:cubicBezTo>
                    <a:pt x="185" y="315"/>
                    <a:pt x="181" y="316"/>
                    <a:pt x="176" y="316"/>
                  </a:cubicBezTo>
                  <a:cubicBezTo>
                    <a:pt x="172" y="316"/>
                    <a:pt x="168" y="315"/>
                    <a:pt x="165" y="311"/>
                  </a:cubicBezTo>
                  <a:cubicBezTo>
                    <a:pt x="70" y="217"/>
                    <a:pt x="70" y="217"/>
                    <a:pt x="70" y="217"/>
                  </a:cubicBezTo>
                  <a:cubicBezTo>
                    <a:pt x="67" y="214"/>
                    <a:pt x="66" y="210"/>
                    <a:pt x="66" y="205"/>
                  </a:cubicBezTo>
                  <a:cubicBezTo>
                    <a:pt x="66" y="200"/>
                    <a:pt x="67" y="196"/>
                    <a:pt x="70" y="193"/>
                  </a:cubicBezTo>
                  <a:cubicBezTo>
                    <a:pt x="94" y="170"/>
                    <a:pt x="94" y="170"/>
                    <a:pt x="94" y="170"/>
                  </a:cubicBezTo>
                  <a:cubicBezTo>
                    <a:pt x="97" y="166"/>
                    <a:pt x="101" y="165"/>
                    <a:pt x="106" y="165"/>
                  </a:cubicBezTo>
                  <a:cubicBezTo>
                    <a:pt x="110" y="165"/>
                    <a:pt x="114" y="166"/>
                    <a:pt x="118" y="170"/>
                  </a:cubicBezTo>
                  <a:cubicBezTo>
                    <a:pt x="176" y="229"/>
                    <a:pt x="176" y="229"/>
                    <a:pt x="176" y="229"/>
                  </a:cubicBezTo>
                  <a:cubicBezTo>
                    <a:pt x="283" y="123"/>
                    <a:pt x="283" y="123"/>
                    <a:pt x="283" y="123"/>
                  </a:cubicBezTo>
                  <a:cubicBezTo>
                    <a:pt x="286" y="119"/>
                    <a:pt x="290" y="118"/>
                    <a:pt x="295" y="118"/>
                  </a:cubicBezTo>
                  <a:cubicBezTo>
                    <a:pt x="299" y="118"/>
                    <a:pt x="303" y="119"/>
                    <a:pt x="306" y="123"/>
                  </a:cubicBezTo>
                  <a:cubicBezTo>
                    <a:pt x="330" y="146"/>
                    <a:pt x="330" y="146"/>
                    <a:pt x="330" y="146"/>
                  </a:cubicBezTo>
                  <a:cubicBezTo>
                    <a:pt x="333" y="149"/>
                    <a:pt x="335" y="153"/>
                    <a:pt x="335" y="158"/>
                  </a:cubicBezTo>
                  <a:cubicBezTo>
                    <a:pt x="335" y="163"/>
                    <a:pt x="333" y="167"/>
                    <a:pt x="330" y="170"/>
                  </a:cubicBezTo>
                  <a:close/>
                  <a:moveTo>
                    <a:pt x="330" y="170"/>
                  </a:moveTo>
                  <a:cubicBezTo>
                    <a:pt x="330" y="170"/>
                    <a:pt x="330" y="170"/>
                    <a:pt x="330" y="170"/>
                  </a:cubicBezTo>
                </a:path>
              </a:pathLst>
            </a:custGeom>
            <a:solidFill>
              <a:schemeClr val="bg1"/>
            </a:solidFill>
            <a:ln>
              <a:noFill/>
            </a:ln>
          </p:spPr>
          <p:txBody>
            <a:bodyPr anchor="ctr"/>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8" name="îṣļîḑé-Freeform 15"/>
            <p:cNvSpPr/>
            <p:nvPr>
              <p:custDataLst>
                <p:tags r:id="rId15"/>
              </p:custDataLst>
            </p:nvPr>
          </p:nvSpPr>
          <p:spPr bwMode="auto">
            <a:xfrm>
              <a:off x="9279343" y="2809948"/>
              <a:ext cx="487208" cy="486304"/>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bg1"/>
            </a:solidFill>
            <a:ln>
              <a:noFill/>
            </a:ln>
          </p:spPr>
          <p:txBody>
            <a:bodyPr anchor="ctr"/>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9" name="îṣļîḑé-文本框 17"/>
            <p:cNvSpPr txBox="1"/>
            <p:nvPr>
              <p:custDataLst>
                <p:tags r:id="rId16"/>
              </p:custDataLst>
            </p:nvPr>
          </p:nvSpPr>
          <p:spPr>
            <a:xfrm>
              <a:off x="1573324" y="3730094"/>
              <a:ext cx="2020975" cy="626646"/>
            </a:xfrm>
            <a:prstGeom prst="rect">
              <a:avLst/>
            </a:prstGeom>
            <a:noFill/>
          </p:spPr>
          <p:txBody>
            <a:bodyPr wrap="square" lIns="0" tIns="0" rIns="0" bIns="0" anchor="ctr" anchorCtr="1">
              <a:normAutofit/>
            </a:bodyPr>
            <a:p>
              <a:pPr algn="ctr">
                <a:lnSpc>
                  <a:spcPct val="120000"/>
                </a:lnSpc>
                <a:spcBef>
                  <a:spcPct val="0"/>
                </a:spcBef>
              </a:pPr>
              <a:r>
                <a:rPr lang="zh-CN" altLang="en-US" sz="1000">
                  <a:solidFill>
                    <a:schemeClr val="bg1"/>
                  </a:solidFill>
                  <a:latin typeface="Arial" panose="020B0604020202020204" pitchFamily="34" charset="0"/>
                  <a:ea typeface="微软雅黑" panose="020B0503020204020204" pitchFamily="34" charset="-122"/>
                  <a:sym typeface="Arial" panose="020B0604020202020204" pitchFamily="34" charset="0"/>
                </a:rPr>
                <a:t>享受学费补偿、国家助学贷款代偿及学费减免标准</a:t>
              </a:r>
              <a:endParaRPr lang="zh-CN" altLang="en-US" sz="10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îṣļîḑé-Rectangle 17"/>
            <p:cNvSpPr/>
            <p:nvPr>
              <p:custDataLst>
                <p:tags r:id="rId17"/>
              </p:custDataLst>
            </p:nvPr>
          </p:nvSpPr>
          <p:spPr>
            <a:xfrm>
              <a:off x="1573323" y="3429000"/>
              <a:ext cx="2020976" cy="325410"/>
            </a:xfrm>
            <a:prstGeom prst="rect">
              <a:avLst/>
            </a:prstGeom>
          </p:spPr>
          <p:txBody>
            <a:bodyPr wrap="none" lIns="0" tIns="0" rIns="0" bIns="0" anchor="ctr" anchorCtr="1">
              <a:normAutofit/>
            </a:bodyPr>
            <a:p>
              <a:pPr lvl="0" algn="ctr" defTabSz="914400">
                <a:spcBef>
                  <a:spcPct val="0"/>
                </a:spcBef>
                <a:defRPr/>
              </a:pPr>
              <a:r>
                <a:rPr lang="zh-CN" altLang="en-US" b="1">
                  <a:solidFill>
                    <a:schemeClr val="bg1"/>
                  </a:solidFill>
                  <a:latin typeface="Arial" panose="020B0604020202020204" pitchFamily="34" charset="0"/>
                  <a:ea typeface="微软雅黑" panose="020B0503020204020204" pitchFamily="34" charset="-122"/>
                  <a:sym typeface="Arial" panose="020B0604020202020204" pitchFamily="34" charset="0"/>
                </a:rPr>
                <a:t>学费资助政策</a:t>
              </a:r>
              <a:endParaRPr lang="zh-CN" altLang="en-US"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70093" y="5283391"/>
            <a:ext cx="3253740" cy="583565"/>
          </a:xfrm>
          <a:prstGeom prst="rect">
            <a:avLst/>
          </a:prstGeom>
        </p:spPr>
        <p:txBody>
          <a:bodyPr wrap="none">
            <a:spAutoFit/>
          </a:bodyPr>
          <a:p>
            <a:pPr algn="l"/>
            <a:r>
              <a:rPr lang="zh-CN" altLang="en-US" sz="3200" dirty="0"/>
              <a:t>第四节  课堂实践</a:t>
            </a:r>
            <a:endParaRPr lang="zh-CN" altLang="en-US" sz="3200" dirty="0"/>
          </a:p>
        </p:txBody>
      </p:sp>
      <p:sp>
        <p:nvSpPr>
          <p:cNvPr id="3" name="矩形 2"/>
          <p:cNvSpPr/>
          <p:nvPr/>
        </p:nvSpPr>
        <p:spPr>
          <a:xfrm>
            <a:off x="5363743" y="1588922"/>
            <a:ext cx="5336717" cy="584775"/>
          </a:xfrm>
          <a:prstGeom prst="rect">
            <a:avLst/>
          </a:prstGeom>
        </p:spPr>
        <p:txBody>
          <a:bodyPr wrap="none">
            <a:spAutoFit/>
          </a:bodyPr>
          <a:p>
            <a:r>
              <a:rPr lang="zh-CN" altLang="en-US" sz="3200" dirty="0"/>
              <a:t>第一节  大学生就业形势分析</a:t>
            </a:r>
            <a:endParaRPr lang="zh-CN" altLang="en-US" sz="3200" dirty="0"/>
          </a:p>
        </p:txBody>
      </p:sp>
      <p:sp>
        <p:nvSpPr>
          <p:cNvPr id="4" name="矩形 3"/>
          <p:cNvSpPr/>
          <p:nvPr/>
        </p:nvSpPr>
        <p:spPr>
          <a:xfrm>
            <a:off x="5370093" y="3954971"/>
            <a:ext cx="6098540" cy="583565"/>
          </a:xfrm>
          <a:prstGeom prst="rect">
            <a:avLst/>
          </a:prstGeom>
          <a:solidFill>
            <a:schemeClr val="accent1"/>
          </a:solidFill>
        </p:spPr>
        <p:txBody>
          <a:bodyPr wrap="none">
            <a:spAutoFit/>
          </a:bodyPr>
          <a:p>
            <a:pPr algn="l"/>
            <a:r>
              <a:rPr lang="zh-CN" altLang="en-US" sz="3200" dirty="0">
                <a:solidFill>
                  <a:schemeClr val="bg1"/>
                </a:solidFill>
              </a:rPr>
              <a:t>第三节</a:t>
            </a:r>
            <a:r>
              <a:rPr lang="en-US" altLang="zh-CN" sz="3200" dirty="0">
                <a:solidFill>
                  <a:schemeClr val="bg1"/>
                </a:solidFill>
              </a:rPr>
              <a:t>  </a:t>
            </a:r>
            <a:r>
              <a:rPr lang="zh-CN" altLang="en-US" sz="3200" dirty="0">
                <a:solidFill>
                  <a:schemeClr val="bg1"/>
                </a:solidFill>
              </a:rPr>
              <a:t>国家大学生就业服务平台</a:t>
            </a:r>
            <a:endParaRPr lang="zh-CN" altLang="en-US" sz="3200" dirty="0">
              <a:solidFill>
                <a:schemeClr val="bg1"/>
              </a:solidFill>
            </a:endParaRPr>
          </a:p>
        </p:txBody>
      </p:sp>
      <p:sp>
        <p:nvSpPr>
          <p:cNvPr id="5" name="double-left-arrows_45721"/>
          <p:cNvSpPr>
            <a:spLocks noChangeAspect="1"/>
          </p:cNvSpPr>
          <p:nvPr/>
        </p:nvSpPr>
        <p:spPr bwMode="auto">
          <a:xfrm flipH="1">
            <a:off x="4596663" y="3999744"/>
            <a:ext cx="652660" cy="495228"/>
          </a:xfrm>
          <a:custGeom>
            <a:avLst/>
            <a:gdLst>
              <a:gd name="connsiteX0" fmla="*/ 606721 w 606721"/>
              <a:gd name="connsiteY0" fmla="*/ 0 h 504401"/>
              <a:gd name="connsiteX1" fmla="*/ 606721 w 606721"/>
              <a:gd name="connsiteY1" fmla="*/ 126122 h 504401"/>
              <a:gd name="connsiteX2" fmla="*/ 440421 w 606721"/>
              <a:gd name="connsiteY2" fmla="*/ 252243 h 504401"/>
              <a:gd name="connsiteX3" fmla="*/ 606721 w 606721"/>
              <a:gd name="connsiteY3" fmla="*/ 378279 h 504401"/>
              <a:gd name="connsiteX4" fmla="*/ 606721 w 606721"/>
              <a:gd name="connsiteY4" fmla="*/ 504401 h 504401"/>
              <a:gd name="connsiteX5" fmla="*/ 275487 w 606721"/>
              <a:gd name="connsiteY5" fmla="*/ 252243 h 504401"/>
              <a:gd name="connsiteX6" fmla="*/ 331304 w 606721"/>
              <a:gd name="connsiteY6" fmla="*/ 0 h 504401"/>
              <a:gd name="connsiteX7" fmla="*/ 331304 w 606721"/>
              <a:gd name="connsiteY7" fmla="*/ 126122 h 504401"/>
              <a:gd name="connsiteX8" fmla="*/ 164968 w 606721"/>
              <a:gd name="connsiteY8" fmla="*/ 252243 h 504401"/>
              <a:gd name="connsiteX9" fmla="*/ 331304 w 606721"/>
              <a:gd name="connsiteY9" fmla="*/ 378279 h 504401"/>
              <a:gd name="connsiteX10" fmla="*/ 331304 w 606721"/>
              <a:gd name="connsiteY10" fmla="*/ 504401 h 504401"/>
              <a:gd name="connsiteX11" fmla="*/ 0 w 606721"/>
              <a:gd name="connsiteY11" fmla="*/ 252243 h 504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6721" h="504401">
                <a:moveTo>
                  <a:pt x="606721" y="0"/>
                </a:moveTo>
                <a:lnTo>
                  <a:pt x="606721" y="126122"/>
                </a:lnTo>
                <a:lnTo>
                  <a:pt x="440421" y="252243"/>
                </a:lnTo>
                <a:lnTo>
                  <a:pt x="606721" y="378279"/>
                </a:lnTo>
                <a:lnTo>
                  <a:pt x="606721" y="504401"/>
                </a:lnTo>
                <a:lnTo>
                  <a:pt x="275487" y="252243"/>
                </a:lnTo>
                <a:close/>
                <a:moveTo>
                  <a:pt x="331304" y="0"/>
                </a:moveTo>
                <a:lnTo>
                  <a:pt x="331304" y="126122"/>
                </a:lnTo>
                <a:lnTo>
                  <a:pt x="164968" y="252243"/>
                </a:lnTo>
                <a:lnTo>
                  <a:pt x="331304" y="378279"/>
                </a:lnTo>
                <a:lnTo>
                  <a:pt x="331304" y="504401"/>
                </a:lnTo>
                <a:lnTo>
                  <a:pt x="0" y="252243"/>
                </a:lnTo>
                <a:close/>
              </a:path>
            </a:pathLst>
          </a:custGeom>
          <a:solidFill>
            <a:schemeClr val="accent1"/>
          </a:solidFill>
          <a:ln>
            <a:noFill/>
          </a:ln>
        </p:spPr>
      </p:sp>
      <p:sp>
        <p:nvSpPr>
          <p:cNvPr id="8" name="矩形 7"/>
          <p:cNvSpPr/>
          <p:nvPr/>
        </p:nvSpPr>
        <p:spPr>
          <a:xfrm>
            <a:off x="5370093" y="2742308"/>
            <a:ext cx="6157455" cy="584775"/>
          </a:xfrm>
          <a:prstGeom prst="rect">
            <a:avLst/>
          </a:prstGeom>
          <a:solidFill>
            <a:schemeClr val="bg1"/>
          </a:solidFill>
        </p:spPr>
        <p:txBody>
          <a:bodyPr wrap="none">
            <a:spAutoFit/>
          </a:bodyPr>
          <a:p>
            <a:r>
              <a:rPr lang="zh-CN" altLang="en-US" sz="3200" dirty="0"/>
              <a:t>第二节  大学生国家项目就业渠道</a:t>
            </a:r>
            <a:endParaRPr lang="zh-CN" altLang="en-US" sz="32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国家大学生就业服务平台</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9" name="文本框 43"/>
          <p:cNvSpPr txBox="1"/>
          <p:nvPr/>
        </p:nvSpPr>
        <p:spPr>
          <a:xfrm>
            <a:off x="521970" y="1092835"/>
            <a:ext cx="11301095" cy="1753235"/>
          </a:xfrm>
          <a:prstGeom prst="rect">
            <a:avLst/>
          </a:prstGeom>
          <a:noFill/>
        </p:spPr>
        <p:txBody>
          <a:bodyPr wrap="square" rtlCol="0">
            <a:spAutoFit/>
          </a:bodyPr>
          <a:lstStyle/>
          <a:p>
            <a:pPr indent="457200" algn="just">
              <a:lnSpc>
                <a:spcPct val="150000"/>
              </a:lnSpc>
            </a:pPr>
            <a:r>
              <a:rPr lang="zh-CN" altLang="en-US" sz="2400" dirty="0"/>
              <a:t>国家大学生就业服务平台是由中国教育部主管、教育部学生服务与素质发展中心运营的，专门服务于高校毕业生及用人单位的公共就业服务平台。该平台提供各种就业服务，包括但不限于以下内容。</a:t>
            </a:r>
            <a:endParaRPr lang="zh-CN" altLang="en-US" sz="2400" dirty="0"/>
          </a:p>
        </p:txBody>
      </p:sp>
      <p:pic>
        <p:nvPicPr>
          <p:cNvPr id="4" name="图片 3"/>
          <p:cNvPicPr>
            <a:picLocks noChangeAspect="1"/>
          </p:cNvPicPr>
          <p:nvPr/>
        </p:nvPicPr>
        <p:blipFill>
          <a:blip r:embed="rId1"/>
          <a:stretch>
            <a:fillRect/>
          </a:stretch>
        </p:blipFill>
        <p:spPr>
          <a:xfrm>
            <a:off x="1630045" y="3068955"/>
            <a:ext cx="8917940" cy="363855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一、国家就业帮扶政策与措施</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grpSp>
        <p:nvGrpSpPr>
          <p:cNvPr id="22" name="组合 21"/>
          <p:cNvGrpSpPr/>
          <p:nvPr>
            <p:custDataLst>
              <p:tags r:id="rId1"/>
            </p:custDataLst>
          </p:nvPr>
        </p:nvGrpSpPr>
        <p:grpSpPr>
          <a:xfrm rot="0">
            <a:off x="3692525" y="1819275"/>
            <a:ext cx="4023360" cy="4088130"/>
            <a:chOff x="4076701" y="1384898"/>
            <a:chExt cx="4021322" cy="4088205"/>
          </a:xfrm>
          <a:effectLst>
            <a:outerShdw blurRad="152400" dist="88900" dir="2700000" sx="99000" sy="99000" algn="tl" rotWithShape="0">
              <a:prstClr val="black">
                <a:alpha val="20000"/>
              </a:prstClr>
            </a:outerShdw>
          </a:effectLst>
        </p:grpSpPr>
        <p:sp>
          <p:nvSpPr>
            <p:cNvPr id="23" name="任意多边形 22"/>
            <p:cNvSpPr/>
            <p:nvPr>
              <p:custDataLst>
                <p:tags r:id="rId2"/>
              </p:custDataLst>
            </p:nvPr>
          </p:nvSpPr>
          <p:spPr>
            <a:xfrm>
              <a:off x="4076701" y="2446530"/>
              <a:ext cx="2026434" cy="1964942"/>
            </a:xfrm>
            <a:custGeom>
              <a:avLst/>
              <a:gdLst>
                <a:gd name="connsiteX0" fmla="*/ 648884 w 2026434"/>
                <a:gd name="connsiteY0" fmla="*/ 0 h 1964942"/>
                <a:gd name="connsiteX1" fmla="*/ 1551718 w 2026434"/>
                <a:gd name="connsiteY1" fmla="*/ 229 h 1964942"/>
                <a:gd name="connsiteX2" fmla="*/ 1724865 w 2026434"/>
                <a:gd name="connsiteY2" fmla="*/ 100196 h 1964942"/>
                <a:gd name="connsiteX3" fmla="*/ 1985955 w 2026434"/>
                <a:gd name="connsiteY3" fmla="*/ 552154 h 1964942"/>
                <a:gd name="connsiteX4" fmla="*/ 2016766 w 2026434"/>
                <a:gd name="connsiteY4" fmla="*/ 605484 h 1964942"/>
                <a:gd name="connsiteX5" fmla="*/ 1976958 w 2026434"/>
                <a:gd name="connsiteY5" fmla="*/ 638328 h 1964942"/>
                <a:gd name="connsiteX6" fmla="*/ 1839723 w 2026434"/>
                <a:gd name="connsiteY6" fmla="*/ 969642 h 1964942"/>
                <a:gd name="connsiteX7" fmla="*/ 1976958 w 2026434"/>
                <a:gd name="connsiteY7" fmla="*/ 1300955 h 1964942"/>
                <a:gd name="connsiteX8" fmla="*/ 2026434 w 2026434"/>
                <a:gd name="connsiteY8" fmla="*/ 1341779 h 1964942"/>
                <a:gd name="connsiteX9" fmla="*/ 1966837 w 2026434"/>
                <a:gd name="connsiteY9" fmla="*/ 1445004 h 1964942"/>
                <a:gd name="connsiteX10" fmla="*/ 1724816 w 2026434"/>
                <a:gd name="connsiteY10" fmla="*/ 1864201 h 1964942"/>
                <a:gd name="connsiteX11" fmla="*/ 1551222 w 2026434"/>
                <a:gd name="connsiteY11" fmla="*/ 1964942 h 1964942"/>
                <a:gd name="connsiteX12" fmla="*/ 648386 w 2026434"/>
                <a:gd name="connsiteY12" fmla="*/ 1964713 h 1964942"/>
                <a:gd name="connsiteX13" fmla="*/ 475240 w 2026434"/>
                <a:gd name="connsiteY13" fmla="*/ 1864748 h 1964942"/>
                <a:gd name="connsiteX14" fmla="*/ 23624 w 2026434"/>
                <a:gd name="connsiteY14" fmla="*/ 1082984 h 1964942"/>
                <a:gd name="connsiteX15" fmla="*/ 24071 w 2026434"/>
                <a:gd name="connsiteY15" fmla="*/ 882276 h 1964942"/>
                <a:gd name="connsiteX16" fmla="*/ 475291 w 2026434"/>
                <a:gd name="connsiteY16" fmla="*/ 100743 h 1964942"/>
                <a:gd name="connsiteX17" fmla="*/ 648884 w 2026434"/>
                <a:gd name="connsiteY17" fmla="*/ 0 h 196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26434" h="1964942">
                  <a:moveTo>
                    <a:pt x="648884" y="0"/>
                  </a:moveTo>
                  <a:cubicBezTo>
                    <a:pt x="1551718" y="229"/>
                    <a:pt x="1551718" y="229"/>
                    <a:pt x="1551718" y="229"/>
                  </a:cubicBezTo>
                  <a:cubicBezTo>
                    <a:pt x="1614503" y="1124"/>
                    <a:pt x="1692699" y="46270"/>
                    <a:pt x="1724865" y="100196"/>
                  </a:cubicBezTo>
                  <a:cubicBezTo>
                    <a:pt x="1837770" y="295637"/>
                    <a:pt x="1922447" y="442218"/>
                    <a:pt x="1985955" y="552154"/>
                  </a:cubicBezTo>
                  <a:lnTo>
                    <a:pt x="2016766" y="605484"/>
                  </a:lnTo>
                  <a:lnTo>
                    <a:pt x="1976958" y="638328"/>
                  </a:lnTo>
                  <a:cubicBezTo>
                    <a:pt x="1892167" y="723118"/>
                    <a:pt x="1839723" y="840256"/>
                    <a:pt x="1839723" y="969642"/>
                  </a:cubicBezTo>
                  <a:cubicBezTo>
                    <a:pt x="1839723" y="1099028"/>
                    <a:pt x="1892167" y="1216165"/>
                    <a:pt x="1976958" y="1300955"/>
                  </a:cubicBezTo>
                  <a:lnTo>
                    <a:pt x="2026434" y="1341779"/>
                  </a:lnTo>
                  <a:lnTo>
                    <a:pt x="1966837" y="1445004"/>
                  </a:lnTo>
                  <a:cubicBezTo>
                    <a:pt x="1724816" y="1864201"/>
                    <a:pt x="1724816" y="1864201"/>
                    <a:pt x="1724816" y="1864201"/>
                  </a:cubicBezTo>
                  <a:cubicBezTo>
                    <a:pt x="1692584" y="1920025"/>
                    <a:pt x="1614811" y="1964440"/>
                    <a:pt x="1551222" y="1964942"/>
                  </a:cubicBezTo>
                  <a:cubicBezTo>
                    <a:pt x="648386" y="1964713"/>
                    <a:pt x="648386" y="1964713"/>
                    <a:pt x="648386" y="1964713"/>
                  </a:cubicBezTo>
                  <a:cubicBezTo>
                    <a:pt x="584795" y="1965216"/>
                    <a:pt x="506600" y="1920070"/>
                    <a:pt x="475240" y="1864748"/>
                  </a:cubicBezTo>
                  <a:cubicBezTo>
                    <a:pt x="23624" y="1082984"/>
                    <a:pt x="23624" y="1082984"/>
                    <a:pt x="23624" y="1082984"/>
                  </a:cubicBezTo>
                  <a:cubicBezTo>
                    <a:pt x="-7738" y="1027662"/>
                    <a:pt x="-8160" y="938100"/>
                    <a:pt x="24071" y="882276"/>
                  </a:cubicBezTo>
                  <a:lnTo>
                    <a:pt x="475291" y="100743"/>
                  </a:lnTo>
                  <a:cubicBezTo>
                    <a:pt x="506715" y="46313"/>
                    <a:pt x="585293" y="503"/>
                    <a:pt x="648884" y="0"/>
                  </a:cubicBezTo>
                  <a:close/>
                </a:path>
              </a:pathLst>
            </a:custGeom>
            <a:pattFill prst="dkDnDiag">
              <a:fgClr>
                <a:srgbClr val="F8F8F8"/>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24" name="任意多边形 23"/>
            <p:cNvSpPr/>
            <p:nvPr>
              <p:custDataLst>
                <p:tags r:id="rId3"/>
              </p:custDataLst>
            </p:nvPr>
          </p:nvSpPr>
          <p:spPr>
            <a:xfrm>
              <a:off x="5898221" y="1384898"/>
              <a:ext cx="2199801" cy="1964942"/>
            </a:xfrm>
            <a:custGeom>
              <a:avLst/>
              <a:gdLst>
                <a:gd name="connsiteX0" fmla="*/ 648882 w 2199801"/>
                <a:gd name="connsiteY0" fmla="*/ 0 h 1964942"/>
                <a:gd name="connsiteX1" fmla="*/ 1551718 w 2199801"/>
                <a:gd name="connsiteY1" fmla="*/ 229 h 1964942"/>
                <a:gd name="connsiteX2" fmla="*/ 1724863 w 2199801"/>
                <a:gd name="connsiteY2" fmla="*/ 100196 h 1964942"/>
                <a:gd name="connsiteX3" fmla="*/ 2176480 w 2199801"/>
                <a:gd name="connsiteY3" fmla="*/ 881958 h 1964942"/>
                <a:gd name="connsiteX4" fmla="*/ 2176032 w 2199801"/>
                <a:gd name="connsiteY4" fmla="*/ 1082667 h 1964942"/>
                <a:gd name="connsiteX5" fmla="*/ 1724813 w 2199801"/>
                <a:gd name="connsiteY5" fmla="*/ 1864201 h 1964942"/>
                <a:gd name="connsiteX6" fmla="*/ 1551218 w 2199801"/>
                <a:gd name="connsiteY6" fmla="*/ 1964942 h 1964942"/>
                <a:gd name="connsiteX7" fmla="*/ 941762 w 2199801"/>
                <a:gd name="connsiteY7" fmla="*/ 1964788 h 1964942"/>
                <a:gd name="connsiteX8" fmla="*/ 931314 w 2199801"/>
                <a:gd name="connsiteY8" fmla="*/ 1964785 h 1964942"/>
                <a:gd name="connsiteX9" fmla="*/ 928498 w 2199801"/>
                <a:gd name="connsiteY9" fmla="*/ 1936844 h 1964942"/>
                <a:gd name="connsiteX10" fmla="*/ 469470 w 2199801"/>
                <a:gd name="connsiteY10" fmla="*/ 1562725 h 1964942"/>
                <a:gd name="connsiteX11" fmla="*/ 375041 w 2199801"/>
                <a:gd name="connsiteY11" fmla="*/ 1572245 h 1964942"/>
                <a:gd name="connsiteX12" fmla="*/ 316721 w 2199801"/>
                <a:gd name="connsiteY12" fmla="*/ 1590348 h 1964942"/>
                <a:gd name="connsiteX13" fmla="*/ 265859 w 2199801"/>
                <a:gd name="connsiteY13" fmla="*/ 1502303 h 1964942"/>
                <a:gd name="connsiteX14" fmla="*/ 23623 w 2199801"/>
                <a:gd name="connsiteY14" fmla="*/ 1082984 h 1964942"/>
                <a:gd name="connsiteX15" fmla="*/ 24070 w 2199801"/>
                <a:gd name="connsiteY15" fmla="*/ 882276 h 1964942"/>
                <a:gd name="connsiteX16" fmla="*/ 475290 w 2199801"/>
                <a:gd name="connsiteY16" fmla="*/ 100743 h 1964942"/>
                <a:gd name="connsiteX17" fmla="*/ 648882 w 2199801"/>
                <a:gd name="connsiteY17" fmla="*/ 0 h 196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99801" h="1964942">
                  <a:moveTo>
                    <a:pt x="648882" y="0"/>
                  </a:moveTo>
                  <a:cubicBezTo>
                    <a:pt x="1551718" y="229"/>
                    <a:pt x="1551718" y="229"/>
                    <a:pt x="1551718" y="229"/>
                  </a:cubicBezTo>
                  <a:cubicBezTo>
                    <a:pt x="1614502" y="1124"/>
                    <a:pt x="1692697" y="46270"/>
                    <a:pt x="1724863" y="100196"/>
                  </a:cubicBezTo>
                  <a:cubicBezTo>
                    <a:pt x="2176480" y="881958"/>
                    <a:pt x="2176480" y="881958"/>
                    <a:pt x="2176480" y="881958"/>
                  </a:cubicBezTo>
                  <a:cubicBezTo>
                    <a:pt x="2207840" y="937281"/>
                    <a:pt x="2207456" y="1028239"/>
                    <a:pt x="2176032" y="1082667"/>
                  </a:cubicBezTo>
                  <a:cubicBezTo>
                    <a:pt x="1724813" y="1864201"/>
                    <a:pt x="1724813" y="1864201"/>
                    <a:pt x="1724813" y="1864201"/>
                  </a:cubicBezTo>
                  <a:cubicBezTo>
                    <a:pt x="1692584" y="1920025"/>
                    <a:pt x="1614809" y="1964441"/>
                    <a:pt x="1551218" y="1964942"/>
                  </a:cubicBezTo>
                  <a:cubicBezTo>
                    <a:pt x="1269083" y="1964870"/>
                    <a:pt x="1075114" y="1964821"/>
                    <a:pt x="941762" y="1964788"/>
                  </a:cubicBezTo>
                  <a:lnTo>
                    <a:pt x="931314" y="1964785"/>
                  </a:lnTo>
                  <a:lnTo>
                    <a:pt x="928498" y="1936844"/>
                  </a:lnTo>
                  <a:cubicBezTo>
                    <a:pt x="884808" y="1723335"/>
                    <a:pt x="695895" y="1562727"/>
                    <a:pt x="469470" y="1562725"/>
                  </a:cubicBezTo>
                  <a:cubicBezTo>
                    <a:pt x="437124" y="1562727"/>
                    <a:pt x="405542" y="1566003"/>
                    <a:pt x="375041" y="1572245"/>
                  </a:cubicBezTo>
                  <a:lnTo>
                    <a:pt x="316721" y="1590348"/>
                  </a:lnTo>
                  <a:lnTo>
                    <a:pt x="265859" y="1502303"/>
                  </a:lnTo>
                  <a:cubicBezTo>
                    <a:pt x="23623" y="1082984"/>
                    <a:pt x="23623" y="1082984"/>
                    <a:pt x="23623" y="1082984"/>
                  </a:cubicBezTo>
                  <a:cubicBezTo>
                    <a:pt x="-7738" y="1027661"/>
                    <a:pt x="-8158" y="938100"/>
                    <a:pt x="24070" y="882276"/>
                  </a:cubicBezTo>
                  <a:lnTo>
                    <a:pt x="475290" y="100743"/>
                  </a:lnTo>
                  <a:cubicBezTo>
                    <a:pt x="506713" y="46314"/>
                    <a:pt x="585292" y="502"/>
                    <a:pt x="648882" y="0"/>
                  </a:cubicBezTo>
                  <a:close/>
                </a:path>
              </a:pathLst>
            </a:custGeom>
            <a:pattFill prst="dkDnDiag">
              <a:fgClr>
                <a:srgbClr val="F8F8F8"/>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41" name="任意多边形 40"/>
            <p:cNvSpPr/>
            <p:nvPr>
              <p:custDataLst>
                <p:tags r:id="rId4"/>
              </p:custDataLst>
            </p:nvPr>
          </p:nvSpPr>
          <p:spPr>
            <a:xfrm>
              <a:off x="5898222" y="3508232"/>
              <a:ext cx="2199801" cy="1964871"/>
            </a:xfrm>
            <a:custGeom>
              <a:avLst/>
              <a:gdLst>
                <a:gd name="connsiteX0" fmla="*/ 928740 w 2199801"/>
                <a:gd name="connsiteY0" fmla="*/ 0 h 1964871"/>
                <a:gd name="connsiteX1" fmla="*/ 946889 w 2199801"/>
                <a:gd name="connsiteY1" fmla="*/ 5 h 1964871"/>
                <a:gd name="connsiteX2" fmla="*/ 1551718 w 2199801"/>
                <a:gd name="connsiteY2" fmla="*/ 160 h 1964871"/>
                <a:gd name="connsiteX3" fmla="*/ 1724864 w 2199801"/>
                <a:gd name="connsiteY3" fmla="*/ 100126 h 1964871"/>
                <a:gd name="connsiteX4" fmla="*/ 2176481 w 2199801"/>
                <a:gd name="connsiteY4" fmla="*/ 881887 h 1964871"/>
                <a:gd name="connsiteX5" fmla="*/ 2176033 w 2199801"/>
                <a:gd name="connsiteY5" fmla="*/ 1082596 h 1964871"/>
                <a:gd name="connsiteX6" fmla="*/ 1724814 w 2199801"/>
                <a:gd name="connsiteY6" fmla="*/ 1864130 h 1964871"/>
                <a:gd name="connsiteX7" fmla="*/ 1551220 w 2199801"/>
                <a:gd name="connsiteY7" fmla="*/ 1964871 h 1964871"/>
                <a:gd name="connsiteX8" fmla="*/ 648385 w 2199801"/>
                <a:gd name="connsiteY8" fmla="*/ 1964642 h 1964871"/>
                <a:gd name="connsiteX9" fmla="*/ 475239 w 2199801"/>
                <a:gd name="connsiteY9" fmla="*/ 1864676 h 1964871"/>
                <a:gd name="connsiteX10" fmla="*/ 23624 w 2199801"/>
                <a:gd name="connsiteY10" fmla="*/ 1082914 h 1964871"/>
                <a:gd name="connsiteX11" fmla="*/ 24071 w 2199801"/>
                <a:gd name="connsiteY11" fmla="*/ 882205 h 1964871"/>
                <a:gd name="connsiteX12" fmla="*/ 329674 w 2199801"/>
                <a:gd name="connsiteY12" fmla="*/ 352885 h 1964871"/>
                <a:gd name="connsiteX13" fmla="*/ 375044 w 2199801"/>
                <a:gd name="connsiteY13" fmla="*/ 366968 h 1964871"/>
                <a:gd name="connsiteX14" fmla="*/ 469472 w 2199801"/>
                <a:gd name="connsiteY14" fmla="*/ 376487 h 1964871"/>
                <a:gd name="connsiteX15" fmla="*/ 928501 w 2199801"/>
                <a:gd name="connsiteY15" fmla="*/ 2368 h 1964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99801" h="1964871">
                  <a:moveTo>
                    <a:pt x="928740" y="0"/>
                  </a:moveTo>
                  <a:lnTo>
                    <a:pt x="946889" y="5"/>
                  </a:lnTo>
                  <a:lnTo>
                    <a:pt x="1551718" y="160"/>
                  </a:lnTo>
                  <a:cubicBezTo>
                    <a:pt x="1614503" y="1053"/>
                    <a:pt x="1692699" y="46199"/>
                    <a:pt x="1724864" y="100126"/>
                  </a:cubicBezTo>
                  <a:lnTo>
                    <a:pt x="2176481" y="881887"/>
                  </a:lnTo>
                  <a:cubicBezTo>
                    <a:pt x="2207841" y="937210"/>
                    <a:pt x="2207456" y="1028168"/>
                    <a:pt x="2176033" y="1082596"/>
                  </a:cubicBezTo>
                  <a:lnTo>
                    <a:pt x="1724814" y="1864130"/>
                  </a:lnTo>
                  <a:cubicBezTo>
                    <a:pt x="1692584" y="1919954"/>
                    <a:pt x="1614812" y="1964370"/>
                    <a:pt x="1551220" y="1964871"/>
                  </a:cubicBezTo>
                  <a:lnTo>
                    <a:pt x="648385" y="1964642"/>
                  </a:lnTo>
                  <a:cubicBezTo>
                    <a:pt x="584796" y="1965145"/>
                    <a:pt x="506599" y="1919999"/>
                    <a:pt x="475239" y="1864676"/>
                  </a:cubicBezTo>
                  <a:lnTo>
                    <a:pt x="23624" y="1082914"/>
                  </a:lnTo>
                  <a:cubicBezTo>
                    <a:pt x="-7737" y="1027591"/>
                    <a:pt x="-8159" y="938029"/>
                    <a:pt x="24071" y="882205"/>
                  </a:cubicBezTo>
                  <a:lnTo>
                    <a:pt x="329674" y="352885"/>
                  </a:lnTo>
                  <a:lnTo>
                    <a:pt x="375044" y="366968"/>
                  </a:lnTo>
                  <a:cubicBezTo>
                    <a:pt x="405546" y="373210"/>
                    <a:pt x="437126" y="376488"/>
                    <a:pt x="469472" y="376487"/>
                  </a:cubicBezTo>
                  <a:cubicBezTo>
                    <a:pt x="695899" y="376487"/>
                    <a:pt x="884810" y="215877"/>
                    <a:pt x="928501" y="2368"/>
                  </a:cubicBezTo>
                  <a:close/>
                </a:path>
              </a:pathLst>
            </a:custGeom>
            <a:pattFill prst="dkDnDiag">
              <a:fgClr>
                <a:srgbClr val="F8F8F8"/>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sp>
        <p:nvSpPr>
          <p:cNvPr id="42" name="Freeform 5"/>
          <p:cNvSpPr/>
          <p:nvPr>
            <p:custDataLst>
              <p:tags r:id="rId5"/>
            </p:custDataLst>
          </p:nvPr>
        </p:nvSpPr>
        <p:spPr bwMode="auto">
          <a:xfrm>
            <a:off x="4119245" y="3292475"/>
            <a:ext cx="1288415" cy="114109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B050"/>
          </a:solidFill>
          <a:ln w="15875">
            <a:noFill/>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方正正纤黑简体" panose="02000000000000000000" pitchFamily="2" charset="-122"/>
              <a:cs typeface="+mn-cs"/>
              <a:sym typeface="Arial" panose="020B0604020202020204" pitchFamily="34" charset="0"/>
            </a:endParaRPr>
          </a:p>
        </p:txBody>
      </p:sp>
      <p:sp>
        <p:nvSpPr>
          <p:cNvPr id="44" name="Freeform 5"/>
          <p:cNvSpPr/>
          <p:nvPr>
            <p:custDataLst>
              <p:tags r:id="rId6"/>
            </p:custDataLst>
          </p:nvPr>
        </p:nvSpPr>
        <p:spPr bwMode="auto">
          <a:xfrm>
            <a:off x="5970905" y="2221230"/>
            <a:ext cx="1288415" cy="114109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C00000"/>
          </a:solidFill>
          <a:ln w="15875">
            <a:noFill/>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方正正纤黑简体" panose="02000000000000000000" pitchFamily="2" charset="-122"/>
              <a:cs typeface="+mn-cs"/>
              <a:sym typeface="Arial" panose="020B0604020202020204" pitchFamily="34" charset="0"/>
            </a:endParaRPr>
          </a:p>
        </p:txBody>
      </p:sp>
      <p:sp>
        <p:nvSpPr>
          <p:cNvPr id="45" name="椭圆 44"/>
          <p:cNvSpPr/>
          <p:nvPr>
            <p:custDataLst>
              <p:tags r:id="rId7"/>
            </p:custDataLst>
          </p:nvPr>
        </p:nvSpPr>
        <p:spPr>
          <a:xfrm>
            <a:off x="5250180" y="3124200"/>
            <a:ext cx="1479550" cy="1478280"/>
          </a:xfrm>
          <a:prstGeom prst="ellipse">
            <a:avLst/>
          </a:prstGeom>
          <a:solidFill>
            <a:schemeClr val="bg1">
              <a:alpha val="10000"/>
            </a:schemeClr>
          </a:solidFill>
          <a:ln w="22225">
            <a:gradFill flip="none" rotWithShape="1">
              <a:gsLst>
                <a:gs pos="71000">
                  <a:srgbClr val="ECECEC"/>
                </a:gs>
                <a:gs pos="92000">
                  <a:schemeClr val="bg1"/>
                </a:gs>
                <a:gs pos="45000">
                  <a:schemeClr val="bg1">
                    <a:lumMod val="85000"/>
                  </a:schemeClr>
                </a:gs>
                <a:gs pos="19000">
                  <a:schemeClr val="bg1"/>
                </a:gs>
              </a:gsLst>
              <a:lin ang="2700000" scaled="1"/>
              <a:tileRect/>
            </a:gradFill>
          </a:ln>
          <a:effectLst>
            <a:outerShdw blurRad="254000" dist="88900" dir="2700000" algn="tl" rotWithShape="0">
              <a:schemeClr val="accent3">
                <a:lumMod val="50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nvGrpSpPr>
          <p:cNvPr id="46" name="组合 45"/>
          <p:cNvGrpSpPr/>
          <p:nvPr>
            <p:custDataLst>
              <p:tags r:id="rId8"/>
            </p:custDataLst>
          </p:nvPr>
        </p:nvGrpSpPr>
        <p:grpSpPr>
          <a:xfrm rot="0">
            <a:off x="4286885" y="3481070"/>
            <a:ext cx="953135" cy="764540"/>
            <a:chOff x="4145699" y="1416086"/>
            <a:chExt cx="952500" cy="764461"/>
          </a:xfrm>
        </p:grpSpPr>
        <p:sp>
          <p:nvSpPr>
            <p:cNvPr id="47" name="文本框 46"/>
            <p:cNvSpPr txBox="1"/>
            <p:nvPr>
              <p:custDataLst>
                <p:tags r:id="rId9"/>
              </p:custDataLst>
            </p:nvPr>
          </p:nvSpPr>
          <p:spPr>
            <a:xfrm>
              <a:off x="4145699" y="1416086"/>
              <a:ext cx="952500" cy="64509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rPr>
                <a:t>05</a:t>
              </a:r>
              <a:endParaRPr kumimoji="0" lang="zh-CN" altLang="en-US" sz="3600" b="0" i="0" u="none" strike="noStrike" kern="120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endParaRPr>
            </a:p>
          </p:txBody>
        </p:sp>
        <p:sp>
          <p:nvSpPr>
            <p:cNvPr id="48" name="文本框 47"/>
            <p:cNvSpPr txBox="1"/>
            <p:nvPr>
              <p:custDataLst>
                <p:tags r:id="rId10"/>
              </p:custDataLst>
            </p:nvPr>
          </p:nvSpPr>
          <p:spPr>
            <a:xfrm>
              <a:off x="4145699" y="1903548"/>
              <a:ext cx="9525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rgbClr val="FFFFFF"/>
                  </a:solidFill>
                  <a:effectLst/>
                  <a:uLnTx/>
                  <a:uFillTx/>
                  <a:latin typeface="LiHei Pro" panose="020B0500000000000000" pitchFamily="34" charset="-122"/>
                  <a:ea typeface="LiHei Pro" panose="020B0500000000000000" pitchFamily="34" charset="-122"/>
                  <a:cs typeface="+mn-cs"/>
                </a:rPr>
                <a:t>OPTION</a:t>
              </a:r>
              <a:endParaRPr kumimoji="0" lang="zh-CN" altLang="en-US" sz="1200" b="0" i="0" u="none" strike="noStrike" kern="1200" cap="none" spc="0" normalizeH="0" baseline="0" noProof="0" dirty="0">
                <a:ln>
                  <a:noFill/>
                </a:ln>
                <a:solidFill>
                  <a:srgbClr val="FFFFFF"/>
                </a:solidFill>
                <a:effectLst/>
                <a:uLnTx/>
                <a:uFillTx/>
                <a:latin typeface="LiHei Pro" panose="020B0500000000000000" pitchFamily="34" charset="-122"/>
                <a:ea typeface="LiHei Pro" panose="020B0500000000000000" pitchFamily="34" charset="-122"/>
                <a:cs typeface="+mn-cs"/>
              </a:endParaRPr>
            </a:p>
          </p:txBody>
        </p:sp>
      </p:grpSp>
      <p:grpSp>
        <p:nvGrpSpPr>
          <p:cNvPr id="49" name="组合 48"/>
          <p:cNvGrpSpPr/>
          <p:nvPr>
            <p:custDataLst>
              <p:tags r:id="rId11"/>
            </p:custDataLst>
          </p:nvPr>
        </p:nvGrpSpPr>
        <p:grpSpPr>
          <a:xfrm rot="0">
            <a:off x="6139180" y="2409825"/>
            <a:ext cx="953135" cy="764540"/>
            <a:chOff x="4145699" y="1416086"/>
            <a:chExt cx="952500" cy="764461"/>
          </a:xfrm>
        </p:grpSpPr>
        <p:sp>
          <p:nvSpPr>
            <p:cNvPr id="50" name="文本框 49"/>
            <p:cNvSpPr txBox="1"/>
            <p:nvPr>
              <p:custDataLst>
                <p:tags r:id="rId12"/>
              </p:custDataLst>
            </p:nvPr>
          </p:nvSpPr>
          <p:spPr>
            <a:xfrm>
              <a:off x="4145699" y="1416086"/>
              <a:ext cx="95250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rPr>
                <a:t>02</a:t>
              </a:r>
              <a:endParaRPr kumimoji="0" lang="zh-CN" altLang="en-US" sz="3600" b="0" i="0" u="none" strike="noStrike" kern="120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endParaRPr>
            </a:p>
          </p:txBody>
        </p:sp>
        <p:sp>
          <p:nvSpPr>
            <p:cNvPr id="51" name="文本框 50"/>
            <p:cNvSpPr txBox="1"/>
            <p:nvPr>
              <p:custDataLst>
                <p:tags r:id="rId13"/>
              </p:custDataLst>
            </p:nvPr>
          </p:nvSpPr>
          <p:spPr>
            <a:xfrm>
              <a:off x="4145699" y="1903548"/>
              <a:ext cx="9525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rgbClr val="FFFFFF"/>
                  </a:solidFill>
                  <a:effectLst/>
                  <a:uLnTx/>
                  <a:uFillTx/>
                  <a:latin typeface="LiHei Pro" panose="020B0500000000000000" pitchFamily="34" charset="-122"/>
                  <a:ea typeface="LiHei Pro" panose="020B0500000000000000" pitchFamily="34" charset="-122"/>
                  <a:cs typeface="+mn-cs"/>
                </a:rPr>
                <a:t>OPTION</a:t>
              </a:r>
              <a:endParaRPr kumimoji="0" lang="zh-CN" altLang="en-US" sz="1200" b="0" i="0" u="none" strike="noStrike" kern="1200" cap="none" spc="0" normalizeH="0" baseline="0" noProof="0" dirty="0">
                <a:ln>
                  <a:noFill/>
                </a:ln>
                <a:solidFill>
                  <a:srgbClr val="FFFFFF"/>
                </a:solidFill>
                <a:effectLst/>
                <a:uLnTx/>
                <a:uFillTx/>
                <a:latin typeface="LiHei Pro" panose="020B0500000000000000" pitchFamily="34" charset="-122"/>
                <a:ea typeface="LiHei Pro" panose="020B0500000000000000" pitchFamily="34" charset="-122"/>
                <a:cs typeface="+mn-cs"/>
              </a:endParaRPr>
            </a:p>
          </p:txBody>
        </p:sp>
      </p:grpSp>
      <p:grpSp>
        <p:nvGrpSpPr>
          <p:cNvPr id="10" name="组合 9"/>
          <p:cNvGrpSpPr/>
          <p:nvPr/>
        </p:nvGrpSpPr>
        <p:grpSpPr>
          <a:xfrm>
            <a:off x="5970905" y="4354195"/>
            <a:ext cx="1287780" cy="1140460"/>
            <a:chOff x="9263" y="6857"/>
            <a:chExt cx="2028" cy="1796"/>
          </a:xfrm>
        </p:grpSpPr>
        <p:sp>
          <p:nvSpPr>
            <p:cNvPr id="43" name="Freeform 5"/>
            <p:cNvSpPr/>
            <p:nvPr>
              <p:custDataLst>
                <p:tags r:id="rId14"/>
              </p:custDataLst>
            </p:nvPr>
          </p:nvSpPr>
          <p:spPr bwMode="auto">
            <a:xfrm>
              <a:off x="9263" y="6857"/>
              <a:ext cx="2029" cy="179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A1C921"/>
            </a:solidFill>
            <a:ln w="15875">
              <a:noFill/>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方正正纤黑简体" panose="02000000000000000000" pitchFamily="2" charset="-122"/>
                <a:cs typeface="+mn-cs"/>
                <a:sym typeface="Arial" panose="020B0604020202020204" pitchFamily="34" charset="0"/>
              </a:endParaRPr>
            </a:p>
          </p:txBody>
        </p:sp>
        <p:grpSp>
          <p:nvGrpSpPr>
            <p:cNvPr id="52" name="组合 51"/>
            <p:cNvGrpSpPr/>
            <p:nvPr>
              <p:custDataLst>
                <p:tags r:id="rId15"/>
              </p:custDataLst>
            </p:nvPr>
          </p:nvGrpSpPr>
          <p:grpSpPr>
            <a:xfrm rot="0">
              <a:off x="9528" y="7154"/>
              <a:ext cx="1501" cy="1204"/>
              <a:chOff x="4145699" y="1416086"/>
              <a:chExt cx="952500" cy="764461"/>
            </a:xfrm>
          </p:grpSpPr>
          <p:sp>
            <p:nvSpPr>
              <p:cNvPr id="53" name="文本框 52"/>
              <p:cNvSpPr txBox="1"/>
              <p:nvPr>
                <p:custDataLst>
                  <p:tags r:id="rId16"/>
                </p:custDataLst>
              </p:nvPr>
            </p:nvSpPr>
            <p:spPr>
              <a:xfrm>
                <a:off x="4145699" y="1416086"/>
                <a:ext cx="95250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rPr>
                  <a:t>03</a:t>
                </a:r>
                <a:endParaRPr kumimoji="0" lang="zh-CN" altLang="en-US" sz="3600" b="0" i="0" u="none" strike="noStrike" kern="120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endParaRPr>
              </a:p>
            </p:txBody>
          </p:sp>
          <p:sp>
            <p:nvSpPr>
              <p:cNvPr id="54" name="文本框 53"/>
              <p:cNvSpPr txBox="1"/>
              <p:nvPr>
                <p:custDataLst>
                  <p:tags r:id="rId17"/>
                </p:custDataLst>
              </p:nvPr>
            </p:nvSpPr>
            <p:spPr>
              <a:xfrm>
                <a:off x="4145699" y="1903548"/>
                <a:ext cx="9525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rgbClr val="FFFFFF"/>
                    </a:solidFill>
                    <a:effectLst/>
                    <a:uLnTx/>
                    <a:uFillTx/>
                    <a:latin typeface="LiHei Pro" panose="020B0500000000000000" pitchFamily="34" charset="-122"/>
                    <a:ea typeface="LiHei Pro" panose="020B0500000000000000" pitchFamily="34" charset="-122"/>
                    <a:cs typeface="+mn-cs"/>
                  </a:rPr>
                  <a:t>OPTION</a:t>
                </a:r>
                <a:endParaRPr kumimoji="0" lang="zh-CN" altLang="en-US" sz="1200" b="0" i="0" u="none" strike="noStrike" kern="1200" cap="none" spc="0" normalizeH="0" baseline="0" noProof="0" dirty="0">
                  <a:ln>
                    <a:noFill/>
                  </a:ln>
                  <a:solidFill>
                    <a:srgbClr val="FFFFFF"/>
                  </a:solidFill>
                  <a:effectLst/>
                  <a:uLnTx/>
                  <a:uFillTx/>
                  <a:latin typeface="LiHei Pro" panose="020B0500000000000000" pitchFamily="34" charset="-122"/>
                  <a:ea typeface="LiHei Pro" panose="020B0500000000000000" pitchFamily="34" charset="-122"/>
                  <a:cs typeface="+mn-cs"/>
                </a:endParaRPr>
              </a:p>
            </p:txBody>
          </p:sp>
        </p:grpSp>
      </p:grpSp>
      <p:sp>
        <p:nvSpPr>
          <p:cNvPr id="56" name="Freeform 5"/>
          <p:cNvSpPr/>
          <p:nvPr>
            <p:custDataLst>
              <p:tags r:id="rId18"/>
            </p:custDataLst>
          </p:nvPr>
        </p:nvSpPr>
        <p:spPr bwMode="auto">
          <a:xfrm>
            <a:off x="4508500" y="5019675"/>
            <a:ext cx="1092200" cy="9671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15875">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sym typeface="Arial" panose="020B0604020202020204" pitchFamily="34" charset="0"/>
            </a:endParaRPr>
          </a:p>
        </p:txBody>
      </p:sp>
      <p:sp>
        <p:nvSpPr>
          <p:cNvPr id="57" name="Freeform 5"/>
          <p:cNvSpPr/>
          <p:nvPr>
            <p:custDataLst>
              <p:tags r:id="rId19"/>
            </p:custDataLst>
          </p:nvPr>
        </p:nvSpPr>
        <p:spPr bwMode="auto">
          <a:xfrm>
            <a:off x="7400925" y="3394075"/>
            <a:ext cx="1092200" cy="9671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1587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sym typeface="Arial" panose="020B0604020202020204" pitchFamily="34" charset="0"/>
            </a:endParaRPr>
          </a:p>
        </p:txBody>
      </p:sp>
      <p:grpSp>
        <p:nvGrpSpPr>
          <p:cNvPr id="65" name="组合 64"/>
          <p:cNvGrpSpPr/>
          <p:nvPr>
            <p:custDataLst>
              <p:tags r:id="rId20"/>
            </p:custDataLst>
          </p:nvPr>
        </p:nvGrpSpPr>
        <p:grpSpPr>
          <a:xfrm rot="0">
            <a:off x="7723505" y="3712210"/>
            <a:ext cx="447675" cy="320675"/>
            <a:chOff x="9335872" y="5612184"/>
            <a:chExt cx="655071" cy="469403"/>
          </a:xfrm>
          <a:solidFill>
            <a:schemeClr val="accent2"/>
          </a:solidFill>
        </p:grpSpPr>
        <p:sp>
          <p:nvSpPr>
            <p:cNvPr id="66" name="Freeform 98"/>
            <p:cNvSpPr/>
            <p:nvPr>
              <p:custDataLst>
                <p:tags r:id="rId21"/>
              </p:custDataLst>
            </p:nvPr>
          </p:nvSpPr>
          <p:spPr bwMode="auto">
            <a:xfrm>
              <a:off x="9335872" y="5612184"/>
              <a:ext cx="398796" cy="271966"/>
            </a:xfrm>
            <a:custGeom>
              <a:avLst/>
              <a:gdLst>
                <a:gd name="T0" fmla="*/ 156 w 305"/>
                <a:gd name="T1" fmla="*/ 156 h 208"/>
                <a:gd name="T2" fmla="*/ 305 w 305"/>
                <a:gd name="T3" fmla="*/ 156 h 208"/>
                <a:gd name="T4" fmla="*/ 305 w 305"/>
                <a:gd name="T5" fmla="*/ 54 h 208"/>
                <a:gd name="T6" fmla="*/ 156 w 305"/>
                <a:gd name="T7" fmla="*/ 54 h 208"/>
                <a:gd name="T8" fmla="*/ 156 w 305"/>
                <a:gd name="T9" fmla="*/ 0 h 208"/>
                <a:gd name="T10" fmla="*/ 0 w 305"/>
                <a:gd name="T11" fmla="*/ 106 h 208"/>
                <a:gd name="T12" fmla="*/ 156 w 305"/>
                <a:gd name="T13" fmla="*/ 208 h 208"/>
                <a:gd name="T14" fmla="*/ 156 w 305"/>
                <a:gd name="T15" fmla="*/ 156 h 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5" h="208">
                  <a:moveTo>
                    <a:pt x="156" y="156"/>
                  </a:moveTo>
                  <a:lnTo>
                    <a:pt x="305" y="156"/>
                  </a:lnTo>
                  <a:lnTo>
                    <a:pt x="305" y="54"/>
                  </a:lnTo>
                  <a:lnTo>
                    <a:pt x="156" y="54"/>
                  </a:lnTo>
                  <a:lnTo>
                    <a:pt x="156" y="0"/>
                  </a:lnTo>
                  <a:lnTo>
                    <a:pt x="0" y="106"/>
                  </a:lnTo>
                  <a:lnTo>
                    <a:pt x="156" y="208"/>
                  </a:lnTo>
                  <a:lnTo>
                    <a:pt x="156" y="156"/>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7" name="Freeform 99"/>
            <p:cNvSpPr/>
            <p:nvPr>
              <p:custDataLst>
                <p:tags r:id="rId22"/>
              </p:custDataLst>
            </p:nvPr>
          </p:nvSpPr>
          <p:spPr bwMode="auto">
            <a:xfrm>
              <a:off x="9592147" y="5812236"/>
              <a:ext cx="398796" cy="269351"/>
            </a:xfrm>
            <a:custGeom>
              <a:avLst/>
              <a:gdLst>
                <a:gd name="T0" fmla="*/ 305 w 305"/>
                <a:gd name="T1" fmla="*/ 107 h 206"/>
                <a:gd name="T2" fmla="*/ 149 w 305"/>
                <a:gd name="T3" fmla="*/ 0 h 206"/>
                <a:gd name="T4" fmla="*/ 149 w 305"/>
                <a:gd name="T5" fmla="*/ 52 h 206"/>
                <a:gd name="T6" fmla="*/ 0 w 305"/>
                <a:gd name="T7" fmla="*/ 52 h 206"/>
                <a:gd name="T8" fmla="*/ 0 w 305"/>
                <a:gd name="T9" fmla="*/ 154 h 206"/>
                <a:gd name="T10" fmla="*/ 149 w 305"/>
                <a:gd name="T11" fmla="*/ 154 h 206"/>
                <a:gd name="T12" fmla="*/ 149 w 305"/>
                <a:gd name="T13" fmla="*/ 206 h 206"/>
                <a:gd name="T14" fmla="*/ 305 w 305"/>
                <a:gd name="T15" fmla="*/ 107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5" h="206">
                  <a:moveTo>
                    <a:pt x="305" y="107"/>
                  </a:moveTo>
                  <a:lnTo>
                    <a:pt x="149" y="0"/>
                  </a:lnTo>
                  <a:lnTo>
                    <a:pt x="149" y="52"/>
                  </a:lnTo>
                  <a:lnTo>
                    <a:pt x="0" y="52"/>
                  </a:lnTo>
                  <a:lnTo>
                    <a:pt x="0" y="154"/>
                  </a:lnTo>
                  <a:lnTo>
                    <a:pt x="149" y="154"/>
                  </a:lnTo>
                  <a:lnTo>
                    <a:pt x="149" y="206"/>
                  </a:lnTo>
                  <a:lnTo>
                    <a:pt x="305" y="107"/>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8" name="Freeform 100"/>
            <p:cNvSpPr>
              <a:spLocks noEditPoints="1"/>
            </p:cNvSpPr>
            <p:nvPr>
              <p:custDataLst>
                <p:tags r:id="rId23"/>
              </p:custDataLst>
            </p:nvPr>
          </p:nvSpPr>
          <p:spPr bwMode="auto">
            <a:xfrm>
              <a:off x="9752974" y="5630489"/>
              <a:ext cx="185669" cy="185669"/>
            </a:xfrm>
            <a:custGeom>
              <a:avLst/>
              <a:gdLst>
                <a:gd name="T0" fmla="*/ 30 w 60"/>
                <a:gd name="T1" fmla="*/ 60 h 60"/>
                <a:gd name="T2" fmla="*/ 60 w 60"/>
                <a:gd name="T3" fmla="*/ 30 h 60"/>
                <a:gd name="T4" fmla="*/ 30 w 60"/>
                <a:gd name="T5" fmla="*/ 0 h 60"/>
                <a:gd name="T6" fmla="*/ 0 w 60"/>
                <a:gd name="T7" fmla="*/ 30 h 60"/>
                <a:gd name="T8" fmla="*/ 30 w 60"/>
                <a:gd name="T9" fmla="*/ 60 h 60"/>
                <a:gd name="T10" fmla="*/ 30 w 60"/>
                <a:gd name="T11" fmla="*/ 4 h 60"/>
                <a:gd name="T12" fmla="*/ 56 w 60"/>
                <a:gd name="T13" fmla="*/ 30 h 60"/>
                <a:gd name="T14" fmla="*/ 30 w 60"/>
                <a:gd name="T15" fmla="*/ 56 h 60"/>
                <a:gd name="T16" fmla="*/ 4 w 60"/>
                <a:gd name="T17" fmla="*/ 30 h 60"/>
                <a:gd name="T18" fmla="*/ 30 w 60"/>
                <a:gd name="T19"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60"/>
                  </a:moveTo>
                  <a:cubicBezTo>
                    <a:pt x="47" y="60"/>
                    <a:pt x="60" y="47"/>
                    <a:pt x="60" y="30"/>
                  </a:cubicBezTo>
                  <a:cubicBezTo>
                    <a:pt x="60" y="14"/>
                    <a:pt x="47" y="0"/>
                    <a:pt x="30" y="0"/>
                  </a:cubicBezTo>
                  <a:cubicBezTo>
                    <a:pt x="14" y="0"/>
                    <a:pt x="0" y="14"/>
                    <a:pt x="0" y="30"/>
                  </a:cubicBezTo>
                  <a:cubicBezTo>
                    <a:pt x="0" y="47"/>
                    <a:pt x="14" y="60"/>
                    <a:pt x="30" y="60"/>
                  </a:cubicBezTo>
                  <a:close/>
                  <a:moveTo>
                    <a:pt x="30" y="4"/>
                  </a:moveTo>
                  <a:cubicBezTo>
                    <a:pt x="45" y="4"/>
                    <a:pt x="56" y="16"/>
                    <a:pt x="56" y="30"/>
                  </a:cubicBezTo>
                  <a:cubicBezTo>
                    <a:pt x="56" y="45"/>
                    <a:pt x="45" y="56"/>
                    <a:pt x="30" y="56"/>
                  </a:cubicBezTo>
                  <a:cubicBezTo>
                    <a:pt x="16" y="56"/>
                    <a:pt x="4" y="45"/>
                    <a:pt x="4" y="30"/>
                  </a:cubicBezTo>
                  <a:cubicBezTo>
                    <a:pt x="4" y="16"/>
                    <a:pt x="16" y="4"/>
                    <a:pt x="30" y="4"/>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9" name="Freeform 101"/>
            <p:cNvSpPr>
              <a:spLocks noEditPoints="1"/>
            </p:cNvSpPr>
            <p:nvPr>
              <p:custDataLst>
                <p:tags r:id="rId24"/>
              </p:custDataLst>
            </p:nvPr>
          </p:nvSpPr>
          <p:spPr bwMode="auto">
            <a:xfrm>
              <a:off x="9777816" y="5655333"/>
              <a:ext cx="135983" cy="138598"/>
            </a:xfrm>
            <a:custGeom>
              <a:avLst/>
              <a:gdLst>
                <a:gd name="T0" fmla="*/ 22 w 44"/>
                <a:gd name="T1" fmla="*/ 45 h 45"/>
                <a:gd name="T2" fmla="*/ 44 w 44"/>
                <a:gd name="T3" fmla="*/ 22 h 45"/>
                <a:gd name="T4" fmla="*/ 22 w 44"/>
                <a:gd name="T5" fmla="*/ 0 h 45"/>
                <a:gd name="T6" fmla="*/ 0 w 44"/>
                <a:gd name="T7" fmla="*/ 22 h 45"/>
                <a:gd name="T8" fmla="*/ 22 w 44"/>
                <a:gd name="T9" fmla="*/ 45 h 45"/>
                <a:gd name="T10" fmla="*/ 21 w 44"/>
                <a:gd name="T11" fmla="*/ 24 h 45"/>
                <a:gd name="T12" fmla="*/ 13 w 44"/>
                <a:gd name="T13" fmla="*/ 17 h 45"/>
                <a:gd name="T14" fmla="*/ 20 w 44"/>
                <a:gd name="T15" fmla="*/ 9 h 45"/>
                <a:gd name="T16" fmla="*/ 20 w 44"/>
                <a:gd name="T17" fmla="*/ 5 h 45"/>
                <a:gd name="T18" fmla="*/ 24 w 44"/>
                <a:gd name="T19" fmla="*/ 5 h 45"/>
                <a:gd name="T20" fmla="*/ 24 w 44"/>
                <a:gd name="T21" fmla="*/ 9 h 45"/>
                <a:gd name="T22" fmla="*/ 31 w 44"/>
                <a:gd name="T23" fmla="*/ 10 h 45"/>
                <a:gd name="T24" fmla="*/ 29 w 44"/>
                <a:gd name="T25" fmla="*/ 15 h 45"/>
                <a:gd name="T26" fmla="*/ 23 w 44"/>
                <a:gd name="T27" fmla="*/ 13 h 45"/>
                <a:gd name="T28" fmla="*/ 19 w 44"/>
                <a:gd name="T29" fmla="*/ 16 h 45"/>
                <a:gd name="T30" fmla="*/ 25 w 44"/>
                <a:gd name="T31" fmla="*/ 19 h 45"/>
                <a:gd name="T32" fmla="*/ 32 w 44"/>
                <a:gd name="T33" fmla="*/ 27 h 45"/>
                <a:gd name="T34" fmla="*/ 24 w 44"/>
                <a:gd name="T35" fmla="*/ 35 h 45"/>
                <a:gd name="T36" fmla="*/ 24 w 44"/>
                <a:gd name="T37" fmla="*/ 40 h 45"/>
                <a:gd name="T38" fmla="*/ 20 w 44"/>
                <a:gd name="T39" fmla="*/ 40 h 45"/>
                <a:gd name="T40" fmla="*/ 20 w 44"/>
                <a:gd name="T41" fmla="*/ 36 h 45"/>
                <a:gd name="T42" fmla="*/ 13 w 44"/>
                <a:gd name="T43" fmla="*/ 34 h 45"/>
                <a:gd name="T44" fmla="*/ 14 w 44"/>
                <a:gd name="T45" fmla="*/ 29 h 45"/>
                <a:gd name="T46" fmla="*/ 21 w 44"/>
                <a:gd name="T47" fmla="*/ 31 h 45"/>
                <a:gd name="T48" fmla="*/ 25 w 44"/>
                <a:gd name="T49" fmla="*/ 28 h 45"/>
                <a:gd name="T50" fmla="*/ 21 w 44"/>
                <a:gd name="T51" fmla="*/ 2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 h="45">
                  <a:moveTo>
                    <a:pt x="22" y="45"/>
                  </a:moveTo>
                  <a:cubicBezTo>
                    <a:pt x="34" y="45"/>
                    <a:pt x="44" y="35"/>
                    <a:pt x="44" y="22"/>
                  </a:cubicBezTo>
                  <a:cubicBezTo>
                    <a:pt x="44" y="10"/>
                    <a:pt x="34" y="0"/>
                    <a:pt x="22" y="0"/>
                  </a:cubicBezTo>
                  <a:cubicBezTo>
                    <a:pt x="10" y="0"/>
                    <a:pt x="0" y="10"/>
                    <a:pt x="0" y="22"/>
                  </a:cubicBezTo>
                  <a:cubicBezTo>
                    <a:pt x="0" y="35"/>
                    <a:pt x="10" y="45"/>
                    <a:pt x="22" y="45"/>
                  </a:cubicBezTo>
                  <a:close/>
                  <a:moveTo>
                    <a:pt x="21" y="24"/>
                  </a:moveTo>
                  <a:cubicBezTo>
                    <a:pt x="16" y="23"/>
                    <a:pt x="13" y="21"/>
                    <a:pt x="13" y="17"/>
                  </a:cubicBezTo>
                  <a:cubicBezTo>
                    <a:pt x="13" y="13"/>
                    <a:pt x="16" y="10"/>
                    <a:pt x="20" y="9"/>
                  </a:cubicBezTo>
                  <a:cubicBezTo>
                    <a:pt x="20" y="5"/>
                    <a:pt x="20" y="5"/>
                    <a:pt x="20" y="5"/>
                  </a:cubicBezTo>
                  <a:cubicBezTo>
                    <a:pt x="24" y="5"/>
                    <a:pt x="24" y="5"/>
                    <a:pt x="24" y="5"/>
                  </a:cubicBezTo>
                  <a:cubicBezTo>
                    <a:pt x="24" y="9"/>
                    <a:pt x="24" y="9"/>
                    <a:pt x="24" y="9"/>
                  </a:cubicBezTo>
                  <a:cubicBezTo>
                    <a:pt x="27" y="9"/>
                    <a:pt x="29" y="9"/>
                    <a:pt x="31" y="10"/>
                  </a:cubicBezTo>
                  <a:cubicBezTo>
                    <a:pt x="29" y="15"/>
                    <a:pt x="29" y="15"/>
                    <a:pt x="29" y="15"/>
                  </a:cubicBezTo>
                  <a:cubicBezTo>
                    <a:pt x="28" y="14"/>
                    <a:pt x="26" y="13"/>
                    <a:pt x="23" y="13"/>
                  </a:cubicBezTo>
                  <a:cubicBezTo>
                    <a:pt x="20" y="13"/>
                    <a:pt x="19" y="15"/>
                    <a:pt x="19" y="16"/>
                  </a:cubicBezTo>
                  <a:cubicBezTo>
                    <a:pt x="19" y="17"/>
                    <a:pt x="21" y="18"/>
                    <a:pt x="25" y="19"/>
                  </a:cubicBezTo>
                  <a:cubicBezTo>
                    <a:pt x="30" y="21"/>
                    <a:pt x="32" y="24"/>
                    <a:pt x="32" y="27"/>
                  </a:cubicBezTo>
                  <a:cubicBezTo>
                    <a:pt x="32" y="31"/>
                    <a:pt x="29" y="34"/>
                    <a:pt x="24" y="35"/>
                  </a:cubicBezTo>
                  <a:cubicBezTo>
                    <a:pt x="24" y="40"/>
                    <a:pt x="24" y="40"/>
                    <a:pt x="24" y="40"/>
                  </a:cubicBezTo>
                  <a:cubicBezTo>
                    <a:pt x="20" y="40"/>
                    <a:pt x="20" y="40"/>
                    <a:pt x="20" y="40"/>
                  </a:cubicBezTo>
                  <a:cubicBezTo>
                    <a:pt x="20" y="36"/>
                    <a:pt x="20" y="36"/>
                    <a:pt x="20" y="36"/>
                  </a:cubicBezTo>
                  <a:cubicBezTo>
                    <a:pt x="17" y="36"/>
                    <a:pt x="14" y="35"/>
                    <a:pt x="13" y="34"/>
                  </a:cubicBezTo>
                  <a:cubicBezTo>
                    <a:pt x="14" y="29"/>
                    <a:pt x="14" y="29"/>
                    <a:pt x="14" y="29"/>
                  </a:cubicBezTo>
                  <a:cubicBezTo>
                    <a:pt x="16" y="30"/>
                    <a:pt x="18" y="31"/>
                    <a:pt x="21" y="31"/>
                  </a:cubicBezTo>
                  <a:cubicBezTo>
                    <a:pt x="24" y="31"/>
                    <a:pt x="25" y="30"/>
                    <a:pt x="25" y="28"/>
                  </a:cubicBezTo>
                  <a:cubicBezTo>
                    <a:pt x="25" y="26"/>
                    <a:pt x="24" y="25"/>
                    <a:pt x="21" y="24"/>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0" name="Freeform 102"/>
            <p:cNvSpPr>
              <a:spLocks noEditPoints="1"/>
            </p:cNvSpPr>
            <p:nvPr>
              <p:custDataLst>
                <p:tags r:id="rId25"/>
              </p:custDataLst>
            </p:nvPr>
          </p:nvSpPr>
          <p:spPr bwMode="auto">
            <a:xfrm>
              <a:off x="9356792" y="5871074"/>
              <a:ext cx="185669" cy="185669"/>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6 h 60"/>
                <a:gd name="T12" fmla="*/ 4 w 60"/>
                <a:gd name="T13" fmla="*/ 30 h 60"/>
                <a:gd name="T14" fmla="*/ 30 w 60"/>
                <a:gd name="T15" fmla="*/ 4 h 60"/>
                <a:gd name="T16" fmla="*/ 56 w 60"/>
                <a:gd name="T17" fmla="*/ 30 h 60"/>
                <a:gd name="T18" fmla="*/ 30 w 60"/>
                <a:gd name="T19" fmla="*/ 5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6"/>
                  </a:moveTo>
                  <a:cubicBezTo>
                    <a:pt x="15" y="56"/>
                    <a:pt x="4" y="44"/>
                    <a:pt x="4" y="30"/>
                  </a:cubicBezTo>
                  <a:cubicBezTo>
                    <a:pt x="4" y="16"/>
                    <a:pt x="15" y="4"/>
                    <a:pt x="30" y="4"/>
                  </a:cubicBezTo>
                  <a:cubicBezTo>
                    <a:pt x="44" y="4"/>
                    <a:pt x="56" y="16"/>
                    <a:pt x="56" y="30"/>
                  </a:cubicBezTo>
                  <a:cubicBezTo>
                    <a:pt x="56" y="44"/>
                    <a:pt x="44" y="56"/>
                    <a:pt x="30" y="56"/>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1" name="Freeform 103"/>
            <p:cNvSpPr>
              <a:spLocks noEditPoints="1"/>
            </p:cNvSpPr>
            <p:nvPr>
              <p:custDataLst>
                <p:tags r:id="rId26"/>
              </p:custDataLst>
            </p:nvPr>
          </p:nvSpPr>
          <p:spPr bwMode="auto">
            <a:xfrm>
              <a:off x="9381636" y="5895918"/>
              <a:ext cx="135983" cy="135983"/>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4 w 44"/>
                <a:gd name="T11" fmla="*/ 35 h 44"/>
                <a:gd name="T12" fmla="*/ 24 w 44"/>
                <a:gd name="T13" fmla="*/ 39 h 44"/>
                <a:gd name="T14" fmla="*/ 20 w 44"/>
                <a:gd name="T15" fmla="*/ 39 h 44"/>
                <a:gd name="T16" fmla="*/ 20 w 44"/>
                <a:gd name="T17" fmla="*/ 35 h 44"/>
                <a:gd name="T18" fmla="*/ 12 w 44"/>
                <a:gd name="T19" fmla="*/ 34 h 44"/>
                <a:gd name="T20" fmla="*/ 14 w 44"/>
                <a:gd name="T21" fmla="*/ 29 h 44"/>
                <a:gd name="T22" fmla="*/ 21 w 44"/>
                <a:gd name="T23" fmla="*/ 30 h 44"/>
                <a:gd name="T24" fmla="*/ 25 w 44"/>
                <a:gd name="T25" fmla="*/ 28 h 44"/>
                <a:gd name="T26" fmla="*/ 20 w 44"/>
                <a:gd name="T27" fmla="*/ 24 h 44"/>
                <a:gd name="T28" fmla="*/ 13 w 44"/>
                <a:gd name="T29" fmla="*/ 16 h 44"/>
                <a:gd name="T30" fmla="*/ 20 w 44"/>
                <a:gd name="T31" fmla="*/ 9 h 44"/>
                <a:gd name="T32" fmla="*/ 20 w 44"/>
                <a:gd name="T33" fmla="*/ 5 h 44"/>
                <a:gd name="T34" fmla="*/ 24 w 44"/>
                <a:gd name="T35" fmla="*/ 5 h 44"/>
                <a:gd name="T36" fmla="*/ 24 w 44"/>
                <a:gd name="T37" fmla="*/ 8 h 44"/>
                <a:gd name="T38" fmla="*/ 30 w 44"/>
                <a:gd name="T39" fmla="*/ 10 h 44"/>
                <a:gd name="T40" fmla="*/ 29 w 44"/>
                <a:gd name="T41" fmla="*/ 15 h 44"/>
                <a:gd name="T42" fmla="*/ 23 w 44"/>
                <a:gd name="T43" fmla="*/ 13 h 44"/>
                <a:gd name="T44" fmla="*/ 19 w 44"/>
                <a:gd name="T45" fmla="*/ 16 h 44"/>
                <a:gd name="T46" fmla="*/ 24 w 44"/>
                <a:gd name="T47" fmla="*/ 19 h 44"/>
                <a:gd name="T48" fmla="*/ 31 w 44"/>
                <a:gd name="T49" fmla="*/ 27 h 44"/>
                <a:gd name="T50" fmla="*/ 24 w 44"/>
                <a:gd name="T51" fmla="*/ 3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4" y="35"/>
                  </a:moveTo>
                  <a:cubicBezTo>
                    <a:pt x="24" y="39"/>
                    <a:pt x="24" y="39"/>
                    <a:pt x="24" y="39"/>
                  </a:cubicBezTo>
                  <a:cubicBezTo>
                    <a:pt x="20" y="39"/>
                    <a:pt x="20" y="39"/>
                    <a:pt x="20" y="39"/>
                  </a:cubicBezTo>
                  <a:cubicBezTo>
                    <a:pt x="20" y="35"/>
                    <a:pt x="20" y="35"/>
                    <a:pt x="20" y="35"/>
                  </a:cubicBezTo>
                  <a:cubicBezTo>
                    <a:pt x="17" y="35"/>
                    <a:pt x="14" y="34"/>
                    <a:pt x="12" y="34"/>
                  </a:cubicBezTo>
                  <a:cubicBezTo>
                    <a:pt x="14" y="29"/>
                    <a:pt x="14" y="29"/>
                    <a:pt x="14" y="29"/>
                  </a:cubicBezTo>
                  <a:cubicBezTo>
                    <a:pt x="15" y="30"/>
                    <a:pt x="18" y="30"/>
                    <a:pt x="21" y="30"/>
                  </a:cubicBezTo>
                  <a:cubicBezTo>
                    <a:pt x="23" y="30"/>
                    <a:pt x="25" y="29"/>
                    <a:pt x="25" y="28"/>
                  </a:cubicBezTo>
                  <a:cubicBezTo>
                    <a:pt x="25" y="26"/>
                    <a:pt x="24" y="25"/>
                    <a:pt x="20" y="24"/>
                  </a:cubicBezTo>
                  <a:cubicBezTo>
                    <a:pt x="16" y="23"/>
                    <a:pt x="13" y="20"/>
                    <a:pt x="13" y="16"/>
                  </a:cubicBezTo>
                  <a:cubicBezTo>
                    <a:pt x="13" y="12"/>
                    <a:pt x="15" y="10"/>
                    <a:pt x="20" y="9"/>
                  </a:cubicBezTo>
                  <a:cubicBezTo>
                    <a:pt x="20" y="5"/>
                    <a:pt x="20" y="5"/>
                    <a:pt x="20" y="5"/>
                  </a:cubicBezTo>
                  <a:cubicBezTo>
                    <a:pt x="24" y="5"/>
                    <a:pt x="24" y="5"/>
                    <a:pt x="24" y="5"/>
                  </a:cubicBezTo>
                  <a:cubicBezTo>
                    <a:pt x="24" y="8"/>
                    <a:pt x="24" y="8"/>
                    <a:pt x="24" y="8"/>
                  </a:cubicBezTo>
                  <a:cubicBezTo>
                    <a:pt x="27" y="8"/>
                    <a:pt x="29" y="9"/>
                    <a:pt x="30" y="10"/>
                  </a:cubicBezTo>
                  <a:cubicBezTo>
                    <a:pt x="29" y="15"/>
                    <a:pt x="29" y="15"/>
                    <a:pt x="29" y="15"/>
                  </a:cubicBezTo>
                  <a:cubicBezTo>
                    <a:pt x="28" y="14"/>
                    <a:pt x="26" y="13"/>
                    <a:pt x="23" y="13"/>
                  </a:cubicBezTo>
                  <a:cubicBezTo>
                    <a:pt x="20" y="13"/>
                    <a:pt x="19" y="14"/>
                    <a:pt x="19" y="16"/>
                  </a:cubicBezTo>
                  <a:cubicBezTo>
                    <a:pt x="19" y="17"/>
                    <a:pt x="21" y="18"/>
                    <a:pt x="24" y="19"/>
                  </a:cubicBezTo>
                  <a:cubicBezTo>
                    <a:pt x="29" y="21"/>
                    <a:pt x="31" y="23"/>
                    <a:pt x="31" y="27"/>
                  </a:cubicBezTo>
                  <a:cubicBezTo>
                    <a:pt x="31" y="31"/>
                    <a:pt x="29" y="34"/>
                    <a:pt x="24" y="35"/>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sp>
        <p:nvSpPr>
          <p:cNvPr id="84" name="文本框 83"/>
          <p:cNvSpPr txBox="1"/>
          <p:nvPr>
            <p:custDataLst>
              <p:tags r:id="rId27"/>
            </p:custDataLst>
          </p:nvPr>
        </p:nvSpPr>
        <p:spPr bwMode="auto">
          <a:xfrm flipH="1">
            <a:off x="7929245" y="2165985"/>
            <a:ext cx="3513455" cy="1198880"/>
          </a:xfrm>
          <a:prstGeom prst="rect">
            <a:avLst/>
          </a:prstGeom>
          <a:noFill/>
        </p:spPr>
        <p:txBody>
          <a:bodyPr wrap="square">
            <a:spAutoFit/>
          </a:bodyPr>
          <a:lstStyle/>
          <a:p>
            <a:pPr lvl="0">
              <a:defRPr/>
            </a:pPr>
            <a:r>
              <a:rPr lang="zh-CN" altLang="en-US" sz="2400" dirty="0">
                <a:solidFill>
                  <a:srgbClr val="C00000"/>
                </a:solidFill>
                <a:latin typeface="微软雅黑" panose="020B0503020204020204" pitchFamily="34" charset="-122"/>
                <a:ea typeface="微软雅黑" panose="020B0503020204020204" pitchFamily="34" charset="-122"/>
              </a:rPr>
              <a:t>（</a:t>
            </a:r>
            <a:r>
              <a:rPr lang="en-US" altLang="zh-CN" sz="2400" dirty="0">
                <a:solidFill>
                  <a:srgbClr val="C00000"/>
                </a:solidFill>
                <a:latin typeface="微软雅黑" panose="020B0503020204020204" pitchFamily="34" charset="-122"/>
                <a:ea typeface="微软雅黑" panose="020B0503020204020204" pitchFamily="34" charset="-122"/>
              </a:rPr>
              <a:t>2</a:t>
            </a:r>
            <a:r>
              <a:rPr lang="zh-CN" altLang="en-US" sz="2400" dirty="0">
                <a:solidFill>
                  <a:srgbClr val="C00000"/>
                </a:solidFill>
                <a:latin typeface="微软雅黑" panose="020B0503020204020204" pitchFamily="34" charset="-122"/>
                <a:ea typeface="微软雅黑" panose="020B0503020204020204" pitchFamily="34" charset="-122"/>
              </a:rPr>
              <a:t>）</a:t>
            </a:r>
            <a:r>
              <a:rPr kumimoji="0" lang="zh-CN" altLang="en-US" sz="24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rPr>
              <a:t>发布各类招聘信息，涵盖不同地区、行业和职位类型。</a:t>
            </a:r>
            <a:endParaRPr kumimoji="0" lang="zh-CN" altLang="en-US" sz="24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endParaRPr>
          </a:p>
        </p:txBody>
      </p:sp>
      <p:sp>
        <p:nvSpPr>
          <p:cNvPr id="87" name="文本框 86"/>
          <p:cNvSpPr txBox="1"/>
          <p:nvPr>
            <p:custDataLst>
              <p:tags r:id="rId28"/>
            </p:custDataLst>
          </p:nvPr>
        </p:nvSpPr>
        <p:spPr bwMode="auto">
          <a:xfrm>
            <a:off x="682625" y="1842770"/>
            <a:ext cx="3607435" cy="829945"/>
          </a:xfrm>
          <a:prstGeom prst="rect">
            <a:avLst/>
          </a:prstGeom>
          <a:noFill/>
        </p:spPr>
        <p:txBody>
          <a:bodyPr wrap="square">
            <a:spAutoFit/>
          </a:bodyPr>
          <a:lstStyle/>
          <a:p>
            <a:pPr lvl="0" algn="r">
              <a:defRPr/>
            </a:pPr>
            <a:r>
              <a:rPr lang="zh-CN" altLang="en-US" sz="2400" dirty="0">
                <a:solidFill>
                  <a:schemeClr val="accent1">
                    <a:lumMod val="60000"/>
                    <a:lumOff val="40000"/>
                  </a:schemeClr>
                </a:solidFill>
                <a:latin typeface="微软雅黑" panose="020B0503020204020204" pitchFamily="34" charset="-122"/>
                <a:ea typeface="微软雅黑" panose="020B0503020204020204" pitchFamily="34" charset="-122"/>
              </a:rPr>
              <a:t>（</a:t>
            </a:r>
            <a:r>
              <a:rPr lang="en-US" altLang="zh-CN" sz="2400" dirty="0">
                <a:solidFill>
                  <a:schemeClr val="accent1">
                    <a:lumMod val="60000"/>
                    <a:lumOff val="40000"/>
                  </a:schemeClr>
                </a:solidFill>
                <a:latin typeface="微软雅黑" panose="020B0503020204020204" pitchFamily="34" charset="-122"/>
                <a:ea typeface="微软雅黑" panose="020B0503020204020204" pitchFamily="34" charset="-122"/>
              </a:rPr>
              <a:t>1</a:t>
            </a:r>
            <a:r>
              <a:rPr lang="zh-CN" altLang="en-US" sz="2400" dirty="0">
                <a:solidFill>
                  <a:schemeClr val="accent1">
                    <a:lumMod val="60000"/>
                    <a:lumOff val="40000"/>
                  </a:schemeClr>
                </a:solidFill>
                <a:latin typeface="微软雅黑" panose="020B0503020204020204" pitchFamily="34" charset="-122"/>
                <a:ea typeface="微软雅黑" panose="020B0503020204020204" pitchFamily="34" charset="-122"/>
              </a:rPr>
              <a:t>）</a:t>
            </a:r>
            <a:r>
              <a:rPr kumimoji="0" lang="zh-CN" altLang="en-US" sz="2400" b="0" i="0" u="none" strike="noStrike" kern="1200" cap="none" spc="0" normalizeH="0" baseline="0" noProof="0" dirty="0">
                <a:ln>
                  <a:noFill/>
                </a:ln>
                <a:solidFill>
                  <a:schemeClr val="accent1">
                    <a:lumMod val="60000"/>
                    <a:lumOff val="40000"/>
                  </a:schemeClr>
                </a:solidFill>
                <a:effectLst/>
                <a:uLnTx/>
                <a:uFillTx/>
                <a:latin typeface="微软雅黑" panose="020B0503020204020204" pitchFamily="34" charset="-122"/>
                <a:ea typeface="微软雅黑" panose="020B0503020204020204" pitchFamily="34" charset="-122"/>
              </a:rPr>
              <a:t>求职者和用人单位的注册与登录服务。</a:t>
            </a:r>
            <a:endParaRPr kumimoji="0" lang="zh-CN" altLang="en-US" sz="2400" b="0" i="0" u="none" strike="noStrike" kern="1200" cap="none" spc="0" normalizeH="0" baseline="0" noProof="0" dirty="0">
              <a:ln>
                <a:noFill/>
              </a:ln>
              <a:solidFill>
                <a:schemeClr val="accent1">
                  <a:lumMod val="60000"/>
                  <a:lumOff val="40000"/>
                </a:schemeClr>
              </a:solidFill>
              <a:effectLst/>
              <a:uLnTx/>
              <a:uFillTx/>
              <a:latin typeface="微软雅黑" panose="020B0503020204020204" pitchFamily="34" charset="-122"/>
              <a:ea typeface="微软雅黑" panose="020B0503020204020204" pitchFamily="34" charset="-122"/>
            </a:endParaRPr>
          </a:p>
        </p:txBody>
      </p:sp>
      <p:sp>
        <p:nvSpPr>
          <p:cNvPr id="90" name="文本框 89"/>
          <p:cNvSpPr txBox="1"/>
          <p:nvPr>
            <p:custDataLst>
              <p:tags r:id="rId29"/>
            </p:custDataLst>
          </p:nvPr>
        </p:nvSpPr>
        <p:spPr bwMode="auto">
          <a:xfrm>
            <a:off x="7630795" y="5015230"/>
            <a:ext cx="4083050" cy="829945"/>
          </a:xfrm>
          <a:prstGeom prst="rect">
            <a:avLst/>
          </a:prstGeom>
          <a:noFill/>
        </p:spPr>
        <p:txBody>
          <a:bodyPr wrap="square">
            <a:spAutoFit/>
          </a:bodyPr>
          <a:lstStyle/>
          <a:p>
            <a:pPr lvl="0">
              <a:defRPr/>
            </a:pPr>
            <a:r>
              <a:rPr lang="zh-CN" altLang="en-US" sz="2400" dirty="0">
                <a:solidFill>
                  <a:srgbClr val="A1C921"/>
                </a:solidFill>
                <a:latin typeface="微软雅黑" panose="020B0503020204020204" pitchFamily="34" charset="-122"/>
                <a:ea typeface="微软雅黑" panose="020B0503020204020204" pitchFamily="34" charset="-122"/>
              </a:rPr>
              <a:t>（</a:t>
            </a:r>
            <a:r>
              <a:rPr lang="en-US" altLang="zh-CN" sz="2400" dirty="0">
                <a:solidFill>
                  <a:srgbClr val="A1C921"/>
                </a:solidFill>
                <a:latin typeface="微软雅黑" panose="020B0503020204020204" pitchFamily="34" charset="-122"/>
                <a:ea typeface="微软雅黑" panose="020B0503020204020204" pitchFamily="34" charset="-122"/>
              </a:rPr>
              <a:t>3</a:t>
            </a:r>
            <a:r>
              <a:rPr lang="zh-CN" altLang="en-US" sz="2400" dirty="0">
                <a:solidFill>
                  <a:srgbClr val="A1C921"/>
                </a:solidFill>
                <a:latin typeface="微软雅黑" panose="020B0503020204020204" pitchFamily="34" charset="-122"/>
                <a:ea typeface="微软雅黑" panose="020B0503020204020204" pitchFamily="34" charset="-122"/>
              </a:rPr>
              <a:t>）</a:t>
            </a:r>
            <a:r>
              <a:rPr kumimoji="0" lang="zh-CN" altLang="en-US" sz="2400" b="0" i="0" u="none" strike="noStrike" kern="1200" cap="none" spc="0" normalizeH="0" baseline="0" noProof="0" dirty="0">
                <a:ln>
                  <a:noFill/>
                </a:ln>
                <a:solidFill>
                  <a:srgbClr val="A1C921"/>
                </a:solidFill>
                <a:effectLst/>
                <a:uLnTx/>
                <a:uFillTx/>
                <a:latin typeface="微软雅黑" panose="020B0503020204020204" pitchFamily="34" charset="-122"/>
                <a:ea typeface="微软雅黑" panose="020B0503020204020204" pitchFamily="34" charset="-122"/>
              </a:rPr>
              <a:t>举办网络联合招聘会，促进高校毕业生就业。</a:t>
            </a:r>
            <a:endParaRPr kumimoji="0" lang="zh-CN" altLang="en-US" sz="2400" b="0" i="0" u="none" strike="noStrike" kern="1200" cap="none" spc="0" normalizeH="0" baseline="0" noProof="0" dirty="0">
              <a:ln>
                <a:noFill/>
              </a:ln>
              <a:solidFill>
                <a:srgbClr val="A1C921"/>
              </a:solidFill>
              <a:effectLst/>
              <a:uLnTx/>
              <a:uFillTx/>
              <a:latin typeface="微软雅黑" panose="020B0503020204020204" pitchFamily="34" charset="-122"/>
              <a:ea typeface="微软雅黑" panose="020B0503020204020204" pitchFamily="34" charset="-122"/>
            </a:endParaRPr>
          </a:p>
        </p:txBody>
      </p:sp>
      <p:grpSp>
        <p:nvGrpSpPr>
          <p:cNvPr id="91" name="组合 90"/>
          <p:cNvGrpSpPr/>
          <p:nvPr>
            <p:custDataLst>
              <p:tags r:id="rId30"/>
            </p:custDataLst>
          </p:nvPr>
        </p:nvGrpSpPr>
        <p:grpSpPr>
          <a:xfrm rot="0">
            <a:off x="5758180" y="3651250"/>
            <a:ext cx="461010" cy="394970"/>
            <a:chOff x="3546346" y="2339026"/>
            <a:chExt cx="897787" cy="769842"/>
          </a:xfrm>
          <a:solidFill>
            <a:srgbClr val="960096"/>
          </a:solidFill>
          <a:effectLst>
            <a:reflection blurRad="6350" stA="52000" endA="300" endPos="35000" dir="5400000" sy="-100000" algn="bl" rotWithShape="0"/>
          </a:effectLst>
        </p:grpSpPr>
        <p:sp>
          <p:nvSpPr>
            <p:cNvPr id="92" name="Rectangle 227"/>
            <p:cNvSpPr>
              <a:spLocks noChangeArrowheads="1"/>
            </p:cNvSpPr>
            <p:nvPr>
              <p:custDataLst>
                <p:tags r:id="rId31"/>
              </p:custDataLst>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93" name="Freeform 228"/>
            <p:cNvSpPr/>
            <p:nvPr>
              <p:custDataLst>
                <p:tags r:id="rId32"/>
              </p:custDataLst>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94" name="Freeform 229"/>
            <p:cNvSpPr/>
            <p:nvPr>
              <p:custDataLst>
                <p:tags r:id="rId33"/>
              </p:custDataLst>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95" name="Freeform 230"/>
            <p:cNvSpPr/>
            <p:nvPr>
              <p:custDataLst>
                <p:tags r:id="rId34"/>
              </p:custDataLst>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96" name="Freeform 231"/>
            <p:cNvSpPr/>
            <p:nvPr>
              <p:custDataLst>
                <p:tags r:id="rId35"/>
              </p:custDataLst>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97" name="Freeform 232"/>
            <p:cNvSpPr/>
            <p:nvPr>
              <p:custDataLst>
                <p:tags r:id="rId36"/>
              </p:custDataLst>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98" name="Freeform 233"/>
            <p:cNvSpPr/>
            <p:nvPr>
              <p:custDataLst>
                <p:tags r:id="rId37"/>
              </p:custDataLst>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sp>
        <p:nvSpPr>
          <p:cNvPr id="4" name="文本框 3"/>
          <p:cNvSpPr txBox="1"/>
          <p:nvPr>
            <p:custDataLst>
              <p:tags r:id="rId38"/>
            </p:custDataLst>
          </p:nvPr>
        </p:nvSpPr>
        <p:spPr bwMode="auto">
          <a:xfrm>
            <a:off x="593725" y="5015865"/>
            <a:ext cx="3607435" cy="1198880"/>
          </a:xfrm>
          <a:prstGeom prst="rect">
            <a:avLst/>
          </a:prstGeom>
          <a:noFill/>
        </p:spPr>
        <p:txBody>
          <a:bodyPr wrap="square">
            <a:spAutoFit/>
          </a:bodyPr>
          <a:p>
            <a:pPr lvl="0" algn="r">
              <a:defRPr/>
            </a:pPr>
            <a:r>
              <a:rPr lang="zh-CN" altLang="en-US" sz="2400" dirty="0">
                <a:solidFill>
                  <a:schemeClr val="accent3"/>
                </a:solidFill>
                <a:latin typeface="微软雅黑" panose="020B0503020204020204" pitchFamily="34" charset="-122"/>
                <a:ea typeface="微软雅黑" panose="020B0503020204020204" pitchFamily="34" charset="-122"/>
              </a:rPr>
              <a:t>（</a:t>
            </a:r>
            <a:r>
              <a:rPr lang="en-US" altLang="zh-CN" sz="2400" dirty="0">
                <a:solidFill>
                  <a:schemeClr val="accent3"/>
                </a:solidFill>
                <a:latin typeface="微软雅黑" panose="020B0503020204020204" pitchFamily="34" charset="-122"/>
                <a:ea typeface="微软雅黑" panose="020B0503020204020204" pitchFamily="34" charset="-122"/>
              </a:rPr>
              <a:t>4</a:t>
            </a:r>
            <a:r>
              <a:rPr lang="zh-CN" altLang="en-US" sz="2400" dirty="0">
                <a:solidFill>
                  <a:schemeClr val="accent3"/>
                </a:solidFill>
                <a:latin typeface="微软雅黑" panose="020B0503020204020204" pitchFamily="34" charset="-122"/>
                <a:ea typeface="微软雅黑" panose="020B0503020204020204" pitchFamily="34" charset="-122"/>
              </a:rPr>
              <a:t>）</a:t>
            </a:r>
            <a:r>
              <a:rPr kumimoji="0" lang="zh-CN" altLang="en-US" sz="2400" b="0" i="0" u="none" strike="noStrike" kern="1200" cap="none" spc="0" normalizeH="0" baseline="0" noProof="0" dirty="0">
                <a:ln>
                  <a:noFill/>
                </a:ln>
                <a:solidFill>
                  <a:schemeClr val="accent3"/>
                </a:solidFill>
                <a:effectLst/>
                <a:uLnTx/>
                <a:uFillTx/>
                <a:latin typeface="微软雅黑" panose="020B0503020204020204" pitchFamily="34" charset="-122"/>
                <a:ea typeface="微软雅黑" panose="020B0503020204020204" pitchFamily="34" charset="-122"/>
              </a:rPr>
              <a:t>提供就业指导和咨询，帮助高校毕业生更好地规划职业发展路径。</a:t>
            </a:r>
            <a:endParaRPr kumimoji="0" lang="zh-CN" altLang="en-US" sz="2400" b="0" i="0" u="none" strike="noStrike" kern="1200" cap="none" spc="0" normalizeH="0" baseline="0" noProof="0" dirty="0">
              <a:ln>
                <a:noFill/>
              </a:ln>
              <a:solidFill>
                <a:schemeClr val="accent3"/>
              </a:solidFill>
              <a:effectLst/>
              <a:uLnTx/>
              <a:uFillTx/>
              <a:latin typeface="微软雅黑" panose="020B0503020204020204" pitchFamily="34" charset="-122"/>
              <a:ea typeface="微软雅黑" panose="020B0503020204020204" pitchFamily="34" charset="-122"/>
            </a:endParaRPr>
          </a:p>
        </p:txBody>
      </p:sp>
      <p:grpSp>
        <p:nvGrpSpPr>
          <p:cNvPr id="11" name="组合 10"/>
          <p:cNvGrpSpPr/>
          <p:nvPr/>
        </p:nvGrpSpPr>
        <p:grpSpPr>
          <a:xfrm>
            <a:off x="4387850" y="4932680"/>
            <a:ext cx="1287780" cy="1140460"/>
            <a:chOff x="9263" y="6857"/>
            <a:chExt cx="2028" cy="1796"/>
          </a:xfrm>
        </p:grpSpPr>
        <p:sp>
          <p:nvSpPr>
            <p:cNvPr id="12" name="Freeform 5"/>
            <p:cNvSpPr/>
            <p:nvPr>
              <p:custDataLst>
                <p:tags r:id="rId39"/>
              </p:custDataLst>
            </p:nvPr>
          </p:nvSpPr>
          <p:spPr bwMode="auto">
            <a:xfrm>
              <a:off x="9263" y="6857"/>
              <a:ext cx="2029" cy="179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3"/>
            </a:solidFill>
            <a:ln w="15875">
              <a:noFill/>
            </a:ln>
            <a:effec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方正正纤黑简体" panose="02000000000000000000" pitchFamily="2" charset="-122"/>
                <a:cs typeface="+mn-cs"/>
                <a:sym typeface="Arial" panose="020B0604020202020204" pitchFamily="34" charset="0"/>
              </a:endParaRPr>
            </a:p>
          </p:txBody>
        </p:sp>
        <p:grpSp>
          <p:nvGrpSpPr>
            <p:cNvPr id="13" name="组合 12"/>
            <p:cNvGrpSpPr/>
            <p:nvPr>
              <p:custDataLst>
                <p:tags r:id="rId40"/>
              </p:custDataLst>
            </p:nvPr>
          </p:nvGrpSpPr>
          <p:grpSpPr>
            <a:xfrm rot="0">
              <a:off x="9528" y="7154"/>
              <a:ext cx="1501" cy="1204"/>
              <a:chOff x="4145699" y="1416086"/>
              <a:chExt cx="952500" cy="764461"/>
            </a:xfrm>
          </p:grpSpPr>
          <p:sp>
            <p:nvSpPr>
              <p:cNvPr id="14" name="文本框 13"/>
              <p:cNvSpPr txBox="1"/>
              <p:nvPr>
                <p:custDataLst>
                  <p:tags r:id="rId41"/>
                </p:custDataLst>
              </p:nvPr>
            </p:nvSpPr>
            <p:spPr>
              <a:xfrm>
                <a:off x="4145699" y="1416086"/>
                <a:ext cx="952500" cy="645093"/>
              </a:xfrm>
              <a:prstGeom prst="rect">
                <a:avLst/>
              </a:prstGeom>
              <a:noFill/>
            </p:spPr>
            <p:txBody>
              <a:bodyPr wrap="square"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rPr>
                  <a:t>04</a:t>
                </a:r>
                <a:endParaRPr kumimoji="0" lang="zh-CN" altLang="en-US" sz="3600" b="0" i="0" u="none" strike="noStrike" kern="120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endParaRPr>
              </a:p>
            </p:txBody>
          </p:sp>
          <p:sp>
            <p:nvSpPr>
              <p:cNvPr id="15" name="文本框 14"/>
              <p:cNvSpPr txBox="1"/>
              <p:nvPr>
                <p:custDataLst>
                  <p:tags r:id="rId42"/>
                </p:custDataLst>
              </p:nvPr>
            </p:nvSpPr>
            <p:spPr>
              <a:xfrm>
                <a:off x="4145699" y="1903548"/>
                <a:ext cx="952500" cy="276999"/>
              </a:xfrm>
              <a:prstGeom prst="rect">
                <a:avLst/>
              </a:prstGeom>
              <a:noFill/>
            </p:spPr>
            <p:txBody>
              <a:bodyPr wrap="square"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rgbClr val="FFFFFF"/>
                    </a:solidFill>
                    <a:effectLst/>
                    <a:uLnTx/>
                    <a:uFillTx/>
                    <a:latin typeface="LiHei Pro" panose="020B0500000000000000" pitchFamily="34" charset="-122"/>
                    <a:ea typeface="LiHei Pro" panose="020B0500000000000000" pitchFamily="34" charset="-122"/>
                    <a:cs typeface="+mn-cs"/>
                  </a:rPr>
                  <a:t>OPTION</a:t>
                </a:r>
                <a:endParaRPr kumimoji="0" lang="zh-CN" altLang="en-US" sz="1200" b="0" i="0" u="none" strike="noStrike" kern="1200" cap="none" spc="0" normalizeH="0" baseline="0" noProof="0" dirty="0">
                  <a:ln>
                    <a:noFill/>
                  </a:ln>
                  <a:solidFill>
                    <a:srgbClr val="FFFFFF"/>
                  </a:solidFill>
                  <a:effectLst/>
                  <a:uLnTx/>
                  <a:uFillTx/>
                  <a:latin typeface="LiHei Pro" panose="020B0500000000000000" pitchFamily="34" charset="-122"/>
                  <a:ea typeface="LiHei Pro" panose="020B0500000000000000" pitchFamily="34" charset="-122"/>
                  <a:cs typeface="+mn-cs"/>
                </a:endParaRPr>
              </a:p>
            </p:txBody>
          </p:sp>
        </p:grpSp>
      </p:grpSp>
      <p:grpSp>
        <p:nvGrpSpPr>
          <p:cNvPr id="16" name="组合 15"/>
          <p:cNvGrpSpPr/>
          <p:nvPr/>
        </p:nvGrpSpPr>
        <p:grpSpPr>
          <a:xfrm>
            <a:off x="4396105" y="1633220"/>
            <a:ext cx="1287780" cy="1140460"/>
            <a:chOff x="9263" y="6857"/>
            <a:chExt cx="2028" cy="1796"/>
          </a:xfrm>
          <a:solidFill>
            <a:schemeClr val="accent1">
              <a:lumMod val="60000"/>
              <a:lumOff val="40000"/>
            </a:schemeClr>
          </a:solidFill>
        </p:grpSpPr>
        <p:sp>
          <p:nvSpPr>
            <p:cNvPr id="17" name="Freeform 5"/>
            <p:cNvSpPr/>
            <p:nvPr>
              <p:custDataLst>
                <p:tags r:id="rId43"/>
              </p:custDataLst>
            </p:nvPr>
          </p:nvSpPr>
          <p:spPr bwMode="auto">
            <a:xfrm>
              <a:off x="9263" y="6857"/>
              <a:ext cx="2029" cy="179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15875">
              <a:noFill/>
            </a:ln>
            <a:effec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方正正纤黑简体" panose="02000000000000000000" pitchFamily="2" charset="-122"/>
                <a:cs typeface="+mn-cs"/>
                <a:sym typeface="Arial" panose="020B0604020202020204" pitchFamily="34" charset="0"/>
              </a:endParaRPr>
            </a:p>
          </p:txBody>
        </p:sp>
        <p:grpSp>
          <p:nvGrpSpPr>
            <p:cNvPr id="18" name="组合 17"/>
            <p:cNvGrpSpPr/>
            <p:nvPr>
              <p:custDataLst>
                <p:tags r:id="rId44"/>
              </p:custDataLst>
            </p:nvPr>
          </p:nvGrpSpPr>
          <p:grpSpPr>
            <a:xfrm rot="0">
              <a:off x="9528" y="7154"/>
              <a:ext cx="1501" cy="1204"/>
              <a:chOff x="4145699" y="1416086"/>
              <a:chExt cx="952500" cy="764461"/>
            </a:xfrm>
            <a:grpFill/>
          </p:grpSpPr>
          <p:sp>
            <p:nvSpPr>
              <p:cNvPr id="19" name="文本框 18"/>
              <p:cNvSpPr txBox="1"/>
              <p:nvPr>
                <p:custDataLst>
                  <p:tags r:id="rId45"/>
                </p:custDataLst>
              </p:nvPr>
            </p:nvSpPr>
            <p:spPr>
              <a:xfrm>
                <a:off x="4145699" y="1416086"/>
                <a:ext cx="952500" cy="645093"/>
              </a:xfrm>
              <a:prstGeom prst="rect">
                <a:avLst/>
              </a:prstGeom>
              <a:grpFill/>
            </p:spPr>
            <p:txBody>
              <a:bodyPr wrap="square"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rPr>
                  <a:t>01</a:t>
                </a:r>
                <a:endParaRPr kumimoji="0" lang="zh-CN" altLang="en-US" sz="3600" b="0" i="0" u="none" strike="noStrike" kern="120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endParaRPr>
              </a:p>
            </p:txBody>
          </p:sp>
          <p:sp>
            <p:nvSpPr>
              <p:cNvPr id="20" name="文本框 19"/>
              <p:cNvSpPr txBox="1"/>
              <p:nvPr>
                <p:custDataLst>
                  <p:tags r:id="rId46"/>
                </p:custDataLst>
              </p:nvPr>
            </p:nvSpPr>
            <p:spPr>
              <a:xfrm>
                <a:off x="4145699" y="1903548"/>
                <a:ext cx="952500" cy="276999"/>
              </a:xfrm>
              <a:prstGeom prst="rect">
                <a:avLst/>
              </a:prstGeom>
              <a:grpFill/>
            </p:spPr>
            <p:txBody>
              <a:bodyPr wrap="square"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rgbClr val="FFFFFF"/>
                    </a:solidFill>
                    <a:effectLst/>
                    <a:uLnTx/>
                    <a:uFillTx/>
                    <a:latin typeface="LiHei Pro" panose="020B0500000000000000" pitchFamily="34" charset="-122"/>
                    <a:ea typeface="LiHei Pro" panose="020B0500000000000000" pitchFamily="34" charset="-122"/>
                    <a:cs typeface="+mn-cs"/>
                  </a:rPr>
                  <a:t>OPTION</a:t>
                </a:r>
                <a:endParaRPr kumimoji="0" lang="zh-CN" altLang="en-US" sz="1200" b="0" i="0" u="none" strike="noStrike" kern="1200" cap="none" spc="0" normalizeH="0" baseline="0" noProof="0" dirty="0">
                  <a:ln>
                    <a:noFill/>
                  </a:ln>
                  <a:solidFill>
                    <a:srgbClr val="FFFFFF"/>
                  </a:solidFill>
                  <a:effectLst/>
                  <a:uLnTx/>
                  <a:uFillTx/>
                  <a:latin typeface="LiHei Pro" panose="020B0500000000000000" pitchFamily="34" charset="-122"/>
                  <a:ea typeface="LiHei Pro" panose="020B0500000000000000" pitchFamily="34" charset="-122"/>
                  <a:cs typeface="+mn-cs"/>
                </a:endParaRPr>
              </a:p>
            </p:txBody>
          </p:sp>
        </p:grpSp>
      </p:grpSp>
      <p:sp>
        <p:nvSpPr>
          <p:cNvPr id="25" name="文本框 24"/>
          <p:cNvSpPr txBox="1"/>
          <p:nvPr>
            <p:custDataLst>
              <p:tags r:id="rId47"/>
            </p:custDataLst>
          </p:nvPr>
        </p:nvSpPr>
        <p:spPr bwMode="auto">
          <a:xfrm>
            <a:off x="601980" y="3342640"/>
            <a:ext cx="3493770" cy="1198880"/>
          </a:xfrm>
          <a:prstGeom prst="rect">
            <a:avLst/>
          </a:prstGeom>
          <a:noFill/>
        </p:spPr>
        <p:txBody>
          <a:bodyPr wrap="square">
            <a:spAutoFit/>
          </a:bodyPr>
          <a:p>
            <a:pPr lvl="0" algn="r">
              <a:defRPr/>
            </a:pPr>
            <a:r>
              <a:rPr lang="zh-CN" altLang="en-US" sz="2400" dirty="0">
                <a:solidFill>
                  <a:srgbClr val="00B050"/>
                </a:solidFill>
                <a:latin typeface="微软雅黑" panose="020B0503020204020204" pitchFamily="34" charset="-122"/>
                <a:ea typeface="微软雅黑" panose="020B0503020204020204" pitchFamily="34" charset="-122"/>
              </a:rPr>
              <a:t>（</a:t>
            </a:r>
            <a:r>
              <a:rPr lang="en-US" altLang="zh-CN" sz="2400" dirty="0">
                <a:solidFill>
                  <a:srgbClr val="00B050"/>
                </a:solidFill>
                <a:latin typeface="微软雅黑" panose="020B0503020204020204" pitchFamily="34" charset="-122"/>
                <a:ea typeface="微软雅黑" panose="020B0503020204020204" pitchFamily="34" charset="-122"/>
              </a:rPr>
              <a:t>5</a:t>
            </a:r>
            <a:r>
              <a:rPr lang="zh-CN" altLang="en-US" sz="2400" dirty="0">
                <a:solidFill>
                  <a:srgbClr val="00B050"/>
                </a:solidFill>
                <a:latin typeface="微软雅黑" panose="020B0503020204020204" pitchFamily="34" charset="-122"/>
                <a:ea typeface="微软雅黑" panose="020B0503020204020204" pitchFamily="34" charset="-122"/>
              </a:rPr>
              <a:t>）</a:t>
            </a:r>
            <a:r>
              <a:rPr kumimoji="0" lang="zh-CN" altLang="en-US" sz="2400" b="0" i="0" u="none" strike="noStrike" kern="1200" cap="none" spc="0" normalizeH="0" baseline="0" noProof="0" dirty="0">
                <a:ln>
                  <a:noFill/>
                </a:ln>
                <a:solidFill>
                  <a:srgbClr val="00B050"/>
                </a:solidFill>
                <a:effectLst/>
                <a:uLnTx/>
                <a:uFillTx/>
                <a:latin typeface="微软雅黑" panose="020B0503020204020204" pitchFamily="34" charset="-122"/>
                <a:ea typeface="微软雅黑" panose="020B0503020204020204" pitchFamily="34" charset="-122"/>
              </a:rPr>
              <a:t>推荐重点领域和行业的招聘单位，以及相关的招聘信息。</a:t>
            </a:r>
            <a:endParaRPr kumimoji="0" lang="zh-CN" altLang="en-US" sz="2400" b="0" i="0" u="none" strike="noStrike" kern="1200" cap="none" spc="0" normalizeH="0" baseline="0" noProof="0" dirty="0">
              <a:ln>
                <a:noFill/>
              </a:ln>
              <a:solidFill>
                <a:srgbClr val="00B050"/>
              </a:solidFill>
              <a:effectLst/>
              <a:uLnTx/>
              <a:uFillTx/>
              <a:latin typeface="微软雅黑" panose="020B0503020204020204" pitchFamily="34" charset="-122"/>
              <a:ea typeface="微软雅黑" panose="020B0503020204020204" pitchFamily="34"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一、国家就业帮扶政策与措施</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5" name="@path_Rectangle 41763-859&amp;389"/>
          <p:cNvSpPr/>
          <p:nvPr>
            <p:custDataLst>
              <p:tags r:id="rId1"/>
            </p:custDataLst>
          </p:nvPr>
        </p:nvSpPr>
        <p:spPr>
          <a:xfrm>
            <a:off x="7508886" y="-5715"/>
            <a:ext cx="4707879" cy="6858000"/>
          </a:xfrm>
          <a:prstGeom prst="rect">
            <a:avLst/>
          </a:prstGeom>
          <a:blipFill rotWithShape="1">
            <a:blip r:embed="rId2"/>
            <a:stretch>
              <a:fillRect t="-513" b="-18091"/>
            </a:stretch>
          </a:blipFill>
          <a:ln w="6350">
            <a:solidFill>
              <a:schemeClr val="tx1">
                <a:lumMod val="40000"/>
                <a:lumOff val="60000"/>
                <a:alpha val="20000"/>
              </a:schemeClr>
            </a:solidFill>
          </a:ln>
        </p:spPr>
        <p:txBody>
          <a:bodyPr/>
          <a:p>
            <a:endParaRPr lang="zh-CN" altLang="en-US"/>
          </a:p>
        </p:txBody>
      </p:sp>
      <p:sp useBgFill="1">
        <p:nvSpPr>
          <p:cNvPr id="8" name="矩形: 圆角 14"/>
          <p:cNvSpPr/>
          <p:nvPr>
            <p:custDataLst>
              <p:tags r:id="rId3"/>
            </p:custDataLst>
          </p:nvPr>
        </p:nvSpPr>
        <p:spPr>
          <a:xfrm>
            <a:off x="657860" y="1720215"/>
            <a:ext cx="6119495" cy="4223385"/>
          </a:xfrm>
          <a:prstGeom prst="roundRect">
            <a:avLst>
              <a:gd name="adj" fmla="val 4150"/>
            </a:avLst>
          </a:prstGeom>
          <a:ln w="3175" cap="flat" cmpd="sng" algn="ctr">
            <a:noFill/>
            <a:prstDash val="solid"/>
            <a:round/>
            <a:headEnd type="none" w="med" len="med"/>
            <a:tailEnd type="none" w="med" len="med"/>
          </a:ln>
          <a:effectLst>
            <a:outerShdw blurRad="508000" dist="76200" dir="5399999" algn="bl" rotWithShape="0">
              <a:schemeClr val="accent1">
                <a:alpha val="20000"/>
              </a:schemeClr>
            </a:outerShdw>
          </a:effectLst>
        </p:spPr>
        <p:txBody>
          <a:bodyPr rtlCol="0" anchor="ctr"/>
          <a:p>
            <a:pPr algn="ctr"/>
            <a:endParaRPr kumimoji="1" lang="zh-CN" altLang="en-US" sz="3200">
              <a:latin typeface="+mj-ea"/>
              <a:ea typeface="+mj-ea"/>
              <a:sym typeface="微软雅黑" panose="020B0503020204020204" pitchFamily="34" charset="-122"/>
            </a:endParaRPr>
          </a:p>
        </p:txBody>
      </p:sp>
      <p:sp>
        <p:nvSpPr>
          <p:cNvPr id="9" name="矩形: 圆角 14"/>
          <p:cNvSpPr/>
          <p:nvPr>
            <p:custDataLst>
              <p:tags r:id="rId4"/>
            </p:custDataLst>
          </p:nvPr>
        </p:nvSpPr>
        <p:spPr>
          <a:xfrm>
            <a:off x="657860" y="1720215"/>
            <a:ext cx="6119495" cy="4223385"/>
          </a:xfrm>
          <a:prstGeom prst="roundRect">
            <a:avLst>
              <a:gd name="adj" fmla="val 4150"/>
            </a:avLst>
          </a:prstGeom>
          <a:solidFill>
            <a:schemeClr val="lt1">
              <a:lumMod val="100000"/>
              <a:alpha val="20000"/>
            </a:schemeClr>
          </a:solidFill>
          <a:ln w="3175" cap="flat" cmpd="sng" algn="ctr">
            <a:solidFill>
              <a:schemeClr val="accent1">
                <a:lumMod val="100000"/>
                <a:alpha val="20000"/>
              </a:schemeClr>
            </a:solidFill>
            <a:prstDash val="solid"/>
            <a:round/>
            <a:headEnd type="none" w="med" len="med"/>
            <a:tailEnd type="none" w="med" len="med"/>
          </a:ln>
          <a:effectLst/>
        </p:spPr>
        <p:txBody>
          <a:bodyPr rtlCol="0" anchor="ctr"/>
          <a:p>
            <a:pPr algn="ctr"/>
            <a:endParaRPr kumimoji="1" lang="zh-CN" altLang="en-US" sz="3200">
              <a:latin typeface="+mj-ea"/>
              <a:ea typeface="+mj-ea"/>
              <a:sym typeface="微软雅黑" panose="020B0503020204020204" pitchFamily="34" charset="-122"/>
            </a:endParaRPr>
          </a:p>
        </p:txBody>
      </p:sp>
      <p:sp>
        <p:nvSpPr>
          <p:cNvPr id="21" name="矩形 20"/>
          <p:cNvSpPr/>
          <p:nvPr>
            <p:custDataLst>
              <p:tags r:id="rId5"/>
            </p:custDataLst>
          </p:nvPr>
        </p:nvSpPr>
        <p:spPr>
          <a:xfrm>
            <a:off x="895985" y="2029460"/>
            <a:ext cx="3352800" cy="3006725"/>
          </a:xfrm>
          <a:prstGeom prst="rect">
            <a:avLst/>
          </a:prstGeom>
        </p:spPr>
        <p:txBody>
          <a:bodyPr wrap="square" lIns="0" tIns="0" rIns="0" bIns="0" anchor="t" anchorCtr="0">
            <a:noAutofit/>
          </a:bodyPr>
          <a:p>
            <a:pPr>
              <a:lnSpc>
                <a:spcPct val="140000"/>
              </a:lnSpc>
              <a:spcBef>
                <a:spcPct val="0"/>
              </a:spcBef>
              <a:spcAft>
                <a:spcPct val="0"/>
              </a:spcAft>
            </a:pPr>
            <a:r>
              <a:rPr lang="zh-CN" altLang="en-US" sz="1400">
                <a:ln>
                  <a:noFill/>
                  <a:prstDash val="sysDot"/>
                </a:ln>
                <a:solidFill>
                  <a:schemeClr val="tx1">
                    <a:lumMod val="85000"/>
                    <a:lumOff val="15000"/>
                  </a:schemeClr>
                </a:solidFill>
                <a:latin typeface="+mn-ea"/>
                <a:cs typeface="+mn-ea"/>
              </a:rPr>
              <a:t>对于高校毕业生来说，使用国家大学生就业服务平台是一个系统化寻找工作机会和</a:t>
            </a:r>
            <a:endParaRPr lang="zh-CN" altLang="en-US" sz="1400">
              <a:ln>
                <a:noFill/>
                <a:prstDash val="sysDot"/>
              </a:ln>
              <a:solidFill>
                <a:schemeClr val="tx1">
                  <a:lumMod val="85000"/>
                  <a:lumOff val="15000"/>
                </a:schemeClr>
              </a:solidFill>
              <a:latin typeface="+mn-ea"/>
              <a:cs typeface="+mn-ea"/>
            </a:endParaRPr>
          </a:p>
          <a:p>
            <a:pPr>
              <a:lnSpc>
                <a:spcPct val="140000"/>
              </a:lnSpc>
              <a:spcBef>
                <a:spcPct val="0"/>
              </a:spcBef>
              <a:spcAft>
                <a:spcPct val="0"/>
              </a:spcAft>
            </a:pPr>
            <a:r>
              <a:rPr lang="zh-CN" altLang="en-US" sz="1400">
                <a:ln>
                  <a:noFill/>
                  <a:prstDash val="sysDot"/>
                </a:ln>
                <a:solidFill>
                  <a:schemeClr val="tx1">
                    <a:lumMod val="85000"/>
                    <a:lumOff val="15000"/>
                  </a:schemeClr>
                </a:solidFill>
                <a:latin typeface="+mn-ea"/>
                <a:cs typeface="+mn-ea"/>
              </a:rPr>
              <a:t>提升就业能力的过程。高校毕业生应充分利用这一平台，提高就业效率和成功率。使用国家大学生就业服务平台寻找就业机会的方法为：打开</a:t>
            </a:r>
            <a:r>
              <a:rPr lang="en-US" altLang="zh-CN" sz="1400">
                <a:ln>
                  <a:noFill/>
                  <a:prstDash val="sysDot"/>
                </a:ln>
                <a:solidFill>
                  <a:schemeClr val="tx1">
                    <a:lumMod val="85000"/>
                    <a:lumOff val="15000"/>
                  </a:schemeClr>
                </a:solidFill>
                <a:latin typeface="+mn-ea"/>
                <a:cs typeface="+mn-ea"/>
              </a:rPr>
              <a:t>“</a:t>
            </a:r>
            <a:r>
              <a:rPr lang="zh-CN" altLang="en-US" sz="1400">
                <a:ln>
                  <a:noFill/>
                  <a:prstDash val="sysDot"/>
                </a:ln>
                <a:solidFill>
                  <a:schemeClr val="tx1">
                    <a:lumMod val="85000"/>
                    <a:lumOff val="15000"/>
                  </a:schemeClr>
                </a:solidFill>
                <a:latin typeface="+mn-ea"/>
                <a:cs typeface="+mn-ea"/>
              </a:rPr>
              <a:t>国家大学生就业服务平台</a:t>
            </a:r>
            <a:r>
              <a:rPr lang="en-US" altLang="zh-CN" sz="1400">
                <a:ln>
                  <a:noFill/>
                  <a:prstDash val="sysDot"/>
                </a:ln>
                <a:solidFill>
                  <a:schemeClr val="tx1">
                    <a:lumMod val="85000"/>
                    <a:lumOff val="15000"/>
                  </a:schemeClr>
                </a:solidFill>
                <a:latin typeface="+mn-ea"/>
                <a:cs typeface="+mn-ea"/>
              </a:rPr>
              <a:t>”</a:t>
            </a:r>
            <a:r>
              <a:rPr lang="zh-CN" altLang="en-US" sz="1400">
                <a:ln>
                  <a:noFill/>
                  <a:prstDash val="sysDot"/>
                </a:ln>
                <a:solidFill>
                  <a:schemeClr val="tx1">
                    <a:lumMod val="85000"/>
                    <a:lumOff val="15000"/>
                  </a:schemeClr>
                </a:solidFill>
                <a:latin typeface="+mn-ea"/>
                <a:cs typeface="+mn-ea"/>
              </a:rPr>
              <a:t>官方网站，单击右上角的</a:t>
            </a:r>
            <a:r>
              <a:rPr lang="en-US" altLang="zh-CN" sz="1400">
                <a:ln>
                  <a:noFill/>
                  <a:prstDash val="sysDot"/>
                </a:ln>
                <a:solidFill>
                  <a:schemeClr val="tx1">
                    <a:lumMod val="85000"/>
                    <a:lumOff val="15000"/>
                  </a:schemeClr>
                </a:solidFill>
                <a:latin typeface="+mn-ea"/>
                <a:cs typeface="+mn-ea"/>
              </a:rPr>
              <a:t>“</a:t>
            </a:r>
            <a:r>
              <a:rPr lang="zh-CN" altLang="en-US" sz="1400">
                <a:ln>
                  <a:noFill/>
                  <a:prstDash val="sysDot"/>
                </a:ln>
                <a:solidFill>
                  <a:schemeClr val="tx1">
                    <a:lumMod val="85000"/>
                    <a:lumOff val="15000"/>
                  </a:schemeClr>
                </a:solidFill>
                <a:latin typeface="+mn-ea"/>
                <a:cs typeface="+mn-ea"/>
              </a:rPr>
              <a:t>求职者登录</a:t>
            </a:r>
            <a:r>
              <a:rPr lang="en-US" altLang="zh-CN" sz="1400">
                <a:ln>
                  <a:noFill/>
                  <a:prstDash val="sysDot"/>
                </a:ln>
                <a:solidFill>
                  <a:schemeClr val="tx1">
                    <a:lumMod val="85000"/>
                    <a:lumOff val="15000"/>
                  </a:schemeClr>
                </a:solidFill>
                <a:latin typeface="+mn-ea"/>
                <a:cs typeface="+mn-ea"/>
              </a:rPr>
              <a:t>/</a:t>
            </a:r>
            <a:r>
              <a:rPr lang="zh-CN" altLang="en-US" sz="1400">
                <a:ln>
                  <a:noFill/>
                  <a:prstDash val="sysDot"/>
                </a:ln>
                <a:solidFill>
                  <a:schemeClr val="tx1">
                    <a:lumMod val="85000"/>
                    <a:lumOff val="15000"/>
                  </a:schemeClr>
                </a:solidFill>
                <a:latin typeface="+mn-ea"/>
                <a:cs typeface="+mn-ea"/>
              </a:rPr>
              <a:t>注册</a:t>
            </a:r>
            <a:r>
              <a:rPr lang="en-US" altLang="zh-CN" sz="1400">
                <a:ln>
                  <a:noFill/>
                  <a:prstDash val="sysDot"/>
                </a:ln>
                <a:solidFill>
                  <a:schemeClr val="tx1">
                    <a:lumMod val="85000"/>
                    <a:lumOff val="15000"/>
                  </a:schemeClr>
                </a:solidFill>
                <a:latin typeface="+mn-ea"/>
                <a:cs typeface="+mn-ea"/>
              </a:rPr>
              <a:t>”</a:t>
            </a:r>
            <a:r>
              <a:rPr lang="zh-CN" altLang="en-US" sz="1400">
                <a:ln>
                  <a:noFill/>
                  <a:prstDash val="sysDot"/>
                </a:ln>
                <a:solidFill>
                  <a:schemeClr val="tx1">
                    <a:lumMod val="85000"/>
                    <a:lumOff val="15000"/>
                  </a:schemeClr>
                </a:solidFill>
                <a:latin typeface="+mn-ea"/>
                <a:cs typeface="+mn-ea"/>
              </a:rPr>
              <a:t>按钮，进入</a:t>
            </a:r>
            <a:r>
              <a:rPr lang="en-US" altLang="zh-CN" sz="1400">
                <a:ln>
                  <a:noFill/>
                  <a:prstDash val="sysDot"/>
                </a:ln>
                <a:solidFill>
                  <a:schemeClr val="tx1">
                    <a:lumMod val="85000"/>
                    <a:lumOff val="15000"/>
                  </a:schemeClr>
                </a:solidFill>
                <a:latin typeface="+mn-ea"/>
                <a:cs typeface="+mn-ea"/>
              </a:rPr>
              <a:t>“</a:t>
            </a:r>
            <a:r>
              <a:rPr lang="zh-CN" altLang="en-US" sz="1400">
                <a:ln>
                  <a:noFill/>
                  <a:prstDash val="sysDot"/>
                </a:ln>
                <a:solidFill>
                  <a:schemeClr val="tx1">
                    <a:lumMod val="85000"/>
                    <a:lumOff val="15000"/>
                  </a:schemeClr>
                </a:solidFill>
                <a:latin typeface="+mn-ea"/>
                <a:cs typeface="+mn-ea"/>
              </a:rPr>
              <a:t>登录</a:t>
            </a:r>
            <a:r>
              <a:rPr lang="en-US" altLang="zh-CN" sz="1400">
                <a:ln>
                  <a:noFill/>
                  <a:prstDash val="sysDot"/>
                </a:ln>
                <a:solidFill>
                  <a:schemeClr val="tx1">
                    <a:lumMod val="85000"/>
                    <a:lumOff val="15000"/>
                  </a:schemeClr>
                </a:solidFill>
                <a:latin typeface="+mn-ea"/>
                <a:cs typeface="+mn-ea"/>
              </a:rPr>
              <a:t>”</a:t>
            </a:r>
            <a:r>
              <a:rPr lang="zh-CN" altLang="en-US" sz="1400">
                <a:ln>
                  <a:noFill/>
                  <a:prstDash val="sysDot"/>
                </a:ln>
                <a:solidFill>
                  <a:schemeClr val="tx1">
                    <a:lumMod val="85000"/>
                    <a:lumOff val="15000"/>
                  </a:schemeClr>
                </a:solidFill>
                <a:latin typeface="+mn-ea"/>
                <a:cs typeface="+mn-ea"/>
              </a:rPr>
              <a:t>界面，成功注册后，完善个人简历，投递简历后，大学生要定期检查邮箱或平台通知，跟进求职进度，及时响应用人单位的面试邀请或进一步沟通。</a:t>
            </a:r>
            <a:endParaRPr lang="zh-CN" altLang="en-US" sz="1400">
              <a:ln>
                <a:noFill/>
                <a:prstDash val="sysDot"/>
              </a:ln>
              <a:solidFill>
                <a:schemeClr val="tx1">
                  <a:lumMod val="85000"/>
                  <a:lumOff val="15000"/>
                </a:schemeClr>
              </a:solidFill>
              <a:latin typeface="+mn-ea"/>
              <a:cs typeface="+mn-ea"/>
            </a:endParaRPr>
          </a:p>
        </p:txBody>
      </p:sp>
      <p:pic>
        <p:nvPicPr>
          <p:cNvPr id="34" name="图片 33"/>
          <p:cNvPicPr>
            <a:picLocks noChangeAspect="1"/>
          </p:cNvPicPr>
          <p:nvPr/>
        </p:nvPicPr>
        <p:blipFill>
          <a:blip r:embed="rId6"/>
          <a:srcRect l="63611" t="17757" r="8093"/>
          <a:stretch>
            <a:fillRect/>
          </a:stretch>
        </p:blipFill>
        <p:spPr>
          <a:xfrm>
            <a:off x="4359275" y="2029460"/>
            <a:ext cx="2296160" cy="3660140"/>
          </a:xfrm>
          <a:prstGeom prst="rect">
            <a:avLst/>
          </a:prstGeom>
        </p:spPr>
      </p:pic>
      <p:pic>
        <p:nvPicPr>
          <p:cNvPr id="35" name="图片 34"/>
          <p:cNvPicPr>
            <a:picLocks noChangeAspect="1"/>
          </p:cNvPicPr>
          <p:nvPr/>
        </p:nvPicPr>
        <p:blipFill>
          <a:blip r:embed="rId6"/>
          <a:srcRect r="67556"/>
          <a:stretch>
            <a:fillRect/>
          </a:stretch>
        </p:blipFill>
        <p:spPr>
          <a:xfrm>
            <a:off x="7508875" y="-5715"/>
            <a:ext cx="4708525" cy="686435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363743" y="1588922"/>
            <a:ext cx="5336717" cy="584775"/>
          </a:xfrm>
          <a:prstGeom prst="rect">
            <a:avLst/>
          </a:prstGeom>
        </p:spPr>
        <p:txBody>
          <a:bodyPr wrap="none">
            <a:spAutoFit/>
          </a:bodyPr>
          <a:p>
            <a:r>
              <a:rPr lang="zh-CN" altLang="en-US" sz="3200" dirty="0"/>
              <a:t>第一节  大学生就业形势分析</a:t>
            </a:r>
            <a:endParaRPr lang="zh-CN" altLang="en-US" sz="3200" dirty="0"/>
          </a:p>
        </p:txBody>
      </p:sp>
      <p:sp>
        <p:nvSpPr>
          <p:cNvPr id="8" name="矩形 7"/>
          <p:cNvSpPr/>
          <p:nvPr/>
        </p:nvSpPr>
        <p:spPr>
          <a:xfrm>
            <a:off x="5370093" y="2786758"/>
            <a:ext cx="6157455" cy="584775"/>
          </a:xfrm>
          <a:prstGeom prst="rect">
            <a:avLst/>
          </a:prstGeom>
          <a:solidFill>
            <a:schemeClr val="bg1"/>
          </a:solidFill>
        </p:spPr>
        <p:txBody>
          <a:bodyPr wrap="none">
            <a:spAutoFit/>
          </a:bodyPr>
          <a:p>
            <a:r>
              <a:rPr lang="zh-CN" altLang="en-US" sz="3200" dirty="0"/>
              <a:t>第二节  大学生国家项目就业渠道</a:t>
            </a:r>
            <a:endParaRPr lang="zh-CN" altLang="en-US" sz="3200" dirty="0"/>
          </a:p>
        </p:txBody>
      </p:sp>
      <p:sp>
        <p:nvSpPr>
          <p:cNvPr id="6" name="矩形 5"/>
          <p:cNvSpPr/>
          <p:nvPr/>
        </p:nvSpPr>
        <p:spPr>
          <a:xfrm>
            <a:off x="5370093" y="5239576"/>
            <a:ext cx="3253740" cy="583565"/>
          </a:xfrm>
          <a:prstGeom prst="rect">
            <a:avLst/>
          </a:prstGeom>
          <a:solidFill>
            <a:schemeClr val="accent1"/>
          </a:solidFill>
        </p:spPr>
        <p:txBody>
          <a:bodyPr wrap="none">
            <a:spAutoFit/>
          </a:bodyPr>
          <a:p>
            <a:pPr algn="l"/>
            <a:r>
              <a:rPr lang="zh-CN" altLang="en-US" sz="3200" dirty="0">
                <a:solidFill>
                  <a:schemeClr val="bg1"/>
                </a:solidFill>
              </a:rPr>
              <a:t>第四节</a:t>
            </a:r>
            <a:r>
              <a:rPr lang="en-US" altLang="zh-CN" sz="3200" dirty="0">
                <a:solidFill>
                  <a:schemeClr val="bg1"/>
                </a:solidFill>
              </a:rPr>
              <a:t>  </a:t>
            </a:r>
            <a:r>
              <a:rPr lang="zh-CN" altLang="en-US" sz="3200" dirty="0">
                <a:solidFill>
                  <a:schemeClr val="bg1"/>
                </a:solidFill>
              </a:rPr>
              <a:t>课堂实践</a:t>
            </a:r>
            <a:endParaRPr lang="zh-CN" altLang="en-US" sz="3200" dirty="0">
              <a:solidFill>
                <a:schemeClr val="bg1"/>
              </a:solidFill>
            </a:endParaRPr>
          </a:p>
        </p:txBody>
      </p:sp>
      <p:sp>
        <p:nvSpPr>
          <p:cNvPr id="7" name="double-left-arrows_45721"/>
          <p:cNvSpPr>
            <a:spLocks noChangeAspect="1"/>
          </p:cNvSpPr>
          <p:nvPr/>
        </p:nvSpPr>
        <p:spPr bwMode="auto">
          <a:xfrm flipH="1">
            <a:off x="4596663" y="5284349"/>
            <a:ext cx="652660" cy="495228"/>
          </a:xfrm>
          <a:custGeom>
            <a:avLst/>
            <a:gdLst>
              <a:gd name="connsiteX0" fmla="*/ 606721 w 606721"/>
              <a:gd name="connsiteY0" fmla="*/ 0 h 504401"/>
              <a:gd name="connsiteX1" fmla="*/ 606721 w 606721"/>
              <a:gd name="connsiteY1" fmla="*/ 126122 h 504401"/>
              <a:gd name="connsiteX2" fmla="*/ 440421 w 606721"/>
              <a:gd name="connsiteY2" fmla="*/ 252243 h 504401"/>
              <a:gd name="connsiteX3" fmla="*/ 606721 w 606721"/>
              <a:gd name="connsiteY3" fmla="*/ 378279 h 504401"/>
              <a:gd name="connsiteX4" fmla="*/ 606721 w 606721"/>
              <a:gd name="connsiteY4" fmla="*/ 504401 h 504401"/>
              <a:gd name="connsiteX5" fmla="*/ 275487 w 606721"/>
              <a:gd name="connsiteY5" fmla="*/ 252243 h 504401"/>
              <a:gd name="connsiteX6" fmla="*/ 331304 w 606721"/>
              <a:gd name="connsiteY6" fmla="*/ 0 h 504401"/>
              <a:gd name="connsiteX7" fmla="*/ 331304 w 606721"/>
              <a:gd name="connsiteY7" fmla="*/ 126122 h 504401"/>
              <a:gd name="connsiteX8" fmla="*/ 164968 w 606721"/>
              <a:gd name="connsiteY8" fmla="*/ 252243 h 504401"/>
              <a:gd name="connsiteX9" fmla="*/ 331304 w 606721"/>
              <a:gd name="connsiteY9" fmla="*/ 378279 h 504401"/>
              <a:gd name="connsiteX10" fmla="*/ 331304 w 606721"/>
              <a:gd name="connsiteY10" fmla="*/ 504401 h 504401"/>
              <a:gd name="connsiteX11" fmla="*/ 0 w 606721"/>
              <a:gd name="connsiteY11" fmla="*/ 252243 h 504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6721" h="504401">
                <a:moveTo>
                  <a:pt x="606721" y="0"/>
                </a:moveTo>
                <a:lnTo>
                  <a:pt x="606721" y="126122"/>
                </a:lnTo>
                <a:lnTo>
                  <a:pt x="440421" y="252243"/>
                </a:lnTo>
                <a:lnTo>
                  <a:pt x="606721" y="378279"/>
                </a:lnTo>
                <a:lnTo>
                  <a:pt x="606721" y="504401"/>
                </a:lnTo>
                <a:lnTo>
                  <a:pt x="275487" y="252243"/>
                </a:lnTo>
                <a:close/>
                <a:moveTo>
                  <a:pt x="331304" y="0"/>
                </a:moveTo>
                <a:lnTo>
                  <a:pt x="331304" y="126122"/>
                </a:lnTo>
                <a:lnTo>
                  <a:pt x="164968" y="252243"/>
                </a:lnTo>
                <a:lnTo>
                  <a:pt x="331304" y="378279"/>
                </a:lnTo>
                <a:lnTo>
                  <a:pt x="331304" y="504401"/>
                </a:lnTo>
                <a:lnTo>
                  <a:pt x="0" y="252243"/>
                </a:lnTo>
                <a:close/>
              </a:path>
            </a:pathLst>
          </a:custGeom>
          <a:solidFill>
            <a:schemeClr val="accent1"/>
          </a:solidFill>
          <a:ln>
            <a:noFill/>
          </a:ln>
        </p:spPr>
      </p:sp>
      <p:sp>
        <p:nvSpPr>
          <p:cNvPr id="9" name="矩形 8"/>
          <p:cNvSpPr/>
          <p:nvPr/>
        </p:nvSpPr>
        <p:spPr>
          <a:xfrm>
            <a:off x="5370093" y="4010403"/>
            <a:ext cx="6098540" cy="583565"/>
          </a:xfrm>
          <a:prstGeom prst="rect">
            <a:avLst/>
          </a:prstGeom>
          <a:solidFill>
            <a:schemeClr val="bg1"/>
          </a:solidFill>
        </p:spPr>
        <p:txBody>
          <a:bodyPr wrap="none">
            <a:spAutoFit/>
          </a:bodyPr>
          <a:p>
            <a:pPr algn="l"/>
            <a:r>
              <a:rPr lang="zh-CN" altLang="en-US" sz="3200" dirty="0"/>
              <a:t>第三节  国家大学生就业服务平台</a:t>
            </a:r>
            <a:endParaRPr lang="zh-CN" altLang="en-US" sz="32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一、政策解读与个人定位</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7" name="圆角矩形 6"/>
          <p:cNvSpPr/>
          <p:nvPr/>
        </p:nvSpPr>
        <p:spPr>
          <a:xfrm>
            <a:off x="-436606" y="1450866"/>
            <a:ext cx="5522218"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2800" b="1" dirty="0">
                <a:solidFill>
                  <a:schemeClr val="bg1"/>
                </a:solidFill>
              </a:rPr>
              <a:t>1．实践要求</a:t>
            </a:r>
            <a:endParaRPr sz="2800" b="1" dirty="0">
              <a:solidFill>
                <a:schemeClr val="bg1"/>
              </a:solidFill>
            </a:endParaRPr>
          </a:p>
        </p:txBody>
      </p:sp>
      <p:sp>
        <p:nvSpPr>
          <p:cNvPr id="8" name="文本框 43"/>
          <p:cNvSpPr txBox="1"/>
          <p:nvPr/>
        </p:nvSpPr>
        <p:spPr>
          <a:xfrm>
            <a:off x="656451" y="2506750"/>
            <a:ext cx="10813889" cy="2306955"/>
          </a:xfrm>
          <a:prstGeom prst="rect">
            <a:avLst/>
          </a:prstGeom>
          <a:noFill/>
        </p:spPr>
        <p:txBody>
          <a:bodyPr wrap="square" rtlCol="0">
            <a:spAutoFit/>
          </a:bodyPr>
          <a:p>
            <a:pPr indent="457200" algn="just">
              <a:lnSpc>
                <a:spcPct val="150000"/>
              </a:lnSpc>
            </a:pPr>
            <a:r>
              <a:rPr lang="zh-CN" altLang="en-US" sz="2400" dirty="0"/>
              <a:t>（</a:t>
            </a:r>
            <a:r>
              <a:rPr lang="en-US" altLang="zh-CN" sz="2400" dirty="0"/>
              <a:t>1</a:t>
            </a:r>
            <a:r>
              <a:rPr lang="zh-CN" altLang="en-US" sz="2400" dirty="0"/>
              <a:t>）熟悉当前的大学生就业形势和政策环境。</a:t>
            </a:r>
            <a:endParaRPr lang="zh-CN" altLang="en-US" sz="2400" dirty="0"/>
          </a:p>
          <a:p>
            <a:pPr indent="457200" algn="just">
              <a:lnSpc>
                <a:spcPct val="150000"/>
              </a:lnSpc>
            </a:pPr>
            <a:r>
              <a:rPr lang="zh-CN" altLang="en-US" sz="2400" dirty="0"/>
              <a:t>（</a:t>
            </a:r>
            <a:r>
              <a:rPr lang="en-US" altLang="zh-CN" sz="2400" dirty="0"/>
              <a:t>2</a:t>
            </a:r>
            <a:r>
              <a:rPr lang="zh-CN" altLang="en-US" sz="2400" dirty="0"/>
              <a:t>）每位同学需搜集至少三项当前国家或地方关于大学生就业的最新政策，包括但不限于特岗计划、参军入伍优惠政策等。</a:t>
            </a:r>
            <a:endParaRPr lang="zh-CN" altLang="en-US" sz="2400" dirty="0"/>
          </a:p>
          <a:p>
            <a:pPr indent="457200" algn="just">
              <a:lnSpc>
                <a:spcPct val="150000"/>
              </a:lnSpc>
            </a:pPr>
            <a:r>
              <a:rPr lang="zh-CN" altLang="en-US" sz="2400" dirty="0"/>
              <a:t>（</a:t>
            </a:r>
            <a:r>
              <a:rPr lang="en-US" altLang="zh-CN" sz="2400" dirty="0"/>
              <a:t>3</a:t>
            </a:r>
            <a:r>
              <a:rPr lang="zh-CN" altLang="en-US" sz="2400" dirty="0"/>
              <a:t>）评估自己的专业背景、技能和兴趣，与就业市场的需求进行</a:t>
            </a:r>
            <a:r>
              <a:rPr lang="en-US" altLang="zh-CN" sz="2400" dirty="0"/>
              <a:t> </a:t>
            </a:r>
            <a:r>
              <a:rPr lang="zh-CN" altLang="en-US" sz="2400" dirty="0"/>
              <a:t>匹配。</a:t>
            </a:r>
            <a:endParaRPr lang="zh-CN" altLang="en-US" sz="2400" dirty="0"/>
          </a:p>
        </p:txBody>
      </p:sp>
      <p:grpSp>
        <p:nvGrpSpPr>
          <p:cNvPr id="4" name="组合 3"/>
          <p:cNvGrpSpPr/>
          <p:nvPr/>
        </p:nvGrpSpPr>
        <p:grpSpPr>
          <a:xfrm>
            <a:off x="426386" y="1071027"/>
            <a:ext cx="792457" cy="812984"/>
            <a:chOff x="7673976" y="2593975"/>
            <a:chExt cx="1716088" cy="1760538"/>
          </a:xfrm>
        </p:grpSpPr>
        <p:sp>
          <p:nvSpPr>
            <p:cNvPr id="5" name="Freeform 60"/>
            <p:cNvSpPr/>
            <p:nvPr/>
          </p:nvSpPr>
          <p:spPr bwMode="auto">
            <a:xfrm>
              <a:off x="7673976" y="2974975"/>
              <a:ext cx="1284288" cy="1379538"/>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6" name="Freeform 61"/>
            <p:cNvSpPr>
              <a:spLocks noEditPoints="1"/>
            </p:cNvSpPr>
            <p:nvPr/>
          </p:nvSpPr>
          <p:spPr bwMode="auto">
            <a:xfrm>
              <a:off x="8540751" y="2593975"/>
              <a:ext cx="849313" cy="739775"/>
            </a:xfrm>
            <a:custGeom>
              <a:avLst/>
              <a:gdLst>
                <a:gd name="T0" fmla="*/ 143 w 289"/>
                <a:gd name="T1" fmla="*/ 1 h 252"/>
                <a:gd name="T2" fmla="*/ 0 w 289"/>
                <a:gd name="T3" fmla="*/ 111 h 252"/>
                <a:gd name="T4" fmla="*/ 73 w 289"/>
                <a:gd name="T5" fmla="*/ 203 h 252"/>
                <a:gd name="T6" fmla="*/ 47 w 289"/>
                <a:gd name="T7" fmla="*/ 252 h 252"/>
                <a:gd name="T8" fmla="*/ 121 w 289"/>
                <a:gd name="T9" fmla="*/ 216 h 252"/>
                <a:gd name="T10" fmla="*/ 146 w 289"/>
                <a:gd name="T11" fmla="*/ 217 h 252"/>
                <a:gd name="T12" fmla="*/ 288 w 289"/>
                <a:gd name="T13" fmla="*/ 107 h 252"/>
                <a:gd name="T14" fmla="*/ 143 w 289"/>
                <a:gd name="T15" fmla="*/ 1 h 252"/>
                <a:gd name="T16" fmla="*/ 73 w 289"/>
                <a:gd name="T17" fmla="*/ 131 h 252"/>
                <a:gd name="T18" fmla="*/ 55 w 289"/>
                <a:gd name="T19" fmla="*/ 113 h 252"/>
                <a:gd name="T20" fmla="*/ 73 w 289"/>
                <a:gd name="T21" fmla="*/ 95 h 252"/>
                <a:gd name="T22" fmla="*/ 91 w 289"/>
                <a:gd name="T23" fmla="*/ 113 h 252"/>
                <a:gd name="T24" fmla="*/ 73 w 289"/>
                <a:gd name="T25" fmla="*/ 131 h 252"/>
                <a:gd name="T26" fmla="*/ 144 w 289"/>
                <a:gd name="T27" fmla="*/ 131 h 252"/>
                <a:gd name="T28" fmla="*/ 126 w 289"/>
                <a:gd name="T29" fmla="*/ 113 h 252"/>
                <a:gd name="T30" fmla="*/ 144 w 289"/>
                <a:gd name="T31" fmla="*/ 95 h 252"/>
                <a:gd name="T32" fmla="*/ 162 w 289"/>
                <a:gd name="T33" fmla="*/ 113 h 252"/>
                <a:gd name="T34" fmla="*/ 144 w 289"/>
                <a:gd name="T35" fmla="*/ 131 h 252"/>
                <a:gd name="T36" fmla="*/ 216 w 289"/>
                <a:gd name="T37" fmla="*/ 131 h 252"/>
                <a:gd name="T38" fmla="*/ 198 w 289"/>
                <a:gd name="T39" fmla="*/ 113 h 252"/>
                <a:gd name="T40" fmla="*/ 216 w 289"/>
                <a:gd name="T41" fmla="*/ 95 h 252"/>
                <a:gd name="T42" fmla="*/ 233 w 289"/>
                <a:gd name="T43" fmla="*/ 113 h 252"/>
                <a:gd name="T44" fmla="*/ 216 w 289"/>
                <a:gd name="T45" fmla="*/ 1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9" h="252">
                  <a:moveTo>
                    <a:pt x="143" y="1"/>
                  </a:moveTo>
                  <a:cubicBezTo>
                    <a:pt x="63" y="2"/>
                    <a:pt x="0" y="51"/>
                    <a:pt x="0" y="111"/>
                  </a:cubicBezTo>
                  <a:cubicBezTo>
                    <a:pt x="1" y="151"/>
                    <a:pt x="30" y="185"/>
                    <a:pt x="73" y="203"/>
                  </a:cubicBezTo>
                  <a:cubicBezTo>
                    <a:pt x="47" y="252"/>
                    <a:pt x="47" y="252"/>
                    <a:pt x="47" y="252"/>
                  </a:cubicBezTo>
                  <a:cubicBezTo>
                    <a:pt x="121" y="216"/>
                    <a:pt x="121" y="216"/>
                    <a:pt x="121" y="216"/>
                  </a:cubicBezTo>
                  <a:cubicBezTo>
                    <a:pt x="129" y="217"/>
                    <a:pt x="137" y="218"/>
                    <a:pt x="146" y="217"/>
                  </a:cubicBezTo>
                  <a:cubicBezTo>
                    <a:pt x="225" y="216"/>
                    <a:pt x="289" y="167"/>
                    <a:pt x="288" y="107"/>
                  </a:cubicBezTo>
                  <a:cubicBezTo>
                    <a:pt x="287" y="47"/>
                    <a:pt x="222" y="0"/>
                    <a:pt x="143" y="1"/>
                  </a:cubicBezTo>
                  <a:close/>
                  <a:moveTo>
                    <a:pt x="73" y="131"/>
                  </a:moveTo>
                  <a:cubicBezTo>
                    <a:pt x="63" y="131"/>
                    <a:pt x="55" y="123"/>
                    <a:pt x="55" y="113"/>
                  </a:cubicBezTo>
                  <a:cubicBezTo>
                    <a:pt x="55" y="103"/>
                    <a:pt x="63" y="95"/>
                    <a:pt x="73" y="95"/>
                  </a:cubicBezTo>
                  <a:cubicBezTo>
                    <a:pt x="83" y="95"/>
                    <a:pt x="91" y="103"/>
                    <a:pt x="91" y="113"/>
                  </a:cubicBezTo>
                  <a:cubicBezTo>
                    <a:pt x="91" y="123"/>
                    <a:pt x="83" y="131"/>
                    <a:pt x="73" y="131"/>
                  </a:cubicBezTo>
                  <a:close/>
                  <a:moveTo>
                    <a:pt x="144" y="131"/>
                  </a:moveTo>
                  <a:cubicBezTo>
                    <a:pt x="134" y="131"/>
                    <a:pt x="126" y="123"/>
                    <a:pt x="126" y="113"/>
                  </a:cubicBezTo>
                  <a:cubicBezTo>
                    <a:pt x="126" y="103"/>
                    <a:pt x="134" y="95"/>
                    <a:pt x="144" y="95"/>
                  </a:cubicBezTo>
                  <a:cubicBezTo>
                    <a:pt x="154" y="95"/>
                    <a:pt x="162" y="103"/>
                    <a:pt x="162" y="113"/>
                  </a:cubicBezTo>
                  <a:cubicBezTo>
                    <a:pt x="162" y="123"/>
                    <a:pt x="154" y="131"/>
                    <a:pt x="144" y="131"/>
                  </a:cubicBezTo>
                  <a:close/>
                  <a:moveTo>
                    <a:pt x="216" y="131"/>
                  </a:moveTo>
                  <a:cubicBezTo>
                    <a:pt x="206" y="131"/>
                    <a:pt x="198" y="123"/>
                    <a:pt x="198" y="113"/>
                  </a:cubicBezTo>
                  <a:cubicBezTo>
                    <a:pt x="198" y="103"/>
                    <a:pt x="206" y="95"/>
                    <a:pt x="216" y="95"/>
                  </a:cubicBezTo>
                  <a:cubicBezTo>
                    <a:pt x="225" y="95"/>
                    <a:pt x="233" y="103"/>
                    <a:pt x="233" y="113"/>
                  </a:cubicBezTo>
                  <a:cubicBezTo>
                    <a:pt x="233" y="123"/>
                    <a:pt x="225" y="131"/>
                    <a:pt x="216" y="131"/>
                  </a:cubicBez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一、政策解读与个人定位</a:t>
            </a:r>
            <a:endParaRPr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7" name="圆角矩形 6"/>
          <p:cNvSpPr/>
          <p:nvPr/>
        </p:nvSpPr>
        <p:spPr>
          <a:xfrm>
            <a:off x="-436606" y="1478806"/>
            <a:ext cx="5522218"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2800" b="1" dirty="0">
                <a:solidFill>
                  <a:schemeClr val="bg1"/>
                </a:solidFill>
              </a:rPr>
              <a:t>2．实践呈现</a:t>
            </a:r>
            <a:endParaRPr sz="2800" b="1" dirty="0">
              <a:solidFill>
                <a:schemeClr val="bg1"/>
              </a:solidFill>
            </a:endParaRPr>
          </a:p>
        </p:txBody>
      </p:sp>
      <p:sp>
        <p:nvSpPr>
          <p:cNvPr id="8" name="文本框 43"/>
          <p:cNvSpPr txBox="1"/>
          <p:nvPr/>
        </p:nvSpPr>
        <p:spPr>
          <a:xfrm>
            <a:off x="656590" y="2506980"/>
            <a:ext cx="7287260" cy="3408680"/>
          </a:xfrm>
          <a:prstGeom prst="rect">
            <a:avLst/>
          </a:prstGeom>
          <a:noFill/>
        </p:spPr>
        <p:txBody>
          <a:bodyPr wrap="square" rtlCol="0">
            <a:noAutofit/>
          </a:bodyPr>
          <a:p>
            <a:pPr indent="457200" algn="just">
              <a:lnSpc>
                <a:spcPct val="150000"/>
              </a:lnSpc>
            </a:pPr>
            <a:r>
              <a:rPr lang="zh-CN" altLang="en-US" sz="2400" dirty="0"/>
              <a:t>提交一份政策解读报告（扫描右侧二维码查看报告示例），阐述对当前就业政策的理解及其个人就业策略。</a:t>
            </a:r>
            <a:endParaRPr lang="zh-CN" altLang="en-US" sz="2400" dirty="0"/>
          </a:p>
        </p:txBody>
      </p:sp>
      <p:grpSp>
        <p:nvGrpSpPr>
          <p:cNvPr id="6" name="组合 5"/>
          <p:cNvGrpSpPr/>
          <p:nvPr/>
        </p:nvGrpSpPr>
        <p:grpSpPr>
          <a:xfrm>
            <a:off x="426386" y="1098967"/>
            <a:ext cx="792457" cy="812984"/>
            <a:chOff x="7673976" y="2593975"/>
            <a:chExt cx="1716088" cy="1760538"/>
          </a:xfrm>
        </p:grpSpPr>
        <p:sp>
          <p:nvSpPr>
            <p:cNvPr id="9" name="Freeform 60"/>
            <p:cNvSpPr/>
            <p:nvPr/>
          </p:nvSpPr>
          <p:spPr bwMode="auto">
            <a:xfrm>
              <a:off x="7673976" y="2974975"/>
              <a:ext cx="1284288" cy="1379538"/>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0" name="Freeform 61"/>
            <p:cNvSpPr>
              <a:spLocks noEditPoints="1"/>
            </p:cNvSpPr>
            <p:nvPr/>
          </p:nvSpPr>
          <p:spPr bwMode="auto">
            <a:xfrm>
              <a:off x="8540751" y="2593975"/>
              <a:ext cx="849313" cy="739775"/>
            </a:xfrm>
            <a:custGeom>
              <a:avLst/>
              <a:gdLst>
                <a:gd name="T0" fmla="*/ 143 w 289"/>
                <a:gd name="T1" fmla="*/ 1 h 252"/>
                <a:gd name="T2" fmla="*/ 0 w 289"/>
                <a:gd name="T3" fmla="*/ 111 h 252"/>
                <a:gd name="T4" fmla="*/ 73 w 289"/>
                <a:gd name="T5" fmla="*/ 203 h 252"/>
                <a:gd name="T6" fmla="*/ 47 w 289"/>
                <a:gd name="T7" fmla="*/ 252 h 252"/>
                <a:gd name="T8" fmla="*/ 121 w 289"/>
                <a:gd name="T9" fmla="*/ 216 h 252"/>
                <a:gd name="T10" fmla="*/ 146 w 289"/>
                <a:gd name="T11" fmla="*/ 217 h 252"/>
                <a:gd name="T12" fmla="*/ 288 w 289"/>
                <a:gd name="T13" fmla="*/ 107 h 252"/>
                <a:gd name="T14" fmla="*/ 143 w 289"/>
                <a:gd name="T15" fmla="*/ 1 h 252"/>
                <a:gd name="T16" fmla="*/ 73 w 289"/>
                <a:gd name="T17" fmla="*/ 131 h 252"/>
                <a:gd name="T18" fmla="*/ 55 w 289"/>
                <a:gd name="T19" fmla="*/ 113 h 252"/>
                <a:gd name="T20" fmla="*/ 73 w 289"/>
                <a:gd name="T21" fmla="*/ 95 h 252"/>
                <a:gd name="T22" fmla="*/ 91 w 289"/>
                <a:gd name="T23" fmla="*/ 113 h 252"/>
                <a:gd name="T24" fmla="*/ 73 w 289"/>
                <a:gd name="T25" fmla="*/ 131 h 252"/>
                <a:gd name="T26" fmla="*/ 144 w 289"/>
                <a:gd name="T27" fmla="*/ 131 h 252"/>
                <a:gd name="T28" fmla="*/ 126 w 289"/>
                <a:gd name="T29" fmla="*/ 113 h 252"/>
                <a:gd name="T30" fmla="*/ 144 w 289"/>
                <a:gd name="T31" fmla="*/ 95 h 252"/>
                <a:gd name="T32" fmla="*/ 162 w 289"/>
                <a:gd name="T33" fmla="*/ 113 h 252"/>
                <a:gd name="T34" fmla="*/ 144 w 289"/>
                <a:gd name="T35" fmla="*/ 131 h 252"/>
                <a:gd name="T36" fmla="*/ 216 w 289"/>
                <a:gd name="T37" fmla="*/ 131 h 252"/>
                <a:gd name="T38" fmla="*/ 198 w 289"/>
                <a:gd name="T39" fmla="*/ 113 h 252"/>
                <a:gd name="T40" fmla="*/ 216 w 289"/>
                <a:gd name="T41" fmla="*/ 95 h 252"/>
                <a:gd name="T42" fmla="*/ 233 w 289"/>
                <a:gd name="T43" fmla="*/ 113 h 252"/>
                <a:gd name="T44" fmla="*/ 216 w 289"/>
                <a:gd name="T45" fmla="*/ 1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9" h="252">
                  <a:moveTo>
                    <a:pt x="143" y="1"/>
                  </a:moveTo>
                  <a:cubicBezTo>
                    <a:pt x="63" y="2"/>
                    <a:pt x="0" y="51"/>
                    <a:pt x="0" y="111"/>
                  </a:cubicBezTo>
                  <a:cubicBezTo>
                    <a:pt x="1" y="151"/>
                    <a:pt x="30" y="185"/>
                    <a:pt x="73" y="203"/>
                  </a:cubicBezTo>
                  <a:cubicBezTo>
                    <a:pt x="47" y="252"/>
                    <a:pt x="47" y="252"/>
                    <a:pt x="47" y="252"/>
                  </a:cubicBezTo>
                  <a:cubicBezTo>
                    <a:pt x="121" y="216"/>
                    <a:pt x="121" y="216"/>
                    <a:pt x="121" y="216"/>
                  </a:cubicBezTo>
                  <a:cubicBezTo>
                    <a:pt x="129" y="217"/>
                    <a:pt x="137" y="218"/>
                    <a:pt x="146" y="217"/>
                  </a:cubicBezTo>
                  <a:cubicBezTo>
                    <a:pt x="225" y="216"/>
                    <a:pt x="289" y="167"/>
                    <a:pt x="288" y="107"/>
                  </a:cubicBezTo>
                  <a:cubicBezTo>
                    <a:pt x="287" y="47"/>
                    <a:pt x="222" y="0"/>
                    <a:pt x="143" y="1"/>
                  </a:cubicBezTo>
                  <a:close/>
                  <a:moveTo>
                    <a:pt x="73" y="131"/>
                  </a:moveTo>
                  <a:cubicBezTo>
                    <a:pt x="63" y="131"/>
                    <a:pt x="55" y="123"/>
                    <a:pt x="55" y="113"/>
                  </a:cubicBezTo>
                  <a:cubicBezTo>
                    <a:pt x="55" y="103"/>
                    <a:pt x="63" y="95"/>
                    <a:pt x="73" y="95"/>
                  </a:cubicBezTo>
                  <a:cubicBezTo>
                    <a:pt x="83" y="95"/>
                    <a:pt x="91" y="103"/>
                    <a:pt x="91" y="113"/>
                  </a:cubicBezTo>
                  <a:cubicBezTo>
                    <a:pt x="91" y="123"/>
                    <a:pt x="83" y="131"/>
                    <a:pt x="73" y="131"/>
                  </a:cubicBezTo>
                  <a:close/>
                  <a:moveTo>
                    <a:pt x="144" y="131"/>
                  </a:moveTo>
                  <a:cubicBezTo>
                    <a:pt x="134" y="131"/>
                    <a:pt x="126" y="123"/>
                    <a:pt x="126" y="113"/>
                  </a:cubicBezTo>
                  <a:cubicBezTo>
                    <a:pt x="126" y="103"/>
                    <a:pt x="134" y="95"/>
                    <a:pt x="144" y="95"/>
                  </a:cubicBezTo>
                  <a:cubicBezTo>
                    <a:pt x="154" y="95"/>
                    <a:pt x="162" y="103"/>
                    <a:pt x="162" y="113"/>
                  </a:cubicBezTo>
                  <a:cubicBezTo>
                    <a:pt x="162" y="123"/>
                    <a:pt x="154" y="131"/>
                    <a:pt x="144" y="131"/>
                  </a:cubicBezTo>
                  <a:close/>
                  <a:moveTo>
                    <a:pt x="216" y="131"/>
                  </a:moveTo>
                  <a:cubicBezTo>
                    <a:pt x="206" y="131"/>
                    <a:pt x="198" y="123"/>
                    <a:pt x="198" y="113"/>
                  </a:cubicBezTo>
                  <a:cubicBezTo>
                    <a:pt x="198" y="103"/>
                    <a:pt x="206" y="95"/>
                    <a:pt x="216" y="95"/>
                  </a:cubicBezTo>
                  <a:cubicBezTo>
                    <a:pt x="225" y="95"/>
                    <a:pt x="233" y="103"/>
                    <a:pt x="233" y="113"/>
                  </a:cubicBezTo>
                  <a:cubicBezTo>
                    <a:pt x="233" y="123"/>
                    <a:pt x="225" y="131"/>
                    <a:pt x="216" y="131"/>
                  </a:cubicBez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pic>
        <p:nvPicPr>
          <p:cNvPr id="5" name="图片 4"/>
          <p:cNvPicPr>
            <a:picLocks noChangeAspect="1"/>
          </p:cNvPicPr>
          <p:nvPr/>
        </p:nvPicPr>
        <p:blipFill>
          <a:blip r:embed="rId1"/>
          <a:stretch>
            <a:fillRect/>
          </a:stretch>
        </p:blipFill>
        <p:spPr>
          <a:xfrm>
            <a:off x="8505190" y="2506980"/>
            <a:ext cx="2034540" cy="3083560"/>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二、通过国家大学生就业服务平台模拟求职</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7" name="圆角矩形 6"/>
          <p:cNvSpPr/>
          <p:nvPr/>
        </p:nvSpPr>
        <p:spPr>
          <a:xfrm>
            <a:off x="-436880" y="1450975"/>
            <a:ext cx="5521960" cy="504825"/>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2400" b="1" dirty="0">
                <a:solidFill>
                  <a:schemeClr val="bg1"/>
                </a:solidFill>
              </a:rPr>
              <a:t>1．实践要求</a:t>
            </a:r>
            <a:endParaRPr sz="2400" b="1" dirty="0">
              <a:solidFill>
                <a:schemeClr val="bg1"/>
              </a:solidFill>
            </a:endParaRPr>
          </a:p>
        </p:txBody>
      </p:sp>
      <p:sp>
        <p:nvSpPr>
          <p:cNvPr id="8" name="文本框 43"/>
          <p:cNvSpPr txBox="1"/>
          <p:nvPr/>
        </p:nvSpPr>
        <p:spPr>
          <a:xfrm>
            <a:off x="656451" y="2297200"/>
            <a:ext cx="10813889" cy="1753235"/>
          </a:xfrm>
          <a:prstGeom prst="rect">
            <a:avLst/>
          </a:prstGeom>
          <a:noFill/>
        </p:spPr>
        <p:txBody>
          <a:bodyPr wrap="square" rtlCol="0">
            <a:spAutoFit/>
          </a:bodyPr>
          <a:p>
            <a:pPr indent="457200" algn="just">
              <a:lnSpc>
                <a:spcPct val="150000"/>
              </a:lnSpc>
            </a:pPr>
            <a:r>
              <a:rPr lang="zh-CN" altLang="en-US" sz="2400" dirty="0"/>
              <a:t>（</a:t>
            </a:r>
            <a:r>
              <a:rPr lang="en-US" altLang="zh-CN" sz="2400" dirty="0"/>
              <a:t>1</a:t>
            </a:r>
            <a:r>
              <a:rPr lang="zh-CN" altLang="en-US" sz="2400" dirty="0"/>
              <a:t>）熟悉国家大学生就业服务平台的使用方法。</a:t>
            </a:r>
            <a:endParaRPr lang="zh-CN" altLang="en-US" sz="2400" dirty="0"/>
          </a:p>
          <a:p>
            <a:pPr indent="457200" algn="just">
              <a:lnSpc>
                <a:spcPct val="150000"/>
              </a:lnSpc>
            </a:pPr>
            <a:r>
              <a:rPr lang="zh-CN" altLang="en-US" sz="2400" dirty="0"/>
              <a:t>（</a:t>
            </a:r>
            <a:r>
              <a:rPr lang="en-US" altLang="zh-CN" sz="2400" dirty="0"/>
              <a:t>2</a:t>
            </a:r>
            <a:r>
              <a:rPr lang="zh-CN" altLang="en-US" sz="2400" dirty="0"/>
              <a:t>）能够创建和优化个人简历，以适应在线求职的需要。</a:t>
            </a:r>
            <a:endParaRPr lang="zh-CN" altLang="en-US" sz="2400" dirty="0"/>
          </a:p>
          <a:p>
            <a:pPr indent="457200" algn="just">
              <a:lnSpc>
                <a:spcPct val="150000"/>
              </a:lnSpc>
            </a:pPr>
            <a:r>
              <a:rPr lang="zh-CN" altLang="en-US" sz="2400" dirty="0"/>
              <a:t>（</a:t>
            </a:r>
            <a:r>
              <a:rPr lang="en-US" altLang="zh-CN" sz="2400" dirty="0"/>
              <a:t>3</a:t>
            </a:r>
            <a:r>
              <a:rPr lang="zh-CN" altLang="en-US" sz="2400" dirty="0"/>
              <a:t>）能够在线搜索和筛选职位，并能够在线申请职位。</a:t>
            </a:r>
            <a:endParaRPr lang="zh-CN" altLang="en-US" sz="2400" dirty="0"/>
          </a:p>
        </p:txBody>
      </p:sp>
      <p:grpSp>
        <p:nvGrpSpPr>
          <p:cNvPr id="4" name="组合 3"/>
          <p:cNvGrpSpPr/>
          <p:nvPr/>
        </p:nvGrpSpPr>
        <p:grpSpPr>
          <a:xfrm>
            <a:off x="426386" y="1071027"/>
            <a:ext cx="792457" cy="812984"/>
            <a:chOff x="7673976" y="2593975"/>
            <a:chExt cx="1716088" cy="1760538"/>
          </a:xfrm>
        </p:grpSpPr>
        <p:sp>
          <p:nvSpPr>
            <p:cNvPr id="5" name="Freeform 60"/>
            <p:cNvSpPr/>
            <p:nvPr/>
          </p:nvSpPr>
          <p:spPr bwMode="auto">
            <a:xfrm>
              <a:off x="7673976" y="2974975"/>
              <a:ext cx="1284288" cy="1379538"/>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6" name="Freeform 61"/>
            <p:cNvSpPr>
              <a:spLocks noEditPoints="1"/>
            </p:cNvSpPr>
            <p:nvPr/>
          </p:nvSpPr>
          <p:spPr bwMode="auto">
            <a:xfrm>
              <a:off x="8540751" y="2593975"/>
              <a:ext cx="849313" cy="739775"/>
            </a:xfrm>
            <a:custGeom>
              <a:avLst/>
              <a:gdLst>
                <a:gd name="T0" fmla="*/ 143 w 289"/>
                <a:gd name="T1" fmla="*/ 1 h 252"/>
                <a:gd name="T2" fmla="*/ 0 w 289"/>
                <a:gd name="T3" fmla="*/ 111 h 252"/>
                <a:gd name="T4" fmla="*/ 73 w 289"/>
                <a:gd name="T5" fmla="*/ 203 h 252"/>
                <a:gd name="T6" fmla="*/ 47 w 289"/>
                <a:gd name="T7" fmla="*/ 252 h 252"/>
                <a:gd name="T8" fmla="*/ 121 w 289"/>
                <a:gd name="T9" fmla="*/ 216 h 252"/>
                <a:gd name="T10" fmla="*/ 146 w 289"/>
                <a:gd name="T11" fmla="*/ 217 h 252"/>
                <a:gd name="T12" fmla="*/ 288 w 289"/>
                <a:gd name="T13" fmla="*/ 107 h 252"/>
                <a:gd name="T14" fmla="*/ 143 w 289"/>
                <a:gd name="T15" fmla="*/ 1 h 252"/>
                <a:gd name="T16" fmla="*/ 73 w 289"/>
                <a:gd name="T17" fmla="*/ 131 h 252"/>
                <a:gd name="T18" fmla="*/ 55 w 289"/>
                <a:gd name="T19" fmla="*/ 113 h 252"/>
                <a:gd name="T20" fmla="*/ 73 w 289"/>
                <a:gd name="T21" fmla="*/ 95 h 252"/>
                <a:gd name="T22" fmla="*/ 91 w 289"/>
                <a:gd name="T23" fmla="*/ 113 h 252"/>
                <a:gd name="T24" fmla="*/ 73 w 289"/>
                <a:gd name="T25" fmla="*/ 131 h 252"/>
                <a:gd name="T26" fmla="*/ 144 w 289"/>
                <a:gd name="T27" fmla="*/ 131 h 252"/>
                <a:gd name="T28" fmla="*/ 126 w 289"/>
                <a:gd name="T29" fmla="*/ 113 h 252"/>
                <a:gd name="T30" fmla="*/ 144 w 289"/>
                <a:gd name="T31" fmla="*/ 95 h 252"/>
                <a:gd name="T32" fmla="*/ 162 w 289"/>
                <a:gd name="T33" fmla="*/ 113 h 252"/>
                <a:gd name="T34" fmla="*/ 144 w 289"/>
                <a:gd name="T35" fmla="*/ 131 h 252"/>
                <a:gd name="T36" fmla="*/ 216 w 289"/>
                <a:gd name="T37" fmla="*/ 131 h 252"/>
                <a:gd name="T38" fmla="*/ 198 w 289"/>
                <a:gd name="T39" fmla="*/ 113 h 252"/>
                <a:gd name="T40" fmla="*/ 216 w 289"/>
                <a:gd name="T41" fmla="*/ 95 h 252"/>
                <a:gd name="T42" fmla="*/ 233 w 289"/>
                <a:gd name="T43" fmla="*/ 113 h 252"/>
                <a:gd name="T44" fmla="*/ 216 w 289"/>
                <a:gd name="T45" fmla="*/ 1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9" h="252">
                  <a:moveTo>
                    <a:pt x="143" y="1"/>
                  </a:moveTo>
                  <a:cubicBezTo>
                    <a:pt x="63" y="2"/>
                    <a:pt x="0" y="51"/>
                    <a:pt x="0" y="111"/>
                  </a:cubicBezTo>
                  <a:cubicBezTo>
                    <a:pt x="1" y="151"/>
                    <a:pt x="30" y="185"/>
                    <a:pt x="73" y="203"/>
                  </a:cubicBezTo>
                  <a:cubicBezTo>
                    <a:pt x="47" y="252"/>
                    <a:pt x="47" y="252"/>
                    <a:pt x="47" y="252"/>
                  </a:cubicBezTo>
                  <a:cubicBezTo>
                    <a:pt x="121" y="216"/>
                    <a:pt x="121" y="216"/>
                    <a:pt x="121" y="216"/>
                  </a:cubicBezTo>
                  <a:cubicBezTo>
                    <a:pt x="129" y="217"/>
                    <a:pt x="137" y="218"/>
                    <a:pt x="146" y="217"/>
                  </a:cubicBezTo>
                  <a:cubicBezTo>
                    <a:pt x="225" y="216"/>
                    <a:pt x="289" y="167"/>
                    <a:pt x="288" y="107"/>
                  </a:cubicBezTo>
                  <a:cubicBezTo>
                    <a:pt x="287" y="47"/>
                    <a:pt x="222" y="0"/>
                    <a:pt x="143" y="1"/>
                  </a:cubicBezTo>
                  <a:close/>
                  <a:moveTo>
                    <a:pt x="73" y="131"/>
                  </a:moveTo>
                  <a:cubicBezTo>
                    <a:pt x="63" y="131"/>
                    <a:pt x="55" y="123"/>
                    <a:pt x="55" y="113"/>
                  </a:cubicBezTo>
                  <a:cubicBezTo>
                    <a:pt x="55" y="103"/>
                    <a:pt x="63" y="95"/>
                    <a:pt x="73" y="95"/>
                  </a:cubicBezTo>
                  <a:cubicBezTo>
                    <a:pt x="83" y="95"/>
                    <a:pt x="91" y="103"/>
                    <a:pt x="91" y="113"/>
                  </a:cubicBezTo>
                  <a:cubicBezTo>
                    <a:pt x="91" y="123"/>
                    <a:pt x="83" y="131"/>
                    <a:pt x="73" y="131"/>
                  </a:cubicBezTo>
                  <a:close/>
                  <a:moveTo>
                    <a:pt x="144" y="131"/>
                  </a:moveTo>
                  <a:cubicBezTo>
                    <a:pt x="134" y="131"/>
                    <a:pt x="126" y="123"/>
                    <a:pt x="126" y="113"/>
                  </a:cubicBezTo>
                  <a:cubicBezTo>
                    <a:pt x="126" y="103"/>
                    <a:pt x="134" y="95"/>
                    <a:pt x="144" y="95"/>
                  </a:cubicBezTo>
                  <a:cubicBezTo>
                    <a:pt x="154" y="95"/>
                    <a:pt x="162" y="103"/>
                    <a:pt x="162" y="113"/>
                  </a:cubicBezTo>
                  <a:cubicBezTo>
                    <a:pt x="162" y="123"/>
                    <a:pt x="154" y="131"/>
                    <a:pt x="144" y="131"/>
                  </a:cubicBezTo>
                  <a:close/>
                  <a:moveTo>
                    <a:pt x="216" y="131"/>
                  </a:moveTo>
                  <a:cubicBezTo>
                    <a:pt x="206" y="131"/>
                    <a:pt x="198" y="123"/>
                    <a:pt x="198" y="113"/>
                  </a:cubicBezTo>
                  <a:cubicBezTo>
                    <a:pt x="198" y="103"/>
                    <a:pt x="206" y="95"/>
                    <a:pt x="216" y="95"/>
                  </a:cubicBezTo>
                  <a:cubicBezTo>
                    <a:pt x="225" y="95"/>
                    <a:pt x="233" y="103"/>
                    <a:pt x="233" y="113"/>
                  </a:cubicBezTo>
                  <a:cubicBezTo>
                    <a:pt x="233" y="123"/>
                    <a:pt x="225" y="131"/>
                    <a:pt x="216" y="131"/>
                  </a:cubicBez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9" name="圆角矩形 8"/>
          <p:cNvSpPr/>
          <p:nvPr/>
        </p:nvSpPr>
        <p:spPr>
          <a:xfrm>
            <a:off x="-436880" y="4634865"/>
            <a:ext cx="5521960" cy="514985"/>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2400" b="1" dirty="0">
                <a:solidFill>
                  <a:schemeClr val="bg1"/>
                </a:solidFill>
              </a:rPr>
              <a:t>2．实践呈现</a:t>
            </a:r>
            <a:endParaRPr sz="2400" b="1" dirty="0">
              <a:solidFill>
                <a:schemeClr val="bg1"/>
              </a:solidFill>
            </a:endParaRPr>
          </a:p>
        </p:txBody>
      </p:sp>
      <p:sp>
        <p:nvSpPr>
          <p:cNvPr id="10" name="文本框 43"/>
          <p:cNvSpPr txBox="1"/>
          <p:nvPr/>
        </p:nvSpPr>
        <p:spPr>
          <a:xfrm>
            <a:off x="656590" y="5434330"/>
            <a:ext cx="7287260" cy="784860"/>
          </a:xfrm>
          <a:prstGeom prst="rect">
            <a:avLst/>
          </a:prstGeom>
          <a:noFill/>
        </p:spPr>
        <p:txBody>
          <a:bodyPr wrap="square" rtlCol="0">
            <a:noAutofit/>
          </a:bodyPr>
          <a:p>
            <a:pPr indent="457200" algn="just">
              <a:lnSpc>
                <a:spcPct val="150000"/>
              </a:lnSpc>
            </a:pPr>
            <a:r>
              <a:rPr lang="zh-CN" altLang="en-US" sz="2400" dirty="0"/>
              <a:t>展示最终版本的个人简历（扫描右侧二维码查看简历示例）。</a:t>
            </a:r>
            <a:endParaRPr lang="zh-CN" altLang="en-US" sz="2400" dirty="0"/>
          </a:p>
        </p:txBody>
      </p:sp>
      <p:grpSp>
        <p:nvGrpSpPr>
          <p:cNvPr id="11" name="组合 10"/>
          <p:cNvGrpSpPr/>
          <p:nvPr/>
        </p:nvGrpSpPr>
        <p:grpSpPr>
          <a:xfrm>
            <a:off x="426386" y="4254917"/>
            <a:ext cx="792457" cy="812984"/>
            <a:chOff x="7673976" y="2593975"/>
            <a:chExt cx="1716088" cy="1760538"/>
          </a:xfrm>
        </p:grpSpPr>
        <p:sp>
          <p:nvSpPr>
            <p:cNvPr id="12" name="Freeform 60"/>
            <p:cNvSpPr/>
            <p:nvPr/>
          </p:nvSpPr>
          <p:spPr bwMode="auto">
            <a:xfrm>
              <a:off x="7673976" y="2974975"/>
              <a:ext cx="1284288" cy="1379538"/>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3" name="Freeform 61"/>
            <p:cNvSpPr>
              <a:spLocks noEditPoints="1"/>
            </p:cNvSpPr>
            <p:nvPr/>
          </p:nvSpPr>
          <p:spPr bwMode="auto">
            <a:xfrm>
              <a:off x="8540751" y="2593975"/>
              <a:ext cx="849313" cy="739775"/>
            </a:xfrm>
            <a:custGeom>
              <a:avLst/>
              <a:gdLst>
                <a:gd name="T0" fmla="*/ 143 w 289"/>
                <a:gd name="T1" fmla="*/ 1 h 252"/>
                <a:gd name="T2" fmla="*/ 0 w 289"/>
                <a:gd name="T3" fmla="*/ 111 h 252"/>
                <a:gd name="T4" fmla="*/ 73 w 289"/>
                <a:gd name="T5" fmla="*/ 203 h 252"/>
                <a:gd name="T6" fmla="*/ 47 w 289"/>
                <a:gd name="T7" fmla="*/ 252 h 252"/>
                <a:gd name="T8" fmla="*/ 121 w 289"/>
                <a:gd name="T9" fmla="*/ 216 h 252"/>
                <a:gd name="T10" fmla="*/ 146 w 289"/>
                <a:gd name="T11" fmla="*/ 217 h 252"/>
                <a:gd name="T12" fmla="*/ 288 w 289"/>
                <a:gd name="T13" fmla="*/ 107 h 252"/>
                <a:gd name="T14" fmla="*/ 143 w 289"/>
                <a:gd name="T15" fmla="*/ 1 h 252"/>
                <a:gd name="T16" fmla="*/ 73 w 289"/>
                <a:gd name="T17" fmla="*/ 131 h 252"/>
                <a:gd name="T18" fmla="*/ 55 w 289"/>
                <a:gd name="T19" fmla="*/ 113 h 252"/>
                <a:gd name="T20" fmla="*/ 73 w 289"/>
                <a:gd name="T21" fmla="*/ 95 h 252"/>
                <a:gd name="T22" fmla="*/ 91 w 289"/>
                <a:gd name="T23" fmla="*/ 113 h 252"/>
                <a:gd name="T24" fmla="*/ 73 w 289"/>
                <a:gd name="T25" fmla="*/ 131 h 252"/>
                <a:gd name="T26" fmla="*/ 144 w 289"/>
                <a:gd name="T27" fmla="*/ 131 h 252"/>
                <a:gd name="T28" fmla="*/ 126 w 289"/>
                <a:gd name="T29" fmla="*/ 113 h 252"/>
                <a:gd name="T30" fmla="*/ 144 w 289"/>
                <a:gd name="T31" fmla="*/ 95 h 252"/>
                <a:gd name="T32" fmla="*/ 162 w 289"/>
                <a:gd name="T33" fmla="*/ 113 h 252"/>
                <a:gd name="T34" fmla="*/ 144 w 289"/>
                <a:gd name="T35" fmla="*/ 131 h 252"/>
                <a:gd name="T36" fmla="*/ 216 w 289"/>
                <a:gd name="T37" fmla="*/ 131 h 252"/>
                <a:gd name="T38" fmla="*/ 198 w 289"/>
                <a:gd name="T39" fmla="*/ 113 h 252"/>
                <a:gd name="T40" fmla="*/ 216 w 289"/>
                <a:gd name="T41" fmla="*/ 95 h 252"/>
                <a:gd name="T42" fmla="*/ 233 w 289"/>
                <a:gd name="T43" fmla="*/ 113 h 252"/>
                <a:gd name="T44" fmla="*/ 216 w 289"/>
                <a:gd name="T45" fmla="*/ 1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9" h="252">
                  <a:moveTo>
                    <a:pt x="143" y="1"/>
                  </a:moveTo>
                  <a:cubicBezTo>
                    <a:pt x="63" y="2"/>
                    <a:pt x="0" y="51"/>
                    <a:pt x="0" y="111"/>
                  </a:cubicBezTo>
                  <a:cubicBezTo>
                    <a:pt x="1" y="151"/>
                    <a:pt x="30" y="185"/>
                    <a:pt x="73" y="203"/>
                  </a:cubicBezTo>
                  <a:cubicBezTo>
                    <a:pt x="47" y="252"/>
                    <a:pt x="47" y="252"/>
                    <a:pt x="47" y="252"/>
                  </a:cubicBezTo>
                  <a:cubicBezTo>
                    <a:pt x="121" y="216"/>
                    <a:pt x="121" y="216"/>
                    <a:pt x="121" y="216"/>
                  </a:cubicBezTo>
                  <a:cubicBezTo>
                    <a:pt x="129" y="217"/>
                    <a:pt x="137" y="218"/>
                    <a:pt x="146" y="217"/>
                  </a:cubicBezTo>
                  <a:cubicBezTo>
                    <a:pt x="225" y="216"/>
                    <a:pt x="289" y="167"/>
                    <a:pt x="288" y="107"/>
                  </a:cubicBezTo>
                  <a:cubicBezTo>
                    <a:pt x="287" y="47"/>
                    <a:pt x="222" y="0"/>
                    <a:pt x="143" y="1"/>
                  </a:cubicBezTo>
                  <a:close/>
                  <a:moveTo>
                    <a:pt x="73" y="131"/>
                  </a:moveTo>
                  <a:cubicBezTo>
                    <a:pt x="63" y="131"/>
                    <a:pt x="55" y="123"/>
                    <a:pt x="55" y="113"/>
                  </a:cubicBezTo>
                  <a:cubicBezTo>
                    <a:pt x="55" y="103"/>
                    <a:pt x="63" y="95"/>
                    <a:pt x="73" y="95"/>
                  </a:cubicBezTo>
                  <a:cubicBezTo>
                    <a:pt x="83" y="95"/>
                    <a:pt x="91" y="103"/>
                    <a:pt x="91" y="113"/>
                  </a:cubicBezTo>
                  <a:cubicBezTo>
                    <a:pt x="91" y="123"/>
                    <a:pt x="83" y="131"/>
                    <a:pt x="73" y="131"/>
                  </a:cubicBezTo>
                  <a:close/>
                  <a:moveTo>
                    <a:pt x="144" y="131"/>
                  </a:moveTo>
                  <a:cubicBezTo>
                    <a:pt x="134" y="131"/>
                    <a:pt x="126" y="123"/>
                    <a:pt x="126" y="113"/>
                  </a:cubicBezTo>
                  <a:cubicBezTo>
                    <a:pt x="126" y="103"/>
                    <a:pt x="134" y="95"/>
                    <a:pt x="144" y="95"/>
                  </a:cubicBezTo>
                  <a:cubicBezTo>
                    <a:pt x="154" y="95"/>
                    <a:pt x="162" y="103"/>
                    <a:pt x="162" y="113"/>
                  </a:cubicBezTo>
                  <a:cubicBezTo>
                    <a:pt x="162" y="123"/>
                    <a:pt x="154" y="131"/>
                    <a:pt x="144" y="131"/>
                  </a:cubicBezTo>
                  <a:close/>
                  <a:moveTo>
                    <a:pt x="216" y="131"/>
                  </a:moveTo>
                  <a:cubicBezTo>
                    <a:pt x="206" y="131"/>
                    <a:pt x="198" y="123"/>
                    <a:pt x="198" y="113"/>
                  </a:cubicBezTo>
                  <a:cubicBezTo>
                    <a:pt x="198" y="103"/>
                    <a:pt x="206" y="95"/>
                    <a:pt x="216" y="95"/>
                  </a:cubicBezTo>
                  <a:cubicBezTo>
                    <a:pt x="225" y="95"/>
                    <a:pt x="233" y="103"/>
                    <a:pt x="233" y="113"/>
                  </a:cubicBezTo>
                  <a:cubicBezTo>
                    <a:pt x="233" y="123"/>
                    <a:pt x="225" y="131"/>
                    <a:pt x="216" y="131"/>
                  </a:cubicBez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pic>
        <p:nvPicPr>
          <p:cNvPr id="15" name="图片 14"/>
          <p:cNvPicPr>
            <a:picLocks noChangeAspect="1"/>
          </p:cNvPicPr>
          <p:nvPr/>
        </p:nvPicPr>
        <p:blipFill>
          <a:blip r:embed="rId1"/>
          <a:stretch>
            <a:fillRect/>
          </a:stretch>
        </p:blipFill>
        <p:spPr>
          <a:xfrm>
            <a:off x="8967470" y="4050665"/>
            <a:ext cx="1616075" cy="2472055"/>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idx="4294967295"/>
          </p:nvPr>
        </p:nvSpPr>
        <p:spPr>
          <a:xfrm>
            <a:off x="6516110" y="2426823"/>
            <a:ext cx="5559425" cy="1272350"/>
          </a:xfrm>
          <a:prstGeom prst="rect">
            <a:avLst/>
          </a:prstGeom>
        </p:spPr>
        <p:txBody>
          <a:bodyPr/>
          <a:lstStyle/>
          <a:p>
            <a:r>
              <a:rPr lang="zh-CN" altLang="en-US" sz="4000" dirty="0">
                <a:latin typeface="微软雅黑" panose="020B0503020204020204" pitchFamily="34" charset="-122"/>
                <a:ea typeface="微软雅黑" panose="020B0503020204020204" pitchFamily="34" charset="-122"/>
              </a:rPr>
              <a:t>感谢聆听！学习进步！</a:t>
            </a:r>
            <a:endParaRPr lang="zh-CN" altLang="en-US" b="0" dirty="0"/>
          </a:p>
        </p:txBody>
      </p:sp>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935066" y="4285900"/>
            <a:ext cx="2159088" cy="449409"/>
          </a:xfrm>
          <a:prstGeom prst="rect">
            <a:avLst/>
          </a:prstGeom>
        </p:spPr>
      </p:pic>
      <p:grpSp>
        <p:nvGrpSpPr>
          <p:cNvPr id="3" name="组合 2"/>
          <p:cNvGrpSpPr/>
          <p:nvPr/>
        </p:nvGrpSpPr>
        <p:grpSpPr>
          <a:xfrm>
            <a:off x="6740268" y="3348153"/>
            <a:ext cx="4605655" cy="573405"/>
            <a:chOff x="6829168" y="3348153"/>
            <a:chExt cx="4605655" cy="573405"/>
          </a:xfrm>
        </p:grpSpPr>
        <p:sp>
          <p:nvSpPr>
            <p:cNvPr id="4" name="矩形: 圆角 11"/>
            <p:cNvSpPr/>
            <p:nvPr/>
          </p:nvSpPr>
          <p:spPr>
            <a:xfrm>
              <a:off x="6829168" y="3396413"/>
              <a:ext cx="4605020" cy="477520"/>
            </a:xfrm>
            <a:prstGeom prst="roundRect">
              <a:avLst>
                <a:gd name="adj" fmla="val 50000"/>
              </a:avLst>
            </a:prstGeom>
            <a:solidFill>
              <a:schemeClr val="accent2">
                <a:lumMod val="40000"/>
                <a:lumOff val="60000"/>
              </a:schemeClr>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fontAlgn="auto" hangingPunct="1">
                <a:spcAft>
                  <a:spcPts val="0"/>
                </a:spcAft>
                <a:defRPr/>
              </a:pPr>
              <a:endParaRPr kumimoji="0" lang="en-US" altLang="zh-CN" b="0" i="0" u="none" strike="noStrike" kern="0" cap="none" spc="0" normalizeH="0" baseline="0" noProof="0" dirty="0">
                <a:ln>
                  <a:noFill/>
                </a:ln>
                <a:solidFill>
                  <a:schemeClr val="bg2">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7" name="副标题 4"/>
            <p:cNvSpPr txBox="1"/>
            <p:nvPr/>
          </p:nvSpPr>
          <p:spPr>
            <a:xfrm>
              <a:off x="6903463" y="3348153"/>
              <a:ext cx="4531360" cy="573405"/>
            </a:xfrm>
            <a:prstGeom prst="roundRect">
              <a:avLst>
                <a:gd name="adj" fmla="val 50000"/>
              </a:avLst>
            </a:prstGeom>
            <a:noFill/>
            <a:ln>
              <a:noFill/>
            </a:ln>
          </p:spPr>
          <p:txBody>
            <a:bodyPr anchor="ctr">
              <a:noAutofit/>
            </a:bodyPr>
            <a:lstStyle>
              <a:lvl1pPr marL="0" indent="457200" algn="just" defTabSz="914400" rtl="0" eaLnBrk="1" latinLnBrk="0" hangingPunct="1">
                <a:lnSpc>
                  <a:spcPct val="130000"/>
                </a:lnSpc>
                <a:spcBef>
                  <a:spcPts val="1000"/>
                </a:spcBef>
                <a:buFont typeface="Arial" panose="020B0604020202020204" pitchFamily="34" charset="0"/>
                <a:buNone/>
                <a:defRPr sz="2400" kern="1200">
                  <a:solidFill>
                    <a:schemeClr val="tx1"/>
                  </a:solidFill>
                  <a:latin typeface="+mn-ea"/>
                  <a:ea typeface="+mn-ea"/>
                  <a:cs typeface="+mn-cs"/>
                </a:defRPr>
              </a:lvl1pPr>
              <a:lvl2pPr marL="457200" indent="457200" algn="just" defTabSz="914400" rtl="0" eaLnBrk="1" latinLnBrk="0" hangingPunct="1">
                <a:lnSpc>
                  <a:spcPct val="130000"/>
                </a:lnSpc>
                <a:spcBef>
                  <a:spcPts val="500"/>
                </a:spcBef>
                <a:buFont typeface="Arial" panose="020B0604020202020204" pitchFamily="34" charset="0"/>
                <a:buNone/>
                <a:defRPr sz="2400" kern="1200">
                  <a:solidFill>
                    <a:schemeClr val="tx1"/>
                  </a:solidFill>
                  <a:latin typeface="+mn-ea"/>
                  <a:ea typeface="+mn-ea"/>
                  <a:cs typeface="+mn-cs"/>
                </a:defRPr>
              </a:lvl2pPr>
              <a:lvl3pPr marL="914400" indent="457200" algn="just" defTabSz="914400" rtl="0" eaLnBrk="1" latinLnBrk="0" hangingPunct="1">
                <a:lnSpc>
                  <a:spcPct val="130000"/>
                </a:lnSpc>
                <a:spcBef>
                  <a:spcPts val="500"/>
                </a:spcBef>
                <a:buFont typeface="Arial" panose="020B0604020202020204" pitchFamily="34" charset="0"/>
                <a:buNone/>
                <a:defRPr sz="2400" kern="1200">
                  <a:solidFill>
                    <a:schemeClr val="tx1"/>
                  </a:solidFill>
                  <a:latin typeface="+mn-ea"/>
                  <a:ea typeface="+mn-ea"/>
                  <a:cs typeface="+mn-cs"/>
                </a:defRPr>
              </a:lvl3pPr>
              <a:lvl4pPr marL="1371600" indent="457200" algn="just" defTabSz="914400" rtl="0" eaLnBrk="1" latinLnBrk="0" hangingPunct="1">
                <a:lnSpc>
                  <a:spcPct val="130000"/>
                </a:lnSpc>
                <a:spcBef>
                  <a:spcPts val="500"/>
                </a:spcBef>
                <a:buFont typeface="Arial" panose="020B0604020202020204" pitchFamily="34" charset="0"/>
                <a:buNone/>
                <a:defRPr sz="2400" kern="1200">
                  <a:solidFill>
                    <a:schemeClr val="tx1"/>
                  </a:solidFill>
                  <a:latin typeface="+mn-ea"/>
                  <a:ea typeface="+mn-ea"/>
                  <a:cs typeface="+mn-cs"/>
                </a:defRPr>
              </a:lvl4pPr>
              <a:lvl5pPr marL="1828800" indent="457200" algn="just" defTabSz="914400" rtl="0" eaLnBrk="1" latinLnBrk="0" hangingPunct="1">
                <a:lnSpc>
                  <a:spcPct val="130000"/>
                </a:lnSpc>
                <a:spcBef>
                  <a:spcPts val="500"/>
                </a:spcBef>
                <a:buFont typeface="Arial" panose="020B0604020202020204" pitchFamily="34" charset="0"/>
                <a:buNone/>
                <a:defRPr sz="2400" kern="120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gn="ctr"/>
              <a:r>
                <a:rPr lang="zh-CN" altLang="en-US" sz="1800" b="1" dirty="0"/>
                <a:t>大学生职业生涯规划与就业指导（实践版）</a:t>
              </a:r>
              <a:endParaRPr lang="zh-CN" altLang="en-US" sz="1800" b="1" dirty="0"/>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一、大学生就业环境</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30" name="圆角矩形 29"/>
          <p:cNvSpPr/>
          <p:nvPr/>
        </p:nvSpPr>
        <p:spPr>
          <a:xfrm>
            <a:off x="-436880" y="1450975"/>
            <a:ext cx="3385820" cy="647700"/>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2800" b="1" dirty="0">
                <a:solidFill>
                  <a:schemeClr val="bg1"/>
                </a:solidFill>
              </a:rPr>
              <a:t>        1</a:t>
            </a:r>
            <a:r>
              <a:rPr lang="zh-CN" altLang="en-US" sz="2800" b="1" dirty="0">
                <a:solidFill>
                  <a:schemeClr val="bg1"/>
                </a:solidFill>
              </a:rPr>
              <a:t>．国家政策</a:t>
            </a:r>
            <a:endParaRPr lang="zh-CN" altLang="en-US" sz="2800" b="1" dirty="0">
              <a:solidFill>
                <a:schemeClr val="bg1"/>
              </a:solidFill>
            </a:endParaRPr>
          </a:p>
        </p:txBody>
      </p:sp>
      <p:sp>
        <p:nvSpPr>
          <p:cNvPr id="31" name="矩形 30"/>
          <p:cNvSpPr/>
          <p:nvPr/>
        </p:nvSpPr>
        <p:spPr>
          <a:xfrm>
            <a:off x="-3522" y="2562241"/>
            <a:ext cx="12192000" cy="3513706"/>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43"/>
          <p:cNvSpPr txBox="1"/>
          <p:nvPr/>
        </p:nvSpPr>
        <p:spPr>
          <a:xfrm>
            <a:off x="534011" y="2920890"/>
            <a:ext cx="10727545" cy="2861310"/>
          </a:xfrm>
          <a:prstGeom prst="rect">
            <a:avLst/>
          </a:prstGeom>
          <a:noFill/>
        </p:spPr>
        <p:txBody>
          <a:bodyPr wrap="square" rtlCol="0">
            <a:spAutoFit/>
          </a:bodyPr>
          <a:lstStyle/>
          <a:p>
            <a:pPr indent="457200" algn="just">
              <a:lnSpc>
                <a:spcPct val="150000"/>
              </a:lnSpc>
            </a:pPr>
            <a:r>
              <a:rPr lang="zh-CN" altLang="en-US" sz="2400" dirty="0"/>
              <a:t>首先，国家加大了对大学生创业的支持力度，通过设立创业基金、提供贷款担保、减免税收等方式，鼓励大学生积极投身创业实践。其次，国家推动了高校与企业的深度合作，建立了产学研用一体化的就业服务平台，为大学生提供更多的实习和就业机会。最后，国家还加强了就业指导服务，通过提供职业规划、求职技巧等方面的培训，帮助大学生更好地适应就业市场。</a:t>
            </a:r>
            <a:endParaRPr lang="en-US" altLang="zh-CN" sz="2400" dirty="0"/>
          </a:p>
        </p:txBody>
      </p:sp>
      <p:sp>
        <p:nvSpPr>
          <p:cNvPr id="33" name="矩形 32"/>
          <p:cNvSpPr/>
          <p:nvPr/>
        </p:nvSpPr>
        <p:spPr>
          <a:xfrm>
            <a:off x="0" y="6404577"/>
            <a:ext cx="12192000" cy="60670"/>
          </a:xfrm>
          <a:prstGeom prst="rect">
            <a:avLst/>
          </a:prstGeom>
          <a:solidFill>
            <a:srgbClr val="FF99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一、大学生就业环境</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30" name="圆角矩形 29"/>
          <p:cNvSpPr/>
          <p:nvPr/>
        </p:nvSpPr>
        <p:spPr>
          <a:xfrm>
            <a:off x="-436880" y="1450975"/>
            <a:ext cx="3591560" cy="647700"/>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2800" b="1" dirty="0">
                <a:solidFill>
                  <a:schemeClr val="bg1"/>
                </a:solidFill>
              </a:rPr>
              <a:t>        2</a:t>
            </a:r>
            <a:r>
              <a:rPr lang="zh-CN" altLang="en-US" sz="2800" b="1" dirty="0">
                <a:solidFill>
                  <a:schemeClr val="bg1"/>
                </a:solidFill>
              </a:rPr>
              <a:t>．社会环境</a:t>
            </a:r>
            <a:endParaRPr lang="zh-CN" altLang="en-US" sz="2800" b="1" dirty="0">
              <a:solidFill>
                <a:schemeClr val="bg1"/>
              </a:solidFill>
            </a:endParaRPr>
          </a:p>
        </p:txBody>
      </p:sp>
      <p:sp>
        <p:nvSpPr>
          <p:cNvPr id="31" name="矩形 30"/>
          <p:cNvSpPr/>
          <p:nvPr/>
        </p:nvSpPr>
        <p:spPr>
          <a:xfrm>
            <a:off x="-3810" y="2562225"/>
            <a:ext cx="12192000" cy="3792855"/>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43"/>
          <p:cNvSpPr txBox="1"/>
          <p:nvPr/>
        </p:nvSpPr>
        <p:spPr>
          <a:xfrm>
            <a:off x="534011" y="2720865"/>
            <a:ext cx="11052400" cy="3415030"/>
          </a:xfrm>
          <a:prstGeom prst="rect">
            <a:avLst/>
          </a:prstGeom>
          <a:noFill/>
        </p:spPr>
        <p:txBody>
          <a:bodyPr wrap="square" rtlCol="0">
            <a:spAutoFit/>
          </a:bodyPr>
          <a:lstStyle/>
          <a:p>
            <a:pPr indent="457200" algn="just">
              <a:lnSpc>
                <a:spcPct val="150000"/>
              </a:lnSpc>
            </a:pPr>
            <a:r>
              <a:rPr lang="zh-CN" altLang="en-US" sz="2400" dirty="0"/>
              <a:t>随着科技进步和社会经济结构的转型升级，社会对高技能人才的需求日益增长，特别是对科技创新、信息技术、健康管理等领域的人才尤为渴求。同时，电子商务等行业迎来了爆发式增长，为大学生就业开辟了新的领域。在这样的社会环境下，大学生需要不断提升自己的综合素质和竞争力，以适应社会的需求。同时，社会环境的快速变化也带来了不确定性，如行业洗牌加速，部分传统行业岗位减少，这要求大学生具备更强的适应能力和终身学习的理念。</a:t>
            </a:r>
            <a:endParaRPr lang="zh-CN" altLang="en-US" sz="2400" dirty="0"/>
          </a:p>
        </p:txBody>
      </p:sp>
      <p:sp>
        <p:nvSpPr>
          <p:cNvPr id="33" name="矩形 32"/>
          <p:cNvSpPr/>
          <p:nvPr/>
        </p:nvSpPr>
        <p:spPr>
          <a:xfrm>
            <a:off x="0" y="6404577"/>
            <a:ext cx="12192000" cy="60670"/>
          </a:xfrm>
          <a:prstGeom prst="rect">
            <a:avLst/>
          </a:prstGeom>
          <a:solidFill>
            <a:srgbClr val="FF99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一、大学生就业环境</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30" name="圆角矩形 29"/>
          <p:cNvSpPr/>
          <p:nvPr/>
        </p:nvSpPr>
        <p:spPr>
          <a:xfrm>
            <a:off x="-436880" y="1450975"/>
            <a:ext cx="3814445" cy="647700"/>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3</a:t>
            </a:r>
            <a:r>
              <a:rPr lang="zh-CN" altLang="en-US" sz="2800" b="1" dirty="0">
                <a:solidFill>
                  <a:schemeClr val="bg1"/>
                </a:solidFill>
              </a:rPr>
              <a:t>．企业需求</a:t>
            </a:r>
            <a:endParaRPr lang="zh-CN" altLang="en-US" sz="2800" b="1" dirty="0">
              <a:solidFill>
                <a:schemeClr val="bg1"/>
              </a:solidFill>
            </a:endParaRPr>
          </a:p>
        </p:txBody>
      </p:sp>
      <p:sp>
        <p:nvSpPr>
          <p:cNvPr id="31" name="矩形 30"/>
          <p:cNvSpPr/>
          <p:nvPr/>
        </p:nvSpPr>
        <p:spPr>
          <a:xfrm>
            <a:off x="-3522" y="2562240"/>
            <a:ext cx="12192000" cy="3670117"/>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43"/>
          <p:cNvSpPr txBox="1"/>
          <p:nvPr/>
        </p:nvSpPr>
        <p:spPr>
          <a:xfrm>
            <a:off x="534011" y="2860357"/>
            <a:ext cx="11052400" cy="2861310"/>
          </a:xfrm>
          <a:prstGeom prst="rect">
            <a:avLst/>
          </a:prstGeom>
          <a:noFill/>
        </p:spPr>
        <p:txBody>
          <a:bodyPr wrap="square" rtlCol="0">
            <a:spAutoFit/>
          </a:bodyPr>
          <a:lstStyle/>
          <a:p>
            <a:pPr indent="457200" algn="just">
              <a:lnSpc>
                <a:spcPct val="150000"/>
              </a:lnSpc>
            </a:pPr>
            <a:r>
              <a:rPr lang="zh-CN" altLang="en-US" sz="2400" dirty="0"/>
              <a:t>随着产业升级和技术进步，企业不再单一看重大学生的学历，对大学生的实际操作能力、团队合作精神、创新思维和快速学习能力等的重视程度不断提高。高新技术企业对大学生的重要考量指标之一就是大学生对专业技能的深度掌握以及跨学科知识的应用能力。因此，大学生在就业过程中需要关注企业的实际需求，不断提升自己的专业素养和实践能力。</a:t>
            </a:r>
            <a:endParaRPr lang="zh-CN" altLang="en-US" sz="2400" dirty="0"/>
          </a:p>
        </p:txBody>
      </p:sp>
      <p:sp>
        <p:nvSpPr>
          <p:cNvPr id="33" name="矩形 32"/>
          <p:cNvSpPr/>
          <p:nvPr/>
        </p:nvSpPr>
        <p:spPr>
          <a:xfrm>
            <a:off x="0" y="6404577"/>
            <a:ext cx="12192000" cy="60670"/>
          </a:xfrm>
          <a:prstGeom prst="rect">
            <a:avLst/>
          </a:prstGeom>
          <a:solidFill>
            <a:srgbClr val="FF99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一、大学生就业环境</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30" name="圆角矩形 29"/>
          <p:cNvSpPr/>
          <p:nvPr/>
        </p:nvSpPr>
        <p:spPr>
          <a:xfrm>
            <a:off x="-436880" y="1450975"/>
            <a:ext cx="4736465" cy="647700"/>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4</a:t>
            </a:r>
            <a:r>
              <a:rPr lang="zh-CN" altLang="en-US" sz="2800" b="1" dirty="0">
                <a:solidFill>
                  <a:schemeClr val="bg1"/>
                </a:solidFill>
              </a:rPr>
              <a:t>．高校毕业生自身</a:t>
            </a:r>
            <a:endParaRPr lang="zh-CN" altLang="en-US" sz="2800" b="1" dirty="0">
              <a:solidFill>
                <a:schemeClr val="bg1"/>
              </a:solidFill>
            </a:endParaRPr>
          </a:p>
        </p:txBody>
      </p:sp>
      <p:sp>
        <p:nvSpPr>
          <p:cNvPr id="31" name="矩形 30"/>
          <p:cNvSpPr/>
          <p:nvPr/>
        </p:nvSpPr>
        <p:spPr>
          <a:xfrm>
            <a:off x="-3522" y="2562240"/>
            <a:ext cx="12192000" cy="3670117"/>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43"/>
          <p:cNvSpPr txBox="1"/>
          <p:nvPr/>
        </p:nvSpPr>
        <p:spPr>
          <a:xfrm>
            <a:off x="534011" y="2665719"/>
            <a:ext cx="11052400" cy="3415030"/>
          </a:xfrm>
          <a:prstGeom prst="rect">
            <a:avLst/>
          </a:prstGeom>
          <a:noFill/>
        </p:spPr>
        <p:txBody>
          <a:bodyPr wrap="square" rtlCol="0">
            <a:spAutoFit/>
          </a:bodyPr>
          <a:lstStyle/>
          <a:p>
            <a:pPr indent="457200" algn="just">
              <a:lnSpc>
                <a:spcPct val="150000"/>
              </a:lnSpc>
            </a:pPr>
            <a:r>
              <a:rPr lang="zh-CN" altLang="en-US" sz="2400" dirty="0"/>
              <a:t>当代大学生群体普遍具有较高的教育背景和较为开放的思想观念，但同时也面临着就业观念转变和职业规划模糊等问题。随着信息时代的到来，大学生更加注重个人价值的实现和工作与生活的平衡，对职业的选择更加个性化和多元化。</a:t>
            </a:r>
            <a:endParaRPr lang="zh-CN" altLang="en-US" sz="2400" dirty="0"/>
          </a:p>
          <a:p>
            <a:pPr indent="457200" algn="just">
              <a:lnSpc>
                <a:spcPct val="150000"/>
              </a:lnSpc>
            </a:pPr>
            <a:r>
              <a:rPr lang="zh-CN" altLang="en-US" sz="2400" dirty="0"/>
              <a:t>然而，部分高校毕业生存在实践经验不足、职业定位不清晰、就业心理承受能力较弱等问题，需要加强自我认知，提升综合素养，增强自身竞争力，以适应市场需求。</a:t>
            </a:r>
            <a:endParaRPr lang="zh-CN" altLang="en-US" sz="2400" dirty="0"/>
          </a:p>
        </p:txBody>
      </p:sp>
      <p:sp>
        <p:nvSpPr>
          <p:cNvPr id="33" name="矩形 32"/>
          <p:cNvSpPr/>
          <p:nvPr/>
        </p:nvSpPr>
        <p:spPr>
          <a:xfrm>
            <a:off x="0" y="6404577"/>
            <a:ext cx="12192000" cy="60670"/>
          </a:xfrm>
          <a:prstGeom prst="rect">
            <a:avLst/>
          </a:prstGeom>
          <a:solidFill>
            <a:srgbClr val="FF99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二、大学生就业现状</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grpSp>
        <p:nvGrpSpPr>
          <p:cNvPr id="30" name="组合 29"/>
          <p:cNvGrpSpPr/>
          <p:nvPr/>
        </p:nvGrpSpPr>
        <p:grpSpPr>
          <a:xfrm>
            <a:off x="4033589" y="2493747"/>
            <a:ext cx="3497638" cy="3482008"/>
            <a:chOff x="4071718" y="2098922"/>
            <a:chExt cx="3950615" cy="3932961"/>
          </a:xfrm>
        </p:grpSpPr>
        <p:grpSp>
          <p:nvGrpSpPr>
            <p:cNvPr id="32" name="e0b6ad73-686c-49fd-bc37-e8d334bec4d6"/>
            <p:cNvGrpSpPr>
              <a:grpSpLocks noChangeAspect="1"/>
            </p:cNvGrpSpPr>
            <p:nvPr/>
          </p:nvGrpSpPr>
          <p:grpSpPr>
            <a:xfrm>
              <a:off x="4071718" y="2098922"/>
              <a:ext cx="3950615" cy="3932961"/>
              <a:chOff x="4131876" y="1633840"/>
              <a:chExt cx="3950615" cy="3932961"/>
            </a:xfrm>
          </p:grpSpPr>
          <p:sp>
            <p:nvSpPr>
              <p:cNvPr id="35" name="is1ide-Rectangle 1"/>
              <p:cNvSpPr/>
              <p:nvPr/>
            </p:nvSpPr>
            <p:spPr>
              <a:xfrm rot="18900000">
                <a:off x="5302469" y="1633840"/>
                <a:ext cx="1588917" cy="1588917"/>
              </a:xfrm>
              <a:prstGeom prst="rect">
                <a:avLst/>
              </a:prstGeom>
              <a:solidFill>
                <a:schemeClr val="accent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6" name="is1ide-Rectangle 2"/>
              <p:cNvSpPr/>
              <p:nvPr/>
            </p:nvSpPr>
            <p:spPr>
              <a:xfrm rot="18900000">
                <a:off x="5310703" y="3994353"/>
                <a:ext cx="1572448" cy="1572448"/>
              </a:xfrm>
              <a:prstGeom prst="rect">
                <a:avLst/>
              </a:prstGeom>
              <a:solidFill>
                <a:schemeClr val="accent3"/>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7" name="is1ide-Rectangle 3"/>
              <p:cNvSpPr/>
              <p:nvPr/>
            </p:nvSpPr>
            <p:spPr>
              <a:xfrm rot="18900000">
                <a:off x="4131876" y="2810890"/>
                <a:ext cx="1589215" cy="1589215"/>
              </a:xfrm>
              <a:prstGeom prst="rect">
                <a:avLst/>
              </a:prstGeom>
              <a:solidFill>
                <a:schemeClr val="accent4"/>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8" name="is1ide-Rectangle 4"/>
              <p:cNvSpPr/>
              <p:nvPr/>
            </p:nvSpPr>
            <p:spPr>
              <a:xfrm rot="18900000">
                <a:off x="6476283" y="2802392"/>
                <a:ext cx="1606208" cy="1606208"/>
              </a:xfrm>
              <a:prstGeom prst="rect">
                <a:avLst/>
              </a:prstGeom>
              <a:solidFill>
                <a:schemeClr val="accent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9" name="is1ide-Rectangle 5"/>
              <p:cNvSpPr/>
              <p:nvPr/>
            </p:nvSpPr>
            <p:spPr>
              <a:xfrm rot="18900000">
                <a:off x="5386816" y="2895387"/>
                <a:ext cx="1420218" cy="1420218"/>
              </a:xfrm>
              <a:prstGeom prst="rect">
                <a:avLst/>
              </a:prstGeom>
              <a:solidFill>
                <a:schemeClr val="bg1">
                  <a:lumMod val="9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0" name="is1ide-Freeform: Shape 33"/>
              <p:cNvSpPr/>
              <p:nvPr/>
            </p:nvSpPr>
            <p:spPr bwMode="auto">
              <a:xfrm>
                <a:off x="4461846" y="3381435"/>
                <a:ext cx="468052" cy="468052"/>
              </a:xfrm>
              <a:custGeom>
                <a:avLst/>
                <a:gdLst>
                  <a:gd name="T0" fmla="*/ 184 w 260"/>
                  <a:gd name="T1" fmla="*/ 106 h 260"/>
                  <a:gd name="T2" fmla="*/ 193 w 260"/>
                  <a:gd name="T3" fmla="*/ 143 h 260"/>
                  <a:gd name="T4" fmla="*/ 117 w 260"/>
                  <a:gd name="T5" fmla="*/ 219 h 260"/>
                  <a:gd name="T6" fmla="*/ 42 w 260"/>
                  <a:gd name="T7" fmla="*/ 143 h 260"/>
                  <a:gd name="T8" fmla="*/ 117 w 260"/>
                  <a:gd name="T9" fmla="*/ 66 h 260"/>
                  <a:gd name="T10" fmla="*/ 154 w 260"/>
                  <a:gd name="T11" fmla="*/ 76 h 260"/>
                  <a:gd name="T12" fmla="*/ 183 w 260"/>
                  <a:gd name="T13" fmla="*/ 46 h 260"/>
                  <a:gd name="T14" fmla="*/ 117 w 260"/>
                  <a:gd name="T15" fmla="*/ 25 h 260"/>
                  <a:gd name="T16" fmla="*/ 0 w 260"/>
                  <a:gd name="T17" fmla="*/ 143 h 260"/>
                  <a:gd name="T18" fmla="*/ 117 w 260"/>
                  <a:gd name="T19" fmla="*/ 260 h 260"/>
                  <a:gd name="T20" fmla="*/ 233 w 260"/>
                  <a:gd name="T21" fmla="*/ 143 h 260"/>
                  <a:gd name="T22" fmla="*/ 213 w 260"/>
                  <a:gd name="T23" fmla="*/ 77 h 260"/>
                  <a:gd name="T24" fmla="*/ 184 w 260"/>
                  <a:gd name="T25" fmla="*/ 106 h 260"/>
                  <a:gd name="T26" fmla="*/ 225 w 260"/>
                  <a:gd name="T27" fmla="*/ 35 h 260"/>
                  <a:gd name="T28" fmla="*/ 225 w 260"/>
                  <a:gd name="T29" fmla="*/ 35 h 260"/>
                  <a:gd name="T30" fmla="*/ 225 w 260"/>
                  <a:gd name="T31" fmla="*/ 0 h 260"/>
                  <a:gd name="T32" fmla="*/ 203 w 260"/>
                  <a:gd name="T33" fmla="*/ 23 h 260"/>
                  <a:gd name="T34" fmla="*/ 203 w 260"/>
                  <a:gd name="T35" fmla="*/ 46 h 260"/>
                  <a:gd name="T36" fmla="*/ 139 w 260"/>
                  <a:gd name="T37" fmla="*/ 111 h 260"/>
                  <a:gd name="T38" fmla="*/ 117 w 260"/>
                  <a:gd name="T39" fmla="*/ 104 h 260"/>
                  <a:gd name="T40" fmla="*/ 79 w 260"/>
                  <a:gd name="T41" fmla="*/ 143 h 260"/>
                  <a:gd name="T42" fmla="*/ 117 w 260"/>
                  <a:gd name="T43" fmla="*/ 181 h 260"/>
                  <a:gd name="T44" fmla="*/ 155 w 260"/>
                  <a:gd name="T45" fmla="*/ 143 h 260"/>
                  <a:gd name="T46" fmla="*/ 150 w 260"/>
                  <a:gd name="T47" fmla="*/ 123 h 260"/>
                  <a:gd name="T48" fmla="*/ 215 w 260"/>
                  <a:gd name="T49" fmla="*/ 58 h 260"/>
                  <a:gd name="T50" fmla="*/ 237 w 260"/>
                  <a:gd name="T51" fmla="*/ 58 h 260"/>
                  <a:gd name="T52" fmla="*/ 260 w 260"/>
                  <a:gd name="T53" fmla="*/ 35 h 260"/>
                  <a:gd name="T54" fmla="*/ 225 w 260"/>
                  <a:gd name="T55" fmla="*/ 3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0" h="260">
                    <a:moveTo>
                      <a:pt x="184" y="106"/>
                    </a:moveTo>
                    <a:cubicBezTo>
                      <a:pt x="190" y="117"/>
                      <a:pt x="193" y="129"/>
                      <a:pt x="193" y="143"/>
                    </a:cubicBezTo>
                    <a:cubicBezTo>
                      <a:pt x="193" y="185"/>
                      <a:pt x="159" y="219"/>
                      <a:pt x="117" y="219"/>
                    </a:cubicBezTo>
                    <a:cubicBezTo>
                      <a:pt x="76" y="219"/>
                      <a:pt x="42" y="185"/>
                      <a:pt x="42" y="143"/>
                    </a:cubicBezTo>
                    <a:cubicBezTo>
                      <a:pt x="42" y="100"/>
                      <a:pt x="76" y="66"/>
                      <a:pt x="117" y="66"/>
                    </a:cubicBezTo>
                    <a:cubicBezTo>
                      <a:pt x="131" y="66"/>
                      <a:pt x="143" y="70"/>
                      <a:pt x="154" y="76"/>
                    </a:cubicBezTo>
                    <a:cubicBezTo>
                      <a:pt x="183" y="46"/>
                      <a:pt x="183" y="46"/>
                      <a:pt x="183" y="46"/>
                    </a:cubicBezTo>
                    <a:cubicBezTo>
                      <a:pt x="165" y="33"/>
                      <a:pt x="141" y="25"/>
                      <a:pt x="117" y="25"/>
                    </a:cubicBezTo>
                    <a:cubicBezTo>
                      <a:pt x="52" y="25"/>
                      <a:pt x="0" y="78"/>
                      <a:pt x="0" y="143"/>
                    </a:cubicBezTo>
                    <a:cubicBezTo>
                      <a:pt x="0" y="207"/>
                      <a:pt x="52" y="260"/>
                      <a:pt x="117" y="260"/>
                    </a:cubicBezTo>
                    <a:cubicBezTo>
                      <a:pt x="181" y="260"/>
                      <a:pt x="233" y="207"/>
                      <a:pt x="233" y="143"/>
                    </a:cubicBezTo>
                    <a:cubicBezTo>
                      <a:pt x="233" y="118"/>
                      <a:pt x="226" y="96"/>
                      <a:pt x="213" y="77"/>
                    </a:cubicBezTo>
                    <a:cubicBezTo>
                      <a:pt x="184" y="106"/>
                      <a:pt x="184" y="106"/>
                      <a:pt x="184" y="106"/>
                    </a:cubicBezTo>
                    <a:close/>
                    <a:moveTo>
                      <a:pt x="225" y="35"/>
                    </a:moveTo>
                    <a:cubicBezTo>
                      <a:pt x="225" y="35"/>
                      <a:pt x="225" y="35"/>
                      <a:pt x="225" y="35"/>
                    </a:cubicBezTo>
                    <a:cubicBezTo>
                      <a:pt x="225" y="0"/>
                      <a:pt x="225" y="0"/>
                      <a:pt x="225" y="0"/>
                    </a:cubicBezTo>
                    <a:cubicBezTo>
                      <a:pt x="203" y="23"/>
                      <a:pt x="203" y="23"/>
                      <a:pt x="203" y="23"/>
                    </a:cubicBezTo>
                    <a:cubicBezTo>
                      <a:pt x="203" y="46"/>
                      <a:pt x="203" y="46"/>
                      <a:pt x="203" y="46"/>
                    </a:cubicBezTo>
                    <a:cubicBezTo>
                      <a:pt x="139" y="111"/>
                      <a:pt x="139" y="111"/>
                      <a:pt x="139" y="111"/>
                    </a:cubicBezTo>
                    <a:cubicBezTo>
                      <a:pt x="133" y="106"/>
                      <a:pt x="125" y="104"/>
                      <a:pt x="117" y="104"/>
                    </a:cubicBezTo>
                    <a:cubicBezTo>
                      <a:pt x="96" y="104"/>
                      <a:pt x="79" y="121"/>
                      <a:pt x="79" y="143"/>
                    </a:cubicBezTo>
                    <a:cubicBezTo>
                      <a:pt x="79" y="164"/>
                      <a:pt x="96" y="181"/>
                      <a:pt x="117" y="181"/>
                    </a:cubicBezTo>
                    <a:cubicBezTo>
                      <a:pt x="138" y="181"/>
                      <a:pt x="155" y="164"/>
                      <a:pt x="155" y="143"/>
                    </a:cubicBezTo>
                    <a:cubicBezTo>
                      <a:pt x="155" y="136"/>
                      <a:pt x="154" y="129"/>
                      <a:pt x="150" y="123"/>
                    </a:cubicBezTo>
                    <a:cubicBezTo>
                      <a:pt x="215" y="58"/>
                      <a:pt x="215" y="58"/>
                      <a:pt x="215" y="58"/>
                    </a:cubicBezTo>
                    <a:cubicBezTo>
                      <a:pt x="237" y="58"/>
                      <a:pt x="237" y="58"/>
                      <a:pt x="237" y="58"/>
                    </a:cubicBezTo>
                    <a:cubicBezTo>
                      <a:pt x="260" y="35"/>
                      <a:pt x="260" y="35"/>
                      <a:pt x="260" y="35"/>
                    </a:cubicBezTo>
                    <a:cubicBezTo>
                      <a:pt x="225" y="35"/>
                      <a:pt x="225" y="35"/>
                      <a:pt x="225" y="35"/>
                    </a:cubicBezTo>
                    <a:close/>
                  </a:path>
                </a:pathLst>
              </a:custGeom>
              <a:solidFill>
                <a:schemeClr val="bg1"/>
              </a:solidFill>
              <a:ln>
                <a:noFill/>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1" name="is1ide-Freeform: Shape 34"/>
              <p:cNvSpPr/>
              <p:nvPr/>
            </p:nvSpPr>
            <p:spPr bwMode="auto">
              <a:xfrm>
                <a:off x="7279387" y="3381435"/>
                <a:ext cx="468052" cy="468052"/>
              </a:xfrm>
              <a:custGeom>
                <a:avLst/>
                <a:gdLst>
                  <a:gd name="T0" fmla="*/ 0 w 236"/>
                  <a:gd name="T1" fmla="*/ 118 h 236"/>
                  <a:gd name="T2" fmla="*/ 236 w 236"/>
                  <a:gd name="T3" fmla="*/ 118 h 236"/>
                  <a:gd name="T4" fmla="*/ 150 w 236"/>
                  <a:gd name="T5" fmla="*/ 168 h 236"/>
                  <a:gd name="T6" fmla="*/ 128 w 236"/>
                  <a:gd name="T7" fmla="*/ 196 h 236"/>
                  <a:gd name="T8" fmla="*/ 125 w 236"/>
                  <a:gd name="T9" fmla="*/ 199 h 236"/>
                  <a:gd name="T10" fmla="*/ 111 w 236"/>
                  <a:gd name="T11" fmla="*/ 198 h 236"/>
                  <a:gd name="T12" fmla="*/ 110 w 236"/>
                  <a:gd name="T13" fmla="*/ 180 h 236"/>
                  <a:gd name="T14" fmla="*/ 90 w 236"/>
                  <a:gd name="T15" fmla="*/ 173 h 236"/>
                  <a:gd name="T16" fmla="*/ 79 w 236"/>
                  <a:gd name="T17" fmla="*/ 166 h 236"/>
                  <a:gd name="T18" fmla="*/ 78 w 236"/>
                  <a:gd name="T19" fmla="*/ 160 h 236"/>
                  <a:gd name="T20" fmla="*/ 89 w 236"/>
                  <a:gd name="T21" fmla="*/ 147 h 236"/>
                  <a:gd name="T22" fmla="*/ 91 w 236"/>
                  <a:gd name="T23" fmla="*/ 148 h 236"/>
                  <a:gd name="T24" fmla="*/ 119 w 236"/>
                  <a:gd name="T25" fmla="*/ 160 h 236"/>
                  <a:gd name="T26" fmla="*/ 137 w 236"/>
                  <a:gd name="T27" fmla="*/ 145 h 236"/>
                  <a:gd name="T28" fmla="*/ 133 w 236"/>
                  <a:gd name="T29" fmla="*/ 137 h 236"/>
                  <a:gd name="T30" fmla="*/ 122 w 236"/>
                  <a:gd name="T31" fmla="*/ 130 h 236"/>
                  <a:gd name="T32" fmla="*/ 109 w 236"/>
                  <a:gd name="T33" fmla="*/ 125 h 236"/>
                  <a:gd name="T34" fmla="*/ 98 w 236"/>
                  <a:gd name="T35" fmla="*/ 120 h 236"/>
                  <a:gd name="T36" fmla="*/ 89 w 236"/>
                  <a:gd name="T37" fmla="*/ 113 h 236"/>
                  <a:gd name="T38" fmla="*/ 82 w 236"/>
                  <a:gd name="T39" fmla="*/ 103 h 236"/>
                  <a:gd name="T40" fmla="*/ 79 w 236"/>
                  <a:gd name="T41" fmla="*/ 90 h 236"/>
                  <a:gd name="T42" fmla="*/ 110 w 236"/>
                  <a:gd name="T43" fmla="*/ 57 h 236"/>
                  <a:gd name="T44" fmla="*/ 111 w 236"/>
                  <a:gd name="T45" fmla="*/ 38 h 236"/>
                  <a:gd name="T46" fmla="*/ 125 w 236"/>
                  <a:gd name="T47" fmla="*/ 37 h 236"/>
                  <a:gd name="T48" fmla="*/ 128 w 236"/>
                  <a:gd name="T49" fmla="*/ 40 h 236"/>
                  <a:gd name="T50" fmla="*/ 137 w 236"/>
                  <a:gd name="T51" fmla="*/ 58 h 236"/>
                  <a:gd name="T52" fmla="*/ 151 w 236"/>
                  <a:gd name="T53" fmla="*/ 65 h 236"/>
                  <a:gd name="T54" fmla="*/ 155 w 236"/>
                  <a:gd name="T55" fmla="*/ 69 h 236"/>
                  <a:gd name="T56" fmla="*/ 149 w 236"/>
                  <a:gd name="T57" fmla="*/ 85 h 236"/>
                  <a:gd name="T58" fmla="*/ 144 w 236"/>
                  <a:gd name="T59" fmla="*/ 86 h 236"/>
                  <a:gd name="T60" fmla="*/ 140 w 236"/>
                  <a:gd name="T61" fmla="*/ 82 h 236"/>
                  <a:gd name="T62" fmla="*/ 128 w 236"/>
                  <a:gd name="T63" fmla="*/ 77 h 236"/>
                  <a:gd name="T64" fmla="*/ 107 w 236"/>
                  <a:gd name="T65" fmla="*/ 80 h 236"/>
                  <a:gd name="T66" fmla="*/ 102 w 236"/>
                  <a:gd name="T67" fmla="*/ 94 h 236"/>
                  <a:gd name="T68" fmla="*/ 108 w 236"/>
                  <a:gd name="T69" fmla="*/ 101 h 236"/>
                  <a:gd name="T70" fmla="*/ 118 w 236"/>
                  <a:gd name="T71" fmla="*/ 106 h 236"/>
                  <a:gd name="T72" fmla="*/ 132 w 236"/>
                  <a:gd name="T73" fmla="*/ 112 h 236"/>
                  <a:gd name="T74" fmla="*/ 145 w 236"/>
                  <a:gd name="T75" fmla="*/ 119 h 236"/>
                  <a:gd name="T76" fmla="*/ 155 w 236"/>
                  <a:gd name="T77" fmla="*/ 129 h 236"/>
                  <a:gd name="T78" fmla="*/ 159 w 236"/>
                  <a:gd name="T79" fmla="*/ 14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moveTo>
                      <a:pt x="150" y="168"/>
                    </a:moveTo>
                    <a:cubicBezTo>
                      <a:pt x="145" y="175"/>
                      <a:pt x="137" y="179"/>
                      <a:pt x="128" y="180"/>
                    </a:cubicBezTo>
                    <a:cubicBezTo>
                      <a:pt x="128" y="196"/>
                      <a:pt x="128" y="196"/>
                      <a:pt x="128" y="196"/>
                    </a:cubicBezTo>
                    <a:cubicBezTo>
                      <a:pt x="128" y="197"/>
                      <a:pt x="127" y="198"/>
                      <a:pt x="127" y="198"/>
                    </a:cubicBezTo>
                    <a:cubicBezTo>
                      <a:pt x="126" y="199"/>
                      <a:pt x="126" y="199"/>
                      <a:pt x="125" y="199"/>
                    </a:cubicBezTo>
                    <a:cubicBezTo>
                      <a:pt x="113" y="199"/>
                      <a:pt x="113" y="199"/>
                      <a:pt x="113" y="199"/>
                    </a:cubicBezTo>
                    <a:cubicBezTo>
                      <a:pt x="112" y="199"/>
                      <a:pt x="111" y="199"/>
                      <a:pt x="111" y="198"/>
                    </a:cubicBezTo>
                    <a:cubicBezTo>
                      <a:pt x="110" y="197"/>
                      <a:pt x="110" y="197"/>
                      <a:pt x="110" y="196"/>
                    </a:cubicBezTo>
                    <a:cubicBezTo>
                      <a:pt x="110" y="180"/>
                      <a:pt x="110" y="180"/>
                      <a:pt x="110" y="180"/>
                    </a:cubicBezTo>
                    <a:cubicBezTo>
                      <a:pt x="106" y="180"/>
                      <a:pt x="102" y="179"/>
                      <a:pt x="99" y="177"/>
                    </a:cubicBezTo>
                    <a:cubicBezTo>
                      <a:pt x="95" y="176"/>
                      <a:pt x="92" y="175"/>
                      <a:pt x="90" y="173"/>
                    </a:cubicBezTo>
                    <a:cubicBezTo>
                      <a:pt x="88" y="172"/>
                      <a:pt x="85" y="171"/>
                      <a:pt x="83" y="169"/>
                    </a:cubicBezTo>
                    <a:cubicBezTo>
                      <a:pt x="81" y="168"/>
                      <a:pt x="80" y="166"/>
                      <a:pt x="79" y="166"/>
                    </a:cubicBezTo>
                    <a:cubicBezTo>
                      <a:pt x="79" y="165"/>
                      <a:pt x="78" y="164"/>
                      <a:pt x="78" y="164"/>
                    </a:cubicBezTo>
                    <a:cubicBezTo>
                      <a:pt x="77" y="163"/>
                      <a:pt x="77" y="162"/>
                      <a:pt x="78" y="160"/>
                    </a:cubicBezTo>
                    <a:cubicBezTo>
                      <a:pt x="87" y="148"/>
                      <a:pt x="87" y="148"/>
                      <a:pt x="87" y="148"/>
                    </a:cubicBezTo>
                    <a:cubicBezTo>
                      <a:pt x="87" y="148"/>
                      <a:pt x="88" y="147"/>
                      <a:pt x="89" y="147"/>
                    </a:cubicBezTo>
                    <a:cubicBezTo>
                      <a:pt x="90" y="147"/>
                      <a:pt x="90" y="147"/>
                      <a:pt x="91" y="148"/>
                    </a:cubicBezTo>
                    <a:cubicBezTo>
                      <a:pt x="91" y="148"/>
                      <a:pt x="91" y="148"/>
                      <a:pt x="91" y="148"/>
                    </a:cubicBezTo>
                    <a:cubicBezTo>
                      <a:pt x="98" y="154"/>
                      <a:pt x="105" y="158"/>
                      <a:pt x="112" y="159"/>
                    </a:cubicBezTo>
                    <a:cubicBezTo>
                      <a:pt x="115" y="160"/>
                      <a:pt x="117" y="160"/>
                      <a:pt x="119" y="160"/>
                    </a:cubicBezTo>
                    <a:cubicBezTo>
                      <a:pt x="124" y="160"/>
                      <a:pt x="128" y="159"/>
                      <a:pt x="131" y="156"/>
                    </a:cubicBezTo>
                    <a:cubicBezTo>
                      <a:pt x="135" y="154"/>
                      <a:pt x="137" y="150"/>
                      <a:pt x="137" y="145"/>
                    </a:cubicBezTo>
                    <a:cubicBezTo>
                      <a:pt x="137" y="144"/>
                      <a:pt x="136" y="142"/>
                      <a:pt x="136" y="140"/>
                    </a:cubicBezTo>
                    <a:cubicBezTo>
                      <a:pt x="135" y="139"/>
                      <a:pt x="134" y="138"/>
                      <a:pt x="133" y="137"/>
                    </a:cubicBezTo>
                    <a:cubicBezTo>
                      <a:pt x="132" y="136"/>
                      <a:pt x="130" y="135"/>
                      <a:pt x="127" y="133"/>
                    </a:cubicBezTo>
                    <a:cubicBezTo>
                      <a:pt x="125" y="132"/>
                      <a:pt x="123" y="131"/>
                      <a:pt x="122" y="130"/>
                    </a:cubicBezTo>
                    <a:cubicBezTo>
                      <a:pt x="120" y="130"/>
                      <a:pt x="118" y="129"/>
                      <a:pt x="115" y="128"/>
                    </a:cubicBezTo>
                    <a:cubicBezTo>
                      <a:pt x="112" y="127"/>
                      <a:pt x="110" y="126"/>
                      <a:pt x="109" y="125"/>
                    </a:cubicBezTo>
                    <a:cubicBezTo>
                      <a:pt x="108" y="125"/>
                      <a:pt x="106" y="124"/>
                      <a:pt x="104" y="123"/>
                    </a:cubicBezTo>
                    <a:cubicBezTo>
                      <a:pt x="101" y="122"/>
                      <a:pt x="100" y="121"/>
                      <a:pt x="98" y="120"/>
                    </a:cubicBezTo>
                    <a:cubicBezTo>
                      <a:pt x="97" y="119"/>
                      <a:pt x="95" y="118"/>
                      <a:pt x="93" y="117"/>
                    </a:cubicBezTo>
                    <a:cubicBezTo>
                      <a:pt x="91" y="116"/>
                      <a:pt x="90" y="114"/>
                      <a:pt x="89" y="113"/>
                    </a:cubicBezTo>
                    <a:cubicBezTo>
                      <a:pt x="87" y="112"/>
                      <a:pt x="86" y="110"/>
                      <a:pt x="85" y="109"/>
                    </a:cubicBezTo>
                    <a:cubicBezTo>
                      <a:pt x="83" y="107"/>
                      <a:pt x="82" y="105"/>
                      <a:pt x="82" y="103"/>
                    </a:cubicBezTo>
                    <a:cubicBezTo>
                      <a:pt x="81" y="102"/>
                      <a:pt x="80" y="100"/>
                      <a:pt x="80" y="97"/>
                    </a:cubicBezTo>
                    <a:cubicBezTo>
                      <a:pt x="79" y="95"/>
                      <a:pt x="79" y="93"/>
                      <a:pt x="79" y="90"/>
                    </a:cubicBezTo>
                    <a:cubicBezTo>
                      <a:pt x="79" y="82"/>
                      <a:pt x="82" y="75"/>
                      <a:pt x="88" y="69"/>
                    </a:cubicBezTo>
                    <a:cubicBezTo>
                      <a:pt x="93" y="62"/>
                      <a:pt x="101" y="58"/>
                      <a:pt x="110" y="57"/>
                    </a:cubicBezTo>
                    <a:cubicBezTo>
                      <a:pt x="110" y="40"/>
                      <a:pt x="110" y="40"/>
                      <a:pt x="110" y="40"/>
                    </a:cubicBezTo>
                    <a:cubicBezTo>
                      <a:pt x="110" y="40"/>
                      <a:pt x="110" y="39"/>
                      <a:pt x="111" y="38"/>
                    </a:cubicBezTo>
                    <a:cubicBezTo>
                      <a:pt x="111" y="38"/>
                      <a:pt x="112" y="37"/>
                      <a:pt x="113" y="37"/>
                    </a:cubicBezTo>
                    <a:cubicBezTo>
                      <a:pt x="125" y="37"/>
                      <a:pt x="125" y="37"/>
                      <a:pt x="125" y="37"/>
                    </a:cubicBezTo>
                    <a:cubicBezTo>
                      <a:pt x="126" y="37"/>
                      <a:pt x="126" y="38"/>
                      <a:pt x="127" y="38"/>
                    </a:cubicBezTo>
                    <a:cubicBezTo>
                      <a:pt x="127" y="39"/>
                      <a:pt x="128" y="39"/>
                      <a:pt x="128" y="40"/>
                    </a:cubicBezTo>
                    <a:cubicBezTo>
                      <a:pt x="128" y="56"/>
                      <a:pt x="128" y="56"/>
                      <a:pt x="128" y="56"/>
                    </a:cubicBezTo>
                    <a:cubicBezTo>
                      <a:pt x="131" y="57"/>
                      <a:pt x="134" y="57"/>
                      <a:pt x="137" y="58"/>
                    </a:cubicBezTo>
                    <a:cubicBezTo>
                      <a:pt x="140" y="59"/>
                      <a:pt x="143" y="60"/>
                      <a:pt x="145" y="61"/>
                    </a:cubicBezTo>
                    <a:cubicBezTo>
                      <a:pt x="147" y="62"/>
                      <a:pt x="149" y="63"/>
                      <a:pt x="151" y="65"/>
                    </a:cubicBezTo>
                    <a:cubicBezTo>
                      <a:pt x="152" y="66"/>
                      <a:pt x="153" y="67"/>
                      <a:pt x="154" y="67"/>
                    </a:cubicBezTo>
                    <a:cubicBezTo>
                      <a:pt x="155" y="68"/>
                      <a:pt x="155" y="68"/>
                      <a:pt x="155" y="69"/>
                    </a:cubicBezTo>
                    <a:cubicBezTo>
                      <a:pt x="156" y="70"/>
                      <a:pt x="156" y="71"/>
                      <a:pt x="156" y="72"/>
                    </a:cubicBezTo>
                    <a:cubicBezTo>
                      <a:pt x="149" y="85"/>
                      <a:pt x="149" y="85"/>
                      <a:pt x="149" y="85"/>
                    </a:cubicBezTo>
                    <a:cubicBezTo>
                      <a:pt x="148" y="86"/>
                      <a:pt x="148" y="86"/>
                      <a:pt x="147" y="87"/>
                    </a:cubicBezTo>
                    <a:cubicBezTo>
                      <a:pt x="146" y="87"/>
                      <a:pt x="145" y="86"/>
                      <a:pt x="144" y="86"/>
                    </a:cubicBezTo>
                    <a:cubicBezTo>
                      <a:pt x="144" y="86"/>
                      <a:pt x="144" y="85"/>
                      <a:pt x="143" y="85"/>
                    </a:cubicBezTo>
                    <a:cubicBezTo>
                      <a:pt x="142" y="84"/>
                      <a:pt x="141" y="83"/>
                      <a:pt x="140" y="82"/>
                    </a:cubicBezTo>
                    <a:cubicBezTo>
                      <a:pt x="138" y="81"/>
                      <a:pt x="136" y="80"/>
                      <a:pt x="134" y="80"/>
                    </a:cubicBezTo>
                    <a:cubicBezTo>
                      <a:pt x="133" y="79"/>
                      <a:pt x="130" y="78"/>
                      <a:pt x="128" y="77"/>
                    </a:cubicBezTo>
                    <a:cubicBezTo>
                      <a:pt x="125" y="77"/>
                      <a:pt x="123" y="76"/>
                      <a:pt x="120" y="76"/>
                    </a:cubicBezTo>
                    <a:cubicBezTo>
                      <a:pt x="115" y="76"/>
                      <a:pt x="110" y="77"/>
                      <a:pt x="107" y="80"/>
                    </a:cubicBezTo>
                    <a:cubicBezTo>
                      <a:pt x="103" y="83"/>
                      <a:pt x="101" y="86"/>
                      <a:pt x="101" y="90"/>
                    </a:cubicBezTo>
                    <a:cubicBezTo>
                      <a:pt x="101" y="92"/>
                      <a:pt x="102" y="93"/>
                      <a:pt x="102" y="94"/>
                    </a:cubicBezTo>
                    <a:cubicBezTo>
                      <a:pt x="103" y="96"/>
                      <a:pt x="103" y="97"/>
                      <a:pt x="105" y="98"/>
                    </a:cubicBezTo>
                    <a:cubicBezTo>
                      <a:pt x="106" y="99"/>
                      <a:pt x="107" y="100"/>
                      <a:pt x="108" y="101"/>
                    </a:cubicBezTo>
                    <a:cubicBezTo>
                      <a:pt x="109" y="102"/>
                      <a:pt x="111" y="103"/>
                      <a:pt x="113" y="104"/>
                    </a:cubicBezTo>
                    <a:cubicBezTo>
                      <a:pt x="115" y="105"/>
                      <a:pt x="117" y="106"/>
                      <a:pt x="118" y="106"/>
                    </a:cubicBezTo>
                    <a:cubicBezTo>
                      <a:pt x="120" y="107"/>
                      <a:pt x="122" y="108"/>
                      <a:pt x="125" y="109"/>
                    </a:cubicBezTo>
                    <a:cubicBezTo>
                      <a:pt x="128" y="110"/>
                      <a:pt x="130" y="111"/>
                      <a:pt x="132" y="112"/>
                    </a:cubicBezTo>
                    <a:cubicBezTo>
                      <a:pt x="133" y="112"/>
                      <a:pt x="136" y="113"/>
                      <a:pt x="138" y="115"/>
                    </a:cubicBezTo>
                    <a:cubicBezTo>
                      <a:pt x="141" y="116"/>
                      <a:pt x="143" y="117"/>
                      <a:pt x="145" y="119"/>
                    </a:cubicBezTo>
                    <a:cubicBezTo>
                      <a:pt x="147" y="120"/>
                      <a:pt x="149" y="121"/>
                      <a:pt x="151" y="123"/>
                    </a:cubicBezTo>
                    <a:cubicBezTo>
                      <a:pt x="153" y="125"/>
                      <a:pt x="154" y="127"/>
                      <a:pt x="155" y="129"/>
                    </a:cubicBezTo>
                    <a:cubicBezTo>
                      <a:pt x="156" y="131"/>
                      <a:pt x="157" y="133"/>
                      <a:pt x="158" y="136"/>
                    </a:cubicBezTo>
                    <a:cubicBezTo>
                      <a:pt x="159" y="138"/>
                      <a:pt x="159" y="141"/>
                      <a:pt x="159" y="144"/>
                    </a:cubicBezTo>
                    <a:cubicBezTo>
                      <a:pt x="159" y="153"/>
                      <a:pt x="156" y="161"/>
                      <a:pt x="150" y="168"/>
                    </a:cubicBezTo>
                  </a:path>
                </a:pathLst>
              </a:custGeom>
              <a:solidFill>
                <a:schemeClr val="bg1"/>
              </a:solidFill>
              <a:ln>
                <a:noFill/>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2" name="is1ide-Freeform: Shape 35"/>
              <p:cNvSpPr/>
              <p:nvPr/>
            </p:nvSpPr>
            <p:spPr bwMode="auto">
              <a:xfrm>
                <a:off x="5860675" y="1786581"/>
                <a:ext cx="468052" cy="468052"/>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bg1"/>
              </a:solidFill>
              <a:ln>
                <a:noFill/>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3" name="is1ide-Freeform: Shape 36"/>
              <p:cNvSpPr/>
              <p:nvPr/>
            </p:nvSpPr>
            <p:spPr bwMode="auto">
              <a:xfrm>
                <a:off x="5860675" y="4963269"/>
                <a:ext cx="468052" cy="468052"/>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bg1"/>
              </a:solidFill>
              <a:ln>
                <a:noFill/>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sp>
          <p:nvSpPr>
            <p:cNvPr id="34" name="矩形 33"/>
            <p:cNvSpPr/>
            <p:nvPr/>
          </p:nvSpPr>
          <p:spPr>
            <a:xfrm>
              <a:off x="5311170" y="3880737"/>
              <a:ext cx="1338009" cy="415998"/>
            </a:xfrm>
            <a:prstGeom prst="rect">
              <a:avLst/>
            </a:prstGeom>
          </p:spPr>
          <p:txBody>
            <a:bodyPr wrap="square">
              <a:spAutoFit/>
            </a:bodyPr>
            <a:lstStyle/>
            <a:p>
              <a:pPr algn="ctr"/>
              <a:r>
                <a:rPr lang="zh-CN" altLang="en-US" b="1" dirty="0"/>
                <a:t>就业方式</a:t>
              </a:r>
              <a:endParaRPr lang="zh-CN" altLang="en-US" b="1" dirty="0"/>
            </a:p>
          </p:txBody>
        </p:sp>
      </p:grpSp>
      <p:sp>
        <p:nvSpPr>
          <p:cNvPr id="4" name="矩形 3"/>
          <p:cNvSpPr/>
          <p:nvPr/>
        </p:nvSpPr>
        <p:spPr>
          <a:xfrm>
            <a:off x="1969471" y="2743789"/>
            <a:ext cx="2355850" cy="398780"/>
          </a:xfrm>
          <a:prstGeom prst="rect">
            <a:avLst/>
          </a:prstGeom>
        </p:spPr>
        <p:txBody>
          <a:bodyPr wrap="none">
            <a:spAutoFit/>
          </a:bodyPr>
          <a:lstStyle/>
          <a:p>
            <a:pPr algn="l"/>
            <a:r>
              <a:rPr lang="zh-CN" altLang="en-US" sz="2000" b="1" dirty="0"/>
              <a:t>（</a:t>
            </a:r>
            <a:r>
              <a:rPr lang="en-US" altLang="zh-CN" sz="2000" b="1" dirty="0"/>
              <a:t>1</a:t>
            </a:r>
            <a:r>
              <a:rPr lang="zh-CN" altLang="en-US" sz="2000" b="1" dirty="0"/>
              <a:t>）传统全职就业</a:t>
            </a:r>
            <a:endParaRPr lang="zh-CN" altLang="en-US" sz="2000" b="1" dirty="0"/>
          </a:p>
        </p:txBody>
      </p:sp>
      <p:sp>
        <p:nvSpPr>
          <p:cNvPr id="48" name="矩形 47"/>
          <p:cNvSpPr/>
          <p:nvPr/>
        </p:nvSpPr>
        <p:spPr>
          <a:xfrm>
            <a:off x="7423637" y="2743789"/>
            <a:ext cx="2609850" cy="398780"/>
          </a:xfrm>
          <a:prstGeom prst="rect">
            <a:avLst/>
          </a:prstGeom>
        </p:spPr>
        <p:txBody>
          <a:bodyPr wrap="none">
            <a:spAutoFit/>
          </a:bodyPr>
          <a:lstStyle/>
          <a:p>
            <a:pPr algn="l"/>
            <a:r>
              <a:rPr lang="zh-CN" altLang="en-US" sz="2000" b="1" dirty="0"/>
              <a:t>（</a:t>
            </a:r>
            <a:r>
              <a:rPr lang="en-US" altLang="zh-CN" sz="2000" b="1" dirty="0"/>
              <a:t>2</a:t>
            </a:r>
            <a:r>
              <a:rPr lang="zh-CN" altLang="en-US" sz="2000" b="1" dirty="0"/>
              <a:t>）灵活就业与兼职</a:t>
            </a:r>
            <a:endParaRPr lang="zh-CN" altLang="en-US" sz="2000" b="1" dirty="0"/>
          </a:p>
        </p:txBody>
      </p:sp>
      <p:sp>
        <p:nvSpPr>
          <p:cNvPr id="49" name="矩形 48"/>
          <p:cNvSpPr/>
          <p:nvPr/>
        </p:nvSpPr>
        <p:spPr>
          <a:xfrm>
            <a:off x="2215216" y="5435128"/>
            <a:ext cx="1847850" cy="398780"/>
          </a:xfrm>
          <a:prstGeom prst="rect">
            <a:avLst/>
          </a:prstGeom>
        </p:spPr>
        <p:txBody>
          <a:bodyPr wrap="none">
            <a:spAutoFit/>
          </a:bodyPr>
          <a:lstStyle/>
          <a:p>
            <a:pPr algn="l"/>
            <a:r>
              <a:rPr lang="zh-CN" altLang="en-US" sz="2000" b="1" dirty="0"/>
              <a:t>（</a:t>
            </a:r>
            <a:r>
              <a:rPr lang="en-US" altLang="zh-CN" sz="2000" b="1" dirty="0"/>
              <a:t>3</a:t>
            </a:r>
            <a:r>
              <a:rPr lang="zh-CN" altLang="en-US" sz="2000" b="1" dirty="0"/>
              <a:t>）远程工作</a:t>
            </a:r>
            <a:endParaRPr lang="zh-CN" altLang="en-US" sz="2000" b="1" dirty="0"/>
          </a:p>
        </p:txBody>
      </p:sp>
      <p:sp>
        <p:nvSpPr>
          <p:cNvPr id="50" name="矩形 49"/>
          <p:cNvSpPr/>
          <p:nvPr/>
        </p:nvSpPr>
        <p:spPr>
          <a:xfrm>
            <a:off x="7423637" y="5439573"/>
            <a:ext cx="1339850" cy="398780"/>
          </a:xfrm>
          <a:prstGeom prst="rect">
            <a:avLst/>
          </a:prstGeom>
        </p:spPr>
        <p:txBody>
          <a:bodyPr wrap="none">
            <a:spAutoFit/>
          </a:bodyPr>
          <a:lstStyle/>
          <a:p>
            <a:pPr algn="l"/>
            <a:r>
              <a:rPr lang="zh-CN" altLang="en-US" sz="2000" b="1" dirty="0"/>
              <a:t>（</a:t>
            </a:r>
            <a:r>
              <a:rPr lang="en-US" altLang="zh-CN" sz="2000" b="1" dirty="0"/>
              <a:t>4</a:t>
            </a:r>
            <a:r>
              <a:rPr lang="zh-CN" altLang="en-US" sz="2000" b="1" dirty="0"/>
              <a:t>）创业</a:t>
            </a:r>
            <a:endParaRPr lang="zh-CN" altLang="en-US" sz="2000" b="1" dirty="0"/>
          </a:p>
        </p:txBody>
      </p:sp>
      <p:sp>
        <p:nvSpPr>
          <p:cNvPr id="5" name="圆角矩形 4"/>
          <p:cNvSpPr/>
          <p:nvPr/>
        </p:nvSpPr>
        <p:spPr>
          <a:xfrm>
            <a:off x="-436880" y="1450975"/>
            <a:ext cx="4736465" cy="647700"/>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b="1" dirty="0">
                <a:solidFill>
                  <a:schemeClr val="bg1"/>
                </a:solidFill>
              </a:rPr>
              <a:t>1</a:t>
            </a:r>
            <a:r>
              <a:rPr lang="zh-CN" altLang="en-US" sz="2800" b="1" dirty="0">
                <a:solidFill>
                  <a:schemeClr val="bg1"/>
                </a:solidFill>
              </a:rPr>
              <a:t>．主要就业方式</a:t>
            </a:r>
            <a:endParaRPr lang="zh-CN" altLang="en-US" sz="2800" b="1" dirty="0">
              <a:solidFill>
                <a:schemeClr val="bg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二、大学生就业现状</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5" name="圆角矩形 4"/>
          <p:cNvSpPr/>
          <p:nvPr/>
        </p:nvSpPr>
        <p:spPr>
          <a:xfrm>
            <a:off x="-436880" y="1450975"/>
            <a:ext cx="4736465" cy="647700"/>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b="1" dirty="0">
                <a:solidFill>
                  <a:schemeClr val="bg1"/>
                </a:solidFill>
              </a:rPr>
              <a:t>2</a:t>
            </a:r>
            <a:r>
              <a:rPr lang="zh-CN" altLang="en-US" sz="2800" b="1" dirty="0">
                <a:solidFill>
                  <a:schemeClr val="bg1"/>
                </a:solidFill>
              </a:rPr>
              <a:t>．主要就业去向</a:t>
            </a:r>
            <a:endParaRPr lang="zh-CN" altLang="en-US" sz="2800" b="1" dirty="0">
              <a:solidFill>
                <a:schemeClr val="bg1"/>
              </a:solidFill>
            </a:endParaRPr>
          </a:p>
        </p:txBody>
      </p:sp>
      <p:grpSp>
        <p:nvGrpSpPr>
          <p:cNvPr id="19" name="组合 18"/>
          <p:cNvGrpSpPr/>
          <p:nvPr/>
        </p:nvGrpSpPr>
        <p:grpSpPr>
          <a:xfrm>
            <a:off x="4641026" y="3279525"/>
            <a:ext cx="2641822" cy="2213243"/>
            <a:chOff x="4561682" y="2200808"/>
            <a:chExt cx="3219450" cy="2697163"/>
          </a:xfrm>
        </p:grpSpPr>
        <p:sp>
          <p:nvSpPr>
            <p:cNvPr id="20" name="i$liḋe-Oval 12"/>
            <p:cNvSpPr/>
            <p:nvPr/>
          </p:nvSpPr>
          <p:spPr bwMode="auto">
            <a:xfrm>
              <a:off x="4996764" y="2200808"/>
              <a:ext cx="2284976" cy="2283619"/>
            </a:xfrm>
            <a:prstGeom prst="ellipse">
              <a:avLst/>
            </a:prstGeom>
            <a:solidFill>
              <a:schemeClr val="accent1"/>
            </a:solidFill>
            <a:ln w="50800">
              <a:solidFill>
                <a:schemeClr val="tx1">
                  <a:alpha val="0"/>
                </a:schemeClr>
              </a:solidFill>
              <a:miter lim="800000"/>
            </a:ln>
          </p:spPr>
          <p:txBody>
            <a:bodyPr wrap="none" lIns="0" tIns="0" rIns="0" bIns="0" anchor="ctr">
              <a:normAutofit/>
            </a:bodyPr>
            <a:p>
              <a:pPr algn="ctr"/>
              <a:r>
                <a:rPr lang="zh-CN" alt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rPr>
                <a:t>民营企业</a:t>
              </a:r>
              <a:endParaRPr lang="zh-CN" alt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i$liḋe-Oval 14"/>
            <p:cNvSpPr/>
            <p:nvPr/>
          </p:nvSpPr>
          <p:spPr bwMode="auto">
            <a:xfrm>
              <a:off x="4561682" y="3048533"/>
              <a:ext cx="326312" cy="326231"/>
            </a:xfrm>
            <a:prstGeom prst="ellipse">
              <a:avLst/>
            </a:prstGeom>
            <a:solidFill>
              <a:schemeClr val="bg1">
                <a:lumMod val="75000"/>
                <a:alpha val="20000"/>
              </a:schemeClr>
            </a:solidFill>
            <a:ln w="50800">
              <a:solidFill>
                <a:schemeClr val="tx1">
                  <a:alpha val="0"/>
                </a:schemeClr>
              </a:solidFill>
              <a:miter lim="800000"/>
            </a:ln>
          </p:spPr>
          <p:txBody>
            <a:bodyPr anchor="ctr"/>
            <a:p>
              <a:pPr algn="ctr"/>
              <a:endParaRPr sz="2400">
                <a:latin typeface="Arial" panose="020B0604020202020204" pitchFamily="34" charset="0"/>
                <a:ea typeface="微软雅黑" panose="020B0503020204020204" pitchFamily="34" charset="-122"/>
                <a:sym typeface="Arial" panose="020B0604020202020204" pitchFamily="34" charset="0"/>
              </a:endParaRPr>
            </a:p>
          </p:txBody>
        </p:sp>
        <p:sp>
          <p:nvSpPr>
            <p:cNvPr id="25" name="i$liḋe-Oval 15"/>
            <p:cNvSpPr/>
            <p:nvPr/>
          </p:nvSpPr>
          <p:spPr bwMode="auto">
            <a:xfrm>
              <a:off x="5878044" y="4354252"/>
              <a:ext cx="543853" cy="543719"/>
            </a:xfrm>
            <a:prstGeom prst="ellipse">
              <a:avLst/>
            </a:prstGeom>
            <a:solidFill>
              <a:schemeClr val="bg1">
                <a:lumMod val="75000"/>
                <a:alpha val="20000"/>
              </a:schemeClr>
            </a:solidFill>
            <a:ln w="50800">
              <a:solidFill>
                <a:schemeClr val="tx1">
                  <a:alpha val="0"/>
                </a:schemeClr>
              </a:solidFill>
              <a:miter lim="800000"/>
            </a:ln>
          </p:spPr>
          <p:txBody>
            <a:bodyPr anchor="ctr"/>
            <a:p>
              <a:pPr algn="ctr"/>
              <a:endParaRPr sz="2400">
                <a:latin typeface="Arial" panose="020B0604020202020204" pitchFamily="34" charset="0"/>
                <a:ea typeface="微软雅黑" panose="020B0503020204020204" pitchFamily="34" charset="-122"/>
                <a:sym typeface="Arial" panose="020B0604020202020204" pitchFamily="34" charset="0"/>
              </a:endParaRPr>
            </a:p>
          </p:txBody>
        </p:sp>
        <p:sp>
          <p:nvSpPr>
            <p:cNvPr id="26" name="i$liḋe-Oval 16"/>
            <p:cNvSpPr/>
            <p:nvPr/>
          </p:nvSpPr>
          <p:spPr bwMode="auto">
            <a:xfrm>
              <a:off x="6856979" y="2222239"/>
              <a:ext cx="173874" cy="173831"/>
            </a:xfrm>
            <a:prstGeom prst="ellipse">
              <a:avLst/>
            </a:prstGeom>
            <a:solidFill>
              <a:schemeClr val="bg1">
                <a:lumMod val="75000"/>
                <a:alpha val="20000"/>
              </a:schemeClr>
            </a:solidFill>
            <a:ln w="50800">
              <a:solidFill>
                <a:schemeClr val="tx1">
                  <a:alpha val="0"/>
                </a:schemeClr>
              </a:solidFill>
              <a:miter lim="800000"/>
            </a:ln>
          </p:spPr>
          <p:txBody>
            <a:bodyPr anchor="ctr"/>
            <a:p>
              <a:pPr algn="ctr"/>
              <a:endParaRPr sz="2400">
                <a:latin typeface="Arial" panose="020B0604020202020204" pitchFamily="34" charset="0"/>
                <a:ea typeface="微软雅黑" panose="020B0503020204020204" pitchFamily="34" charset="-122"/>
                <a:sym typeface="Arial" panose="020B0604020202020204" pitchFamily="34" charset="0"/>
              </a:endParaRPr>
            </a:p>
          </p:txBody>
        </p:sp>
        <p:sp>
          <p:nvSpPr>
            <p:cNvPr id="27" name="i$liḋe-Oval 17"/>
            <p:cNvSpPr/>
            <p:nvPr/>
          </p:nvSpPr>
          <p:spPr bwMode="auto">
            <a:xfrm>
              <a:off x="7118187" y="3908165"/>
              <a:ext cx="402530" cy="402431"/>
            </a:xfrm>
            <a:prstGeom prst="ellipse">
              <a:avLst/>
            </a:prstGeom>
            <a:solidFill>
              <a:schemeClr val="bg1">
                <a:lumMod val="75000"/>
                <a:alpha val="20000"/>
              </a:schemeClr>
            </a:solidFill>
            <a:ln w="50800">
              <a:solidFill>
                <a:schemeClr val="tx1">
                  <a:alpha val="0"/>
                </a:schemeClr>
              </a:solidFill>
              <a:miter lim="800000"/>
            </a:ln>
          </p:spPr>
          <p:txBody>
            <a:bodyPr anchor="ctr"/>
            <a:p>
              <a:pPr algn="ctr"/>
              <a:endParaRPr sz="2400">
                <a:latin typeface="Arial" panose="020B0604020202020204" pitchFamily="34" charset="0"/>
                <a:ea typeface="微软雅黑" panose="020B0503020204020204" pitchFamily="34" charset="-122"/>
                <a:sym typeface="Arial" panose="020B0604020202020204" pitchFamily="34" charset="0"/>
              </a:endParaRPr>
            </a:p>
          </p:txBody>
        </p:sp>
        <p:sp>
          <p:nvSpPr>
            <p:cNvPr id="31" name="i$liḋe-Oval 18"/>
            <p:cNvSpPr/>
            <p:nvPr/>
          </p:nvSpPr>
          <p:spPr bwMode="auto">
            <a:xfrm>
              <a:off x="7292061" y="2939789"/>
              <a:ext cx="489071" cy="489744"/>
            </a:xfrm>
            <a:prstGeom prst="ellipse">
              <a:avLst/>
            </a:prstGeom>
            <a:solidFill>
              <a:schemeClr val="bg1">
                <a:lumMod val="75000"/>
                <a:alpha val="20000"/>
              </a:schemeClr>
            </a:solidFill>
            <a:ln w="50800">
              <a:solidFill>
                <a:schemeClr val="tx1">
                  <a:alpha val="0"/>
                </a:schemeClr>
              </a:solidFill>
              <a:miter lim="800000"/>
            </a:ln>
          </p:spPr>
          <p:txBody>
            <a:bodyPr anchor="ctr"/>
            <a:p>
              <a:pPr algn="ctr"/>
              <a:endParaRPr sz="24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4" name="组合 43"/>
          <p:cNvGrpSpPr/>
          <p:nvPr/>
        </p:nvGrpSpPr>
        <p:grpSpPr>
          <a:xfrm>
            <a:off x="7366842" y="2745736"/>
            <a:ext cx="2914082" cy="2475080"/>
            <a:chOff x="7981950" y="1522152"/>
            <a:chExt cx="3551238" cy="3016250"/>
          </a:xfrm>
        </p:grpSpPr>
        <p:sp>
          <p:nvSpPr>
            <p:cNvPr id="45" name="i$liḋe-Oval 20"/>
            <p:cNvSpPr/>
            <p:nvPr/>
          </p:nvSpPr>
          <p:spPr bwMode="auto">
            <a:xfrm>
              <a:off x="8528050" y="2202396"/>
              <a:ext cx="2294732" cy="2295525"/>
            </a:xfrm>
            <a:prstGeom prst="ellipse">
              <a:avLst/>
            </a:prstGeom>
            <a:solidFill>
              <a:schemeClr val="accent2"/>
            </a:solidFill>
            <a:ln w="50800">
              <a:solidFill>
                <a:schemeClr val="tx1">
                  <a:alpha val="0"/>
                </a:schemeClr>
              </a:solidFill>
              <a:miter lim="800000"/>
            </a:ln>
          </p:spPr>
          <p:txBody>
            <a:bodyPr wrap="none" lIns="0" tIns="0" rIns="0" bIns="0" anchor="ctr">
              <a:normAutofit/>
            </a:bodyPr>
            <a:p>
              <a:pPr algn="ctr"/>
              <a:r>
                <a:rPr lang="zh-CN" alt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rPr>
                <a:t>公共服务与</a:t>
              </a:r>
              <a:endParaRPr lang="zh-CN" alt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ctr"/>
              <a:r>
                <a:rPr lang="zh-CN" alt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rPr>
                <a:t>基层岗位</a:t>
              </a:r>
              <a:endParaRPr lang="zh-CN" alt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i$liḋe-Oval 22"/>
            <p:cNvSpPr/>
            <p:nvPr/>
          </p:nvSpPr>
          <p:spPr bwMode="auto">
            <a:xfrm>
              <a:off x="7981950" y="3161246"/>
              <a:ext cx="491331" cy="491331"/>
            </a:xfrm>
            <a:prstGeom prst="ellipse">
              <a:avLst/>
            </a:prstGeom>
            <a:solidFill>
              <a:schemeClr val="bg1">
                <a:lumMod val="75000"/>
                <a:alpha val="29803"/>
              </a:schemeClr>
            </a:solidFill>
            <a:ln w="50800">
              <a:solidFill>
                <a:schemeClr val="tx1">
                  <a:alpha val="0"/>
                </a:schemeClr>
              </a:solidFill>
              <a:miter lim="800000"/>
            </a:ln>
          </p:spPr>
          <p:txBody>
            <a:bodyPr anchor="ctr"/>
            <a:p>
              <a:pPr algn="ctr"/>
              <a:endParaRPr sz="2400">
                <a:latin typeface="Arial" panose="020B0604020202020204" pitchFamily="34" charset="0"/>
                <a:ea typeface="微软雅黑" panose="020B0503020204020204" pitchFamily="34" charset="-122"/>
                <a:sym typeface="Arial" panose="020B0604020202020204" pitchFamily="34" charset="0"/>
              </a:endParaRPr>
            </a:p>
          </p:txBody>
        </p:sp>
        <p:sp>
          <p:nvSpPr>
            <p:cNvPr id="47" name="i$liḋe-Oval 23"/>
            <p:cNvSpPr/>
            <p:nvPr/>
          </p:nvSpPr>
          <p:spPr bwMode="auto">
            <a:xfrm>
              <a:off x="9205913" y="1522152"/>
              <a:ext cx="250825" cy="250825"/>
            </a:xfrm>
            <a:prstGeom prst="ellipse">
              <a:avLst/>
            </a:prstGeom>
            <a:solidFill>
              <a:schemeClr val="bg1">
                <a:lumMod val="75000"/>
                <a:alpha val="29803"/>
              </a:schemeClr>
            </a:solidFill>
            <a:ln w="50800">
              <a:solidFill>
                <a:schemeClr val="tx1">
                  <a:alpha val="0"/>
                </a:schemeClr>
              </a:solidFill>
              <a:miter lim="800000"/>
            </a:ln>
          </p:spPr>
          <p:txBody>
            <a:bodyPr anchor="ctr"/>
            <a:p>
              <a:pPr algn="ctr"/>
              <a:endParaRPr sz="2400">
                <a:latin typeface="Arial" panose="020B0604020202020204" pitchFamily="34" charset="0"/>
                <a:ea typeface="微软雅黑" panose="020B0503020204020204" pitchFamily="34" charset="-122"/>
                <a:sym typeface="Arial" panose="020B0604020202020204" pitchFamily="34" charset="0"/>
              </a:endParaRPr>
            </a:p>
          </p:txBody>
        </p:sp>
        <p:sp>
          <p:nvSpPr>
            <p:cNvPr id="51" name="îṣļîḑé-Oval 24"/>
            <p:cNvSpPr/>
            <p:nvPr/>
          </p:nvSpPr>
          <p:spPr bwMode="auto">
            <a:xfrm>
              <a:off x="10167144" y="3915308"/>
              <a:ext cx="623094" cy="623094"/>
            </a:xfrm>
            <a:prstGeom prst="ellipse">
              <a:avLst/>
            </a:prstGeom>
            <a:solidFill>
              <a:schemeClr val="bg1">
                <a:lumMod val="75000"/>
                <a:alpha val="29803"/>
              </a:schemeClr>
            </a:solidFill>
            <a:ln w="50800">
              <a:solidFill>
                <a:schemeClr val="tx1">
                  <a:alpha val="0"/>
                </a:schemeClr>
              </a:solidFill>
              <a:miter lim="800000"/>
            </a:ln>
          </p:spPr>
          <p:txBody>
            <a:bodyPr anchor="ctr"/>
            <a:p>
              <a:pPr algn="ctr"/>
              <a:endParaRPr sz="2400">
                <a:latin typeface="Arial" panose="020B0604020202020204" pitchFamily="34" charset="0"/>
                <a:ea typeface="微软雅黑" panose="020B0503020204020204" pitchFamily="34" charset="-122"/>
                <a:sym typeface="Arial" panose="020B0604020202020204" pitchFamily="34" charset="0"/>
              </a:endParaRPr>
            </a:p>
          </p:txBody>
        </p:sp>
        <p:sp>
          <p:nvSpPr>
            <p:cNvPr id="52" name="îṣļîḑé-Oval 25"/>
            <p:cNvSpPr/>
            <p:nvPr/>
          </p:nvSpPr>
          <p:spPr bwMode="auto">
            <a:xfrm>
              <a:off x="11358563" y="3477952"/>
              <a:ext cx="174625" cy="174625"/>
            </a:xfrm>
            <a:prstGeom prst="ellipse">
              <a:avLst/>
            </a:prstGeom>
            <a:solidFill>
              <a:schemeClr val="bg1">
                <a:lumMod val="75000"/>
                <a:alpha val="29803"/>
              </a:schemeClr>
            </a:solidFill>
            <a:ln w="50800">
              <a:solidFill>
                <a:schemeClr val="tx1">
                  <a:alpha val="0"/>
                </a:schemeClr>
              </a:solidFill>
              <a:miter lim="800000"/>
            </a:ln>
          </p:spPr>
          <p:txBody>
            <a:bodyPr anchor="ctr"/>
            <a:p>
              <a:pPr algn="ctr"/>
              <a:endParaRPr sz="2400">
                <a:latin typeface="Arial" panose="020B0604020202020204" pitchFamily="34" charset="0"/>
                <a:ea typeface="微软雅黑" panose="020B0503020204020204" pitchFamily="34" charset="-122"/>
                <a:sym typeface="Arial" panose="020B0604020202020204" pitchFamily="34" charset="0"/>
              </a:endParaRPr>
            </a:p>
          </p:txBody>
        </p:sp>
        <p:sp>
          <p:nvSpPr>
            <p:cNvPr id="53" name="îṣļîḑé-Oval 26"/>
            <p:cNvSpPr/>
            <p:nvPr/>
          </p:nvSpPr>
          <p:spPr bwMode="auto">
            <a:xfrm>
              <a:off x="9752013" y="2035708"/>
              <a:ext cx="415131" cy="415131"/>
            </a:xfrm>
            <a:prstGeom prst="ellipse">
              <a:avLst/>
            </a:prstGeom>
            <a:solidFill>
              <a:schemeClr val="bg1">
                <a:lumMod val="75000"/>
                <a:alpha val="29803"/>
              </a:schemeClr>
            </a:solidFill>
            <a:ln w="50800">
              <a:solidFill>
                <a:schemeClr val="tx1">
                  <a:alpha val="0"/>
                </a:schemeClr>
              </a:solidFill>
              <a:miter lim="800000"/>
            </a:ln>
          </p:spPr>
          <p:txBody>
            <a:bodyPr anchor="ctr"/>
            <a:p>
              <a:pPr algn="ctr"/>
              <a:endParaRPr sz="24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5" name="组合 54"/>
          <p:cNvGrpSpPr/>
          <p:nvPr/>
        </p:nvGrpSpPr>
        <p:grpSpPr>
          <a:xfrm>
            <a:off x="1633832" y="3056018"/>
            <a:ext cx="2923200" cy="2492667"/>
            <a:chOff x="755650" y="1929345"/>
            <a:chExt cx="3562350" cy="3037682"/>
          </a:xfrm>
        </p:grpSpPr>
        <p:sp>
          <p:nvSpPr>
            <p:cNvPr id="56" name="i$liḋe-Oval 4"/>
            <p:cNvSpPr/>
            <p:nvPr/>
          </p:nvSpPr>
          <p:spPr bwMode="auto">
            <a:xfrm>
              <a:off x="1560731" y="2263601"/>
              <a:ext cx="2222500" cy="2223081"/>
            </a:xfrm>
            <a:prstGeom prst="ellipse">
              <a:avLst/>
            </a:prstGeom>
            <a:solidFill>
              <a:schemeClr val="accent4"/>
            </a:solidFill>
            <a:ln w="50800" cap="flat">
              <a:solidFill>
                <a:schemeClr val="tx1">
                  <a:alpha val="0"/>
                </a:schemeClr>
              </a:solidFill>
              <a:prstDash val="solid"/>
              <a:miter lim="800000"/>
              <a:headEnd type="none" w="med" len="med"/>
              <a:tailEnd type="none" w="med" len="med"/>
            </a:ln>
          </p:spPr>
          <p:txBody>
            <a:bodyPr wrap="none" lIns="0" tIns="0" rIns="0" bIns="0" anchor="ctr">
              <a:normAutofit/>
            </a:bodyPr>
            <a:p>
              <a:pPr algn="ctr">
                <a:defRPr/>
              </a:pPr>
              <a:r>
                <a:rPr lang="zh-CN" alt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rPr>
                <a:t>国有企业</a:t>
              </a:r>
              <a:endParaRPr lang="zh-CN" alt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i$liḋe-Oval 6"/>
            <p:cNvSpPr/>
            <p:nvPr/>
          </p:nvSpPr>
          <p:spPr bwMode="auto">
            <a:xfrm>
              <a:off x="3967956" y="3601420"/>
              <a:ext cx="350044" cy="349341"/>
            </a:xfrm>
            <a:prstGeom prst="ellipse">
              <a:avLst/>
            </a:prstGeom>
            <a:solidFill>
              <a:schemeClr val="bg1">
                <a:lumMod val="75000"/>
                <a:alpha val="39999"/>
              </a:schemeClr>
            </a:solidFill>
            <a:ln w="50800" cap="flat">
              <a:solidFill>
                <a:schemeClr val="tx1">
                  <a:alpha val="0"/>
                </a:schemeClr>
              </a:solidFill>
              <a:prstDash val="solid"/>
              <a:miter lim="800000"/>
              <a:headEnd type="none" w="med" len="med"/>
              <a:tailEnd type="none" w="med" len="med"/>
            </a:ln>
          </p:spPr>
          <p:txBody>
            <a:bodyPr anchor="ctr"/>
            <a:p>
              <a:pPr algn="ctr"/>
              <a:endParaRPr sz="2400">
                <a:latin typeface="Arial" panose="020B0604020202020204" pitchFamily="34" charset="0"/>
                <a:ea typeface="微软雅黑" panose="020B0503020204020204" pitchFamily="34" charset="-122"/>
                <a:sym typeface="Arial" panose="020B0604020202020204" pitchFamily="34" charset="0"/>
              </a:endParaRPr>
            </a:p>
          </p:txBody>
        </p:sp>
        <p:sp>
          <p:nvSpPr>
            <p:cNvPr id="58" name="i$liḋe-Oval 7"/>
            <p:cNvSpPr/>
            <p:nvPr/>
          </p:nvSpPr>
          <p:spPr bwMode="auto">
            <a:xfrm>
              <a:off x="1524000" y="3834843"/>
              <a:ext cx="349250" cy="349341"/>
            </a:xfrm>
            <a:prstGeom prst="ellipse">
              <a:avLst/>
            </a:prstGeom>
            <a:solidFill>
              <a:schemeClr val="bg1">
                <a:lumMod val="75000"/>
                <a:alpha val="39999"/>
              </a:schemeClr>
            </a:solidFill>
            <a:ln w="50800" cap="flat">
              <a:solidFill>
                <a:schemeClr val="tx1">
                  <a:alpha val="0"/>
                </a:schemeClr>
              </a:solidFill>
              <a:prstDash val="solid"/>
              <a:miter lim="800000"/>
              <a:headEnd type="none" w="med" len="med"/>
              <a:tailEnd type="none" w="med" len="med"/>
            </a:ln>
          </p:spPr>
          <p:txBody>
            <a:bodyPr anchor="ctr"/>
            <a:p>
              <a:pPr algn="ctr"/>
              <a:endParaRPr sz="2400">
                <a:latin typeface="Arial" panose="020B0604020202020204" pitchFamily="34" charset="0"/>
                <a:ea typeface="微软雅黑" panose="020B0503020204020204" pitchFamily="34" charset="-122"/>
                <a:sym typeface="Arial" panose="020B0604020202020204" pitchFamily="34" charset="0"/>
              </a:endParaRPr>
            </a:p>
          </p:txBody>
        </p:sp>
        <p:sp>
          <p:nvSpPr>
            <p:cNvPr id="59" name="i$liḋe-Oval 8"/>
            <p:cNvSpPr/>
            <p:nvPr/>
          </p:nvSpPr>
          <p:spPr bwMode="auto">
            <a:xfrm>
              <a:off x="2010569" y="4363619"/>
              <a:ext cx="603250" cy="603408"/>
            </a:xfrm>
            <a:prstGeom prst="ellipse">
              <a:avLst/>
            </a:prstGeom>
            <a:solidFill>
              <a:schemeClr val="bg1">
                <a:lumMod val="75000"/>
                <a:alpha val="39999"/>
              </a:schemeClr>
            </a:solidFill>
            <a:ln w="50800" cap="flat">
              <a:solidFill>
                <a:schemeClr val="tx1">
                  <a:alpha val="0"/>
                </a:schemeClr>
              </a:solidFill>
              <a:prstDash val="solid"/>
              <a:miter lim="800000"/>
              <a:headEnd type="none" w="med" len="med"/>
              <a:tailEnd type="none" w="med" len="med"/>
            </a:ln>
          </p:spPr>
          <p:txBody>
            <a:bodyPr anchor="ctr"/>
            <a:p>
              <a:pPr algn="ctr"/>
              <a:endParaRPr sz="2400">
                <a:latin typeface="Arial" panose="020B0604020202020204" pitchFamily="34" charset="0"/>
                <a:ea typeface="微软雅黑" panose="020B0503020204020204" pitchFamily="34" charset="-122"/>
                <a:sym typeface="Arial" panose="020B0604020202020204" pitchFamily="34" charset="0"/>
              </a:endParaRPr>
            </a:p>
          </p:txBody>
        </p:sp>
        <p:sp>
          <p:nvSpPr>
            <p:cNvPr id="60" name="i$liḋe-Oval 9"/>
            <p:cNvSpPr/>
            <p:nvPr/>
          </p:nvSpPr>
          <p:spPr bwMode="auto">
            <a:xfrm>
              <a:off x="2486819" y="1929345"/>
              <a:ext cx="200819" cy="200871"/>
            </a:xfrm>
            <a:prstGeom prst="ellipse">
              <a:avLst/>
            </a:prstGeom>
            <a:solidFill>
              <a:schemeClr val="bg1">
                <a:lumMod val="75000"/>
                <a:alpha val="39999"/>
              </a:schemeClr>
            </a:solidFill>
            <a:ln w="50800" cap="flat">
              <a:solidFill>
                <a:schemeClr val="tx1">
                  <a:alpha val="0"/>
                </a:schemeClr>
              </a:solidFill>
              <a:prstDash val="solid"/>
              <a:miter lim="800000"/>
              <a:headEnd type="none" w="med" len="med"/>
              <a:tailEnd type="none" w="med" len="med"/>
            </a:ln>
          </p:spPr>
          <p:txBody>
            <a:bodyPr anchor="ctr"/>
            <a:p>
              <a:pPr algn="ctr"/>
              <a:endParaRPr sz="2400">
                <a:latin typeface="Arial" panose="020B0604020202020204" pitchFamily="34" charset="0"/>
                <a:ea typeface="微软雅黑" panose="020B0503020204020204" pitchFamily="34" charset="-122"/>
                <a:sym typeface="Arial" panose="020B0604020202020204" pitchFamily="34" charset="0"/>
              </a:endParaRPr>
            </a:p>
          </p:txBody>
        </p:sp>
        <p:sp>
          <p:nvSpPr>
            <p:cNvPr id="61" name="i$liḋe-Oval 10"/>
            <p:cNvSpPr/>
            <p:nvPr/>
          </p:nvSpPr>
          <p:spPr bwMode="auto">
            <a:xfrm>
              <a:off x="755650" y="3109960"/>
              <a:ext cx="433388" cy="435089"/>
            </a:xfrm>
            <a:prstGeom prst="ellipse">
              <a:avLst/>
            </a:prstGeom>
            <a:solidFill>
              <a:schemeClr val="bg1">
                <a:lumMod val="75000"/>
                <a:alpha val="39999"/>
              </a:schemeClr>
            </a:solidFill>
            <a:ln w="50800" cap="flat">
              <a:solidFill>
                <a:schemeClr val="tx1">
                  <a:alpha val="0"/>
                </a:schemeClr>
              </a:solidFill>
              <a:prstDash val="solid"/>
              <a:miter lim="800000"/>
              <a:headEnd type="none" w="med" len="med"/>
              <a:tailEnd type="none" w="med" len="med"/>
            </a:ln>
          </p:spPr>
          <p:txBody>
            <a:bodyPr anchor="ctr"/>
            <a:p>
              <a:pPr algn="ctr"/>
              <a:endParaRPr sz="2400">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ipe(up)">
                                      <p:cBhvr>
                                        <p:cTn id="7" dur="500"/>
                                        <p:tgtEl>
                                          <p:spTgt spid="55"/>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up)">
                                      <p:cBhvr>
                                        <p:cTn id="11" dur="500"/>
                                        <p:tgtEl>
                                          <p:spTgt spid="19"/>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wipe(up)">
                                      <p:cBhvr>
                                        <p:cTn id="15"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三、大学生就业新趋势</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27" name="文本框 43"/>
          <p:cNvSpPr txBox="1"/>
          <p:nvPr/>
        </p:nvSpPr>
        <p:spPr>
          <a:xfrm>
            <a:off x="699770" y="2527300"/>
            <a:ext cx="6345555" cy="3969385"/>
          </a:xfrm>
          <a:prstGeom prst="rect">
            <a:avLst/>
          </a:prstGeom>
          <a:noFill/>
        </p:spPr>
        <p:txBody>
          <a:bodyPr wrap="square" rtlCol="0">
            <a:spAutoFit/>
          </a:bodyPr>
          <a:lstStyle/>
          <a:p>
            <a:pPr indent="457200" algn="just">
              <a:lnSpc>
                <a:spcPct val="150000"/>
              </a:lnSpc>
            </a:pPr>
            <a:r>
              <a:rPr lang="zh-CN" altLang="en-US" sz="2400" dirty="0"/>
              <a:t>随着人工智能、大数据、云计算等技术的广泛应用，数字化和智能化成为各行各业转型升级的关键。针对数字化与智能化趋势，大学生应主动学习和掌握相关技术知识，参与线上课程、实习实践，提升自身的数字技能和智能化应用能力。同时，要注重培养创新思维能力，并关注行业前沿，以适应职场的数字化需求。</a:t>
            </a:r>
            <a:endParaRPr lang="zh-CN" altLang="en-US" sz="2400" dirty="0"/>
          </a:p>
        </p:txBody>
      </p:sp>
      <p:sp>
        <p:nvSpPr>
          <p:cNvPr id="6" name="圆角矩形 5"/>
          <p:cNvSpPr/>
          <p:nvPr/>
        </p:nvSpPr>
        <p:spPr>
          <a:xfrm>
            <a:off x="-436880" y="1450975"/>
            <a:ext cx="4736465" cy="647700"/>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b="1" dirty="0">
                <a:solidFill>
                  <a:schemeClr val="bg1"/>
                </a:solidFill>
              </a:rPr>
              <a:t>1</a:t>
            </a:r>
            <a:r>
              <a:rPr lang="zh-CN" altLang="en-US" sz="2800" b="1" dirty="0">
                <a:solidFill>
                  <a:schemeClr val="bg1"/>
                </a:solidFill>
              </a:rPr>
              <a:t>．数字化与智能化趋势</a:t>
            </a:r>
            <a:endParaRPr lang="zh-CN" altLang="en-US" sz="2800" b="1" dirty="0">
              <a:solidFill>
                <a:schemeClr val="bg1"/>
              </a:solidFill>
            </a:endParaRPr>
          </a:p>
        </p:txBody>
      </p:sp>
      <p:sp>
        <p:nvSpPr>
          <p:cNvPr id="9" name="形状 3122"/>
          <p:cNvSpPr/>
          <p:nvPr/>
        </p:nvSpPr>
        <p:spPr>
          <a:xfrm>
            <a:off x="8418513" y="1967540"/>
            <a:ext cx="3773487" cy="4654222"/>
          </a:xfrm>
          <a:prstGeom prst="rect">
            <a:avLst/>
          </a:prstGeom>
          <a:solidFill>
            <a:schemeClr val="accent2"/>
          </a:solidFill>
          <a:ln w="25400" cap="flat" cmpd="sng">
            <a:noFill/>
            <a:prstDash val="solid"/>
          </a:ln>
        </p:spPr>
        <p:txBody>
          <a:bodyPr vert="horz" wrap="square" lIns="91440" tIns="45720" rIns="91440" bIns="45720" anchor="ctr">
            <a:noAutofit/>
          </a:bodyPr>
          <a:p>
            <a:pPr marL="0" indent="0" algn="ctr" defTabSz="687070" eaLnBrk="0" fontAlgn="auto">
              <a:lnSpc>
                <a:spcPct val="100000"/>
              </a:lnSpc>
              <a:spcBef>
                <a:spcPts val="0"/>
              </a:spcBef>
              <a:spcAft>
                <a:spcPts val="0"/>
              </a:spcAft>
              <a:buFontTx/>
              <a:buNone/>
            </a:pPr>
            <a:endParaRPr lang="ko-KR" altLang="en-US" sz="1300" b="0" cap="none" dirty="0">
              <a:solidFill>
                <a:schemeClr val="bg1"/>
              </a:solidFill>
              <a:latin typeface="方正黑体简体" panose="02000000000000000000" pitchFamily="2" charset="-122"/>
              <a:ea typeface="+mn-ea"/>
              <a:cs typeface="+mn-ea"/>
              <a:sym typeface="+mn-lt"/>
            </a:endParaRPr>
          </a:p>
        </p:txBody>
      </p:sp>
      <p:pic>
        <p:nvPicPr>
          <p:cNvPr id="7" name="图片 6"/>
          <p:cNvPicPr>
            <a:picLocks noChangeAspect="1"/>
          </p:cNvPicPr>
          <p:nvPr/>
        </p:nvPicPr>
        <p:blipFill>
          <a:blip r:embed="rId1"/>
          <a:stretch>
            <a:fillRect/>
          </a:stretch>
        </p:blipFill>
        <p:spPr>
          <a:xfrm>
            <a:off x="7305675" y="2981960"/>
            <a:ext cx="4902835" cy="2846705"/>
          </a:xfrm>
          <a:prstGeom prst="rect">
            <a:avLst/>
          </a:prstGeom>
        </p:spPr>
      </p:pic>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0.xml><?xml version="1.0" encoding="utf-8"?>
<p:tagLst xmlns:p="http://schemas.openxmlformats.org/presentationml/2006/main">
  <p:tag name="KSO_WM_DIAGRAM_VIRTUALLY_FRAME" val="{&quot;height&quot;:206.8561417322835,&quot;left&quot;:134.33653543307088,&quot;top&quot;:271.0203149606299,&quot;width&quot;:679.5318110236221}"/>
</p:tagLst>
</file>

<file path=ppt/tags/tag11.xml><?xml version="1.0" encoding="utf-8"?>
<p:tagLst xmlns:p="http://schemas.openxmlformats.org/presentationml/2006/main">
  <p:tag name="KSO_WM_DIAGRAM_VIRTUALLY_FRAME" val="{&quot;height&quot;:206.8561417322835,&quot;left&quot;:134.33653543307088,&quot;top&quot;:271.0203149606299,&quot;width&quot;:679.5318110236221}"/>
</p:tagLst>
</file>

<file path=ppt/tags/tag12.xml><?xml version="1.0" encoding="utf-8"?>
<p:tagLst xmlns:p="http://schemas.openxmlformats.org/presentationml/2006/main">
  <p:tag name="KSO_WM_DIAGRAM_VIRTUALLY_FRAME" val="{&quot;height&quot;:206.8561417322835,&quot;left&quot;:134.33653543307088,&quot;top&quot;:271.0203149606299,&quot;width&quot;:679.5318110236221}"/>
</p:tagLst>
</file>

<file path=ppt/tags/tag13.xml><?xml version="1.0" encoding="utf-8"?>
<p:tagLst xmlns:p="http://schemas.openxmlformats.org/presentationml/2006/main">
  <p:tag name="KSO_WM_DIAGRAM_VIRTUALLY_FRAME" val="{&quot;height&quot;:206.8561417322835,&quot;left&quot;:134.33653543307088,&quot;top&quot;:271.0203149606299,&quot;width&quot;:679.5318110236221}"/>
</p:tagLst>
</file>

<file path=ppt/tags/tag14.xml><?xml version="1.0" encoding="utf-8"?>
<p:tagLst xmlns:p="http://schemas.openxmlformats.org/presentationml/2006/main">
  <p:tag name="KSO_WM_DIAGRAM_VIRTUALLY_FRAME" val="{&quot;height&quot;:206.8561417322835,&quot;left&quot;:134.33653543307088,&quot;top&quot;:271.0203149606299,&quot;width&quot;:679.5318110236221}"/>
</p:tagLst>
</file>

<file path=ppt/tags/tag15.xml><?xml version="1.0" encoding="utf-8"?>
<p:tagLst xmlns:p="http://schemas.openxmlformats.org/presentationml/2006/main">
  <p:tag name="KSO_WM_DIAGRAM_VIRTUALLY_FRAME" val="{&quot;height&quot;:206.8561417322835,&quot;left&quot;:134.33653543307088,&quot;top&quot;:271.0203149606299,&quot;width&quot;:679.5318110236221}"/>
</p:tagLst>
</file>

<file path=ppt/tags/tag16.xml><?xml version="1.0" encoding="utf-8"?>
<p:tagLst xmlns:p="http://schemas.openxmlformats.org/presentationml/2006/main">
  <p:tag name="KSO_WM_DIAGRAM_VIRTUALLY_FRAME" val="{&quot;height&quot;:206.8561417322835,&quot;left&quot;:134.33653543307088,&quot;top&quot;:271.0203149606299,&quot;width&quot;:679.5318110236221}"/>
</p:tagLst>
</file>

<file path=ppt/tags/tag17.xml><?xml version="1.0" encoding="utf-8"?>
<p:tagLst xmlns:p="http://schemas.openxmlformats.org/presentationml/2006/main">
  <p:tag name="KSO_WM_DIAGRAM_VIRTUALLY_FRAME" val="{&quot;height&quot;:206.8561417322835,&quot;left&quot;:134.33653543307088,&quot;top&quot;:271.0203149606299,&quot;width&quot;:679.5318110236221}"/>
</p:tagLst>
</file>

<file path=ppt/tags/tag18.xml><?xml version="1.0" encoding="utf-8"?>
<p:tagLst xmlns:p="http://schemas.openxmlformats.org/presentationml/2006/main">
  <p:tag name="KSO_WM_DIAGRAM_VIRTUALLY_FRAME" val="{&quot;height&quot;:206.8561417322835,&quot;left&quot;:134.33653543307088,&quot;top&quot;:271.0203149606299,&quot;width&quot;:679.5318110236221}"/>
</p:tagLst>
</file>

<file path=ppt/tags/tag19.xml><?xml version="1.0" encoding="utf-8"?>
<p:tagLst xmlns:p="http://schemas.openxmlformats.org/presentationml/2006/main">
  <p:tag name="KSO_WM_DIAGRAM_VIRTUALLY_FRAME" val="{&quot;height&quot;:405.27535433070864,&quot;left&quot;:64.74992125984252,&quot;top&quot;:171,&quot;width&quot;:830.500157480315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20.xml><?xml version="1.0" encoding="utf-8"?>
<p:tagLst xmlns:p="http://schemas.openxmlformats.org/presentationml/2006/main">
  <p:tag name="KSO_WM_DIAGRAM_VIRTUALLY_FRAME" val="{&quot;height&quot;:405.27535433070864,&quot;left&quot;:64.74992125984252,&quot;top&quot;:171,&quot;width&quot;:830.5001574803151}"/>
</p:tagLst>
</file>

<file path=ppt/tags/tag21.xml><?xml version="1.0" encoding="utf-8"?>
<p:tagLst xmlns:p="http://schemas.openxmlformats.org/presentationml/2006/main">
  <p:tag name="KSO_WM_DIAGRAM_VIRTUALLY_FRAME" val="{&quot;height&quot;:405.27535433070864,&quot;left&quot;:64.74992125984252,&quot;top&quot;:171,&quot;width&quot;:830.5001574803151}"/>
</p:tagLst>
</file>

<file path=ppt/tags/tag22.xml><?xml version="1.0" encoding="utf-8"?>
<p:tagLst xmlns:p="http://schemas.openxmlformats.org/presentationml/2006/main">
  <p:tag name="KSO_WM_DIAGRAM_VIRTUALLY_FRAME" val="{&quot;height&quot;:405.27535433070864,&quot;left&quot;:64.74992125984252,&quot;top&quot;:171,&quot;width&quot;:830.5001574803151}"/>
</p:tagLst>
</file>

<file path=ppt/tags/tag23.xml><?xml version="1.0" encoding="utf-8"?>
<p:tagLst xmlns:p="http://schemas.openxmlformats.org/presentationml/2006/main">
  <p:tag name="KSO_WM_DIAGRAM_VIRTUALLY_FRAME" val="{&quot;height&quot;:405.27535433070864,&quot;left&quot;:64.74992125984252,&quot;top&quot;:171,&quot;width&quot;:830.5001574803151}"/>
</p:tagLst>
</file>

<file path=ppt/tags/tag24.xml><?xml version="1.0" encoding="utf-8"?>
<p:tagLst xmlns:p="http://schemas.openxmlformats.org/presentationml/2006/main">
  <p:tag name="KSO_WM_DIAGRAM_VIRTUALLY_FRAME" val="{&quot;height&quot;:405.27535433070864,&quot;left&quot;:64.74992125984252,&quot;top&quot;:171,&quot;width&quot;:830.5001574803151}"/>
</p:tagLst>
</file>

<file path=ppt/tags/tag25.xml><?xml version="1.0" encoding="utf-8"?>
<p:tagLst xmlns:p="http://schemas.openxmlformats.org/presentationml/2006/main">
  <p:tag name="KSO_WM_DIAGRAM_VIRTUALLY_FRAME" val="{&quot;height&quot;:405.27535433070864,&quot;left&quot;:64.74992125984252,&quot;top&quot;:171,&quot;width&quot;:830.5001574803151}"/>
</p:tagLst>
</file>

<file path=ppt/tags/tag26.xml><?xml version="1.0" encoding="utf-8"?>
<p:tagLst xmlns:p="http://schemas.openxmlformats.org/presentationml/2006/main">
  <p:tag name="KSO_WM_DIAGRAM_VIRTUALLY_FRAME" val="{&quot;height&quot;:405.27535433070864,&quot;left&quot;:64.74992125984252,&quot;top&quot;:171,&quot;width&quot;:830.5001574803151}"/>
</p:tagLst>
</file>

<file path=ppt/tags/tag27.xml><?xml version="1.0" encoding="utf-8"?>
<p:tagLst xmlns:p="http://schemas.openxmlformats.org/presentationml/2006/main">
  <p:tag name="KSO_WM_DIAGRAM_VIRTUALLY_FRAME" val="{&quot;height&quot;:405.27535433070864,&quot;left&quot;:64.74992125984252,&quot;top&quot;:171,&quot;width&quot;:830.5001574803151}"/>
</p:tagLst>
</file>

<file path=ppt/tags/tag28.xml><?xml version="1.0" encoding="utf-8"?>
<p:tagLst xmlns:p="http://schemas.openxmlformats.org/presentationml/2006/main">
  <p:tag name="KSO_WM_DIAGRAM_VIRTUALLY_FRAME" val="{&quot;height&quot;:405.27535433070864,&quot;left&quot;:64.74992125984252,&quot;top&quot;:171,&quot;width&quot;:830.5001574803151}"/>
</p:tagLst>
</file>

<file path=ppt/tags/tag29.xml><?xml version="1.0" encoding="utf-8"?>
<p:tagLst xmlns:p="http://schemas.openxmlformats.org/presentationml/2006/main">
  <p:tag name="KSO_WM_DIAGRAM_VIRTUALLY_FRAME" val="{&quot;height&quot;:405.27535433070864,&quot;left&quot;:64.74992125984252,&quot;top&quot;:171,&quot;width&quot;:830.500157480315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30.xml><?xml version="1.0" encoding="utf-8"?>
<p:tagLst xmlns:p="http://schemas.openxmlformats.org/presentationml/2006/main">
  <p:tag name="KSO_WM_DIAGRAM_VIRTUALLY_FRAME" val="{&quot;height&quot;:405.27535433070864,&quot;left&quot;:64.74992125984252,&quot;top&quot;:171,&quot;width&quot;:830.5001574803151}"/>
</p:tagLst>
</file>

<file path=ppt/tags/tag31.xml><?xml version="1.0" encoding="utf-8"?>
<p:tagLst xmlns:p="http://schemas.openxmlformats.org/presentationml/2006/main">
  <p:tag name="KSO_WM_DIAGRAM_VIRTUALLY_FRAME" val="{&quot;height&quot;:405.27535433070864,&quot;left&quot;:64.74992125984252,&quot;top&quot;:171,&quot;width&quot;:830.5001574803151}"/>
</p:tagLst>
</file>

<file path=ppt/tags/tag32.xml><?xml version="1.0" encoding="utf-8"?>
<p:tagLst xmlns:p="http://schemas.openxmlformats.org/presentationml/2006/main">
  <p:tag name="KSO_WM_DIAGRAM_VIRTUALLY_FRAME" val="{&quot;height&quot;:405.27535433070864,&quot;left&quot;:64.74992125984252,&quot;top&quot;:171,&quot;width&quot;:830.5001574803151}"/>
</p:tagLst>
</file>

<file path=ppt/tags/tag33.xml><?xml version="1.0" encoding="utf-8"?>
<p:tagLst xmlns:p="http://schemas.openxmlformats.org/presentationml/2006/main">
  <p:tag name="KSO_WM_DIAGRAM_VIRTUALLY_FRAME" val="{&quot;height&quot;:405.27535433070864,&quot;left&quot;:64.74992125984252,&quot;top&quot;:171,&quot;width&quot;:830.5001574803151}"/>
</p:tagLst>
</file>

<file path=ppt/tags/tag34.xml><?xml version="1.0" encoding="utf-8"?>
<p:tagLst xmlns:p="http://schemas.openxmlformats.org/presentationml/2006/main">
  <p:tag name="KSO_WM_DIAGRAM_VIRTUALLY_FRAME" val="{&quot;height&quot;:405.27535433070864,&quot;left&quot;:64.74992125984252,&quot;top&quot;:171,&quot;width&quot;:830.5001574803151}"/>
</p:tagLst>
</file>

<file path=ppt/tags/tag35.xml><?xml version="1.0" encoding="utf-8"?>
<p:tagLst xmlns:p="http://schemas.openxmlformats.org/presentationml/2006/main">
  <p:tag name="KSO_WM_DIAGRAM_VIRTUALLY_FRAME" val="{&quot;height&quot;:405.27535433070864,&quot;left&quot;:64.74992125984252,&quot;top&quot;:171,&quot;width&quot;:830.5001574803151}"/>
</p:tagLst>
</file>

<file path=ppt/tags/tag36.xml><?xml version="1.0" encoding="utf-8"?>
<p:tagLst xmlns:p="http://schemas.openxmlformats.org/presentationml/2006/main">
  <p:tag name="KSO_WM_DIAGRAM_VIRTUALLY_FRAME" val="{&quot;height&quot;:393.1059842519685,&quot;left&quot;:2.98496062992126,&quot;top&quot;:134.3,&quot;width&quot;:946.2150393700788}"/>
</p:tagLst>
</file>

<file path=ppt/tags/tag37.xml><?xml version="1.0" encoding="utf-8"?>
<p:tagLst xmlns:p="http://schemas.openxmlformats.org/presentationml/2006/main">
  <p:tag name="KSO_WM_DIAGRAM_VIRTUALLY_FRAME" val="{&quot;height&quot;:393.1059842519685,&quot;left&quot;:2.98496062992126,&quot;top&quot;:134.3,&quot;width&quot;:946.2150393700788}"/>
</p:tagLst>
</file>

<file path=ppt/tags/tag38.xml><?xml version="1.0" encoding="utf-8"?>
<p:tagLst xmlns:p="http://schemas.openxmlformats.org/presentationml/2006/main">
  <p:tag name="KSO_WM_DIAGRAM_VIRTUALLY_FRAME" val="{&quot;height&quot;:393.1059842519685,&quot;left&quot;:2.98496062992126,&quot;top&quot;:134.3,&quot;width&quot;:946.2150393700788}"/>
</p:tagLst>
</file>

<file path=ppt/tags/tag39.xml><?xml version="1.0" encoding="utf-8"?>
<p:tagLst xmlns:p="http://schemas.openxmlformats.org/presentationml/2006/main">
  <p:tag name="KSO_WM_DIAGRAM_VIRTUALLY_FRAME" val="{&quot;height&quot;:393.1059842519685,&quot;left&quot;:2.98496062992126,&quot;top&quot;:134.3,&quot;width&quot;:946.2150393700788}"/>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40.xml><?xml version="1.0" encoding="utf-8"?>
<p:tagLst xmlns:p="http://schemas.openxmlformats.org/presentationml/2006/main">
  <p:tag name="KSO_WM_DIAGRAM_VIRTUALLY_FRAME" val="{&quot;height&quot;:393.1059842519685,&quot;left&quot;:2.98496062992126,&quot;top&quot;:134.3,&quot;width&quot;:946.2150393700788}"/>
</p:tagLst>
</file>

<file path=ppt/tags/tag41.xml><?xml version="1.0" encoding="utf-8"?>
<p:tagLst xmlns:p="http://schemas.openxmlformats.org/presentationml/2006/main">
  <p:tag name="KSO_WM_DIAGRAM_VIRTUALLY_FRAME" val="{&quot;height&quot;:393.1059842519685,&quot;left&quot;:2.98496062992126,&quot;top&quot;:134.3,&quot;width&quot;:946.2150393700788}"/>
</p:tagLst>
</file>

<file path=ppt/tags/tag42.xml><?xml version="1.0" encoding="utf-8"?>
<p:tagLst xmlns:p="http://schemas.openxmlformats.org/presentationml/2006/main">
  <p:tag name="KSO_WM_DIAGRAM_VIRTUALLY_FRAME" val="{&quot;height&quot;:393.1059842519685,&quot;left&quot;:2.98496062992126,&quot;top&quot;:134.3,&quot;width&quot;:946.2150393700788}"/>
</p:tagLst>
</file>

<file path=ppt/tags/tag43.xml><?xml version="1.0" encoding="utf-8"?>
<p:tagLst xmlns:p="http://schemas.openxmlformats.org/presentationml/2006/main">
  <p:tag name="KSO_WM_DIAGRAM_VIRTUALLY_FRAME" val="{&quot;height&quot;:393.1059842519685,&quot;left&quot;:2.98496062992126,&quot;top&quot;:134.3,&quot;width&quot;:946.2150393700788}"/>
</p:tagLst>
</file>

<file path=ppt/tags/tag44.xml><?xml version="1.0" encoding="utf-8"?>
<p:tagLst xmlns:p="http://schemas.openxmlformats.org/presentationml/2006/main">
  <p:tag name="KSO_WM_DIAGRAM_VIRTUALLY_FRAME" val="{&quot;height&quot;:393.1059842519685,&quot;left&quot;:2.98496062992126,&quot;top&quot;:134.3,&quot;width&quot;:946.2150393700788}"/>
</p:tagLst>
</file>

<file path=ppt/tags/tag45.xml><?xml version="1.0" encoding="utf-8"?>
<p:tagLst xmlns:p="http://schemas.openxmlformats.org/presentationml/2006/main">
  <p:tag name="KSO_WM_DIAGRAM_VIRTUALLY_FRAME" val="{&quot;height&quot;:393.1059842519685,&quot;left&quot;:2.98496062992126,&quot;top&quot;:134.3,&quot;width&quot;:946.2150393700788}"/>
</p:tagLst>
</file>

<file path=ppt/tags/tag46.xml><?xml version="1.0" encoding="utf-8"?>
<p:tagLst xmlns:p="http://schemas.openxmlformats.org/presentationml/2006/main">
  <p:tag name="KSO_WM_DIAGRAM_VIRTUALLY_FRAME" val="{&quot;height&quot;:393.1059842519685,&quot;left&quot;:2.98496062992126,&quot;top&quot;:134.3,&quot;width&quot;:946.2150393700788}"/>
</p:tagLst>
</file>

<file path=ppt/tags/tag47.xml><?xml version="1.0" encoding="utf-8"?>
<p:tagLst xmlns:p="http://schemas.openxmlformats.org/presentationml/2006/main">
  <p:tag name="KSO_WM_DIAGRAM_VIRTUALLY_FRAME" val="{&quot;height&quot;:393.1059842519685,&quot;left&quot;:2.98496062992126,&quot;top&quot;:134.3,&quot;width&quot;:946.2150393700788}"/>
</p:tagLst>
</file>

<file path=ppt/tags/tag48.xml><?xml version="1.0" encoding="utf-8"?>
<p:tagLst xmlns:p="http://schemas.openxmlformats.org/presentationml/2006/main">
  <p:tag name="KSO_WM_DIAGRAM_VIRTUALLY_FRAME" val="{&quot;height&quot;:393.1059842519685,&quot;left&quot;:2.98496062992126,&quot;top&quot;:134.3,&quot;width&quot;:946.2150393700788}"/>
</p:tagLst>
</file>

<file path=ppt/tags/tag49.xml><?xml version="1.0" encoding="utf-8"?>
<p:tagLst xmlns:p="http://schemas.openxmlformats.org/presentationml/2006/main">
  <p:tag name="KSO_WM_DIAGRAM_VIRTUALLY_FRAME" val="{&quot;height&quot;:393.1059842519685,&quot;left&quot;:2.98496062992126,&quot;top&quot;:134.3,&quot;width&quot;:946.2150393700788}"/>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282_1*i*1"/>
  <p:tag name="KSO_WM_TEMPLATE_CATEGORY" val="custom"/>
  <p:tag name="KSO_WM_TEMPLATE_INDEX" val="20233282"/>
  <p:tag name="KSO_WM_UNIT_LAYERLEVEL" val="1"/>
  <p:tag name="KSO_WM_TAG_VERSION" val="3.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50.xml><?xml version="1.0" encoding="utf-8"?>
<p:tagLst xmlns:p="http://schemas.openxmlformats.org/presentationml/2006/main">
  <p:tag name="KSO_WM_DIAGRAM_VIRTUALLY_FRAME" val="{&quot;height&quot;:393.1059842519685,&quot;left&quot;:2.98496062992126,&quot;top&quot;:134.3,&quot;width&quot;:946.2150393700788}"/>
</p:tagLst>
</file>

<file path=ppt/tags/tag51.xml><?xml version="1.0" encoding="utf-8"?>
<p:tagLst xmlns:p="http://schemas.openxmlformats.org/presentationml/2006/main">
  <p:tag name="KSO_WM_DIAGRAM_VIRTUALLY_FRAME" val="{&quot;height&quot;:393.1059842519685,&quot;left&quot;:2.98496062992126,&quot;top&quot;:134.3,&quot;width&quot;:946.2150393700788}"/>
</p:tagLst>
</file>

<file path=ppt/tags/tag52.xml><?xml version="1.0" encoding="utf-8"?>
<p:tagLst xmlns:p="http://schemas.openxmlformats.org/presentationml/2006/main">
  <p:tag name="KSO_WM_DIAGRAM_VIRTUALLY_FRAME" val="{&quot;height&quot;:393.1059842519685,&quot;left&quot;:2.98496062992126,&quot;top&quot;:134.3,&quot;width&quot;:946.2150393700788}"/>
</p:tagLst>
</file>

<file path=ppt/tags/tag53.xml><?xml version="1.0" encoding="utf-8"?>
<p:tagLst xmlns:p="http://schemas.openxmlformats.org/presentationml/2006/main">
  <p:tag name="KSO_WM_DIAGRAM_VIRTUALLY_FRAME" val="{&quot;height&quot;:393.1059842519685,&quot;left&quot;:2.98496062992126,&quot;top&quot;:134.3,&quot;width&quot;:946.2150393700788}"/>
</p:tagLst>
</file>

<file path=ppt/tags/tag54.xml><?xml version="1.0" encoding="utf-8"?>
<p:tagLst xmlns:p="http://schemas.openxmlformats.org/presentationml/2006/main">
  <p:tag name="KSO_WM_DIAGRAM_VIRTUALLY_FRAME" val="{&quot;height&quot;:393.1059842519685,&quot;left&quot;:2.98496062992126,&quot;top&quot;:134.3,&quot;width&quot;:946.2150393700788}"/>
</p:tagLst>
</file>

<file path=ppt/tags/tag55.xml><?xml version="1.0" encoding="utf-8"?>
<p:tagLst xmlns:p="http://schemas.openxmlformats.org/presentationml/2006/main">
  <p:tag name="KSO_WM_DIAGRAM_VIRTUALLY_FRAME" val="{&quot;height&quot;:393.1059842519685,&quot;left&quot;:2.98496062992126,&quot;top&quot;:134.3,&quot;width&quot;:946.2150393700788}"/>
</p:tagLst>
</file>

<file path=ppt/tags/tag56.xml><?xml version="1.0" encoding="utf-8"?>
<p:tagLst xmlns:p="http://schemas.openxmlformats.org/presentationml/2006/main">
  <p:tag name="KSO_WM_DIAGRAM_VIRTUALLY_FRAME" val="{&quot;height&quot;:393.1059842519685,&quot;left&quot;:2.98496062992126,&quot;top&quot;:134.3,&quot;width&quot;:946.2150393700788}"/>
</p:tagLst>
</file>

<file path=ppt/tags/tag57.xml><?xml version="1.0" encoding="utf-8"?>
<p:tagLst xmlns:p="http://schemas.openxmlformats.org/presentationml/2006/main">
  <p:tag name="KSO_WM_DIAGRAM_VIRTUALLY_FRAME" val="{&quot;height&quot;:393.1059842519685,&quot;left&quot;:2.98496062992126,&quot;top&quot;:134.3,&quot;width&quot;:946.2150393700788}"/>
</p:tagLst>
</file>

<file path=ppt/tags/tag58.xml><?xml version="1.0" encoding="utf-8"?>
<p:tagLst xmlns:p="http://schemas.openxmlformats.org/presentationml/2006/main">
  <p:tag name="KSO_WM_DIAGRAM_VIRTUALLY_FRAME" val="{&quot;height&quot;:393.1059842519685,&quot;left&quot;:2.98496062992126,&quot;top&quot;:134.3,&quot;width&quot;:946.2150393700788}"/>
</p:tagLst>
</file>

<file path=ppt/tags/tag59.xml><?xml version="1.0" encoding="utf-8"?>
<p:tagLst xmlns:p="http://schemas.openxmlformats.org/presentationml/2006/main">
  <p:tag name="KSO_WM_DIAGRAM_VIRTUALLY_FRAME" val="{&quot;height&quot;:393.1059842519685,&quot;left&quot;:2.98496062992126,&quot;top&quot;:134.3,&quot;width&quot;:946.2150393700788}"/>
</p:tagLst>
</file>

<file path=ppt/tags/tag6.xml><?xml version="1.0" encoding="utf-8"?>
<p:tagLst xmlns:p="http://schemas.openxmlformats.org/presentationml/2006/main">
  <p:tag name="KSO_WM_UNIT_VALUE" val="981*981"/>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282_1*d*1"/>
  <p:tag name="KSO_WM_TEMPLATE_CATEGORY" val="custom"/>
  <p:tag name="KSO_WM_TEMPLATE_INDEX" val="20233282"/>
  <p:tag name="KSO_WM_UNIT_LAYERLEVEL" val="1"/>
  <p:tag name="KSO_WM_TAG_VERSION" val="3.0"/>
  <p:tag name="KSO_WM_BEAUTIFY_FLAG" val="#wm#"/>
  <p:tag name="KSO_WM_UNIT_PICTURE_SUBTYPE" val="b"/>
  <p:tag name="KSO_WM_UNIT_FILL_FORE_SCHEMECOLOR_INDEX" val="5"/>
  <p:tag name="KSO_WM_UNIT_FILL_TYPE" val="1"/>
  <p:tag name="KSO_WM_UNIT_LINE_FORE_SCHEMECOLOR_INDEX" val="5"/>
  <p:tag name="KSO_WM_UNIT_LINE_FILL_TYPE" val="2"/>
  <p:tag name="KSO_WM_UNIT_USESOURCEFORMAT_APPLY" val="1"/>
</p:tagLst>
</file>

<file path=ppt/tags/tag60.xml><?xml version="1.0" encoding="utf-8"?>
<p:tagLst xmlns:p="http://schemas.openxmlformats.org/presentationml/2006/main">
  <p:tag name="KSO_WM_DIAGRAM_VIRTUALLY_FRAME" val="{&quot;height&quot;:393.1059842519685,&quot;left&quot;:2.98496062992126,&quot;top&quot;:134.3,&quot;width&quot;:946.2150393700788}"/>
</p:tagLst>
</file>

<file path=ppt/tags/tag61.xml><?xml version="1.0" encoding="utf-8"?>
<p:tagLst xmlns:p="http://schemas.openxmlformats.org/presentationml/2006/main">
  <p:tag name="KSO_WM_DIAGRAM_VIRTUALLY_FRAME" val="{&quot;height&quot;:393.1059842519685,&quot;left&quot;:2.98496062992126,&quot;top&quot;:134.3,&quot;width&quot;:946.2150393700788}"/>
</p:tagLst>
</file>

<file path=ppt/tags/tag62.xml><?xml version="1.0" encoding="utf-8"?>
<p:tagLst xmlns:p="http://schemas.openxmlformats.org/presentationml/2006/main">
  <p:tag name="KSO_WM_DIAGRAM_VIRTUALLY_FRAME" val="{&quot;height&quot;:393.1059842519685,&quot;left&quot;:2.98496062992126,&quot;top&quot;:134.3,&quot;width&quot;:946.2150393700788}"/>
</p:tagLst>
</file>

<file path=ppt/tags/tag63.xml><?xml version="1.0" encoding="utf-8"?>
<p:tagLst xmlns:p="http://schemas.openxmlformats.org/presentationml/2006/main">
  <p:tag name="KSO_WM_DIAGRAM_VIRTUALLY_FRAME" val="{&quot;height&quot;:393.1059842519685,&quot;left&quot;:2.98496062992126,&quot;top&quot;:134.3,&quot;width&quot;:946.2150393700788}"/>
</p:tagLst>
</file>

<file path=ppt/tags/tag64.xml><?xml version="1.0" encoding="utf-8"?>
<p:tagLst xmlns:p="http://schemas.openxmlformats.org/presentationml/2006/main">
  <p:tag name="KSO_WM_DIAGRAM_VIRTUALLY_FRAME" val="{&quot;height&quot;:393.1059842519685,&quot;left&quot;:2.98496062992126,&quot;top&quot;:134.3,&quot;width&quot;:946.2150393700788}"/>
</p:tagLst>
</file>

<file path=ppt/tags/tag65.xml><?xml version="1.0" encoding="utf-8"?>
<p:tagLst xmlns:p="http://schemas.openxmlformats.org/presentationml/2006/main">
  <p:tag name="KSO_WM_DIAGRAM_VIRTUALLY_FRAME" val="{&quot;height&quot;:393.1059842519685,&quot;left&quot;:2.98496062992126,&quot;top&quot;:134.3,&quot;width&quot;:946.2150393700788}"/>
</p:tagLst>
</file>

<file path=ppt/tags/tag66.xml><?xml version="1.0" encoding="utf-8"?>
<p:tagLst xmlns:p="http://schemas.openxmlformats.org/presentationml/2006/main">
  <p:tag name="KSO_WM_DIAGRAM_VIRTUALLY_FRAME" val="{&quot;height&quot;:393.1059842519685,&quot;left&quot;:2.98496062992126,&quot;top&quot;:134.3,&quot;width&quot;:946.2150393700788}"/>
</p:tagLst>
</file>

<file path=ppt/tags/tag67.xml><?xml version="1.0" encoding="utf-8"?>
<p:tagLst xmlns:p="http://schemas.openxmlformats.org/presentationml/2006/main">
  <p:tag name="KSO_WM_DIAGRAM_VIRTUALLY_FRAME" val="{&quot;height&quot;:393.1059842519685,&quot;left&quot;:2.98496062992126,&quot;top&quot;:134.3,&quot;width&quot;:946.2150393700788}"/>
</p:tagLst>
</file>

<file path=ppt/tags/tag68.xml><?xml version="1.0" encoding="utf-8"?>
<p:tagLst xmlns:p="http://schemas.openxmlformats.org/presentationml/2006/main">
  <p:tag name="KSO_WM_DIAGRAM_VIRTUALLY_FRAME" val="{&quot;height&quot;:393.1059842519685,&quot;left&quot;:2.98496062992126,&quot;top&quot;:134.3,&quot;width&quot;:946.2150393700788}"/>
</p:tagLst>
</file>

<file path=ppt/tags/tag69.xml><?xml version="1.0" encoding="utf-8"?>
<p:tagLst xmlns:p="http://schemas.openxmlformats.org/presentationml/2006/main">
  <p:tag name="KSO_WM_DIAGRAM_VIRTUALLY_FRAME" val="{&quot;height&quot;:393.1059842519685,&quot;left&quot;:2.98496062992126,&quot;top&quot;:134.3,&quot;width&quot;:946.2150393700788}"/>
</p:tagLst>
</file>

<file path=ppt/tags/tag7.xml><?xml version="1.0" encoding="utf-8"?>
<p:tagLst xmlns:p="http://schemas.openxmlformats.org/presentationml/2006/main">
  <p:tag name="KSO_WM_DIAGRAM_VIRTUALLY_FRAME" val="{&quot;height&quot;:206.8561417322835,&quot;left&quot;:134.33653543307088,&quot;top&quot;:271.0203149606299,&quot;width&quot;:679.5318110236221}"/>
</p:tagLst>
</file>

<file path=ppt/tags/tag70.xml><?xml version="1.0" encoding="utf-8"?>
<p:tagLst xmlns:p="http://schemas.openxmlformats.org/presentationml/2006/main">
  <p:tag name="KSO_WM_DIAGRAM_VIRTUALLY_FRAME" val="{&quot;height&quot;:393.1059842519685,&quot;left&quot;:2.98496062992126,&quot;top&quot;:134.3,&quot;width&quot;:946.2150393700788}"/>
</p:tagLst>
</file>

<file path=ppt/tags/tag71.xml><?xml version="1.0" encoding="utf-8"?>
<p:tagLst xmlns:p="http://schemas.openxmlformats.org/presentationml/2006/main">
  <p:tag name="KSO_WM_DIAGRAM_VIRTUALLY_FRAME" val="{&quot;height&quot;:393.1059842519685,&quot;left&quot;:2.98496062992126,&quot;top&quot;:134.3,&quot;width&quot;:946.2150393700788}"/>
</p:tagLst>
</file>

<file path=ppt/tags/tag72.xml><?xml version="1.0" encoding="utf-8"?>
<p:tagLst xmlns:p="http://schemas.openxmlformats.org/presentationml/2006/main">
  <p:tag name="KSO_WM_DIAGRAM_VIRTUALLY_FRAME" val="{&quot;height&quot;:393.1059842519685,&quot;left&quot;:2.98496062992126,&quot;top&quot;:134.3,&quot;width&quot;:946.2150393700788}"/>
</p:tagLst>
</file>

<file path=ppt/tags/tag73.xml><?xml version="1.0" encoding="utf-8"?>
<p:tagLst xmlns:p="http://schemas.openxmlformats.org/presentationml/2006/main">
  <p:tag name="KSO_WM_DIAGRAM_VIRTUALLY_FRAME" val="{&quot;height&quot;:337.0833070866141,&quot;left&quot;:2.98496062992126,&quot;top&quot;:190.32267716535432,&quot;width&quot;:946.201968503937}"/>
</p:tagLst>
</file>

<file path=ppt/tags/tag74.xml><?xml version="1.0" encoding="utf-8"?>
<p:tagLst xmlns:p="http://schemas.openxmlformats.org/presentationml/2006/main">
  <p:tag name="KSO_WM_DIAGRAM_VIRTUALLY_FRAME" val="{&quot;height&quot;:393.1059842519685,&quot;left&quot;:2.98496062992126,&quot;top&quot;:134.3,&quot;width&quot;:946.2150393700788}"/>
</p:tagLst>
</file>

<file path=ppt/tags/tag75.xml><?xml version="1.0" encoding="utf-8"?>
<p:tagLst xmlns:p="http://schemas.openxmlformats.org/presentationml/2006/main">
  <p:tag name="KSO_WM_DIAGRAM_VIRTUALLY_FRAME" val="{&quot;height&quot;:393.1059842519685,&quot;left&quot;:2.98496062992126,&quot;top&quot;:134.3,&quot;width&quot;:946.2150393700788}"/>
</p:tagLst>
</file>

<file path=ppt/tags/tag76.xml><?xml version="1.0" encoding="utf-8"?>
<p:tagLst xmlns:p="http://schemas.openxmlformats.org/presentationml/2006/main">
  <p:tag name="KSO_WM_DIAGRAM_VIRTUALLY_FRAME" val="{&quot;height&quot;:393.1059842519685,&quot;left&quot;:2.98496062992126,&quot;top&quot;:134.3,&quot;width&quot;:946.2150393700788}"/>
</p:tagLst>
</file>

<file path=ppt/tags/tag77.xml><?xml version="1.0" encoding="utf-8"?>
<p:tagLst xmlns:p="http://schemas.openxmlformats.org/presentationml/2006/main">
  <p:tag name="KSO_WM_DIAGRAM_VIRTUALLY_FRAME" val="{&quot;height&quot;:393.1059842519685,&quot;left&quot;:2.98496062992126,&quot;top&quot;:134.3,&quot;width&quot;:946.2150393700788}"/>
</p:tagLst>
</file>

<file path=ppt/tags/tag78.xml><?xml version="1.0" encoding="utf-8"?>
<p:tagLst xmlns:p="http://schemas.openxmlformats.org/presentationml/2006/main">
  <p:tag name="KSO_WM_DIAGRAM_VIRTUALLY_FRAME" val="{&quot;height&quot;:393.1059842519685,&quot;left&quot;:2.98496062992126,&quot;top&quot;:134.3,&quot;width&quot;:946.2150393700788}"/>
</p:tagLst>
</file>

<file path=ppt/tags/tag79.xml><?xml version="1.0" encoding="utf-8"?>
<p:tagLst xmlns:p="http://schemas.openxmlformats.org/presentationml/2006/main">
  <p:tag name="KSO_WM_DIAGRAM_VIRTUALLY_FRAME" val="{&quot;height&quot;:393.1059842519685,&quot;left&quot;:2.98496062992126,&quot;top&quot;:134.3,&quot;width&quot;:946.2150393700788}"/>
</p:tagLst>
</file>

<file path=ppt/tags/tag8.xml><?xml version="1.0" encoding="utf-8"?>
<p:tagLst xmlns:p="http://schemas.openxmlformats.org/presentationml/2006/main">
  <p:tag name="KSO_WM_DIAGRAM_VIRTUALLY_FRAME" val="{&quot;height&quot;:206.8561417322835,&quot;left&quot;:134.33653543307088,&quot;top&quot;:271.0203149606299,&quot;width&quot;:679.5318110236221}"/>
</p:tagLst>
</file>

<file path=ppt/tags/tag80.xml><?xml version="1.0" encoding="utf-8"?>
<p:tagLst xmlns:p="http://schemas.openxmlformats.org/presentationml/2006/main">
  <p:tag name="KSO_WM_DIAGRAM_VIRTUALLY_FRAME" val="{&quot;height&quot;:393.1059842519685,&quot;left&quot;:2.98496062992126,&quot;top&quot;:134.3,&quot;width&quot;:946.2150393700788}"/>
</p:tagLst>
</file>

<file path=ppt/tags/tag81.xml><?xml version="1.0" encoding="utf-8"?>
<p:tagLst xmlns:p="http://schemas.openxmlformats.org/presentationml/2006/main">
  <p:tag name="KSO_WM_DIAGRAM_VIRTUALLY_FRAME" val="{&quot;height&quot;:393.1059842519685,&quot;left&quot;:2.98496062992126,&quot;top&quot;:134.3,&quot;width&quot;:946.2150393700788}"/>
</p:tagLst>
</file>

<file path=ppt/tags/tag82.xml><?xml version="1.0" encoding="utf-8"?>
<p:tagLst xmlns:p="http://schemas.openxmlformats.org/presentationml/2006/main">
  <p:tag name="KSO_WM_DIAGRAM_VIRTUALLY_FRAME" val="{&quot;height&quot;:337.0833070866141,&quot;left&quot;:2.98496062992126,&quot;top&quot;:190.32267716535432,&quot;width&quot;:946.201968503937}"/>
</p:tagLst>
</file>

<file path=ppt/tags/tag83.xml><?xml version="1.0" encoding="utf-8"?>
<p:tagLst xmlns:p="http://schemas.openxmlformats.org/presentationml/2006/main">
  <p:tag name="KSO_WM_UNIT_VALUE" val="1904*1307"/>
  <p:tag name="KSO_WM_UNIT_HIGHLIGHT" val="0"/>
  <p:tag name="KSO_WM_UNIT_COMPATIBLE" val="0"/>
  <p:tag name="KSO_WM_UNIT_DIAGRAM_ISNUMVISUAL" val="0"/>
  <p:tag name="KSO_WM_UNIT_DIAGRAM_ISREFERUNIT" val="0"/>
  <p:tag name="KSO_WM_UNIT_TYPE" val="d"/>
  <p:tag name="KSO_WM_UNIT_INDEX" val="1"/>
  <p:tag name="KSO_WM_UNIT_ID" val="custom20232489_1*d*1"/>
  <p:tag name="KSO_WM_TEMPLATE_CATEGORY" val="custom"/>
  <p:tag name="KSO_WM_TEMPLATE_INDEX" val="20232489"/>
  <p:tag name="KSO_WM_UNIT_LAYERLEVEL" val="1"/>
  <p:tag name="KSO_WM_TAG_VERSION" val="3.0"/>
  <p:tag name="KSO_WM_BEAUTIFY_FLAG" val="#wm#"/>
  <p:tag name="KSO_WM_DIAGRAM_GROUP_CODE" val="l1-1"/>
  <p:tag name="KSO_WM_UNIT_LINE_FORE_SCHEMECOLOR_INDEX" val="13"/>
  <p:tag name="KSO_WM_UNIT_LINE_FILL_TYPE" val="2"/>
  <p:tag name="KSO_WM_UNIT_TEXT_FILL_FORE_SCHEMECOLOR_INDEX" val="13"/>
  <p:tag name="KSO_WM_UNIT_TEXT_FILL_TYPE" val="1"/>
  <p:tag name="KSO_WM_UNIT_USESOURCEFORMAT_APPLY" val="1"/>
  <p:tag name="KSO_WM_UNIT_PICTURE_SUBTYPE" val="b"/>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2488_1*l_i*1_1"/>
  <p:tag name="KSO_WM_TEMPLATE_CATEGORY" val="diagram"/>
  <p:tag name="KSO_WM_TEMPLATE_INDEX" val="20232488"/>
  <p:tag name="KSO_WM_UNIT_LAYERLEVEL" val="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32.55,&quot;left&quot;:51.79999694824219,&quot;top&quot;:135.45,&quot;width&quot;:481.8500061035156}"/>
  <p:tag name="KSO_WM_DIAGRAM_COLOR_MATCH_VALUE" val="{&quot;shape&quot;:{&quot;fill&quot;:{&quot;type&quot;:0},&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13"/>
  <p:tag name="KSO_WM_UNIT_TEXT_FILL_TYPE" val="1"/>
  <p:tag name="KSO_WM_UNIT_USESOURCEFORMAT_APPLY"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2488_1*l_i*1_2"/>
  <p:tag name="KSO_WM_TEMPLATE_CATEGORY" val="diagram"/>
  <p:tag name="KSO_WM_TEMPLATE_INDEX" val="20232488"/>
  <p:tag name="KSO_WM_UNIT_LAYERLEVEL" val="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32.55,&quot;left&quot;:51.79999694824219,&quot;top&quot;:135.45,&quot;width&quot;:481.8500061035156}"/>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2"/>
  <p:tag name="KSO_WM_UNIT_FILL_FORE_SCHEMECOLOR_INDEX_BRIGHTNESS" val="0"/>
  <p:tag name="KSO_WM_UNIT_LINE_FORE_SCHEMECOLOR_INDEX" val="5"/>
  <p:tag name="KSO_WM_UNIT_LINE_FILL_TYPE" val="2"/>
  <p:tag name="KSO_WM_UNIT_TEXT_FILL_FORE_SCHEMECOLOR_INDEX" val="13"/>
  <p:tag name="KSO_WM_UNIT_TEXT_FILL_TYPE" val="1"/>
  <p:tag name="KSO_WM_UNIT_USESOURCEFORMAT_APPLY" val="1"/>
</p:tagLst>
</file>

<file path=ppt/tags/tag8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88_1*l_h_f*1_1_1"/>
  <p:tag name="KSO_WM_TEMPLATE_CATEGORY" val="diagram"/>
  <p:tag name="KSO_WM_TEMPLATE_INDEX" val="20232488"/>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32.55,&quot;left&quot;:51.79999694824219,&quot;top&quot;:135.45,&quot;width&quot;:481.85000610351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文字是您思想的提炼，请简明扼要地阐述您的观点"/>
  <p:tag name="KSO_WM_UNIT_TEXT_FILL_FORE_SCHEMECOLOR_INDEX" val="1"/>
  <p:tag name="KSO_WM_UNIT_TEXT_FILL_TYPE" val="1"/>
  <p:tag name="KSO_WM_UNIT_USESOURCEFORMAT_APPLY" val="1"/>
</p:tagLst>
</file>

<file path=ppt/tags/tag87.xml><?xml version="1.0" encoding="utf-8"?>
<p:tagLst xmlns:p="http://schemas.openxmlformats.org/presentationml/2006/main">
  <p:tag name="ISLIDE TOOLS.GUIDESSETTING" val="{&quot;Id&quot;:&quot;2d4375ee-8516-45e0-8956-45702a61a9b6&quot;,&quot;Name&quot;:&quot;iSlide&quot;,&quot;HeaderHeight&quot;:15.0,&quot;FooterHeight&quot;:9.0000000000000036,&quot;SideMargin&quot;:5.4999999999999982,&quot;TopMargin&quot;:0.0,&quot;BottomMargin&quot;:0.0,&quot;IntervalMargin&quot;:1.3999999999999997}"/>
  <p:tag name="ISLIDE.GUIDESSETTING" val="{&quot;Id&quot;:&quot;GuidesStyle_Normal&quot;,&quot;Name&quot;:&quot;正常&quot;,&quot;HeaderHeight&quot;:15.0,&quot;FooterHeight&quot;:9.0,&quot;SideMargin&quot;:5.5,&quot;TopMargin&quot;:0.0,&quot;BottomMargin&quot;:0.0,&quot;IntervalMargin&quot;:1.5}"/>
  <p:tag name="THINKCELLUNDODONOTDELETE" val="0"/>
  <p:tag name="ISLIDE.THEME" val="9fe3016e-2ef8-4615-92b6-fc6b46301075"/>
</p:tagLst>
</file>

<file path=ppt/tags/tag9.xml><?xml version="1.0" encoding="utf-8"?>
<p:tagLst xmlns:p="http://schemas.openxmlformats.org/presentationml/2006/main">
  <p:tag name="KSO_WM_DIAGRAM_VIRTUALLY_FRAME" val="{&quot;height&quot;:206.8561417322835,&quot;left&quot;:134.33653543307088,&quot;top&quot;:271.0203149606299,&quot;width&quot;:679.5318110236221}"/>
</p:tagLst>
</file>

<file path=ppt/theme/theme1.xml><?xml version="1.0" encoding="utf-8"?>
<a:theme xmlns:a="http://schemas.openxmlformats.org/drawingml/2006/main" name="主题5">
  <a:themeElements>
    <a:clrScheme name="自定义 2">
      <a:dk1>
        <a:srgbClr val="000000"/>
      </a:dk1>
      <a:lt1>
        <a:srgbClr val="FFFFFF"/>
      </a:lt1>
      <a:dk2>
        <a:srgbClr val="768395"/>
      </a:dk2>
      <a:lt2>
        <a:srgbClr val="F0F0F0"/>
      </a:lt2>
      <a:accent1>
        <a:srgbClr val="0070C0"/>
      </a:accent1>
      <a:accent2>
        <a:srgbClr val="FFC000"/>
      </a:accent2>
      <a:accent3>
        <a:srgbClr val="EEAA36"/>
      </a:accent3>
      <a:accent4>
        <a:srgbClr val="62C0FD"/>
      </a:accent4>
      <a:accent5>
        <a:srgbClr val="DF2221"/>
      </a:accent5>
      <a:accent6>
        <a:srgbClr val="2D363D"/>
      </a:accent6>
      <a:hlink>
        <a:srgbClr val="4472C4"/>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iSlide</Template>
  <TotalTime>0</TotalTime>
  <Words>3968</Words>
  <Application>WPS 演示</Application>
  <PresentationFormat>宽屏</PresentationFormat>
  <Paragraphs>332</Paragraphs>
  <Slides>29</Slides>
  <Notes>0</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29</vt:i4>
      </vt:variant>
    </vt:vector>
  </HeadingPairs>
  <TitlesOfParts>
    <vt:vector size="47" baseType="lpstr">
      <vt:lpstr>Arial</vt:lpstr>
      <vt:lpstr>宋体</vt:lpstr>
      <vt:lpstr>Wingdings</vt:lpstr>
      <vt:lpstr>微软雅黑</vt:lpstr>
      <vt:lpstr>方正黑体简体</vt:lpstr>
      <vt:lpstr>时尚中黑简体</vt:lpstr>
      <vt:lpstr>黑体</vt:lpstr>
      <vt:lpstr>Arial Unicode MS</vt:lpstr>
      <vt:lpstr>Calibri</vt:lpstr>
      <vt:lpstr>Calibri</vt:lpstr>
      <vt:lpstr>方正正纤黑简体</vt:lpstr>
      <vt:lpstr>Impact</vt:lpstr>
      <vt:lpstr>LiHei Pro</vt:lpstr>
      <vt:lpstr>Swiss911 UCm BT</vt:lpstr>
      <vt:lpstr>等线</vt:lpstr>
      <vt:lpstr>思源黑体 CN Light</vt:lpstr>
      <vt:lpstr>思源黑体 CN Medium</vt:lpstr>
      <vt:lpstr>主题5</vt:lpstr>
      <vt:lpstr>第六章   大学生就业形势与政策—— 把握就业大方向</vt:lpstr>
      <vt:lpstr>PowerPoint 演示文稿</vt:lpstr>
      <vt:lpstr>一、大学生就业环境</vt:lpstr>
      <vt:lpstr>一、大学生就业环境</vt:lpstr>
      <vt:lpstr>一、大学生就业环境</vt:lpstr>
      <vt:lpstr>一、大学生就业环境</vt:lpstr>
      <vt:lpstr>三、树立正确的就业观</vt:lpstr>
      <vt:lpstr>二、大学生就业现状</vt:lpstr>
      <vt:lpstr>一、生涯发展理论</vt:lpstr>
      <vt:lpstr>一、生涯发展理论</vt:lpstr>
      <vt:lpstr>三、大学生就业新趋势</vt:lpstr>
      <vt:lpstr>三、大学生就业新趋势</vt:lpstr>
      <vt:lpstr>三、大学生就业新趋势</vt:lpstr>
      <vt:lpstr>PowerPoint 演示文稿</vt:lpstr>
      <vt:lpstr>一、西部计划</vt:lpstr>
      <vt:lpstr>一、西部计划</vt:lpstr>
      <vt:lpstr>二、“三支一扶”计划</vt:lpstr>
      <vt:lpstr>二、“三支一扶”计划</vt:lpstr>
      <vt:lpstr>四、特岗计划</vt:lpstr>
      <vt:lpstr>五、大学生应征入伍政策</vt:lpstr>
      <vt:lpstr>PowerPoint 演示文稿</vt:lpstr>
      <vt:lpstr>一、认识职业</vt:lpstr>
      <vt:lpstr>一、国家就业帮扶政策与措施</vt:lpstr>
      <vt:lpstr>一、国家就业帮扶政策与措施</vt:lpstr>
      <vt:lpstr>PowerPoint 演示文稿</vt:lpstr>
      <vt:lpstr>二、参与实践活动并撰写报告</vt:lpstr>
      <vt:lpstr>二、参与实践活动并撰写报告</vt:lpstr>
      <vt:lpstr>一、制订大学四年的专业学习计划</vt:lpstr>
      <vt:lpstr>感谢聆听！学习进步！</vt:lpstr>
    </vt:vector>
  </TitlesOfParts>
  <Company>iSlide</Company>
  <LinksUpToDate>false</LinksUpToDate>
  <SharedDoc>false</SharedDoc>
  <HyperlinksChanged>false</HyperlinksChanged>
  <AppVersion>14.0000</AppVersion>
  <Manager>iSlide</Manager>
  <HyperlinkBase>https://www.islide.cc</HyperlinkBase>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iSlide</dc:creator>
  <cp:lastModifiedBy>秋秋</cp:lastModifiedBy>
  <cp:revision>171</cp:revision>
  <cp:lastPrinted>2019-01-09T16:00:00Z</cp:lastPrinted>
  <dcterms:created xsi:type="dcterms:W3CDTF">2019-01-09T16:00:00Z</dcterms:created>
  <dcterms:modified xsi:type="dcterms:W3CDTF">2025-03-22T14:26:17Z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Slide.Theme">
    <vt:lpwstr>48706f29-9ca0-418e-876d-de7b156ca083</vt:lpwstr>
  </property>
  <property fmtid="{D5CDD505-2E9C-101B-9397-08002B2CF9AE}" pid="3" name="ICV">
    <vt:lpwstr>24BF21D9C2C344E29D0492544DEE16E4_13</vt:lpwstr>
  </property>
  <property fmtid="{D5CDD505-2E9C-101B-9397-08002B2CF9AE}" pid="4" name="KSOProductBuildVer">
    <vt:lpwstr>2052-12.1.0.20305</vt:lpwstr>
  </property>
</Properties>
</file>