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7"/>
  </p:notesMasterIdLst>
  <p:handoutMasterIdLst>
    <p:handoutMasterId r:id="rId48"/>
  </p:handoutMasterIdLst>
  <p:sldIdLst>
    <p:sldId id="256" r:id="rId3"/>
    <p:sldId id="258" r:id="rId4"/>
    <p:sldId id="7189" r:id="rId5"/>
    <p:sldId id="7334" r:id="rId6"/>
    <p:sldId id="7373" r:id="rId7"/>
    <p:sldId id="7335" r:id="rId8"/>
    <p:sldId id="7308" r:id="rId9"/>
    <p:sldId id="7336" r:id="rId10"/>
    <p:sldId id="7337" r:id="rId11"/>
    <p:sldId id="7340" r:id="rId12"/>
    <p:sldId id="7309" r:id="rId13"/>
    <p:sldId id="7341" r:id="rId14"/>
    <p:sldId id="7374" r:id="rId15"/>
    <p:sldId id="7376" r:id="rId16"/>
    <p:sldId id="7377" r:id="rId17"/>
    <p:sldId id="7343" r:id="rId18"/>
    <p:sldId id="7378" r:id="rId19"/>
    <p:sldId id="7379" r:id="rId20"/>
    <p:sldId id="7380" r:id="rId21"/>
    <p:sldId id="7345" r:id="rId22"/>
    <p:sldId id="7310" r:id="rId23"/>
    <p:sldId id="7346" r:id="rId24"/>
    <p:sldId id="7347" r:id="rId25"/>
    <p:sldId id="7381" r:id="rId26"/>
    <p:sldId id="7382" r:id="rId27"/>
    <p:sldId id="7383" r:id="rId28"/>
    <p:sldId id="7384" r:id="rId29"/>
    <p:sldId id="7353" r:id="rId30"/>
    <p:sldId id="7357" r:id="rId31"/>
    <p:sldId id="7311" r:id="rId32"/>
    <p:sldId id="7358" r:id="rId33"/>
    <p:sldId id="7312" r:id="rId34"/>
    <p:sldId id="7359" r:id="rId35"/>
    <p:sldId id="7360" r:id="rId36"/>
    <p:sldId id="7365" r:id="rId37"/>
    <p:sldId id="7313" r:id="rId38"/>
    <p:sldId id="7366" r:id="rId39"/>
    <p:sldId id="7368" r:id="rId40"/>
    <p:sldId id="7369" r:id="rId41"/>
    <p:sldId id="7370" r:id="rId42"/>
    <p:sldId id="7391" r:id="rId43"/>
    <p:sldId id="7392" r:id="rId44"/>
    <p:sldId id="7393" r:id="rId45"/>
    <p:sldId id="261" r:id="rId46"/>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showGuides="1">
      <p:cViewPr>
        <p:scale>
          <a:sx n="70" d="100"/>
          <a:sy n="70" d="100"/>
        </p:scale>
        <p:origin x="2100" y="1050"/>
      </p:cViewPr>
      <p:guideLst>
        <p:guide orient="horz" pos="2141"/>
        <p:guide pos="3814"/>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233.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notesMaster" Target="notesMasters/notesMaster1.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4" Type="http://schemas.openxmlformats.org/officeDocument/2006/relationships/slideLayout" Target="../slideLayouts/slideLayout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13.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slideLayout" Target="../slideLayouts/slideLayout3.xml"/><Relationship Id="rId10" Type="http://schemas.openxmlformats.org/officeDocument/2006/relationships/image" Target="../media/image15.png"/><Relationship Id="rId1" Type="http://schemas.openxmlformats.org/officeDocument/2006/relationships/tags" Target="../tags/tag81.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6.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99" Type="http://schemas.openxmlformats.org/officeDocument/2006/relationships/tags" Target="../tags/tag195.xml"/><Relationship Id="rId98" Type="http://schemas.openxmlformats.org/officeDocument/2006/relationships/tags" Target="../tags/tag194.xml"/><Relationship Id="rId97" Type="http://schemas.openxmlformats.org/officeDocument/2006/relationships/tags" Target="../tags/tag193.xml"/><Relationship Id="rId96" Type="http://schemas.openxmlformats.org/officeDocument/2006/relationships/tags" Target="../tags/tag192.xml"/><Relationship Id="rId95" Type="http://schemas.openxmlformats.org/officeDocument/2006/relationships/tags" Target="../tags/tag191.xml"/><Relationship Id="rId94" Type="http://schemas.openxmlformats.org/officeDocument/2006/relationships/tags" Target="../tags/tag190.xml"/><Relationship Id="rId93" Type="http://schemas.openxmlformats.org/officeDocument/2006/relationships/tags" Target="../tags/tag189.xml"/><Relationship Id="rId92" Type="http://schemas.openxmlformats.org/officeDocument/2006/relationships/tags" Target="../tags/tag188.xml"/><Relationship Id="rId91" Type="http://schemas.openxmlformats.org/officeDocument/2006/relationships/tags" Target="../tags/tag187.xml"/><Relationship Id="rId90" Type="http://schemas.openxmlformats.org/officeDocument/2006/relationships/tags" Target="../tags/tag186.xml"/><Relationship Id="rId9" Type="http://schemas.openxmlformats.org/officeDocument/2006/relationships/tags" Target="../tags/tag105.xml"/><Relationship Id="rId89" Type="http://schemas.openxmlformats.org/officeDocument/2006/relationships/tags" Target="../tags/tag185.xml"/><Relationship Id="rId88" Type="http://schemas.openxmlformats.org/officeDocument/2006/relationships/tags" Target="../tags/tag184.xml"/><Relationship Id="rId87" Type="http://schemas.openxmlformats.org/officeDocument/2006/relationships/tags" Target="../tags/tag183.xml"/><Relationship Id="rId86" Type="http://schemas.openxmlformats.org/officeDocument/2006/relationships/tags" Target="../tags/tag182.xml"/><Relationship Id="rId85" Type="http://schemas.openxmlformats.org/officeDocument/2006/relationships/tags" Target="../tags/tag181.xml"/><Relationship Id="rId84" Type="http://schemas.openxmlformats.org/officeDocument/2006/relationships/tags" Target="../tags/tag180.xml"/><Relationship Id="rId83" Type="http://schemas.openxmlformats.org/officeDocument/2006/relationships/tags" Target="../tags/tag179.xml"/><Relationship Id="rId82" Type="http://schemas.openxmlformats.org/officeDocument/2006/relationships/tags" Target="../tags/tag178.xml"/><Relationship Id="rId81" Type="http://schemas.openxmlformats.org/officeDocument/2006/relationships/tags" Target="../tags/tag177.xml"/><Relationship Id="rId80" Type="http://schemas.openxmlformats.org/officeDocument/2006/relationships/tags" Target="../tags/tag176.xml"/><Relationship Id="rId8" Type="http://schemas.openxmlformats.org/officeDocument/2006/relationships/tags" Target="../tags/tag104.xml"/><Relationship Id="rId79" Type="http://schemas.openxmlformats.org/officeDocument/2006/relationships/tags" Target="../tags/tag175.xml"/><Relationship Id="rId78" Type="http://schemas.openxmlformats.org/officeDocument/2006/relationships/tags" Target="../tags/tag174.xml"/><Relationship Id="rId77" Type="http://schemas.openxmlformats.org/officeDocument/2006/relationships/tags" Target="../tags/tag173.xml"/><Relationship Id="rId76" Type="http://schemas.openxmlformats.org/officeDocument/2006/relationships/tags" Target="../tags/tag172.xml"/><Relationship Id="rId75" Type="http://schemas.openxmlformats.org/officeDocument/2006/relationships/tags" Target="../tags/tag171.xml"/><Relationship Id="rId74" Type="http://schemas.openxmlformats.org/officeDocument/2006/relationships/tags" Target="../tags/tag170.xml"/><Relationship Id="rId73" Type="http://schemas.openxmlformats.org/officeDocument/2006/relationships/tags" Target="../tags/tag169.xml"/><Relationship Id="rId72" Type="http://schemas.openxmlformats.org/officeDocument/2006/relationships/tags" Target="../tags/tag168.xml"/><Relationship Id="rId71" Type="http://schemas.openxmlformats.org/officeDocument/2006/relationships/tags" Target="../tags/tag167.xml"/><Relationship Id="rId70" Type="http://schemas.openxmlformats.org/officeDocument/2006/relationships/tags" Target="../tags/tag166.xml"/><Relationship Id="rId7" Type="http://schemas.openxmlformats.org/officeDocument/2006/relationships/tags" Target="../tags/tag103.xml"/><Relationship Id="rId69" Type="http://schemas.openxmlformats.org/officeDocument/2006/relationships/tags" Target="../tags/tag165.xml"/><Relationship Id="rId68" Type="http://schemas.openxmlformats.org/officeDocument/2006/relationships/tags" Target="../tags/tag164.xml"/><Relationship Id="rId67" Type="http://schemas.openxmlformats.org/officeDocument/2006/relationships/tags" Target="../tags/tag163.xml"/><Relationship Id="rId66" Type="http://schemas.openxmlformats.org/officeDocument/2006/relationships/tags" Target="../tags/tag162.xml"/><Relationship Id="rId65" Type="http://schemas.openxmlformats.org/officeDocument/2006/relationships/tags" Target="../tags/tag161.xml"/><Relationship Id="rId64" Type="http://schemas.openxmlformats.org/officeDocument/2006/relationships/tags" Target="../tags/tag160.xml"/><Relationship Id="rId63" Type="http://schemas.openxmlformats.org/officeDocument/2006/relationships/tags" Target="../tags/tag159.xml"/><Relationship Id="rId62" Type="http://schemas.openxmlformats.org/officeDocument/2006/relationships/tags" Target="../tags/tag158.xml"/><Relationship Id="rId61" Type="http://schemas.openxmlformats.org/officeDocument/2006/relationships/tags" Target="../tags/tag157.xml"/><Relationship Id="rId60" Type="http://schemas.openxmlformats.org/officeDocument/2006/relationships/tags" Target="../tags/tag156.xml"/><Relationship Id="rId6" Type="http://schemas.openxmlformats.org/officeDocument/2006/relationships/tags" Target="../tags/tag102.xml"/><Relationship Id="rId59" Type="http://schemas.openxmlformats.org/officeDocument/2006/relationships/tags" Target="../tags/tag155.xml"/><Relationship Id="rId58" Type="http://schemas.openxmlformats.org/officeDocument/2006/relationships/tags" Target="../tags/tag154.xml"/><Relationship Id="rId57" Type="http://schemas.openxmlformats.org/officeDocument/2006/relationships/tags" Target="../tags/tag153.xml"/><Relationship Id="rId56" Type="http://schemas.openxmlformats.org/officeDocument/2006/relationships/tags" Target="../tags/tag152.xml"/><Relationship Id="rId55" Type="http://schemas.openxmlformats.org/officeDocument/2006/relationships/tags" Target="../tags/tag151.xml"/><Relationship Id="rId54" Type="http://schemas.openxmlformats.org/officeDocument/2006/relationships/tags" Target="../tags/tag150.xml"/><Relationship Id="rId53" Type="http://schemas.openxmlformats.org/officeDocument/2006/relationships/tags" Target="../tags/tag149.xml"/><Relationship Id="rId52" Type="http://schemas.openxmlformats.org/officeDocument/2006/relationships/tags" Target="../tags/tag148.xml"/><Relationship Id="rId51" Type="http://schemas.openxmlformats.org/officeDocument/2006/relationships/tags" Target="../tags/tag147.xml"/><Relationship Id="rId50" Type="http://schemas.openxmlformats.org/officeDocument/2006/relationships/tags" Target="../tags/tag146.xml"/><Relationship Id="rId5" Type="http://schemas.openxmlformats.org/officeDocument/2006/relationships/tags" Target="../tags/tag101.xml"/><Relationship Id="rId49" Type="http://schemas.openxmlformats.org/officeDocument/2006/relationships/tags" Target="../tags/tag145.xml"/><Relationship Id="rId48" Type="http://schemas.openxmlformats.org/officeDocument/2006/relationships/tags" Target="../tags/tag144.xml"/><Relationship Id="rId47" Type="http://schemas.openxmlformats.org/officeDocument/2006/relationships/tags" Target="../tags/tag143.xml"/><Relationship Id="rId46" Type="http://schemas.openxmlformats.org/officeDocument/2006/relationships/tags" Target="../tags/tag142.xml"/><Relationship Id="rId45" Type="http://schemas.openxmlformats.org/officeDocument/2006/relationships/tags" Target="../tags/tag141.xml"/><Relationship Id="rId44" Type="http://schemas.openxmlformats.org/officeDocument/2006/relationships/tags" Target="../tags/tag140.xml"/><Relationship Id="rId43" Type="http://schemas.openxmlformats.org/officeDocument/2006/relationships/tags" Target="../tags/tag139.xml"/><Relationship Id="rId42" Type="http://schemas.openxmlformats.org/officeDocument/2006/relationships/tags" Target="../tags/tag138.xml"/><Relationship Id="rId41" Type="http://schemas.openxmlformats.org/officeDocument/2006/relationships/tags" Target="../tags/tag137.xml"/><Relationship Id="rId40" Type="http://schemas.openxmlformats.org/officeDocument/2006/relationships/tags" Target="../tags/tag136.xml"/><Relationship Id="rId4" Type="http://schemas.openxmlformats.org/officeDocument/2006/relationships/tags" Target="../tags/tag100.xml"/><Relationship Id="rId39" Type="http://schemas.openxmlformats.org/officeDocument/2006/relationships/tags" Target="../tags/tag135.xml"/><Relationship Id="rId38" Type="http://schemas.openxmlformats.org/officeDocument/2006/relationships/tags" Target="../tags/tag134.xml"/><Relationship Id="rId37" Type="http://schemas.openxmlformats.org/officeDocument/2006/relationships/tags" Target="../tags/tag133.xml"/><Relationship Id="rId36" Type="http://schemas.openxmlformats.org/officeDocument/2006/relationships/tags" Target="../tags/tag132.xml"/><Relationship Id="rId35" Type="http://schemas.openxmlformats.org/officeDocument/2006/relationships/tags" Target="../tags/tag131.xml"/><Relationship Id="rId34" Type="http://schemas.openxmlformats.org/officeDocument/2006/relationships/tags" Target="../tags/tag130.xml"/><Relationship Id="rId33" Type="http://schemas.openxmlformats.org/officeDocument/2006/relationships/tags" Target="../tags/tag129.xml"/><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tags" Target="../tags/tag126.xml"/><Relationship Id="rId3" Type="http://schemas.openxmlformats.org/officeDocument/2006/relationships/tags" Target="../tags/tag99.xml"/><Relationship Id="rId29" Type="http://schemas.openxmlformats.org/officeDocument/2006/relationships/tags" Target="../tags/tag125.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9" Type="http://schemas.openxmlformats.org/officeDocument/2006/relationships/slideLayout" Target="../slideLayouts/slideLayout3.xml"/><Relationship Id="rId118" Type="http://schemas.openxmlformats.org/officeDocument/2006/relationships/tags" Target="../tags/tag214.xml"/><Relationship Id="rId117" Type="http://schemas.openxmlformats.org/officeDocument/2006/relationships/tags" Target="../tags/tag213.xml"/><Relationship Id="rId116" Type="http://schemas.openxmlformats.org/officeDocument/2006/relationships/tags" Target="../tags/tag212.xml"/><Relationship Id="rId115" Type="http://schemas.openxmlformats.org/officeDocument/2006/relationships/tags" Target="../tags/tag211.xml"/><Relationship Id="rId114" Type="http://schemas.openxmlformats.org/officeDocument/2006/relationships/tags" Target="../tags/tag210.xml"/><Relationship Id="rId113" Type="http://schemas.openxmlformats.org/officeDocument/2006/relationships/tags" Target="../tags/tag209.xml"/><Relationship Id="rId112" Type="http://schemas.openxmlformats.org/officeDocument/2006/relationships/tags" Target="../tags/tag208.xml"/><Relationship Id="rId111" Type="http://schemas.openxmlformats.org/officeDocument/2006/relationships/tags" Target="../tags/tag207.xml"/><Relationship Id="rId110" Type="http://schemas.openxmlformats.org/officeDocument/2006/relationships/tags" Target="../tags/tag206.xml"/><Relationship Id="rId11" Type="http://schemas.openxmlformats.org/officeDocument/2006/relationships/tags" Target="../tags/tag107.xml"/><Relationship Id="rId109" Type="http://schemas.openxmlformats.org/officeDocument/2006/relationships/tags" Target="../tags/tag205.xml"/><Relationship Id="rId108" Type="http://schemas.openxmlformats.org/officeDocument/2006/relationships/tags" Target="../tags/tag204.xml"/><Relationship Id="rId107" Type="http://schemas.openxmlformats.org/officeDocument/2006/relationships/tags" Target="../tags/tag203.xml"/><Relationship Id="rId106" Type="http://schemas.openxmlformats.org/officeDocument/2006/relationships/tags" Target="../tags/tag202.xml"/><Relationship Id="rId105" Type="http://schemas.openxmlformats.org/officeDocument/2006/relationships/tags" Target="../tags/tag201.xml"/><Relationship Id="rId104" Type="http://schemas.openxmlformats.org/officeDocument/2006/relationships/tags" Target="../tags/tag200.xml"/><Relationship Id="rId103" Type="http://schemas.openxmlformats.org/officeDocument/2006/relationships/tags" Target="../tags/tag199.xml"/><Relationship Id="rId102" Type="http://schemas.openxmlformats.org/officeDocument/2006/relationships/tags" Target="../tags/tag198.xml"/><Relationship Id="rId101" Type="http://schemas.openxmlformats.org/officeDocument/2006/relationships/tags" Target="../tags/tag197.xml"/><Relationship Id="rId100" Type="http://schemas.openxmlformats.org/officeDocument/2006/relationships/tags" Target="../tags/tag196.xml"/><Relationship Id="rId10" Type="http://schemas.openxmlformats.org/officeDocument/2006/relationships/tags" Target="../tags/tag106.xml"/><Relationship Id="rId1" Type="http://schemas.openxmlformats.org/officeDocument/2006/relationships/tags" Target="../tags/tag9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slideLayout" Target="../slideLayouts/slideLayout3.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tags" Target="../tags/tag2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8" Type="http://schemas.openxmlformats.org/officeDocument/2006/relationships/slideLayout" Target="../slideLayouts/slideLayout3.xml"/><Relationship Id="rId17" Type="http://schemas.openxmlformats.org/officeDocument/2006/relationships/tags" Target="../tags/tag232.xml"/><Relationship Id="rId16" Type="http://schemas.openxmlformats.org/officeDocument/2006/relationships/tags" Target="../tags/tag231.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tags" Target="../tags/tag2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4" Type="http://schemas.openxmlformats.org/officeDocument/2006/relationships/slideLayout" Target="../slideLayouts/slideLayout3.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9" Type="http://schemas.openxmlformats.org/officeDocument/2006/relationships/slideLayout" Target="../slideLayouts/slideLayout3.xml"/><Relationship Id="rId28" Type="http://schemas.openxmlformats.org/officeDocument/2006/relationships/image" Target="../media/image13.svg"/><Relationship Id="rId27" Type="http://schemas.openxmlformats.org/officeDocument/2006/relationships/image" Target="../media/image12.png"/><Relationship Id="rId26" Type="http://schemas.openxmlformats.org/officeDocument/2006/relationships/tags" Target="../tags/tag67.xml"/><Relationship Id="rId25" Type="http://schemas.openxmlformats.org/officeDocument/2006/relationships/image" Target="../media/image11.svg"/><Relationship Id="rId24" Type="http://schemas.openxmlformats.org/officeDocument/2006/relationships/image" Target="../media/image10.png"/><Relationship Id="rId23" Type="http://schemas.openxmlformats.org/officeDocument/2006/relationships/tags" Target="../tags/tag66.xml"/><Relationship Id="rId22" Type="http://schemas.openxmlformats.org/officeDocument/2006/relationships/image" Target="../media/image9.svg"/><Relationship Id="rId21" Type="http://schemas.openxmlformats.org/officeDocument/2006/relationships/image" Target="../media/image8.png"/><Relationship Id="rId20" Type="http://schemas.openxmlformats.org/officeDocument/2006/relationships/tags" Target="../tags/tag65.xml"/><Relationship Id="rId2" Type="http://schemas.openxmlformats.org/officeDocument/2006/relationships/tags" Target="../tags/tag49.xml"/><Relationship Id="rId19" Type="http://schemas.openxmlformats.org/officeDocument/2006/relationships/image" Target="../media/image7.svg"/><Relationship Id="rId18" Type="http://schemas.openxmlformats.org/officeDocument/2006/relationships/image" Target="../media/image6.png"/><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595458" y="602928"/>
            <a:ext cx="5922626" cy="2520152"/>
          </a:xfrm>
          <a:prstGeom prst="rect">
            <a:avLst/>
          </a:prstGeom>
          <a:noFill/>
        </p:spPr>
        <p:txBody>
          <a:bodyPr>
            <a:noAutofit/>
          </a:bodyPr>
          <a:lstStyle/>
          <a:p>
            <a:pPr>
              <a:lnSpc>
                <a:spcPct val="130000"/>
              </a:lnSpc>
            </a:pPr>
            <a:r>
              <a:rPr lang="zh-CN" altLang="en-US" sz="2400" b="0" dirty="0"/>
              <a:t>第七章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求职之路的策略</a:t>
            </a:r>
            <a:r>
              <a:rPr lang="en-US" altLang="zh-CN" sz="3600" dirty="0"/>
              <a:t>——</a:t>
            </a:r>
            <a:r>
              <a:rPr lang="zh-CN" altLang="en-US" sz="3600" dirty="0"/>
              <a:t>就业流程与技巧详解</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p:spPr>
        <p:txBody>
          <a:bodyPr wrap="none">
            <a:spAutoFit/>
          </a:bodyPr>
          <a:lstStyle/>
          <a:p>
            <a:r>
              <a:rPr lang="zh-CN" altLang="en-US" sz="3200" dirty="0"/>
              <a:t>第一节  就业信息的获取与处理</a:t>
            </a:r>
            <a:endParaRPr lang="zh-CN" altLang="en-US" sz="3200" dirty="0"/>
          </a:p>
        </p:txBody>
      </p:sp>
      <p:sp>
        <p:nvSpPr>
          <p:cNvPr id="8" name="矩形 7"/>
          <p:cNvSpPr/>
          <p:nvPr/>
        </p:nvSpPr>
        <p:spPr>
          <a:xfrm>
            <a:off x="5370093" y="2124566"/>
            <a:ext cx="4515980" cy="584775"/>
          </a:xfrm>
          <a:prstGeom prst="rect">
            <a:avLst/>
          </a:prstGeom>
          <a:solidFill>
            <a:schemeClr val="accent1"/>
          </a:solidFill>
        </p:spPr>
        <p:txBody>
          <a:bodyPr wrap="none">
            <a:spAutoFit/>
          </a:bodyPr>
          <a:lstStyle/>
          <a:p>
            <a:r>
              <a:rPr lang="zh-CN" altLang="en-US" sz="3200" dirty="0">
                <a:solidFill>
                  <a:schemeClr val="bg1"/>
                </a:solidFill>
              </a:rPr>
              <a:t>第二节  求职材料的准备</a:t>
            </a:r>
            <a:endParaRPr lang="zh-CN" altLang="en-US" sz="3200" dirty="0">
              <a:solidFill>
                <a:schemeClr val="bg1"/>
              </a:solidFill>
            </a:endParaRPr>
          </a:p>
        </p:txBody>
      </p:sp>
      <p:sp>
        <p:nvSpPr>
          <p:cNvPr id="10" name="矩形 9"/>
          <p:cNvSpPr/>
          <p:nvPr/>
        </p:nvSpPr>
        <p:spPr>
          <a:xfrm>
            <a:off x="5370093" y="3182751"/>
            <a:ext cx="3284874" cy="584775"/>
          </a:xfrm>
          <a:prstGeom prst="rect">
            <a:avLst/>
          </a:prstGeom>
        </p:spPr>
        <p:txBody>
          <a:bodyPr wrap="none">
            <a:spAutoFit/>
          </a:bodyPr>
          <a:lstStyle/>
          <a:p>
            <a:r>
              <a:rPr lang="zh-CN" altLang="en-US" sz="3200" dirty="0"/>
              <a:t>第三节  面试攻略</a:t>
            </a:r>
            <a:endParaRPr lang="zh-CN" altLang="en-US" sz="3200" dirty="0"/>
          </a:p>
        </p:txBody>
      </p:sp>
      <p:sp>
        <p:nvSpPr>
          <p:cNvPr id="13" name="double-left-arrows_45721"/>
          <p:cNvSpPr>
            <a:spLocks noChangeAspect="1"/>
          </p:cNvSpPr>
          <p:nvPr/>
        </p:nvSpPr>
        <p:spPr bwMode="auto">
          <a:xfrm flipH="1">
            <a:off x="4596663" y="221411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196486"/>
            <a:ext cx="3284874" cy="584775"/>
          </a:xfrm>
          <a:prstGeom prst="rect">
            <a:avLst/>
          </a:prstGeom>
        </p:spPr>
        <p:txBody>
          <a:bodyPr wrap="none">
            <a:spAutoFit/>
          </a:bodyPr>
          <a:lstStyle/>
          <a:p>
            <a:r>
              <a:rPr lang="zh-CN" altLang="en-US" sz="3200" dirty="0"/>
              <a:t>第四节  笔试攻略</a:t>
            </a:r>
            <a:endParaRPr lang="zh-CN" altLang="en-US" sz="3200" dirty="0"/>
          </a:p>
        </p:txBody>
      </p:sp>
      <p:sp>
        <p:nvSpPr>
          <p:cNvPr id="9" name="矩形 8"/>
          <p:cNvSpPr/>
          <p:nvPr/>
        </p:nvSpPr>
        <p:spPr>
          <a:xfrm>
            <a:off x="5370093" y="5121322"/>
            <a:ext cx="4066540" cy="583565"/>
          </a:xfrm>
          <a:prstGeom prst="rect">
            <a:avLst/>
          </a:prstGeom>
        </p:spPr>
        <p:txBody>
          <a:bodyPr wrap="none">
            <a:spAutoFit/>
          </a:bodyPr>
          <a:lstStyle/>
          <a:p>
            <a:r>
              <a:rPr lang="zh-CN" altLang="en-US" sz="3200" dirty="0"/>
              <a:t>第五节  毕业手续办理</a:t>
            </a:r>
            <a:endParaRPr lang="zh-CN" altLang="en-US" sz="3200" dirty="0"/>
          </a:p>
        </p:txBody>
      </p:sp>
      <p:sp>
        <p:nvSpPr>
          <p:cNvPr id="2" name="矩形 1"/>
          <p:cNvSpPr/>
          <p:nvPr/>
        </p:nvSpPr>
        <p:spPr>
          <a:xfrm>
            <a:off x="5370093" y="5963332"/>
            <a:ext cx="3253740" cy="583565"/>
          </a:xfrm>
          <a:prstGeom prst="rect">
            <a:avLst/>
          </a:prstGeom>
        </p:spPr>
        <p:txBody>
          <a:bodyPr wrap="none">
            <a:spAutoFit/>
          </a:bodyPr>
          <a:p>
            <a:r>
              <a:rPr lang="zh-CN" altLang="en-US" sz="3200" dirty="0"/>
              <a:t>第六节  课堂实践</a:t>
            </a:r>
            <a:endParaRPr lang="zh-CN" alt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一、制作简历</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47634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．简历的内容</a:t>
            </a:r>
            <a:endParaRPr lang="zh-CN" altLang="en-US" sz="2800" b="1" dirty="0">
              <a:solidFill>
                <a:schemeClr val="bg1"/>
              </a:solidFill>
            </a:endParaRPr>
          </a:p>
        </p:txBody>
      </p:sp>
      <p:sp>
        <p:nvSpPr>
          <p:cNvPr id="32" name="文本框 43"/>
          <p:cNvSpPr txBox="1"/>
          <p:nvPr/>
        </p:nvSpPr>
        <p:spPr>
          <a:xfrm>
            <a:off x="534011" y="2368895"/>
            <a:ext cx="11052400" cy="580415"/>
          </a:xfrm>
          <a:prstGeom prst="rect">
            <a:avLst/>
          </a:prstGeom>
          <a:noFill/>
        </p:spPr>
        <p:txBody>
          <a:bodyPr wrap="square" rtlCol="0">
            <a:spAutoFit/>
          </a:bodyPr>
          <a:lstStyle/>
          <a:p>
            <a:pPr indent="457200" algn="just">
              <a:lnSpc>
                <a:spcPct val="150000"/>
              </a:lnSpc>
            </a:pPr>
            <a:r>
              <a:rPr lang="zh-CN" altLang="en-US" sz="2400" dirty="0"/>
              <a:t>简历一般采用表格形式撰写，包括以下几个部分的内容。</a:t>
            </a:r>
            <a:endParaRPr lang="zh-CN" altLang="en-US" sz="2400" dirty="0"/>
          </a:p>
        </p:txBody>
      </p:sp>
      <p:grpSp>
        <p:nvGrpSpPr>
          <p:cNvPr id="8" name="组合 7"/>
          <p:cNvGrpSpPr/>
          <p:nvPr/>
        </p:nvGrpSpPr>
        <p:grpSpPr>
          <a:xfrm>
            <a:off x="2788638" y="3219738"/>
            <a:ext cx="5655553" cy="3515820"/>
            <a:chOff x="3662095" y="2055593"/>
            <a:chExt cx="5655553" cy="3515820"/>
          </a:xfrm>
        </p:grpSpPr>
        <p:sp>
          <p:nvSpPr>
            <p:cNvPr id="9" name="任意多边形 32"/>
            <p:cNvSpPr/>
            <p:nvPr/>
          </p:nvSpPr>
          <p:spPr bwMode="auto">
            <a:xfrm>
              <a:off x="5727700" y="2543175"/>
              <a:ext cx="1454150" cy="666750"/>
            </a:xfrm>
            <a:custGeom>
              <a:avLst/>
              <a:gdLst>
                <a:gd name="T0" fmla="*/ 0 w 845820"/>
                <a:gd name="T1" fmla="*/ 0 h 388620"/>
                <a:gd name="T2" fmla="*/ 1454150 w 845820"/>
                <a:gd name="T3" fmla="*/ 0 h 388620"/>
                <a:gd name="T4" fmla="*/ 0 w 845820"/>
                <a:gd name="T5" fmla="*/ 666750 h 388620"/>
                <a:gd name="T6" fmla="*/ 0 w 845820"/>
                <a:gd name="T7" fmla="*/ 0 h 3886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820" h="388620">
                  <a:moveTo>
                    <a:pt x="0" y="0"/>
                  </a:moveTo>
                  <a:lnTo>
                    <a:pt x="845820" y="0"/>
                  </a:lnTo>
                  <a:lnTo>
                    <a:pt x="0" y="388620"/>
                  </a:lnTo>
                  <a:lnTo>
                    <a:pt x="0" y="0"/>
                  </a:lnTo>
                  <a:close/>
                </a:path>
              </a:pathLst>
            </a:custGeom>
            <a:solidFill>
              <a:srgbClr val="3333FF"/>
            </a:solidFill>
            <a:ln>
              <a:noFill/>
            </a:ln>
          </p:spPr>
          <p:txBody>
            <a:bodyPr anchor="ctr"/>
            <a:lstStyle/>
            <a:p>
              <a:endParaRPr lang="zh-CN" altLang="en-US" sz="2000"/>
            </a:p>
          </p:txBody>
        </p:sp>
        <p:sp>
          <p:nvSpPr>
            <p:cNvPr id="10" name="任意多边形 33"/>
            <p:cNvSpPr/>
            <p:nvPr/>
          </p:nvSpPr>
          <p:spPr bwMode="auto">
            <a:xfrm rot="3600000">
              <a:off x="6541294" y="3002756"/>
              <a:ext cx="1454150" cy="668337"/>
            </a:xfrm>
            <a:custGeom>
              <a:avLst/>
              <a:gdLst>
                <a:gd name="T0" fmla="*/ 0 w 845820"/>
                <a:gd name="T1" fmla="*/ 0 h 388620"/>
                <a:gd name="T2" fmla="*/ 1454150 w 845820"/>
                <a:gd name="T3" fmla="*/ 0 h 388620"/>
                <a:gd name="T4" fmla="*/ 0 w 845820"/>
                <a:gd name="T5" fmla="*/ 668337 h 388620"/>
                <a:gd name="T6" fmla="*/ 0 w 845820"/>
                <a:gd name="T7" fmla="*/ 0 h 3886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820" h="388620">
                  <a:moveTo>
                    <a:pt x="0" y="0"/>
                  </a:moveTo>
                  <a:lnTo>
                    <a:pt x="845820" y="0"/>
                  </a:lnTo>
                  <a:lnTo>
                    <a:pt x="0" y="388620"/>
                  </a:lnTo>
                  <a:lnTo>
                    <a:pt x="0" y="0"/>
                  </a:lnTo>
                  <a:close/>
                </a:path>
              </a:pathLst>
            </a:custGeom>
            <a:solidFill>
              <a:srgbClr val="C00000"/>
            </a:solidFill>
            <a:ln>
              <a:noFill/>
            </a:ln>
          </p:spPr>
          <p:txBody>
            <a:bodyPr anchor="ctr"/>
            <a:lstStyle/>
            <a:p>
              <a:endParaRPr lang="zh-CN" altLang="en-US" sz="2000"/>
            </a:p>
          </p:txBody>
        </p:sp>
        <p:sp>
          <p:nvSpPr>
            <p:cNvPr id="11" name="任意多边形 37"/>
            <p:cNvSpPr/>
            <p:nvPr/>
          </p:nvSpPr>
          <p:spPr bwMode="auto">
            <a:xfrm rot="18000000">
              <a:off x="4925219" y="3002756"/>
              <a:ext cx="1454150" cy="668337"/>
            </a:xfrm>
            <a:custGeom>
              <a:avLst/>
              <a:gdLst>
                <a:gd name="T0" fmla="*/ 0 w 845820"/>
                <a:gd name="T1" fmla="*/ 0 h 388620"/>
                <a:gd name="T2" fmla="*/ 1454150 w 845820"/>
                <a:gd name="T3" fmla="*/ 0 h 388620"/>
                <a:gd name="T4" fmla="*/ 0 w 845820"/>
                <a:gd name="T5" fmla="*/ 668337 h 388620"/>
                <a:gd name="T6" fmla="*/ 0 w 845820"/>
                <a:gd name="T7" fmla="*/ 0 h 3886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820" h="388620">
                  <a:moveTo>
                    <a:pt x="0" y="0"/>
                  </a:moveTo>
                  <a:lnTo>
                    <a:pt x="845820" y="0"/>
                  </a:lnTo>
                  <a:lnTo>
                    <a:pt x="0" y="388620"/>
                  </a:lnTo>
                  <a:lnTo>
                    <a:pt x="0" y="0"/>
                  </a:lnTo>
                  <a:close/>
                </a:path>
              </a:pathLst>
            </a:custGeom>
            <a:solidFill>
              <a:srgbClr val="960096"/>
            </a:solidFill>
            <a:ln>
              <a:noFill/>
            </a:ln>
          </p:spPr>
          <p:txBody>
            <a:bodyPr anchor="ctr"/>
            <a:lstStyle/>
            <a:p>
              <a:endParaRPr lang="zh-CN" altLang="en-US" sz="2000"/>
            </a:p>
          </p:txBody>
        </p:sp>
        <p:sp>
          <p:nvSpPr>
            <p:cNvPr id="12" name="任意多边形 44"/>
            <p:cNvSpPr/>
            <p:nvPr/>
          </p:nvSpPr>
          <p:spPr bwMode="auto">
            <a:xfrm rot="17928622">
              <a:off x="6547643" y="3939382"/>
              <a:ext cx="1468437" cy="666750"/>
            </a:xfrm>
            <a:custGeom>
              <a:avLst/>
              <a:gdLst>
                <a:gd name="T0" fmla="*/ 1468437 w 1467599"/>
                <a:gd name="T1" fmla="*/ 0 h 667930"/>
                <a:gd name="T2" fmla="*/ 1454559 w 1467599"/>
                <a:gd name="T3" fmla="*/ 666750 h 667930"/>
                <a:gd name="T4" fmla="*/ 0 w 1467599"/>
                <a:gd name="T5" fmla="*/ 636615 h 667930"/>
                <a:gd name="T6" fmla="*/ 1468437 w 1467599"/>
                <a:gd name="T7" fmla="*/ 0 h 6679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67599" h="667930">
                  <a:moveTo>
                    <a:pt x="1467599" y="0"/>
                  </a:moveTo>
                  <a:lnTo>
                    <a:pt x="1453729" y="667930"/>
                  </a:lnTo>
                  <a:lnTo>
                    <a:pt x="0" y="637742"/>
                  </a:lnTo>
                  <a:lnTo>
                    <a:pt x="1467599" y="0"/>
                  </a:lnTo>
                  <a:close/>
                </a:path>
              </a:pathLst>
            </a:custGeom>
            <a:solidFill>
              <a:srgbClr val="FFC000"/>
            </a:solidFill>
            <a:ln>
              <a:noFill/>
            </a:ln>
          </p:spPr>
          <p:txBody>
            <a:bodyPr anchor="ctr"/>
            <a:lstStyle/>
            <a:p>
              <a:endParaRPr lang="zh-CN" altLang="en-US" sz="2000"/>
            </a:p>
          </p:txBody>
        </p:sp>
        <p:sp>
          <p:nvSpPr>
            <p:cNvPr id="13" name="任意多边形 48"/>
            <p:cNvSpPr/>
            <p:nvPr/>
          </p:nvSpPr>
          <p:spPr bwMode="auto">
            <a:xfrm>
              <a:off x="5737225" y="4391025"/>
              <a:ext cx="1454150" cy="668338"/>
            </a:xfrm>
            <a:custGeom>
              <a:avLst/>
              <a:gdLst>
                <a:gd name="T0" fmla="*/ 1454150 w 1454043"/>
                <a:gd name="T1" fmla="*/ 0 h 668074"/>
                <a:gd name="T2" fmla="*/ 1454150 w 1454043"/>
                <a:gd name="T3" fmla="*/ 668338 h 668074"/>
                <a:gd name="T4" fmla="*/ 0 w 1454043"/>
                <a:gd name="T5" fmla="*/ 668338 h 668074"/>
                <a:gd name="T6" fmla="*/ 1454150 w 1454043"/>
                <a:gd name="T7" fmla="*/ 0 h 6680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4043" h="668074">
                  <a:moveTo>
                    <a:pt x="1454043" y="0"/>
                  </a:moveTo>
                  <a:lnTo>
                    <a:pt x="1454043" y="668074"/>
                  </a:lnTo>
                  <a:lnTo>
                    <a:pt x="0" y="668074"/>
                  </a:lnTo>
                  <a:lnTo>
                    <a:pt x="1454043" y="0"/>
                  </a:lnTo>
                  <a:close/>
                </a:path>
              </a:pathLst>
            </a:custGeom>
            <a:solidFill>
              <a:srgbClr val="A1C921"/>
            </a:solidFill>
            <a:ln>
              <a:noFill/>
            </a:ln>
          </p:spPr>
          <p:txBody>
            <a:bodyPr anchor="ctr"/>
            <a:lstStyle/>
            <a:p>
              <a:endParaRPr lang="zh-CN" altLang="en-US" sz="2000"/>
            </a:p>
          </p:txBody>
        </p:sp>
        <p:sp>
          <p:nvSpPr>
            <p:cNvPr id="14" name="任意多边形 52"/>
            <p:cNvSpPr/>
            <p:nvPr/>
          </p:nvSpPr>
          <p:spPr bwMode="auto">
            <a:xfrm rot="3464586">
              <a:off x="4897437" y="3938588"/>
              <a:ext cx="1479550" cy="666750"/>
            </a:xfrm>
            <a:custGeom>
              <a:avLst/>
              <a:gdLst>
                <a:gd name="T0" fmla="*/ 0 w 1479224"/>
                <a:gd name="T1" fmla="*/ 609559 h 667556"/>
                <a:gd name="T2" fmla="*/ 1479550 w 1479224"/>
                <a:gd name="T3" fmla="*/ 0 h 667556"/>
                <a:gd name="T4" fmla="*/ 1453235 w 1479224"/>
                <a:gd name="T5" fmla="*/ 666750 h 667556"/>
                <a:gd name="T6" fmla="*/ 0 w 1479224"/>
                <a:gd name="T7" fmla="*/ 609559 h 6675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9224" h="667556">
                  <a:moveTo>
                    <a:pt x="0" y="610296"/>
                  </a:moveTo>
                  <a:lnTo>
                    <a:pt x="1479224" y="0"/>
                  </a:lnTo>
                  <a:lnTo>
                    <a:pt x="1452915" y="667556"/>
                  </a:lnTo>
                  <a:lnTo>
                    <a:pt x="0" y="610296"/>
                  </a:lnTo>
                  <a:close/>
                </a:path>
              </a:pathLst>
            </a:custGeom>
            <a:solidFill>
              <a:srgbClr val="019EAF"/>
            </a:solidFill>
            <a:ln>
              <a:noFill/>
            </a:ln>
          </p:spPr>
          <p:txBody>
            <a:bodyPr anchor="ctr"/>
            <a:lstStyle/>
            <a:p>
              <a:endParaRPr lang="zh-CN" altLang="en-US" sz="2000"/>
            </a:p>
          </p:txBody>
        </p:sp>
        <p:sp>
          <p:nvSpPr>
            <p:cNvPr id="15" name="文本框 53"/>
            <p:cNvSpPr txBox="1">
              <a:spLocks noChangeArrowheads="1"/>
            </p:cNvSpPr>
            <p:nvPr/>
          </p:nvSpPr>
          <p:spPr bwMode="auto">
            <a:xfrm>
              <a:off x="5765800" y="268763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01</a:t>
              </a:r>
              <a:endParaRPr lang="zh-CN" altLang="en-US" sz="2000">
                <a:solidFill>
                  <a:schemeClr val="bg1"/>
                </a:solidFill>
              </a:endParaRPr>
            </a:p>
          </p:txBody>
        </p:sp>
        <p:sp>
          <p:nvSpPr>
            <p:cNvPr id="16" name="文本框 54"/>
            <p:cNvSpPr txBox="1">
              <a:spLocks noChangeArrowheads="1"/>
            </p:cNvSpPr>
            <p:nvPr/>
          </p:nvSpPr>
          <p:spPr bwMode="auto">
            <a:xfrm rot="19697175">
              <a:off x="6891337" y="2709863"/>
              <a:ext cx="28416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02</a:t>
              </a:r>
              <a:endParaRPr lang="zh-CN" altLang="en-US" sz="2000">
                <a:solidFill>
                  <a:schemeClr val="bg1"/>
                </a:solidFill>
              </a:endParaRPr>
            </a:p>
          </p:txBody>
        </p:sp>
        <p:sp>
          <p:nvSpPr>
            <p:cNvPr id="17" name="文本框 55"/>
            <p:cNvSpPr txBox="1">
              <a:spLocks noChangeArrowheads="1"/>
            </p:cNvSpPr>
            <p:nvPr/>
          </p:nvSpPr>
          <p:spPr bwMode="auto">
            <a:xfrm rot="1834046">
              <a:off x="7461250" y="369093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03</a:t>
              </a:r>
              <a:endParaRPr lang="zh-CN" altLang="en-US" sz="2000">
                <a:solidFill>
                  <a:schemeClr val="bg1"/>
                </a:solidFill>
              </a:endParaRPr>
            </a:p>
          </p:txBody>
        </p:sp>
        <p:sp>
          <p:nvSpPr>
            <p:cNvPr id="18" name="文本框 56"/>
            <p:cNvSpPr txBox="1">
              <a:spLocks noChangeArrowheads="1"/>
            </p:cNvSpPr>
            <p:nvPr/>
          </p:nvSpPr>
          <p:spPr bwMode="auto">
            <a:xfrm>
              <a:off x="6883400" y="4665663"/>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04</a:t>
              </a:r>
              <a:endParaRPr lang="zh-CN" altLang="en-US" sz="2000">
                <a:solidFill>
                  <a:schemeClr val="bg1"/>
                </a:solidFill>
              </a:endParaRPr>
            </a:p>
          </p:txBody>
        </p:sp>
        <p:sp>
          <p:nvSpPr>
            <p:cNvPr id="19" name="文本框 57"/>
            <p:cNvSpPr txBox="1">
              <a:spLocks noChangeArrowheads="1"/>
            </p:cNvSpPr>
            <p:nvPr/>
          </p:nvSpPr>
          <p:spPr bwMode="auto">
            <a:xfrm rot="19724802">
              <a:off x="5784850" y="4665663"/>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05</a:t>
              </a:r>
              <a:endParaRPr lang="zh-CN" altLang="en-US" sz="2000">
                <a:solidFill>
                  <a:schemeClr val="bg1"/>
                </a:solidFill>
              </a:endParaRPr>
            </a:p>
          </p:txBody>
        </p:sp>
        <p:sp>
          <p:nvSpPr>
            <p:cNvPr id="20" name="文本框 58"/>
            <p:cNvSpPr txBox="1">
              <a:spLocks noChangeArrowheads="1"/>
            </p:cNvSpPr>
            <p:nvPr/>
          </p:nvSpPr>
          <p:spPr bwMode="auto">
            <a:xfrm rot="1643363">
              <a:off x="5203825" y="370998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a:defRPr sz="2000">
                  <a:solidFill>
                    <a:schemeClr val="tx1"/>
                  </a:solidFill>
                  <a:latin typeface="Arial" panose="020B0604020202020204" pitchFamily="34" charset="0"/>
                  <a:ea typeface="宋体" panose="02010600030101010101" pitchFamily="2" charset="-122"/>
                </a:defRPr>
              </a:lvl6pPr>
              <a:lvl7pPr>
                <a:defRPr sz="2000">
                  <a:solidFill>
                    <a:schemeClr val="tx1"/>
                  </a:solidFill>
                  <a:latin typeface="Arial" panose="020B0604020202020204" pitchFamily="34" charset="0"/>
                  <a:ea typeface="宋体" panose="02010600030101010101" pitchFamily="2" charset="-122"/>
                </a:defRPr>
              </a:lvl7pPr>
              <a:lvl8pPr>
                <a:defRPr sz="2000">
                  <a:solidFill>
                    <a:schemeClr val="tx1"/>
                  </a:solidFill>
                  <a:latin typeface="Arial" panose="020B0604020202020204" pitchFamily="34" charset="0"/>
                  <a:ea typeface="宋体" panose="02010600030101010101" pitchFamily="2" charset="-122"/>
                </a:defRPr>
              </a:lvl8pPr>
              <a:lvl9pP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000">
                  <a:solidFill>
                    <a:schemeClr val="bg1"/>
                  </a:solidFill>
                </a:rPr>
                <a:t>06</a:t>
              </a:r>
              <a:endParaRPr lang="zh-CN" altLang="en-US" sz="2000">
                <a:solidFill>
                  <a:schemeClr val="bg1"/>
                </a:solidFill>
              </a:endParaRPr>
            </a:p>
          </p:txBody>
        </p:sp>
        <p:sp>
          <p:nvSpPr>
            <p:cNvPr id="21" name="矩形 59"/>
            <p:cNvSpPr>
              <a:spLocks noChangeArrowheads="1"/>
            </p:cNvSpPr>
            <p:nvPr/>
          </p:nvSpPr>
          <p:spPr bwMode="auto">
            <a:xfrm>
              <a:off x="5789612" y="3456756"/>
              <a:ext cx="14192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r>
                <a:rPr lang="zh-CN" altLang="en-US" sz="3200" dirty="0">
                  <a:solidFill>
                    <a:srgbClr val="30C6C6"/>
                  </a:solidFill>
                  <a:latin typeface="微软雅黑" panose="020B0503020204020204" pitchFamily="34" charset="-122"/>
                  <a:ea typeface="微软雅黑" panose="020B0503020204020204" pitchFamily="34" charset="-122"/>
                </a:rPr>
                <a:t>简历的内容</a:t>
              </a:r>
              <a:endParaRPr lang="zh-CN" altLang="en-US" sz="3200" dirty="0">
                <a:solidFill>
                  <a:srgbClr val="30C6C6"/>
                </a:solidFill>
                <a:latin typeface="微软雅黑" panose="020B0503020204020204" pitchFamily="34" charset="-122"/>
                <a:ea typeface="微软雅黑" panose="020B0503020204020204" pitchFamily="34" charset="-122"/>
              </a:endParaRPr>
            </a:p>
          </p:txBody>
        </p:sp>
        <p:sp>
          <p:nvSpPr>
            <p:cNvPr id="22" name="矩形 60"/>
            <p:cNvSpPr>
              <a:spLocks noChangeArrowheads="1"/>
            </p:cNvSpPr>
            <p:nvPr/>
          </p:nvSpPr>
          <p:spPr bwMode="auto">
            <a:xfrm>
              <a:off x="5862676" y="2055593"/>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Tx/>
                <a:buNone/>
              </a:pPr>
              <a:r>
                <a:rPr lang="zh-CN" altLang="en-US" b="1" dirty="0">
                  <a:latin typeface="微软雅黑" panose="020B0503020204020204" pitchFamily="34" charset="-122"/>
                  <a:ea typeface="微软雅黑" panose="020B0503020204020204" pitchFamily="34" charset="-122"/>
                </a:rPr>
                <a:t>求职意向</a:t>
              </a:r>
              <a:endParaRPr lang="zh-CN" altLang="en-US" b="1" dirty="0">
                <a:latin typeface="微软雅黑" panose="020B0503020204020204" pitchFamily="34" charset="-122"/>
                <a:ea typeface="微软雅黑" panose="020B0503020204020204" pitchFamily="34" charset="-122"/>
              </a:endParaRPr>
            </a:p>
          </p:txBody>
        </p:sp>
        <p:sp>
          <p:nvSpPr>
            <p:cNvPr id="23" name="矩形 61"/>
            <p:cNvSpPr>
              <a:spLocks noChangeArrowheads="1"/>
            </p:cNvSpPr>
            <p:nvPr/>
          </p:nvSpPr>
          <p:spPr bwMode="auto">
            <a:xfrm>
              <a:off x="7747988" y="271471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Tx/>
                <a:buNone/>
              </a:pPr>
              <a:r>
                <a:rPr lang="zh-CN" altLang="en-US" b="1" dirty="0">
                  <a:latin typeface="微软雅黑" panose="020B0503020204020204" pitchFamily="34" charset="-122"/>
                  <a:ea typeface="微软雅黑" panose="020B0503020204020204" pitchFamily="34" charset="-122"/>
                </a:rPr>
                <a:t>个人基本信息</a:t>
              </a:r>
              <a:endParaRPr lang="zh-CN" altLang="en-US" b="1" dirty="0">
                <a:latin typeface="微软雅黑" panose="020B0503020204020204" pitchFamily="34" charset="-122"/>
                <a:ea typeface="微软雅黑" panose="020B0503020204020204" pitchFamily="34" charset="-122"/>
              </a:endParaRPr>
            </a:p>
          </p:txBody>
        </p:sp>
        <p:sp>
          <p:nvSpPr>
            <p:cNvPr id="24" name="矩形 62"/>
            <p:cNvSpPr>
              <a:spLocks noChangeArrowheads="1"/>
            </p:cNvSpPr>
            <p:nvPr/>
          </p:nvSpPr>
          <p:spPr bwMode="auto">
            <a:xfrm>
              <a:off x="7921305" y="420183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Tx/>
                <a:buNone/>
              </a:pPr>
              <a:r>
                <a:rPr lang="zh-CN" altLang="en-US" b="1" dirty="0">
                  <a:latin typeface="微软雅黑" panose="020B0503020204020204" pitchFamily="34" charset="-122"/>
                  <a:ea typeface="微软雅黑" panose="020B0503020204020204" pitchFamily="34" charset="-122"/>
                </a:rPr>
                <a:t>教育背景</a:t>
              </a:r>
              <a:endParaRPr lang="zh-CN" altLang="en-US" b="1" dirty="0">
                <a:latin typeface="微软雅黑" panose="020B0503020204020204" pitchFamily="34" charset="-122"/>
                <a:ea typeface="微软雅黑" panose="020B0503020204020204" pitchFamily="34" charset="-122"/>
              </a:endParaRPr>
            </a:p>
          </p:txBody>
        </p:sp>
        <p:sp>
          <p:nvSpPr>
            <p:cNvPr id="25" name="矩形 63"/>
            <p:cNvSpPr>
              <a:spLocks noChangeArrowheads="1"/>
            </p:cNvSpPr>
            <p:nvPr/>
          </p:nvSpPr>
          <p:spPr bwMode="auto">
            <a:xfrm>
              <a:off x="5948997" y="5203113"/>
              <a:ext cx="1097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Tx/>
                <a:buNone/>
              </a:pPr>
              <a:r>
                <a:rPr lang="zh-CN" altLang="en-US" b="1" dirty="0">
                  <a:latin typeface="微软雅黑" panose="020B0503020204020204" pitchFamily="34" charset="-122"/>
                  <a:ea typeface="微软雅黑" panose="020B0503020204020204" pitchFamily="34" charset="-122"/>
                </a:rPr>
                <a:t>实践经历</a:t>
              </a:r>
              <a:endParaRPr lang="zh-CN" altLang="en-US" b="1" dirty="0">
                <a:latin typeface="微软雅黑" panose="020B0503020204020204" pitchFamily="34" charset="-122"/>
                <a:ea typeface="微软雅黑" panose="020B0503020204020204" pitchFamily="34" charset="-122"/>
              </a:endParaRPr>
            </a:p>
          </p:txBody>
        </p:sp>
        <p:sp>
          <p:nvSpPr>
            <p:cNvPr id="26" name="矩形 64"/>
            <p:cNvSpPr>
              <a:spLocks noChangeArrowheads="1"/>
            </p:cNvSpPr>
            <p:nvPr/>
          </p:nvSpPr>
          <p:spPr bwMode="auto">
            <a:xfrm>
              <a:off x="3662095" y="299878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b="1" dirty="0">
                  <a:latin typeface="微软雅黑" panose="020B0503020204020204" pitchFamily="34" charset="-122"/>
                  <a:ea typeface="微软雅黑" panose="020B0503020204020204" pitchFamily="34" charset="-122"/>
                </a:rPr>
                <a:t>兴趣爱好</a:t>
              </a:r>
              <a:endParaRPr lang="zh-CN" altLang="en-US" b="1" dirty="0">
                <a:latin typeface="微软雅黑" panose="020B0503020204020204" pitchFamily="34" charset="-122"/>
                <a:ea typeface="微软雅黑" panose="020B0503020204020204" pitchFamily="34" charset="-122"/>
              </a:endParaRPr>
            </a:p>
          </p:txBody>
        </p:sp>
        <p:sp>
          <p:nvSpPr>
            <p:cNvPr id="27" name="矩形 65"/>
            <p:cNvSpPr>
              <a:spLocks noChangeArrowheads="1"/>
            </p:cNvSpPr>
            <p:nvPr/>
          </p:nvSpPr>
          <p:spPr bwMode="auto">
            <a:xfrm>
              <a:off x="4056252" y="460945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b="1" dirty="0">
                  <a:latin typeface="微软雅黑" panose="020B0503020204020204" pitchFamily="34" charset="-122"/>
                  <a:ea typeface="微软雅黑" panose="020B0503020204020204" pitchFamily="34" charset="-122"/>
                </a:rPr>
                <a:t>能力特长</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zh-CN" altLang="en-US" dirty="0">
                <a:sym typeface="+mn-ea"/>
              </a:rPr>
              <a:t>制作</a:t>
            </a:r>
            <a:r>
              <a:rPr lang="zh-CN" altLang="en-US" dirty="0"/>
              <a:t>简历</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．简历的编制</a:t>
            </a:r>
            <a:endParaRPr lang="zh-CN" altLang="en-US" sz="2800" b="1" dirty="0">
              <a:solidFill>
                <a:schemeClr val="bg1"/>
              </a:solidFill>
            </a:endParaRPr>
          </a:p>
        </p:txBody>
      </p:sp>
      <p:sp>
        <p:nvSpPr>
          <p:cNvPr id="32" name="文本框 43"/>
          <p:cNvSpPr txBox="1"/>
          <p:nvPr/>
        </p:nvSpPr>
        <p:spPr>
          <a:xfrm>
            <a:off x="534011" y="2409599"/>
            <a:ext cx="11052400" cy="1753235"/>
          </a:xfrm>
          <a:prstGeom prst="rect">
            <a:avLst/>
          </a:prstGeom>
          <a:noFill/>
        </p:spPr>
        <p:txBody>
          <a:bodyPr wrap="square" rtlCol="0">
            <a:spAutoFit/>
          </a:bodyPr>
          <a:lstStyle/>
          <a:p>
            <a:pPr indent="457200" algn="just">
              <a:lnSpc>
                <a:spcPct val="150000"/>
              </a:lnSpc>
            </a:pPr>
            <a:r>
              <a:rPr lang="zh-CN" altLang="en-US" sz="2400" dirty="0"/>
              <a:t>为了在众多应聘者中脱颖而出，大学生不仅要善用编写技巧，而且还要积极探索应用新兴技术，特别是利用</a:t>
            </a:r>
            <a:r>
              <a:rPr lang="en-US" altLang="zh-CN" sz="2400" dirty="0"/>
              <a:t>AI</a:t>
            </a:r>
            <a:r>
              <a:rPr lang="zh-CN" altLang="en-US" sz="2400" dirty="0"/>
              <a:t>工具来辅助简历创作。</a:t>
            </a:r>
            <a:endParaRPr lang="zh-CN" altLang="en-US" sz="2400" dirty="0"/>
          </a:p>
          <a:p>
            <a:pPr indent="457200" algn="just">
              <a:lnSpc>
                <a:spcPct val="150000"/>
              </a:lnSpc>
            </a:pPr>
            <a:r>
              <a:rPr lang="zh-CN" altLang="en-US" sz="2400" dirty="0"/>
              <a:t>（</a:t>
            </a:r>
            <a:r>
              <a:rPr lang="en-US" altLang="zh-CN" sz="2400" dirty="0"/>
              <a:t>1</a:t>
            </a:r>
            <a:r>
              <a:rPr lang="zh-CN" altLang="en-US" sz="2400" dirty="0"/>
              <a:t>）简历编制技巧</a:t>
            </a:r>
            <a:endParaRPr lang="zh-CN" altLang="en-US" sz="2400" dirty="0"/>
          </a:p>
        </p:txBody>
      </p:sp>
      <p:grpSp>
        <p:nvGrpSpPr>
          <p:cNvPr id="4" name="f7bd5707-9e31-4108-a577-177cc64f5122"/>
          <p:cNvGrpSpPr>
            <a:grpSpLocks noChangeAspect="1"/>
          </p:cNvGrpSpPr>
          <p:nvPr>
            <p:custDataLst>
              <p:tags r:id="rId1"/>
            </p:custDataLst>
          </p:nvPr>
        </p:nvGrpSpPr>
        <p:grpSpPr>
          <a:xfrm>
            <a:off x="1163453" y="4398531"/>
            <a:ext cx="9865096" cy="1759465"/>
            <a:chOff x="1163453" y="2492896"/>
            <a:chExt cx="9865095" cy="1759465"/>
          </a:xfrm>
        </p:grpSpPr>
        <p:grpSp>
          <p:nvGrpSpPr>
            <p:cNvPr id="5" name="Group 1"/>
            <p:cNvGrpSpPr/>
            <p:nvPr/>
          </p:nvGrpSpPr>
          <p:grpSpPr>
            <a:xfrm>
              <a:off x="1809677" y="2492896"/>
              <a:ext cx="8572646" cy="1142485"/>
              <a:chOff x="1844061" y="2492896"/>
              <a:chExt cx="8572646" cy="1142485"/>
            </a:xfrm>
          </p:grpSpPr>
          <p:sp>
            <p:nvSpPr>
              <p:cNvPr id="18" name="i$liḋe-Oval 4"/>
              <p:cNvSpPr/>
              <p:nvPr>
                <p:custDataLst>
                  <p:tags r:id="rId2"/>
                </p:custDataLst>
              </p:nvPr>
            </p:nvSpPr>
            <p:spPr>
              <a:xfrm>
                <a:off x="9293137" y="2492896"/>
                <a:ext cx="1123570" cy="1123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i$liḋe-Freeform: Shape 5"/>
              <p:cNvSpPr/>
              <p:nvPr>
                <p:custDataLst>
                  <p:tags r:id="rId3"/>
                </p:custDataLst>
              </p:nvPr>
            </p:nvSpPr>
            <p:spPr bwMode="auto">
              <a:xfrm>
                <a:off x="9649388" y="2770342"/>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i$liḋe-Oval 6"/>
              <p:cNvSpPr/>
              <p:nvPr>
                <p:custDataLst>
                  <p:tags r:id="rId4"/>
                </p:custDataLst>
              </p:nvPr>
            </p:nvSpPr>
            <p:spPr>
              <a:xfrm>
                <a:off x="6767677" y="2492896"/>
                <a:ext cx="1123570" cy="1123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i$liḋe-Freeform: Shape 7"/>
              <p:cNvSpPr/>
              <p:nvPr>
                <p:custDataLst>
                  <p:tags r:id="rId5"/>
                </p:custDataLst>
              </p:nvPr>
            </p:nvSpPr>
            <p:spPr bwMode="auto">
              <a:xfrm>
                <a:off x="7034473" y="2780991"/>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i$liḋe-Oval 8"/>
              <p:cNvSpPr/>
              <p:nvPr>
                <p:custDataLst>
                  <p:tags r:id="rId6"/>
                </p:custDataLst>
              </p:nvPr>
            </p:nvSpPr>
            <p:spPr>
              <a:xfrm>
                <a:off x="4345541" y="2492896"/>
                <a:ext cx="1123570" cy="1123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i$liḋe-Freeform: Shape 9"/>
              <p:cNvSpPr/>
              <p:nvPr>
                <p:custDataLst>
                  <p:tags r:id="rId7"/>
                </p:custDataLst>
              </p:nvPr>
            </p:nvSpPr>
            <p:spPr bwMode="auto">
              <a:xfrm>
                <a:off x="4628311" y="2815069"/>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i$liḋe-Oval 10"/>
              <p:cNvSpPr/>
              <p:nvPr>
                <p:custDataLst>
                  <p:tags r:id="rId8"/>
                </p:custDataLst>
              </p:nvPr>
            </p:nvSpPr>
            <p:spPr>
              <a:xfrm>
                <a:off x="1844061" y="2511811"/>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i$liḋe-Freeform: Shape 11"/>
              <p:cNvSpPr/>
              <p:nvPr>
                <p:custDataLst>
                  <p:tags r:id="rId9"/>
                </p:custDataLst>
              </p:nvPr>
            </p:nvSpPr>
            <p:spPr bwMode="auto">
              <a:xfrm>
                <a:off x="2111923" y="2741335"/>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24"/>
            <p:cNvGrpSpPr/>
            <p:nvPr/>
          </p:nvGrpSpPr>
          <p:grpSpPr>
            <a:xfrm>
              <a:off x="1163453" y="3969331"/>
              <a:ext cx="9865095" cy="283030"/>
              <a:chOff x="1768931" y="3638220"/>
              <a:chExt cx="9298705" cy="283030"/>
            </a:xfrm>
          </p:grpSpPr>
          <p:sp>
            <p:nvSpPr>
              <p:cNvPr id="16" name="i$liḋe-TextBox 35"/>
              <p:cNvSpPr txBox="1"/>
              <p:nvPr>
                <p:custDataLst>
                  <p:tags r:id="rId10"/>
                </p:custDataLst>
              </p:nvPr>
            </p:nvSpPr>
            <p:spPr bwMode="auto">
              <a:xfrm>
                <a:off x="1768931"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p>
                <a:pPr marL="0" lvl="1" algn="ctr"/>
                <a:r>
                  <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rPr>
                  <a:t>突出人岗匹配</a:t>
                </a:r>
                <a:endPar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i$liḋe-TextBox 33"/>
              <p:cNvSpPr txBox="1"/>
              <p:nvPr>
                <p:custDataLst>
                  <p:tags r:id="rId11"/>
                </p:custDataLst>
              </p:nvPr>
            </p:nvSpPr>
            <p:spPr bwMode="auto">
              <a:xfrm>
                <a:off x="4130785"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p>
                <a:pPr marL="0" lvl="1" algn="ctr"/>
                <a:r>
                  <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rPr>
                  <a:t>格式编排简洁明了</a:t>
                </a:r>
                <a:endPar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iS1ide-TextBox 31"/>
              <p:cNvSpPr txBox="1"/>
              <p:nvPr>
                <p:custDataLst>
                  <p:tags r:id="rId12"/>
                </p:custDataLst>
              </p:nvPr>
            </p:nvSpPr>
            <p:spPr bwMode="auto">
              <a:xfrm>
                <a:off x="6492639"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p>
                <a:pPr marL="0" lvl="1" algn="ctr"/>
                <a:r>
                  <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rPr>
                  <a:t>突出关键词</a:t>
                </a:r>
                <a:endPar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iS1ide-TextBox 29"/>
              <p:cNvSpPr txBox="1"/>
              <p:nvPr>
                <p:custDataLst>
                  <p:tags r:id="rId13"/>
                </p:custDataLst>
              </p:nvPr>
            </p:nvSpPr>
            <p:spPr bwMode="auto">
              <a:xfrm>
                <a:off x="8854493" y="363822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p>
                <a:pPr marL="0" lvl="1" algn="ctr"/>
                <a:r>
                  <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rPr>
                  <a:t>仔细检查</a:t>
                </a:r>
                <a:endPar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zh-CN" altLang="en-US" dirty="0">
                <a:sym typeface="+mn-ea"/>
              </a:rPr>
              <a:t>制作</a:t>
            </a:r>
            <a:r>
              <a:rPr lang="zh-CN" altLang="en-US" dirty="0"/>
              <a:t>简历</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．简历的编制</a:t>
            </a:r>
            <a:endParaRPr lang="zh-CN" altLang="en-US" sz="2800" b="1" dirty="0">
              <a:solidFill>
                <a:schemeClr val="bg1"/>
              </a:solidFill>
            </a:endParaRPr>
          </a:p>
        </p:txBody>
      </p:sp>
      <p:sp>
        <p:nvSpPr>
          <p:cNvPr id="32" name="文本框 43"/>
          <p:cNvSpPr txBox="1"/>
          <p:nvPr/>
        </p:nvSpPr>
        <p:spPr>
          <a:xfrm>
            <a:off x="534011" y="2409599"/>
            <a:ext cx="11052400" cy="64516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2</a:t>
            </a:r>
            <a:r>
              <a:rPr lang="zh-CN" altLang="en-US" sz="2400" dirty="0"/>
              <a:t>）利用</a:t>
            </a:r>
            <a:r>
              <a:rPr lang="en-US" altLang="zh-CN" sz="2400" dirty="0"/>
              <a:t>AI</a:t>
            </a:r>
            <a:r>
              <a:rPr lang="zh-CN" altLang="en-US" sz="2400" dirty="0"/>
              <a:t>工具辅助编制简历</a:t>
            </a:r>
            <a:endParaRPr lang="zh-CN" altLang="en-US" sz="2400" dirty="0"/>
          </a:p>
        </p:txBody>
      </p:sp>
      <p:grpSp>
        <p:nvGrpSpPr>
          <p:cNvPr id="57" name="21919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35" y="3277191"/>
            <a:ext cx="7620000" cy="3204211"/>
            <a:chOff x="-2142000" y="1274519"/>
            <a:chExt cx="8891113" cy="3738714"/>
          </a:xfrm>
        </p:grpSpPr>
        <p:sp>
          <p:nvSpPr>
            <p:cNvPr id="61" name="îṧ1íḓé"/>
            <p:cNvSpPr/>
            <p:nvPr>
              <p:custDataLst>
                <p:tags r:id="rId2"/>
              </p:custDataLst>
            </p:nvPr>
          </p:nvSpPr>
          <p:spPr>
            <a:xfrm>
              <a:off x="-2141259" y="4205623"/>
              <a:ext cx="8473972" cy="8076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368" y="21600"/>
                  </a:lnTo>
                  <a:lnTo>
                    <a:pt x="21600" y="0"/>
                  </a:lnTo>
                  <a:lnTo>
                    <a:pt x="0" y="0"/>
                  </a:lnTo>
                  <a:close/>
                </a:path>
              </a:pathLst>
            </a:custGeom>
            <a:solidFill>
              <a:schemeClr val="bg1">
                <a:lumMod val="95000"/>
              </a:schemeClr>
            </a:solidFill>
            <a:ln w="12700" cap="flat">
              <a:noFill/>
              <a:miter lim="400000"/>
            </a:ln>
            <a:effectLst/>
          </p:spPr>
          <p:txBody>
            <a:bodyPr wrap="square" lIns="91440" tIns="45720" rIns="91440" bIns="45720" numCol="1" anchor="t">
              <a:normAutofit/>
            </a:bodyPr>
            <a:lstStyle/>
            <a:p/>
          </p:txBody>
        </p:sp>
        <p:sp>
          <p:nvSpPr>
            <p:cNvPr id="63" name="îşlîḓé"/>
            <p:cNvSpPr/>
            <p:nvPr>
              <p:custDataLst>
                <p:tags r:id="rId3"/>
              </p:custDataLst>
            </p:nvPr>
          </p:nvSpPr>
          <p:spPr>
            <a:xfrm>
              <a:off x="-2142000" y="3228341"/>
              <a:ext cx="8891113" cy="8076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560" y="21600"/>
                  </a:lnTo>
                  <a:lnTo>
                    <a:pt x="21600" y="10800"/>
                  </a:lnTo>
                  <a:lnTo>
                    <a:pt x="20560" y="0"/>
                  </a:lnTo>
                  <a:lnTo>
                    <a:pt x="0" y="0"/>
                  </a:lnTo>
                  <a:close/>
                </a:path>
              </a:pathLst>
            </a:custGeom>
            <a:solidFill>
              <a:schemeClr val="bg1">
                <a:lumMod val="95000"/>
              </a:schemeClr>
            </a:solidFill>
            <a:ln w="12700" cap="flat">
              <a:noFill/>
              <a:miter lim="400000"/>
            </a:ln>
            <a:effectLst/>
          </p:spPr>
          <p:txBody>
            <a:bodyPr wrap="square" lIns="91440" tIns="45720" rIns="91440" bIns="45720" numCol="1" anchor="t">
              <a:normAutofit/>
            </a:bodyPr>
            <a:lstStyle/>
            <a:p/>
          </p:txBody>
        </p:sp>
        <p:sp>
          <p:nvSpPr>
            <p:cNvPr id="64" name="is1îḍé"/>
            <p:cNvSpPr/>
            <p:nvPr>
              <p:custDataLst>
                <p:tags r:id="rId4"/>
              </p:custDataLst>
            </p:nvPr>
          </p:nvSpPr>
          <p:spPr>
            <a:xfrm>
              <a:off x="-2141259" y="2252542"/>
              <a:ext cx="8473972" cy="8076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9368" y="0"/>
                  </a:lnTo>
                  <a:lnTo>
                    <a:pt x="0" y="0"/>
                  </a:lnTo>
                  <a:close/>
                </a:path>
              </a:pathLst>
            </a:custGeom>
            <a:solidFill>
              <a:schemeClr val="bg1">
                <a:lumMod val="95000"/>
              </a:schemeClr>
            </a:solidFill>
            <a:ln w="12700" cap="flat">
              <a:noFill/>
              <a:miter lim="400000"/>
            </a:ln>
            <a:effectLst/>
          </p:spPr>
          <p:txBody>
            <a:bodyPr wrap="square" lIns="91440" tIns="45720" rIns="91440" bIns="45720" numCol="1" anchor="t">
              <a:normAutofit/>
            </a:bodyPr>
            <a:lstStyle/>
            <a:p/>
          </p:txBody>
        </p:sp>
        <p:sp>
          <p:nvSpPr>
            <p:cNvPr id="65" name="îṩlíḍè"/>
            <p:cNvSpPr/>
            <p:nvPr>
              <p:custDataLst>
                <p:tags r:id="rId5"/>
              </p:custDataLst>
            </p:nvPr>
          </p:nvSpPr>
          <p:spPr>
            <a:xfrm>
              <a:off x="-2142000" y="1274519"/>
              <a:ext cx="7765647" cy="8076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9049" y="0"/>
                  </a:lnTo>
                  <a:lnTo>
                    <a:pt x="0" y="0"/>
                  </a:lnTo>
                  <a:close/>
                </a:path>
              </a:pathLst>
            </a:custGeom>
            <a:solidFill>
              <a:schemeClr val="bg1">
                <a:lumMod val="95000"/>
              </a:schemeClr>
            </a:solidFill>
            <a:ln w="12700" cap="flat">
              <a:noFill/>
              <a:miter lim="400000"/>
            </a:ln>
            <a:effectLst/>
          </p:spPr>
          <p:txBody>
            <a:bodyPr wrap="square" lIns="91440" tIns="45720" rIns="91440" bIns="45720" numCol="1" anchor="t">
              <a:normAutofit/>
            </a:bodyPr>
            <a:lstStyle/>
            <a:p>
              <a:endParaRPr dirty="0"/>
            </a:p>
          </p:txBody>
        </p:sp>
        <p:sp>
          <p:nvSpPr>
            <p:cNvPr id="68" name="îŝļîdè"/>
            <p:cNvSpPr/>
            <p:nvPr>
              <p:custDataLst>
                <p:tags r:id="rId6"/>
              </p:custDataLst>
            </p:nvPr>
          </p:nvSpPr>
          <p:spPr bwMode="auto">
            <a:xfrm>
              <a:off x="-325472" y="1314389"/>
              <a:ext cx="4869838" cy="7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000" dirty="0"/>
                <a:t>第一步：提供个人信息和职位要求。</a:t>
              </a:r>
              <a:endParaRPr lang="zh-CN" altLang="en-US" sz="2000" dirty="0"/>
            </a:p>
          </p:txBody>
        </p:sp>
        <p:sp>
          <p:nvSpPr>
            <p:cNvPr id="69" name="ïšlíḑè"/>
            <p:cNvSpPr/>
            <p:nvPr>
              <p:custDataLst>
                <p:tags r:id="rId7"/>
              </p:custDataLst>
            </p:nvPr>
          </p:nvSpPr>
          <p:spPr bwMode="auto">
            <a:xfrm>
              <a:off x="-319591" y="2292582"/>
              <a:ext cx="4609124" cy="7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000" dirty="0"/>
                <a:t>第二步：编写提示词。</a:t>
              </a:r>
              <a:endParaRPr lang="zh-CN" altLang="en-US" sz="2000" dirty="0"/>
            </a:p>
          </p:txBody>
        </p:sp>
        <p:sp>
          <p:nvSpPr>
            <p:cNvPr id="70" name="íṥļïḑé"/>
            <p:cNvSpPr/>
            <p:nvPr>
              <p:custDataLst>
                <p:tags r:id="rId8"/>
              </p:custDataLst>
            </p:nvPr>
          </p:nvSpPr>
          <p:spPr bwMode="auto">
            <a:xfrm>
              <a:off x="-319591" y="4245303"/>
              <a:ext cx="5394726" cy="7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000" dirty="0"/>
                <a:t>第四步：下载简历。</a:t>
              </a:r>
              <a:endParaRPr lang="zh-CN" altLang="en-US" sz="2000" dirty="0"/>
            </a:p>
          </p:txBody>
        </p:sp>
        <p:sp>
          <p:nvSpPr>
            <p:cNvPr id="77" name="iŝḷïḍê"/>
            <p:cNvSpPr/>
            <p:nvPr>
              <p:custDataLst>
                <p:tags r:id="rId9"/>
              </p:custDataLst>
            </p:nvPr>
          </p:nvSpPr>
          <p:spPr bwMode="auto">
            <a:xfrm>
              <a:off x="-319591" y="3268332"/>
              <a:ext cx="5356630" cy="7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000" dirty="0"/>
                <a:t>第三步：生成简历。</a:t>
              </a:r>
              <a:endParaRPr lang="zh-CN" altLang="en-US" sz="2000" dirty="0"/>
            </a:p>
          </p:txBody>
        </p:sp>
      </p:grpSp>
      <p:pic>
        <p:nvPicPr>
          <p:cNvPr id="2922" name="IM 2922"/>
          <p:cNvPicPr/>
          <p:nvPr/>
        </p:nvPicPr>
        <p:blipFill>
          <a:blip r:embed="rId10"/>
          <a:stretch>
            <a:fillRect/>
          </a:stretch>
        </p:blipFill>
        <p:spPr>
          <a:xfrm>
            <a:off x="7263765" y="2409825"/>
            <a:ext cx="4322445" cy="391477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二、撰写自我介绍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5589270"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．自我介绍的准备工作</a:t>
            </a:r>
            <a:endParaRPr lang="zh-CN" altLang="en-US" sz="2800" b="1" dirty="0">
              <a:solidFill>
                <a:schemeClr val="bg1"/>
              </a:solidFill>
            </a:endParaRPr>
          </a:p>
        </p:txBody>
      </p:sp>
      <p:grpSp>
        <p:nvGrpSpPr>
          <p:cNvPr id="9" name="组合 15"/>
          <p:cNvGrpSpPr/>
          <p:nvPr>
            <p:custDataLst>
              <p:tags r:id="rId1"/>
            </p:custDataLst>
          </p:nvPr>
        </p:nvGrpSpPr>
        <p:grpSpPr bwMode="auto">
          <a:xfrm>
            <a:off x="3226649" y="2775750"/>
            <a:ext cx="3717925" cy="3313112"/>
            <a:chOff x="3025400" y="1197238"/>
            <a:chExt cx="5489035" cy="4890804"/>
          </a:xfrm>
        </p:grpSpPr>
        <p:sp>
          <p:nvSpPr>
            <p:cNvPr id="10" name="Freeform 5"/>
            <p:cNvSpPr>
              <a:spLocks noEditPoints="1"/>
            </p:cNvSpPr>
            <p:nvPr/>
          </p:nvSpPr>
          <p:spPr bwMode="auto">
            <a:xfrm>
              <a:off x="3373764" y="2204590"/>
              <a:ext cx="2722236" cy="2755074"/>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01ACBE"/>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a:extLst>
              <a:ext uri="{91240B29-F687-4F45-9708-019B960494DF}">
                <a14:hiddenLine xmlns:a14="http://schemas.microsoft.com/office/drawing/2010/main" w="9525">
                  <a:solidFill>
                    <a:srgbClr val="000000"/>
                  </a:solidFill>
                  <a:round/>
                </a14:hiddenLine>
              </a:ext>
            </a:extLst>
          </p:spPr>
          <p:txBody>
            <a:bodyPr/>
            <a:p>
              <a:pPr>
                <a:defRPr/>
              </a:pPr>
              <a:endParaRPr lang="zh-CN" altLang="en-US"/>
            </a:p>
          </p:txBody>
        </p:sp>
        <p:sp>
          <p:nvSpPr>
            <p:cNvPr id="7" name="AutoShape 7"/>
            <p:cNvSpPr>
              <a:spLocks noChangeAspect="1" noChangeArrowheads="1" noTextEdit="1"/>
            </p:cNvSpPr>
            <p:nvPr/>
          </p:nvSpPr>
          <p:spPr bwMode="auto">
            <a:xfrm>
              <a:off x="4430530" y="3139897"/>
              <a:ext cx="608702" cy="743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endParaRPr lang="zh-CN" altLang="en-US"/>
            </a:p>
          </p:txBody>
        </p:sp>
        <p:sp>
          <p:nvSpPr>
            <p:cNvPr id="8" name="Freeform 14"/>
            <p:cNvSpPr/>
            <p:nvPr/>
          </p:nvSpPr>
          <p:spPr bwMode="auto">
            <a:xfrm>
              <a:off x="3025400" y="1969376"/>
              <a:ext cx="2807530" cy="3255283"/>
            </a:xfrm>
            <a:custGeom>
              <a:avLst/>
              <a:gdLst>
                <a:gd name="T0" fmla="*/ 2147483646 w 85"/>
                <a:gd name="T1" fmla="*/ 0 h 99"/>
                <a:gd name="T2" fmla="*/ 2147483646 w 85"/>
                <a:gd name="T3" fmla="*/ 2147483646 h 99"/>
                <a:gd name="T4" fmla="*/ 0 w 85"/>
                <a:gd name="T5" fmla="*/ 2147483646 h 99"/>
                <a:gd name="T6" fmla="*/ 2147483646 w 85"/>
                <a:gd name="T7" fmla="*/ 2147483646 h 99"/>
                <a:gd name="T8" fmla="*/ 2147483646 w 85"/>
                <a:gd name="T9" fmla="*/ 2147483646 h 99"/>
                <a:gd name="T10" fmla="*/ 2147483646 w 85"/>
                <a:gd name="T11" fmla="*/ 2147483646 h 99"/>
                <a:gd name="T12" fmla="*/ 2147483646 w 85"/>
                <a:gd name="T13" fmla="*/ 2147483646 h 99"/>
                <a:gd name="T14" fmla="*/ 2147483646 w 85"/>
                <a:gd name="T15" fmla="*/ 2147483646 h 99"/>
                <a:gd name="T16" fmla="*/ 2147483646 w 85"/>
                <a:gd name="T17" fmla="*/ 2147483646 h 99"/>
                <a:gd name="T18" fmla="*/ 2147483646 w 85"/>
                <a:gd name="T19" fmla="*/ 2147483646 h 99"/>
                <a:gd name="T20" fmla="*/ 2147483646 w 85"/>
                <a:gd name="T21" fmla="*/ 2147483646 h 99"/>
                <a:gd name="T22" fmla="*/ 2147483646 w 85"/>
                <a:gd name="T23" fmla="*/ 2147483646 h 99"/>
                <a:gd name="T24" fmla="*/ 2147483646 w 85"/>
                <a:gd name="T25" fmla="*/ 2147483646 h 99"/>
                <a:gd name="T26" fmla="*/ 2147483646 w 85"/>
                <a:gd name="T27" fmla="*/ 2147483646 h 99"/>
                <a:gd name="T28" fmla="*/ 2147483646 w 85"/>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5" h="99">
                  <a:moveTo>
                    <a:pt x="49" y="0"/>
                  </a:moveTo>
                  <a:cubicBezTo>
                    <a:pt x="36" y="0"/>
                    <a:pt x="24" y="5"/>
                    <a:pt x="14" y="14"/>
                  </a:cubicBezTo>
                  <a:cubicBezTo>
                    <a:pt x="5" y="23"/>
                    <a:pt x="0" y="36"/>
                    <a:pt x="0" y="49"/>
                  </a:cubicBezTo>
                  <a:cubicBezTo>
                    <a:pt x="0" y="62"/>
                    <a:pt x="5" y="75"/>
                    <a:pt x="14" y="84"/>
                  </a:cubicBezTo>
                  <a:cubicBezTo>
                    <a:pt x="24" y="94"/>
                    <a:pt x="36" y="99"/>
                    <a:pt x="50" y="99"/>
                  </a:cubicBezTo>
                  <a:cubicBezTo>
                    <a:pt x="63" y="99"/>
                    <a:pt x="75" y="94"/>
                    <a:pt x="85" y="84"/>
                  </a:cubicBezTo>
                  <a:cubicBezTo>
                    <a:pt x="82" y="82"/>
                    <a:pt x="82" y="82"/>
                    <a:pt x="82" y="82"/>
                  </a:cubicBezTo>
                  <a:cubicBezTo>
                    <a:pt x="74" y="91"/>
                    <a:pt x="62" y="96"/>
                    <a:pt x="50" y="96"/>
                  </a:cubicBezTo>
                  <a:cubicBezTo>
                    <a:pt x="37" y="96"/>
                    <a:pt x="25" y="91"/>
                    <a:pt x="17" y="82"/>
                  </a:cubicBezTo>
                  <a:cubicBezTo>
                    <a:pt x="8" y="73"/>
                    <a:pt x="3" y="61"/>
                    <a:pt x="3" y="49"/>
                  </a:cubicBezTo>
                  <a:cubicBezTo>
                    <a:pt x="3" y="37"/>
                    <a:pt x="8" y="25"/>
                    <a:pt x="17" y="16"/>
                  </a:cubicBezTo>
                  <a:cubicBezTo>
                    <a:pt x="25" y="7"/>
                    <a:pt x="37" y="3"/>
                    <a:pt x="49" y="2"/>
                  </a:cubicBezTo>
                  <a:cubicBezTo>
                    <a:pt x="60" y="3"/>
                    <a:pt x="70" y="6"/>
                    <a:pt x="78" y="12"/>
                  </a:cubicBezTo>
                  <a:cubicBezTo>
                    <a:pt x="80" y="10"/>
                    <a:pt x="80" y="10"/>
                    <a:pt x="80" y="10"/>
                  </a:cubicBezTo>
                  <a:cubicBezTo>
                    <a:pt x="71" y="3"/>
                    <a:pt x="61" y="0"/>
                    <a:pt x="49" y="0"/>
                  </a:cubicBezTo>
                </a:path>
              </a:pathLst>
            </a:custGeom>
            <a:solidFill>
              <a:srgbClr val="FFC9A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grpSp>
          <p:nvGrpSpPr>
            <p:cNvPr id="13" name="组合 12"/>
            <p:cNvGrpSpPr/>
            <p:nvPr/>
          </p:nvGrpSpPr>
          <p:grpSpPr>
            <a:xfrm rot="9277281">
              <a:off x="6065134" y="1197238"/>
              <a:ext cx="2449301" cy="2596616"/>
              <a:chOff x="3533775" y="1263651"/>
              <a:chExt cx="4028103" cy="4270375"/>
            </a:xfrm>
            <a:solidFill>
              <a:srgbClr val="8DC1CF"/>
            </a:solidFill>
          </p:grpSpPr>
          <p:sp>
            <p:nvSpPr>
              <p:cNvPr id="15" name="Freeform 5"/>
              <p:cNvSpPr>
                <a:spLocks noEditPoints="1"/>
              </p:cNvSpPr>
              <p:nvPr>
                <p:custDataLst>
                  <p:tags r:id="rId2"/>
                </p:custDataLst>
              </p:nvPr>
            </p:nvSpPr>
            <p:spPr bwMode="auto">
              <a:xfrm>
                <a:off x="3990769" y="1572211"/>
                <a:ext cx="3571109" cy="3614186"/>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F3AB2D"/>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a:extLst>
                <a:ext uri="{91240B29-F687-4F45-9708-019B960494DF}">
                  <a14:hiddenLine xmlns:a14="http://schemas.microsoft.com/office/drawing/2010/main" w="9525">
                    <a:solidFill>
                      <a:srgbClr val="000000"/>
                    </a:solidFill>
                    <a:round/>
                  </a14:hiddenLine>
                </a:ext>
              </a:extLst>
            </p:spPr>
            <p:txBody>
              <a:bodyPr/>
              <a:p>
                <a:pPr>
                  <a:defRPr/>
                </a:pPr>
                <a:endParaRPr lang="zh-CN" altLang="en-US"/>
              </a:p>
            </p:txBody>
          </p:sp>
          <p:sp>
            <p:nvSpPr>
              <p:cNvPr id="17" name="Freeform 14"/>
              <p:cNvSpPr/>
              <p:nvPr>
                <p:custDataLst>
                  <p:tags r:id="rId3"/>
                </p:custDataLst>
              </p:nvPr>
            </p:nvSpPr>
            <p:spPr bwMode="auto">
              <a:xfrm>
                <a:off x="3533775" y="1263651"/>
                <a:ext cx="3683000" cy="4270375"/>
              </a:xfrm>
              <a:custGeom>
                <a:avLst/>
                <a:gdLst>
                  <a:gd name="T0" fmla="*/ 49 w 85"/>
                  <a:gd name="T1" fmla="*/ 0 h 99"/>
                  <a:gd name="T2" fmla="*/ 14 w 85"/>
                  <a:gd name="T3" fmla="*/ 14 h 99"/>
                  <a:gd name="T4" fmla="*/ 0 w 85"/>
                  <a:gd name="T5" fmla="*/ 49 h 99"/>
                  <a:gd name="T6" fmla="*/ 14 w 85"/>
                  <a:gd name="T7" fmla="*/ 84 h 99"/>
                  <a:gd name="T8" fmla="*/ 50 w 85"/>
                  <a:gd name="T9" fmla="*/ 99 h 99"/>
                  <a:gd name="T10" fmla="*/ 85 w 85"/>
                  <a:gd name="T11" fmla="*/ 84 h 99"/>
                  <a:gd name="T12" fmla="*/ 82 w 85"/>
                  <a:gd name="T13" fmla="*/ 82 h 99"/>
                  <a:gd name="T14" fmla="*/ 50 w 85"/>
                  <a:gd name="T15" fmla="*/ 96 h 99"/>
                  <a:gd name="T16" fmla="*/ 17 w 85"/>
                  <a:gd name="T17" fmla="*/ 82 h 99"/>
                  <a:gd name="T18" fmla="*/ 3 w 85"/>
                  <a:gd name="T19" fmla="*/ 49 h 99"/>
                  <a:gd name="T20" fmla="*/ 17 w 85"/>
                  <a:gd name="T21" fmla="*/ 16 h 99"/>
                  <a:gd name="T22" fmla="*/ 49 w 85"/>
                  <a:gd name="T23" fmla="*/ 2 h 99"/>
                  <a:gd name="T24" fmla="*/ 78 w 85"/>
                  <a:gd name="T25" fmla="*/ 12 h 99"/>
                  <a:gd name="T26" fmla="*/ 80 w 85"/>
                  <a:gd name="T27" fmla="*/ 10 h 99"/>
                  <a:gd name="T28" fmla="*/ 49 w 85"/>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99">
                    <a:moveTo>
                      <a:pt x="49" y="0"/>
                    </a:moveTo>
                    <a:cubicBezTo>
                      <a:pt x="36" y="0"/>
                      <a:pt x="24" y="5"/>
                      <a:pt x="14" y="14"/>
                    </a:cubicBezTo>
                    <a:cubicBezTo>
                      <a:pt x="5" y="23"/>
                      <a:pt x="0" y="36"/>
                      <a:pt x="0" y="49"/>
                    </a:cubicBezTo>
                    <a:cubicBezTo>
                      <a:pt x="0" y="62"/>
                      <a:pt x="5" y="75"/>
                      <a:pt x="14" y="84"/>
                    </a:cubicBezTo>
                    <a:cubicBezTo>
                      <a:pt x="24" y="94"/>
                      <a:pt x="36" y="99"/>
                      <a:pt x="50" y="99"/>
                    </a:cubicBezTo>
                    <a:cubicBezTo>
                      <a:pt x="63" y="99"/>
                      <a:pt x="75" y="94"/>
                      <a:pt x="85" y="84"/>
                    </a:cubicBezTo>
                    <a:cubicBezTo>
                      <a:pt x="82" y="82"/>
                      <a:pt x="82" y="82"/>
                      <a:pt x="82" y="82"/>
                    </a:cubicBezTo>
                    <a:cubicBezTo>
                      <a:pt x="74" y="91"/>
                      <a:pt x="62" y="96"/>
                      <a:pt x="50" y="96"/>
                    </a:cubicBezTo>
                    <a:cubicBezTo>
                      <a:pt x="37" y="96"/>
                      <a:pt x="25" y="91"/>
                      <a:pt x="17" y="82"/>
                    </a:cubicBezTo>
                    <a:cubicBezTo>
                      <a:pt x="8" y="73"/>
                      <a:pt x="3" y="61"/>
                      <a:pt x="3" y="49"/>
                    </a:cubicBezTo>
                    <a:cubicBezTo>
                      <a:pt x="3" y="37"/>
                      <a:pt x="8" y="25"/>
                      <a:pt x="17" y="16"/>
                    </a:cubicBezTo>
                    <a:cubicBezTo>
                      <a:pt x="25" y="7"/>
                      <a:pt x="37" y="3"/>
                      <a:pt x="49" y="2"/>
                    </a:cubicBezTo>
                    <a:cubicBezTo>
                      <a:pt x="60" y="3"/>
                      <a:pt x="70" y="6"/>
                      <a:pt x="78" y="12"/>
                    </a:cubicBezTo>
                    <a:cubicBezTo>
                      <a:pt x="80" y="10"/>
                      <a:pt x="80" y="10"/>
                      <a:pt x="80" y="10"/>
                    </a:cubicBezTo>
                    <a:cubicBezTo>
                      <a:pt x="71" y="3"/>
                      <a:pt x="61" y="0"/>
                      <a:pt x="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p>
                <a:pPr>
                  <a:defRPr/>
                </a:pPr>
                <a:endParaRPr lang="zh-CN" altLang="en-US"/>
              </a:p>
            </p:txBody>
          </p:sp>
        </p:grpSp>
        <p:sp>
          <p:nvSpPr>
            <p:cNvPr id="26" name="Freeform 5"/>
            <p:cNvSpPr>
              <a:spLocks noEditPoints="1"/>
            </p:cNvSpPr>
            <p:nvPr>
              <p:custDataLst>
                <p:tags r:id="rId4"/>
              </p:custDataLst>
            </p:nvPr>
          </p:nvSpPr>
          <p:spPr bwMode="auto">
            <a:xfrm rot="13858708">
              <a:off x="6100495" y="4061770"/>
              <a:ext cx="1865396" cy="1966865"/>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F78B45"/>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p:spPr>
          <p:txBody>
            <a:bodyPr/>
            <a:p>
              <a:pPr>
                <a:defRPr/>
              </a:pPr>
              <a:endParaRPr lang="zh-CN" altLang="en-US"/>
            </a:p>
          </p:txBody>
        </p:sp>
        <p:sp>
          <p:nvSpPr>
            <p:cNvPr id="27" name="Freeform 18"/>
            <p:cNvSpPr/>
            <p:nvPr>
              <p:custDataLst>
                <p:tags r:id="rId5"/>
              </p:custDataLst>
            </p:nvPr>
          </p:nvSpPr>
          <p:spPr bwMode="auto">
            <a:xfrm rot="-1119039">
              <a:off x="5874452" y="4031791"/>
              <a:ext cx="2406149" cy="2056251"/>
            </a:xfrm>
            <a:custGeom>
              <a:avLst/>
              <a:gdLst>
                <a:gd name="T0" fmla="*/ 2147483646 w 52"/>
                <a:gd name="T1" fmla="*/ 0 h 44"/>
                <a:gd name="T2" fmla="*/ 2147483646 w 52"/>
                <a:gd name="T3" fmla="*/ 2147483646 h 44"/>
                <a:gd name="T4" fmla="*/ 2147483646 w 52"/>
                <a:gd name="T5" fmla="*/ 2147483646 h 44"/>
                <a:gd name="T6" fmla="*/ 2147483646 w 52"/>
                <a:gd name="T7" fmla="*/ 2147483646 h 44"/>
                <a:gd name="T8" fmla="*/ 2147483646 w 52"/>
                <a:gd name="T9" fmla="*/ 2147483646 h 44"/>
                <a:gd name="T10" fmla="*/ 2147483646 w 52"/>
                <a:gd name="T11" fmla="*/ 2147483646 h 44"/>
                <a:gd name="T12" fmla="*/ 2147483646 w 52"/>
                <a:gd name="T13" fmla="*/ 2147483646 h 44"/>
                <a:gd name="T14" fmla="*/ 2147483646 w 52"/>
                <a:gd name="T15" fmla="*/ 2147483646 h 44"/>
                <a:gd name="T16" fmla="*/ 2147483646 w 52"/>
                <a:gd name="T17" fmla="*/ 2147483646 h 44"/>
                <a:gd name="T18" fmla="*/ 2147483646 w 52"/>
                <a:gd name="T19" fmla="*/ 2147483646 h 44"/>
                <a:gd name="T20" fmla="*/ 0 w 52"/>
                <a:gd name="T21" fmla="*/ 2147483646 h 44"/>
                <a:gd name="T22" fmla="*/ 0 w 52"/>
                <a:gd name="T23" fmla="*/ 2147483646 h 44"/>
                <a:gd name="T24" fmla="*/ 2147483646 w 52"/>
                <a:gd name="T25" fmla="*/ 2147483646 h 44"/>
                <a:gd name="T26" fmla="*/ 2147483646 w 52"/>
                <a:gd name="T27" fmla="*/ 2147483646 h 44"/>
                <a:gd name="T28" fmla="*/ 2147483646 w 52"/>
                <a:gd name="T29" fmla="*/ 2147483646 h 44"/>
                <a:gd name="T30" fmla="*/ 2147483646 w 52"/>
                <a:gd name="T31" fmla="*/ 2147483646 h 44"/>
                <a:gd name="T32" fmla="*/ 2147483646 w 52"/>
                <a:gd name="T33" fmla="*/ 2147483646 h 44"/>
                <a:gd name="T34" fmla="*/ 2147483646 w 52"/>
                <a:gd name="T35" fmla="*/ 2147483646 h 44"/>
                <a:gd name="T36" fmla="*/ 2147483646 w 52"/>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44">
                  <a:moveTo>
                    <a:pt x="45" y="0"/>
                  </a:moveTo>
                  <a:cubicBezTo>
                    <a:pt x="43" y="2"/>
                    <a:pt x="43" y="2"/>
                    <a:pt x="43" y="2"/>
                  </a:cubicBezTo>
                  <a:cubicBezTo>
                    <a:pt x="43" y="3"/>
                    <a:pt x="43" y="3"/>
                    <a:pt x="43" y="3"/>
                  </a:cubicBezTo>
                  <a:cubicBezTo>
                    <a:pt x="47" y="8"/>
                    <a:pt x="49" y="14"/>
                    <a:pt x="49" y="20"/>
                  </a:cubicBezTo>
                  <a:cubicBezTo>
                    <a:pt x="48" y="26"/>
                    <a:pt x="45" y="31"/>
                    <a:pt x="41" y="35"/>
                  </a:cubicBezTo>
                  <a:cubicBezTo>
                    <a:pt x="37" y="39"/>
                    <a:pt x="31" y="41"/>
                    <a:pt x="26" y="41"/>
                  </a:cubicBezTo>
                  <a:cubicBezTo>
                    <a:pt x="25" y="41"/>
                    <a:pt x="25" y="41"/>
                    <a:pt x="24" y="40"/>
                  </a:cubicBezTo>
                  <a:cubicBezTo>
                    <a:pt x="18" y="40"/>
                    <a:pt x="13" y="37"/>
                    <a:pt x="9" y="32"/>
                  </a:cubicBezTo>
                  <a:cubicBezTo>
                    <a:pt x="5" y="28"/>
                    <a:pt x="3" y="22"/>
                    <a:pt x="3" y="16"/>
                  </a:cubicBezTo>
                  <a:cubicBezTo>
                    <a:pt x="3" y="15"/>
                    <a:pt x="3" y="15"/>
                    <a:pt x="3" y="15"/>
                  </a:cubicBezTo>
                  <a:cubicBezTo>
                    <a:pt x="0" y="15"/>
                    <a:pt x="0" y="15"/>
                    <a:pt x="0" y="15"/>
                  </a:cubicBezTo>
                  <a:cubicBezTo>
                    <a:pt x="0" y="16"/>
                    <a:pt x="0" y="16"/>
                    <a:pt x="0" y="16"/>
                  </a:cubicBezTo>
                  <a:cubicBezTo>
                    <a:pt x="0" y="22"/>
                    <a:pt x="2" y="29"/>
                    <a:pt x="6" y="34"/>
                  </a:cubicBezTo>
                  <a:cubicBezTo>
                    <a:pt x="11" y="40"/>
                    <a:pt x="17" y="43"/>
                    <a:pt x="24" y="43"/>
                  </a:cubicBezTo>
                  <a:cubicBezTo>
                    <a:pt x="25" y="44"/>
                    <a:pt x="25" y="44"/>
                    <a:pt x="26" y="44"/>
                  </a:cubicBezTo>
                  <a:cubicBezTo>
                    <a:pt x="32" y="44"/>
                    <a:pt x="38" y="41"/>
                    <a:pt x="43" y="38"/>
                  </a:cubicBezTo>
                  <a:cubicBezTo>
                    <a:pt x="48" y="33"/>
                    <a:pt x="51" y="27"/>
                    <a:pt x="52" y="20"/>
                  </a:cubicBezTo>
                  <a:cubicBezTo>
                    <a:pt x="52" y="13"/>
                    <a:pt x="50" y="6"/>
                    <a:pt x="46" y="1"/>
                  </a:cubicBezTo>
                  <a:cubicBezTo>
                    <a:pt x="45" y="0"/>
                    <a:pt x="45" y="0"/>
                    <a:pt x="45" y="0"/>
                  </a:cubicBezTo>
                </a:path>
              </a:pathLst>
            </a:custGeom>
            <a:solidFill>
              <a:srgbClr val="D3EF8A"/>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grpSp>
      <p:sp>
        <p:nvSpPr>
          <p:cNvPr id="28" name="矩形 27"/>
          <p:cNvSpPr/>
          <p:nvPr/>
        </p:nvSpPr>
        <p:spPr>
          <a:xfrm>
            <a:off x="655764" y="3615910"/>
            <a:ext cx="2316036" cy="1476375"/>
          </a:xfrm>
          <a:prstGeom prst="rect">
            <a:avLst/>
          </a:prstGeom>
        </p:spPr>
        <p:txBody>
          <a:bodyPr wrap="square">
            <a:spAutoFit/>
          </a:bodyPr>
          <a:p>
            <a:pPr lvl="0"/>
            <a:r>
              <a:rPr lang="zh-CN" altLang="en-US" b="1" dirty="0"/>
              <a:t>了解公司和职位。</a:t>
            </a:r>
            <a:r>
              <a:rPr lang="zh-CN" altLang="en-US" dirty="0"/>
              <a:t>研究公司的背景、文化、产品和服务，了解所申请的职位</a:t>
            </a:r>
            <a:r>
              <a:rPr lang="en-US" altLang="zh-CN" dirty="0"/>
              <a:t>_x0007_</a:t>
            </a:r>
            <a:endParaRPr lang="en-US" altLang="zh-CN" dirty="0"/>
          </a:p>
          <a:p>
            <a:pPr lvl="0"/>
            <a:r>
              <a:rPr lang="zh-CN" altLang="en-US" dirty="0"/>
              <a:t>要求。</a:t>
            </a:r>
            <a:endParaRPr lang="zh-CN" altLang="en-US" dirty="0"/>
          </a:p>
        </p:txBody>
      </p:sp>
      <p:sp>
        <p:nvSpPr>
          <p:cNvPr id="29" name="矩形 28"/>
          <p:cNvSpPr/>
          <p:nvPr>
            <p:custDataLst>
              <p:tags r:id="rId6"/>
            </p:custDataLst>
          </p:nvPr>
        </p:nvSpPr>
        <p:spPr>
          <a:xfrm>
            <a:off x="6965950" y="3056255"/>
            <a:ext cx="4043045" cy="922020"/>
          </a:xfrm>
          <a:prstGeom prst="rect">
            <a:avLst/>
          </a:prstGeom>
        </p:spPr>
        <p:txBody>
          <a:bodyPr wrap="square">
            <a:spAutoFit/>
          </a:bodyPr>
          <a:p>
            <a:pPr lvl="0"/>
            <a:r>
              <a:rPr lang="zh-CN" altLang="en-US" b="1" dirty="0"/>
              <a:t>明确自我定位</a:t>
            </a:r>
            <a:r>
              <a:rPr lang="zh-CN" altLang="zh-CN" b="1" dirty="0"/>
              <a:t>。</a:t>
            </a:r>
            <a:r>
              <a:rPr lang="zh-CN" altLang="en-US" dirty="0"/>
              <a:t>思考你能为公司带来什么价值，你的哪些特质或经历使你成为这个职位的理想人选。</a:t>
            </a:r>
            <a:endParaRPr lang="zh-CN" altLang="en-US" dirty="0"/>
          </a:p>
        </p:txBody>
      </p:sp>
      <p:sp>
        <p:nvSpPr>
          <p:cNvPr id="31" name="矩形 30"/>
          <p:cNvSpPr/>
          <p:nvPr>
            <p:custDataLst>
              <p:tags r:id="rId7"/>
            </p:custDataLst>
          </p:nvPr>
        </p:nvSpPr>
        <p:spPr>
          <a:xfrm>
            <a:off x="6822440" y="4961890"/>
            <a:ext cx="4215130" cy="922020"/>
          </a:xfrm>
          <a:prstGeom prst="rect">
            <a:avLst/>
          </a:prstGeom>
        </p:spPr>
        <p:txBody>
          <a:bodyPr wrap="square">
            <a:spAutoFit/>
          </a:bodyPr>
          <a:p>
            <a:pPr lvl="0"/>
            <a:r>
              <a:rPr lang="zh-CN" altLang="en-US" b="1" dirty="0"/>
              <a:t>练习口语表达。</a:t>
            </a:r>
            <a:r>
              <a:rPr lang="zh-CN" altLang="en-US" dirty="0"/>
              <a:t>自我介绍需要流利的口语表达，因此在准备过程中要多次练习，</a:t>
            </a:r>
            <a:endParaRPr lang="zh-CN" altLang="en-US" dirty="0"/>
          </a:p>
          <a:p>
            <a:pPr lvl="0"/>
            <a:r>
              <a:rPr lang="zh-CN" altLang="en-US" dirty="0"/>
              <a:t>确保自己能够清晰、自信地表达。</a:t>
            </a:r>
            <a:endParaRPr lang="zh-CN" altLang="en-US" dirty="0"/>
          </a:p>
        </p:txBody>
      </p:sp>
      <p:pic>
        <p:nvPicPr>
          <p:cNvPr id="36" name="图片 35"/>
          <p:cNvPicPr>
            <a:picLocks noChangeAspect="1"/>
          </p:cNvPicPr>
          <p:nvPr/>
        </p:nvPicPr>
        <p:blipFill>
          <a:blip r:embed="rId8"/>
          <a:stretch>
            <a:fillRect/>
          </a:stretch>
        </p:blipFill>
        <p:spPr>
          <a:xfrm>
            <a:off x="4133850" y="4047490"/>
            <a:ext cx="453390" cy="692150"/>
          </a:xfrm>
          <a:prstGeom prst="rect">
            <a:avLst/>
          </a:prstGeom>
        </p:spPr>
      </p:pic>
      <p:pic>
        <p:nvPicPr>
          <p:cNvPr id="37" name="图片 36"/>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5820410" y="3355340"/>
            <a:ext cx="453390" cy="692150"/>
          </a:xfrm>
          <a:prstGeom prst="rect">
            <a:avLst/>
          </a:prstGeom>
        </p:spPr>
      </p:pic>
      <p:pic>
        <p:nvPicPr>
          <p:cNvPr id="38" name="图片 37"/>
          <p:cNvPicPr>
            <a:picLocks noChangeAspect="1"/>
          </p:cNvPicPr>
          <p:nvPr/>
        </p:nvPicPr>
        <p:blipFill>
          <a:blip r:embed="rId8">
            <a:clrChange>
              <a:clrFrom>
                <a:srgbClr val="FEFEFE">
                  <a:alpha val="100000"/>
                </a:srgbClr>
              </a:clrFrom>
              <a:clrTo>
                <a:srgbClr val="FEFEFE">
                  <a:alpha val="100000"/>
                  <a:alpha val="0"/>
                </a:srgbClr>
              </a:clrTo>
            </a:clrChange>
          </a:blip>
          <a:stretch>
            <a:fillRect/>
          </a:stretch>
        </p:blipFill>
        <p:spPr>
          <a:xfrm>
            <a:off x="5741035" y="5006340"/>
            <a:ext cx="453390" cy="6921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二、撰写自我介绍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5589270"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．自我介绍的内容</a:t>
            </a:r>
            <a:endParaRPr lang="zh-CN" altLang="en-US" sz="2800" b="1" dirty="0">
              <a:solidFill>
                <a:schemeClr val="bg1"/>
              </a:solidFill>
            </a:endParaRPr>
          </a:p>
        </p:txBody>
      </p:sp>
      <p:sp>
        <p:nvSpPr>
          <p:cNvPr id="32" name="文本框 43"/>
          <p:cNvSpPr txBox="1"/>
          <p:nvPr/>
        </p:nvSpPr>
        <p:spPr>
          <a:xfrm>
            <a:off x="534011" y="2259838"/>
            <a:ext cx="11052400" cy="2306955"/>
          </a:xfrm>
          <a:prstGeom prst="rect">
            <a:avLst/>
          </a:prstGeom>
          <a:noFill/>
        </p:spPr>
        <p:txBody>
          <a:bodyPr wrap="square" rtlCol="0">
            <a:spAutoFit/>
          </a:bodyPr>
          <a:p>
            <a:pPr indent="457200" algn="just">
              <a:lnSpc>
                <a:spcPct val="150000"/>
              </a:lnSpc>
            </a:pPr>
            <a:r>
              <a:rPr lang="zh-CN" altLang="en-US" sz="2400" dirty="0"/>
              <a:t>首先，简单地介绍个人的基本情况，如姓名、毕业院校和专业等。其次，要说明应聘的职位名称，并从实践经历、个人能力等方面展现自己与职位的匹配度。最后，表达自己愿意到该单位从事某工作的强烈愿望并表示感谢。</a:t>
            </a:r>
            <a:endParaRPr lang="zh-CN" altLang="en-US" sz="2400" dirty="0"/>
          </a:p>
          <a:p>
            <a:pPr indent="457200" algn="just">
              <a:lnSpc>
                <a:spcPct val="150000"/>
              </a:lnSpc>
            </a:pPr>
            <a:r>
              <a:rPr lang="zh-CN" altLang="en-US" sz="2400" dirty="0"/>
              <a:t>大学生在进行自我介绍时要注意以下事项。</a:t>
            </a:r>
            <a:endParaRPr lang="zh-CN" altLang="en-US" sz="2400" dirty="0"/>
          </a:p>
        </p:txBody>
      </p:sp>
      <p:grpSp>
        <p:nvGrpSpPr>
          <p:cNvPr id="4" name="组合 3"/>
          <p:cNvGrpSpPr/>
          <p:nvPr/>
        </p:nvGrpSpPr>
        <p:grpSpPr>
          <a:xfrm>
            <a:off x="3196861" y="4892428"/>
            <a:ext cx="2764145" cy="620565"/>
            <a:chOff x="1001031" y="4199008"/>
            <a:chExt cx="2764145" cy="620565"/>
          </a:xfrm>
        </p:grpSpPr>
        <p:grpSp>
          <p:nvGrpSpPr>
            <p:cNvPr id="5" name="组合 4"/>
            <p:cNvGrpSpPr/>
            <p:nvPr/>
          </p:nvGrpSpPr>
          <p:grpSpPr>
            <a:xfrm>
              <a:off x="1001031" y="4199008"/>
              <a:ext cx="737612" cy="620565"/>
              <a:chOff x="5146675" y="766763"/>
              <a:chExt cx="1590676" cy="1338263"/>
            </a:xfrm>
          </p:grpSpPr>
          <p:sp>
            <p:nvSpPr>
              <p:cNvPr id="12" name="Oval 18"/>
              <p:cNvSpPr>
                <a:spLocks noChangeArrowheads="1"/>
              </p:cNvSpPr>
              <p:nvPr/>
            </p:nvSpPr>
            <p:spPr bwMode="auto">
              <a:xfrm>
                <a:off x="5675313" y="766763"/>
                <a:ext cx="533400" cy="534988"/>
              </a:xfrm>
              <a:prstGeom prst="ellipse">
                <a:avLst/>
              </a:pr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6"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14"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11"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16"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18"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19"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20" name="Oval 25"/>
              <p:cNvSpPr>
                <a:spLocks noChangeArrowheads="1"/>
              </p:cNvSpPr>
              <p:nvPr/>
            </p:nvSpPr>
            <p:spPr bwMode="auto">
              <a:xfrm>
                <a:off x="5267325" y="966788"/>
                <a:ext cx="401638" cy="403225"/>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21"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22"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23" name="Oval 28"/>
              <p:cNvSpPr>
                <a:spLocks noChangeArrowheads="1"/>
              </p:cNvSpPr>
              <p:nvPr/>
            </p:nvSpPr>
            <p:spPr bwMode="auto">
              <a:xfrm>
                <a:off x="6215063" y="966788"/>
                <a:ext cx="403225" cy="403225"/>
              </a:xfrm>
              <a:prstGeom prst="ellipse">
                <a:avLst/>
              </a:pr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24"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grpSp>
        <p:sp>
          <p:nvSpPr>
            <p:cNvPr id="25" name="文本框 43"/>
            <p:cNvSpPr txBox="1"/>
            <p:nvPr/>
          </p:nvSpPr>
          <p:spPr>
            <a:xfrm>
              <a:off x="1108875" y="4254055"/>
              <a:ext cx="2656301" cy="534035"/>
            </a:xfrm>
            <a:prstGeom prst="rect">
              <a:avLst/>
            </a:prstGeom>
            <a:noFill/>
          </p:spPr>
          <p:txBody>
            <a:bodyPr wrap="square">
              <a:spAutoFit/>
            </a:bodyPr>
            <a:lstStyle>
              <a:defPPr>
                <a:defRPr lang="zh-CN"/>
              </a:defPPr>
              <a:lvl1pPr lvl="0">
                <a:lnSpc>
                  <a:spcPct val="120000"/>
                </a:lnSpc>
                <a:defRPr>
                  <a:latin typeface="微软雅黑" panose="020B0503020204020204" pitchFamily="34" charset="-122"/>
                  <a:ea typeface="微软雅黑" panose="020B0503020204020204" pitchFamily="34" charset="-122"/>
                </a:defRPr>
              </a:lvl1pPr>
            </a:lstStyle>
            <a:p>
              <a:r>
                <a:rPr lang="zh-CN" altLang="en-US" sz="2400" b="1" dirty="0"/>
                <a:t>	控制时间</a:t>
              </a:r>
              <a:endParaRPr lang="en-US" altLang="zh-CN" sz="2400" b="1" dirty="0"/>
            </a:p>
          </p:txBody>
        </p:sp>
      </p:grpSp>
      <p:grpSp>
        <p:nvGrpSpPr>
          <p:cNvPr id="33" name="组合 32"/>
          <p:cNvGrpSpPr/>
          <p:nvPr/>
        </p:nvGrpSpPr>
        <p:grpSpPr>
          <a:xfrm>
            <a:off x="6488878" y="4892428"/>
            <a:ext cx="2764145" cy="620565"/>
            <a:chOff x="1001031" y="4199008"/>
            <a:chExt cx="2764145" cy="620565"/>
          </a:xfrm>
        </p:grpSpPr>
        <p:grpSp>
          <p:nvGrpSpPr>
            <p:cNvPr id="34" name="组合 33"/>
            <p:cNvGrpSpPr/>
            <p:nvPr/>
          </p:nvGrpSpPr>
          <p:grpSpPr>
            <a:xfrm>
              <a:off x="1001031" y="4199008"/>
              <a:ext cx="737612" cy="620565"/>
              <a:chOff x="5146675" y="766763"/>
              <a:chExt cx="1590676" cy="1338263"/>
            </a:xfrm>
          </p:grpSpPr>
          <p:sp>
            <p:nvSpPr>
              <p:cNvPr id="35" name="Oval 18"/>
              <p:cNvSpPr>
                <a:spLocks noChangeArrowheads="1"/>
              </p:cNvSpPr>
              <p:nvPr/>
            </p:nvSpPr>
            <p:spPr bwMode="auto">
              <a:xfrm>
                <a:off x="5675313" y="766763"/>
                <a:ext cx="533400" cy="534988"/>
              </a:xfrm>
              <a:prstGeom prst="ellipse">
                <a:avLst/>
              </a:pr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39"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0"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1"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2"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3"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4"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5" name="Oval 25"/>
              <p:cNvSpPr>
                <a:spLocks noChangeArrowheads="1"/>
              </p:cNvSpPr>
              <p:nvPr/>
            </p:nvSpPr>
            <p:spPr bwMode="auto">
              <a:xfrm>
                <a:off x="5267325" y="966788"/>
                <a:ext cx="401638" cy="403225"/>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6"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7"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8" name="Oval 28"/>
              <p:cNvSpPr>
                <a:spLocks noChangeArrowheads="1"/>
              </p:cNvSpPr>
              <p:nvPr/>
            </p:nvSpPr>
            <p:spPr bwMode="auto">
              <a:xfrm>
                <a:off x="6215063" y="966788"/>
                <a:ext cx="403225" cy="403225"/>
              </a:xfrm>
              <a:prstGeom prst="ellipse">
                <a:avLst/>
              </a:pr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sp>
            <p:nvSpPr>
              <p:cNvPr id="49"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a:p>
            </p:txBody>
          </p:sp>
        </p:grpSp>
        <p:sp>
          <p:nvSpPr>
            <p:cNvPr id="50" name="文本框 43"/>
            <p:cNvSpPr txBox="1"/>
            <p:nvPr/>
          </p:nvSpPr>
          <p:spPr>
            <a:xfrm>
              <a:off x="1108875" y="4254055"/>
              <a:ext cx="2656301" cy="534035"/>
            </a:xfrm>
            <a:prstGeom prst="rect">
              <a:avLst/>
            </a:prstGeom>
            <a:noFill/>
          </p:spPr>
          <p:txBody>
            <a:bodyPr wrap="square">
              <a:spAutoFit/>
            </a:bodyPr>
            <a:lstStyle>
              <a:defPPr>
                <a:defRPr lang="zh-CN"/>
              </a:defPPr>
              <a:lvl1pPr lvl="0">
                <a:lnSpc>
                  <a:spcPct val="120000"/>
                </a:lnSpc>
                <a:defRPr>
                  <a:latin typeface="微软雅黑" panose="020B0503020204020204" pitchFamily="34" charset="-122"/>
                  <a:ea typeface="微软雅黑" panose="020B0503020204020204" pitchFamily="34" charset="-122"/>
                </a:defRPr>
              </a:lvl1pPr>
            </a:lstStyle>
            <a:p>
              <a:r>
                <a:rPr lang="zh-CN" altLang="en-US" sz="2400" b="1" dirty="0"/>
                <a:t>	心理准备</a:t>
              </a:r>
              <a:endParaRPr lang="en-US" altLang="zh-CN" sz="2400" b="1" dirty="0"/>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三、过往经历复盘</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．宝洁八大问</a:t>
            </a:r>
            <a:endParaRPr lang="zh-CN" altLang="en-US" sz="2800" b="1" dirty="0">
              <a:solidFill>
                <a:schemeClr val="bg1"/>
              </a:solidFill>
            </a:endParaRPr>
          </a:p>
        </p:txBody>
      </p:sp>
      <p:sp>
        <p:nvSpPr>
          <p:cNvPr id="32" name="文本框 43"/>
          <p:cNvSpPr txBox="1"/>
          <p:nvPr/>
        </p:nvSpPr>
        <p:spPr>
          <a:xfrm>
            <a:off x="534011" y="2259838"/>
            <a:ext cx="11052400" cy="1198880"/>
          </a:xfrm>
          <a:prstGeom prst="rect">
            <a:avLst/>
          </a:prstGeom>
          <a:noFill/>
        </p:spPr>
        <p:txBody>
          <a:bodyPr wrap="square" rtlCol="0">
            <a:spAutoFit/>
          </a:bodyPr>
          <a:lstStyle/>
          <a:p>
            <a:pPr indent="457200" algn="just">
              <a:lnSpc>
                <a:spcPct val="150000"/>
              </a:lnSpc>
            </a:pPr>
            <a:r>
              <a:rPr lang="zh-CN" altLang="en-US" sz="2400" dirty="0"/>
              <a:t>用于考察求职者在特定情境下的行为表现和决策方式。不仅反映了企业对于员工能力和潜力的期望，同时也为大学生提供了一个自我评估和提升的框架。</a:t>
            </a:r>
            <a:endParaRPr lang="zh-CN" altLang="en-US" sz="2400" dirty="0"/>
          </a:p>
        </p:txBody>
      </p:sp>
      <p:sp>
        <p:nvSpPr>
          <p:cNvPr id="4" name="文本框 170"/>
          <p:cNvSpPr txBox="1"/>
          <p:nvPr/>
        </p:nvSpPr>
        <p:spPr bwMode="auto">
          <a:xfrm>
            <a:off x="1873845" y="3652314"/>
            <a:ext cx="9376114" cy="2676525"/>
          </a:xfrm>
          <a:prstGeom prst="rect">
            <a:avLst/>
          </a:prstGeom>
          <a:noFill/>
        </p:spPr>
        <p:txBody>
          <a:bodyPr wrap="square">
            <a:spAutoFit/>
          </a:bodyPr>
          <a:p>
            <a:pPr lvl="0">
              <a:lnSpc>
                <a:spcPct val="120000"/>
              </a:lnSpc>
              <a:defRPr/>
            </a:pPr>
            <a:r>
              <a:rPr lang="zh-CN" altLang="en-US" sz="2000" dirty="0">
                <a:latin typeface="微软雅黑" panose="020B0503020204020204" pitchFamily="34" charset="-122"/>
                <a:ea typeface="微软雅黑" panose="020B0503020204020204" pitchFamily="34" charset="-122"/>
              </a:rPr>
              <a:t>问题一：目标设定。描述一次你设立高标准目标并最终达成的经历。</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问题二：领导力。举例说明你如何带领团队克服困难，实现目标。</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问题三：适应能力。谈谈你如何在一个新环境或不熟悉的领域中快速适应并取得</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成绩。</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问题四：创新思维。描述一次你提出并实施创新想法的情况。</a:t>
            </a:r>
            <a:endParaRPr lang="zh-CN" altLang="en-US" sz="2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809072" y="3579771"/>
            <a:ext cx="1470178" cy="499005"/>
            <a:chOff x="189767" y="3059665"/>
            <a:chExt cx="1470178" cy="499005"/>
          </a:xfrm>
        </p:grpSpPr>
        <p:grpSp>
          <p:nvGrpSpPr>
            <p:cNvPr id="7" name="组合 6"/>
            <p:cNvGrpSpPr/>
            <p:nvPr/>
          </p:nvGrpSpPr>
          <p:grpSpPr>
            <a:xfrm>
              <a:off x="189767" y="3106894"/>
              <a:ext cx="466749" cy="451776"/>
              <a:chOff x="3030538" y="663575"/>
              <a:chExt cx="1435101" cy="1389063"/>
            </a:xfrm>
          </p:grpSpPr>
          <p:sp>
            <p:nvSpPr>
              <p:cNvPr id="31"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46" name="文本框 43"/>
            <p:cNvSpPr txBox="1"/>
            <p:nvPr/>
          </p:nvSpPr>
          <p:spPr>
            <a:xfrm>
              <a:off x="549381" y="3059665"/>
              <a:ext cx="1110564" cy="458459"/>
            </a:xfrm>
            <a:prstGeom prst="rect">
              <a:avLst/>
            </a:prstGeom>
            <a:noFill/>
          </p:spPr>
          <p:txBody>
            <a:bodyPr wrap="square" rtlCol="0">
              <a:spAutoFit/>
            </a:bodyPr>
            <a:p>
              <a:pPr algn="just">
                <a:lnSpc>
                  <a:spcPct val="150000"/>
                </a:lnSpc>
              </a:pPr>
              <a:r>
                <a:rPr lang="zh-CN" altLang="en-US" b="1" dirty="0"/>
                <a:t>（</a:t>
              </a:r>
              <a:r>
                <a:rPr lang="en-US" altLang="zh-CN" b="1" dirty="0"/>
                <a:t>1</a:t>
              </a:r>
              <a:r>
                <a:rPr lang="zh-CN" altLang="en-US" b="1" dirty="0"/>
                <a:t>）</a:t>
              </a:r>
              <a:endParaRPr lang="en-US" altLang="zh-CN" b="1" dirty="0"/>
            </a:p>
          </p:txBody>
        </p:sp>
      </p:grpSp>
      <p:grpSp>
        <p:nvGrpSpPr>
          <p:cNvPr id="147" name="组合 146"/>
          <p:cNvGrpSpPr/>
          <p:nvPr/>
        </p:nvGrpSpPr>
        <p:grpSpPr>
          <a:xfrm>
            <a:off x="809072" y="4301935"/>
            <a:ext cx="1470178" cy="499005"/>
            <a:chOff x="189767" y="3059665"/>
            <a:chExt cx="1470178" cy="499005"/>
          </a:xfrm>
        </p:grpSpPr>
        <p:grpSp>
          <p:nvGrpSpPr>
            <p:cNvPr id="148" name="组合 147"/>
            <p:cNvGrpSpPr/>
            <p:nvPr/>
          </p:nvGrpSpPr>
          <p:grpSpPr>
            <a:xfrm>
              <a:off x="189767" y="3106894"/>
              <a:ext cx="466749" cy="451776"/>
              <a:chOff x="3030538" y="663575"/>
              <a:chExt cx="1435101" cy="1389063"/>
            </a:xfrm>
          </p:grpSpPr>
          <p:sp>
            <p:nvSpPr>
              <p:cNvPr id="14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56" name="文本框 43"/>
            <p:cNvSpPr txBox="1"/>
            <p:nvPr/>
          </p:nvSpPr>
          <p:spPr>
            <a:xfrm>
              <a:off x="549381" y="3059665"/>
              <a:ext cx="1110564" cy="458459"/>
            </a:xfrm>
            <a:prstGeom prst="rect">
              <a:avLst/>
            </a:prstGeom>
            <a:noFill/>
          </p:spPr>
          <p:txBody>
            <a:bodyPr wrap="square" rtlCol="0">
              <a:spAutoFit/>
            </a:bodyPr>
            <a:p>
              <a:pPr algn="just">
                <a:lnSpc>
                  <a:spcPct val="150000"/>
                </a:lnSpc>
              </a:pPr>
              <a:r>
                <a:rPr lang="zh-CN" altLang="en-US" b="1" dirty="0"/>
                <a:t>（</a:t>
              </a:r>
              <a:r>
                <a:rPr lang="en-US" altLang="zh-CN" b="1" dirty="0"/>
                <a:t>2</a:t>
              </a:r>
              <a:r>
                <a:rPr lang="zh-CN" altLang="en-US" b="1" dirty="0"/>
                <a:t>）</a:t>
              </a:r>
              <a:endParaRPr lang="en-US" altLang="zh-CN" b="1" dirty="0"/>
            </a:p>
          </p:txBody>
        </p:sp>
      </p:grpSp>
      <p:grpSp>
        <p:nvGrpSpPr>
          <p:cNvPr id="157" name="组合 156"/>
          <p:cNvGrpSpPr/>
          <p:nvPr/>
        </p:nvGrpSpPr>
        <p:grpSpPr>
          <a:xfrm>
            <a:off x="809072" y="5034117"/>
            <a:ext cx="1470178" cy="499005"/>
            <a:chOff x="189767" y="3059665"/>
            <a:chExt cx="1470178" cy="499005"/>
          </a:xfrm>
        </p:grpSpPr>
        <p:grpSp>
          <p:nvGrpSpPr>
            <p:cNvPr id="158" name="组合 157"/>
            <p:cNvGrpSpPr/>
            <p:nvPr/>
          </p:nvGrpSpPr>
          <p:grpSpPr>
            <a:xfrm>
              <a:off x="189767" y="3106894"/>
              <a:ext cx="466749" cy="451776"/>
              <a:chOff x="3030538" y="663575"/>
              <a:chExt cx="1435101" cy="1389063"/>
            </a:xfrm>
          </p:grpSpPr>
          <p:sp>
            <p:nvSpPr>
              <p:cNvPr id="15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66" name="文本框 43"/>
            <p:cNvSpPr txBox="1"/>
            <p:nvPr/>
          </p:nvSpPr>
          <p:spPr>
            <a:xfrm>
              <a:off x="549381" y="3059665"/>
              <a:ext cx="1110564" cy="458459"/>
            </a:xfrm>
            <a:prstGeom prst="rect">
              <a:avLst/>
            </a:prstGeom>
            <a:noFill/>
          </p:spPr>
          <p:txBody>
            <a:bodyPr wrap="square" rtlCol="0">
              <a:spAutoFit/>
            </a:bodyPr>
            <a:p>
              <a:pPr algn="just">
                <a:lnSpc>
                  <a:spcPct val="150000"/>
                </a:lnSpc>
              </a:pPr>
              <a:r>
                <a:rPr lang="zh-CN" altLang="en-US" b="1" dirty="0"/>
                <a:t>（</a:t>
              </a:r>
              <a:r>
                <a:rPr lang="en-US" altLang="zh-CN" b="1" dirty="0"/>
                <a:t>3</a:t>
              </a:r>
              <a:r>
                <a:rPr lang="zh-CN" altLang="en-US" b="1" dirty="0"/>
                <a:t>）</a:t>
              </a:r>
              <a:endParaRPr lang="en-US" altLang="zh-CN" b="1" dirty="0"/>
            </a:p>
          </p:txBody>
        </p:sp>
      </p:grpSp>
      <p:grpSp>
        <p:nvGrpSpPr>
          <p:cNvPr id="167" name="组合 166"/>
          <p:cNvGrpSpPr/>
          <p:nvPr/>
        </p:nvGrpSpPr>
        <p:grpSpPr>
          <a:xfrm>
            <a:off x="809072" y="5796772"/>
            <a:ext cx="1470178" cy="499005"/>
            <a:chOff x="189767" y="3059665"/>
            <a:chExt cx="1470178" cy="499005"/>
          </a:xfrm>
        </p:grpSpPr>
        <p:grpSp>
          <p:nvGrpSpPr>
            <p:cNvPr id="168" name="组合 167"/>
            <p:cNvGrpSpPr/>
            <p:nvPr/>
          </p:nvGrpSpPr>
          <p:grpSpPr>
            <a:xfrm>
              <a:off x="189767" y="3106894"/>
              <a:ext cx="466749" cy="451776"/>
              <a:chOff x="3030538" y="663575"/>
              <a:chExt cx="1435101" cy="1389063"/>
            </a:xfrm>
          </p:grpSpPr>
          <p:sp>
            <p:nvSpPr>
              <p:cNvPr id="16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76" name="文本框 43"/>
            <p:cNvSpPr txBox="1"/>
            <p:nvPr/>
          </p:nvSpPr>
          <p:spPr>
            <a:xfrm>
              <a:off x="549381" y="3059665"/>
              <a:ext cx="1110564" cy="458459"/>
            </a:xfrm>
            <a:prstGeom prst="rect">
              <a:avLst/>
            </a:prstGeom>
            <a:noFill/>
          </p:spPr>
          <p:txBody>
            <a:bodyPr wrap="square" rtlCol="0">
              <a:spAutoFit/>
            </a:bodyPr>
            <a:p>
              <a:pPr algn="just">
                <a:lnSpc>
                  <a:spcPct val="150000"/>
                </a:lnSpc>
              </a:pPr>
              <a:r>
                <a:rPr lang="zh-CN" altLang="en-US" b="1" dirty="0"/>
                <a:t>（</a:t>
              </a:r>
              <a:r>
                <a:rPr lang="en-US" altLang="zh-CN" b="1" dirty="0"/>
                <a:t>4</a:t>
              </a:r>
              <a:r>
                <a:rPr lang="zh-CN" altLang="en-US" b="1" dirty="0"/>
                <a:t>）</a:t>
              </a:r>
              <a:endParaRPr lang="en-US" altLang="zh-CN" b="1" dirty="0"/>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三、过往经历复盘</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．宝洁八大问</a:t>
            </a:r>
            <a:endParaRPr lang="zh-CN" altLang="en-US" sz="2800" b="1" dirty="0">
              <a:solidFill>
                <a:schemeClr val="bg1"/>
              </a:solidFill>
            </a:endParaRPr>
          </a:p>
        </p:txBody>
      </p:sp>
      <p:sp>
        <p:nvSpPr>
          <p:cNvPr id="4" name="文本框 170"/>
          <p:cNvSpPr txBox="1"/>
          <p:nvPr/>
        </p:nvSpPr>
        <p:spPr bwMode="auto">
          <a:xfrm>
            <a:off x="1873845" y="3007789"/>
            <a:ext cx="9376114" cy="3046095"/>
          </a:xfrm>
          <a:prstGeom prst="rect">
            <a:avLst/>
          </a:prstGeom>
          <a:noFill/>
        </p:spPr>
        <p:txBody>
          <a:bodyPr wrap="square">
            <a:spAutoFit/>
          </a:bodyPr>
          <a:p>
            <a:pPr lvl="0">
              <a:lnSpc>
                <a:spcPct val="120000"/>
              </a:lnSpc>
              <a:defRPr/>
            </a:pPr>
            <a:r>
              <a:rPr lang="zh-CN" altLang="en-US" sz="2000" dirty="0">
                <a:latin typeface="微软雅黑" panose="020B0503020204020204" pitchFamily="34" charset="-122"/>
                <a:ea typeface="微软雅黑" panose="020B0503020204020204" pitchFamily="34" charset="-122"/>
              </a:rPr>
              <a:t>问题五：分析解决问题。分享一个你分析并解决复杂问题的例子。</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问题六：决策能力。讲述一次你做出重要决定的过程及其结果。</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问题七：压力管理。描述一次你如何在压力之下完成任务的经历。</a:t>
            </a: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endParaRPr lang="zh-CN" altLang="en-US"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问题八：团队合作。分享一次你在团队中扮演关键角色，促进团队合作和成功的</a:t>
            </a:r>
            <a:r>
              <a:rPr lang="en-US" altLang="zh-CN"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lvl="0">
              <a:lnSpc>
                <a:spcPct val="120000"/>
              </a:lnSpc>
              <a:defRPr/>
            </a:pPr>
            <a:r>
              <a:rPr lang="zh-CN" altLang="en-US" sz="2000" dirty="0">
                <a:latin typeface="微软雅黑" panose="020B0503020204020204" pitchFamily="34" charset="-122"/>
                <a:ea typeface="微软雅黑" panose="020B0503020204020204" pitchFamily="34" charset="-122"/>
              </a:rPr>
              <a:t>经历。</a:t>
            </a:r>
            <a:endParaRPr lang="zh-CN" altLang="en-US" sz="2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809072" y="2935246"/>
            <a:ext cx="1470178" cy="506730"/>
            <a:chOff x="189767" y="3059665"/>
            <a:chExt cx="1470178" cy="506730"/>
          </a:xfrm>
        </p:grpSpPr>
        <p:grpSp>
          <p:nvGrpSpPr>
            <p:cNvPr id="7" name="组合 6"/>
            <p:cNvGrpSpPr/>
            <p:nvPr/>
          </p:nvGrpSpPr>
          <p:grpSpPr>
            <a:xfrm>
              <a:off x="189767" y="3106894"/>
              <a:ext cx="466749" cy="451776"/>
              <a:chOff x="3030538" y="663575"/>
              <a:chExt cx="1435101" cy="1389063"/>
            </a:xfrm>
          </p:grpSpPr>
          <p:sp>
            <p:nvSpPr>
              <p:cNvPr id="31"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46" name="文本框 43"/>
            <p:cNvSpPr txBox="1"/>
            <p:nvPr/>
          </p:nvSpPr>
          <p:spPr>
            <a:xfrm>
              <a:off x="549381" y="3059665"/>
              <a:ext cx="1110564" cy="506730"/>
            </a:xfrm>
            <a:prstGeom prst="rect">
              <a:avLst/>
            </a:prstGeom>
            <a:noFill/>
          </p:spPr>
          <p:txBody>
            <a:bodyPr wrap="square" rtlCol="0">
              <a:spAutoFit/>
            </a:bodyPr>
            <a:p>
              <a:pPr algn="just">
                <a:lnSpc>
                  <a:spcPct val="150000"/>
                </a:lnSpc>
              </a:pPr>
              <a:r>
                <a:rPr lang="zh-CN" altLang="en-US" b="1" dirty="0"/>
                <a:t>（</a:t>
              </a:r>
              <a:r>
                <a:rPr lang="en-US" altLang="zh-CN" b="1" dirty="0"/>
                <a:t>5</a:t>
              </a:r>
              <a:r>
                <a:rPr lang="zh-CN" altLang="en-US" b="1" dirty="0"/>
                <a:t>）</a:t>
              </a:r>
              <a:endParaRPr lang="en-US" altLang="zh-CN" b="1" dirty="0"/>
            </a:p>
          </p:txBody>
        </p:sp>
      </p:grpSp>
      <p:grpSp>
        <p:nvGrpSpPr>
          <p:cNvPr id="147" name="组合 146"/>
          <p:cNvGrpSpPr/>
          <p:nvPr/>
        </p:nvGrpSpPr>
        <p:grpSpPr>
          <a:xfrm>
            <a:off x="809072" y="3657410"/>
            <a:ext cx="1470178" cy="506730"/>
            <a:chOff x="189767" y="3059665"/>
            <a:chExt cx="1470178" cy="506730"/>
          </a:xfrm>
        </p:grpSpPr>
        <p:grpSp>
          <p:nvGrpSpPr>
            <p:cNvPr id="148" name="组合 147"/>
            <p:cNvGrpSpPr/>
            <p:nvPr/>
          </p:nvGrpSpPr>
          <p:grpSpPr>
            <a:xfrm>
              <a:off x="189767" y="3106894"/>
              <a:ext cx="466749" cy="451776"/>
              <a:chOff x="3030538" y="663575"/>
              <a:chExt cx="1435101" cy="1389063"/>
            </a:xfrm>
          </p:grpSpPr>
          <p:sp>
            <p:nvSpPr>
              <p:cNvPr id="14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56" name="文本框 43"/>
            <p:cNvSpPr txBox="1"/>
            <p:nvPr/>
          </p:nvSpPr>
          <p:spPr>
            <a:xfrm>
              <a:off x="549381" y="3059665"/>
              <a:ext cx="1110564" cy="506730"/>
            </a:xfrm>
            <a:prstGeom prst="rect">
              <a:avLst/>
            </a:prstGeom>
            <a:noFill/>
          </p:spPr>
          <p:txBody>
            <a:bodyPr wrap="square" rtlCol="0">
              <a:spAutoFit/>
            </a:bodyPr>
            <a:p>
              <a:pPr algn="just">
                <a:lnSpc>
                  <a:spcPct val="150000"/>
                </a:lnSpc>
              </a:pPr>
              <a:r>
                <a:rPr lang="zh-CN" altLang="en-US" b="1" dirty="0"/>
                <a:t>（</a:t>
              </a:r>
              <a:r>
                <a:rPr lang="en-US" altLang="zh-CN" b="1" dirty="0"/>
                <a:t>6</a:t>
              </a:r>
              <a:r>
                <a:rPr lang="zh-CN" altLang="en-US" b="1" dirty="0"/>
                <a:t>）</a:t>
              </a:r>
              <a:endParaRPr lang="en-US" altLang="zh-CN" b="1" dirty="0"/>
            </a:p>
          </p:txBody>
        </p:sp>
      </p:grpSp>
      <p:grpSp>
        <p:nvGrpSpPr>
          <p:cNvPr id="157" name="组合 156"/>
          <p:cNvGrpSpPr/>
          <p:nvPr/>
        </p:nvGrpSpPr>
        <p:grpSpPr>
          <a:xfrm>
            <a:off x="809072" y="4389592"/>
            <a:ext cx="1470178" cy="506730"/>
            <a:chOff x="189767" y="3059665"/>
            <a:chExt cx="1470178" cy="506730"/>
          </a:xfrm>
        </p:grpSpPr>
        <p:grpSp>
          <p:nvGrpSpPr>
            <p:cNvPr id="158" name="组合 157"/>
            <p:cNvGrpSpPr/>
            <p:nvPr/>
          </p:nvGrpSpPr>
          <p:grpSpPr>
            <a:xfrm>
              <a:off x="189767" y="3106894"/>
              <a:ext cx="466749" cy="451776"/>
              <a:chOff x="3030538" y="663575"/>
              <a:chExt cx="1435101" cy="1389063"/>
            </a:xfrm>
          </p:grpSpPr>
          <p:sp>
            <p:nvSpPr>
              <p:cNvPr id="15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66" name="文本框 43"/>
            <p:cNvSpPr txBox="1"/>
            <p:nvPr/>
          </p:nvSpPr>
          <p:spPr>
            <a:xfrm>
              <a:off x="549381" y="3059665"/>
              <a:ext cx="1110564" cy="506730"/>
            </a:xfrm>
            <a:prstGeom prst="rect">
              <a:avLst/>
            </a:prstGeom>
            <a:noFill/>
          </p:spPr>
          <p:txBody>
            <a:bodyPr wrap="square" rtlCol="0">
              <a:spAutoFit/>
            </a:bodyPr>
            <a:p>
              <a:pPr algn="just">
                <a:lnSpc>
                  <a:spcPct val="150000"/>
                </a:lnSpc>
              </a:pPr>
              <a:r>
                <a:rPr lang="zh-CN" altLang="en-US" b="1" dirty="0"/>
                <a:t>（</a:t>
              </a:r>
              <a:r>
                <a:rPr lang="en-US" altLang="zh-CN" b="1" dirty="0"/>
                <a:t>7</a:t>
              </a:r>
              <a:r>
                <a:rPr lang="zh-CN" altLang="en-US" b="1" dirty="0"/>
                <a:t>）</a:t>
              </a:r>
              <a:endParaRPr lang="en-US" altLang="zh-CN" b="1" dirty="0"/>
            </a:p>
          </p:txBody>
        </p:sp>
      </p:grpSp>
      <p:grpSp>
        <p:nvGrpSpPr>
          <p:cNvPr id="167" name="组合 166"/>
          <p:cNvGrpSpPr/>
          <p:nvPr/>
        </p:nvGrpSpPr>
        <p:grpSpPr>
          <a:xfrm>
            <a:off x="809072" y="5152247"/>
            <a:ext cx="1470178" cy="506730"/>
            <a:chOff x="189767" y="3059665"/>
            <a:chExt cx="1470178" cy="506730"/>
          </a:xfrm>
        </p:grpSpPr>
        <p:grpSp>
          <p:nvGrpSpPr>
            <p:cNvPr id="168" name="组合 167"/>
            <p:cNvGrpSpPr/>
            <p:nvPr/>
          </p:nvGrpSpPr>
          <p:grpSpPr>
            <a:xfrm>
              <a:off x="189767" y="3106894"/>
              <a:ext cx="466749" cy="451776"/>
              <a:chOff x="3030538" y="663575"/>
              <a:chExt cx="1435101" cy="1389063"/>
            </a:xfrm>
          </p:grpSpPr>
          <p:sp>
            <p:nvSpPr>
              <p:cNvPr id="169"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0" name="Freeform 12"/>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1" name="Freeform 13"/>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2" name="Freeform 14"/>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3" name="Freeform 15"/>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4" name="Freeform 16"/>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5"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76" name="文本框 43"/>
            <p:cNvSpPr txBox="1"/>
            <p:nvPr/>
          </p:nvSpPr>
          <p:spPr>
            <a:xfrm>
              <a:off x="549381" y="3059665"/>
              <a:ext cx="1110564" cy="506730"/>
            </a:xfrm>
            <a:prstGeom prst="rect">
              <a:avLst/>
            </a:prstGeom>
            <a:noFill/>
          </p:spPr>
          <p:txBody>
            <a:bodyPr wrap="square" rtlCol="0">
              <a:spAutoFit/>
            </a:bodyPr>
            <a:p>
              <a:pPr algn="just">
                <a:lnSpc>
                  <a:spcPct val="150000"/>
                </a:lnSpc>
              </a:pPr>
              <a:r>
                <a:rPr lang="zh-CN" altLang="en-US" b="1" dirty="0"/>
                <a:t>（</a:t>
              </a:r>
              <a:r>
                <a:rPr lang="en-US" altLang="zh-CN" b="1" dirty="0"/>
                <a:t>8</a:t>
              </a:r>
              <a:r>
                <a:rPr lang="zh-CN" altLang="en-US" b="1" dirty="0"/>
                <a:t>）</a:t>
              </a:r>
              <a:endParaRPr lang="en-US" altLang="zh-CN" b="1"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三、过往经历复盘</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a:t>
            </a:r>
            <a:r>
              <a:rPr lang="en-US" altLang="zh-CN" sz="2800" b="1" dirty="0">
                <a:solidFill>
                  <a:schemeClr val="bg1"/>
                </a:solidFill>
              </a:rPr>
              <a:t>STAR</a:t>
            </a:r>
            <a:r>
              <a:rPr lang="zh-CN" altLang="en-US" sz="2800" b="1" dirty="0">
                <a:solidFill>
                  <a:schemeClr val="bg1"/>
                </a:solidFill>
              </a:rPr>
              <a:t>法则</a:t>
            </a:r>
            <a:endParaRPr lang="zh-CN" altLang="en-US" sz="2800" b="1" dirty="0">
              <a:solidFill>
                <a:schemeClr val="bg1"/>
              </a:solidFill>
            </a:endParaRPr>
          </a:p>
        </p:txBody>
      </p:sp>
      <p:sp>
        <p:nvSpPr>
          <p:cNvPr id="32" name="文本框 43"/>
          <p:cNvSpPr txBox="1"/>
          <p:nvPr/>
        </p:nvSpPr>
        <p:spPr>
          <a:xfrm>
            <a:off x="534011" y="2259838"/>
            <a:ext cx="11052400" cy="1198880"/>
          </a:xfrm>
          <a:prstGeom prst="rect">
            <a:avLst/>
          </a:prstGeom>
          <a:noFill/>
        </p:spPr>
        <p:txBody>
          <a:bodyPr wrap="square" rtlCol="0">
            <a:spAutoFit/>
          </a:bodyPr>
          <a:lstStyle/>
          <a:p>
            <a:pPr indent="457200" algn="just">
              <a:lnSpc>
                <a:spcPct val="150000"/>
              </a:lnSpc>
            </a:pPr>
            <a:r>
              <a:rPr lang="en-US" altLang="zh-CN" sz="2400" dirty="0"/>
              <a:t>STAR</a:t>
            </a:r>
            <a:r>
              <a:rPr lang="zh-CN" altLang="en-US" sz="2400" dirty="0"/>
              <a:t>法则是一种结构化思考的方法，用于详细描述和分析个人经历，特别适用于面试中的行为问题回答。</a:t>
            </a:r>
            <a:endParaRPr lang="zh-CN" altLang="en-US" sz="2400" dirty="0"/>
          </a:p>
        </p:txBody>
      </p:sp>
      <p:grpSp>
        <p:nvGrpSpPr>
          <p:cNvPr id="5" name="组合 4"/>
          <p:cNvGrpSpPr/>
          <p:nvPr/>
        </p:nvGrpSpPr>
        <p:grpSpPr>
          <a:xfrm>
            <a:off x="2113250" y="3003550"/>
            <a:ext cx="9370725" cy="3602536"/>
            <a:chOff x="586" y="2591"/>
            <a:chExt cx="17953" cy="6857"/>
          </a:xfrm>
        </p:grpSpPr>
        <p:grpSp>
          <p:nvGrpSpPr>
            <p:cNvPr id="17" name="组合 16"/>
            <p:cNvGrpSpPr/>
            <p:nvPr/>
          </p:nvGrpSpPr>
          <p:grpSpPr>
            <a:xfrm>
              <a:off x="4864" y="2591"/>
              <a:ext cx="9472" cy="6584"/>
              <a:chOff x="3256005" y="1369693"/>
              <a:chExt cx="6345814" cy="4409087"/>
            </a:xfrm>
          </p:grpSpPr>
          <p:sp>
            <p:nvSpPr>
              <p:cNvPr id="1030"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1"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2"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3"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4"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6"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7"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038"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ln>
            </p:spPr>
            <p:txBody>
              <a:bodyPr vert="horz" wrap="square" lIns="128540" tIns="64271" rIns="128540" bIns="64271" numCol="1" anchor="t" anchorCtr="0" compatLnSpc="1"/>
              <a:p>
                <a:endParaRPr lang="fr-FR" sz="2400" kern="0">
                  <a:solidFill>
                    <a:sysClr val="windowText" lastClr="000000"/>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sp>
          <p:nvSpPr>
            <p:cNvPr id="20" name="TextBox 17"/>
            <p:cNvSpPr txBox="1"/>
            <p:nvPr/>
          </p:nvSpPr>
          <p:spPr>
            <a:xfrm rot="20191043">
              <a:off x="5550" y="4313"/>
              <a:ext cx="889" cy="1765"/>
            </a:xfrm>
            <a:prstGeom prst="rect">
              <a:avLst/>
            </a:prstGeom>
            <a:noFill/>
          </p:spPr>
          <p:txBody>
            <a:bodyPr wrap="square" lIns="86683" tIns="43341" rIns="86683" bIns="43341" rtlCol="0">
              <a:spAutoFit/>
            </a:bodyPr>
            <a:p>
              <a:pPr algn="ctr">
                <a:defRPr/>
              </a:pPr>
              <a:r>
                <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rPr>
                <a:t>1</a:t>
              </a:r>
              <a:endPar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7" name="TextBox 19"/>
            <p:cNvSpPr txBox="1"/>
            <p:nvPr/>
          </p:nvSpPr>
          <p:spPr>
            <a:xfrm rot="20191043">
              <a:off x="8118" y="3871"/>
              <a:ext cx="889" cy="1765"/>
            </a:xfrm>
            <a:prstGeom prst="rect">
              <a:avLst/>
            </a:prstGeom>
            <a:noFill/>
          </p:spPr>
          <p:txBody>
            <a:bodyPr wrap="square" lIns="86683" tIns="43341" rIns="86683" bIns="43341" rtlCol="0">
              <a:spAutoFit/>
            </a:bodyPr>
            <a:p>
              <a:pPr algn="ctr">
                <a:defRPr/>
              </a:pPr>
              <a:r>
                <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rPr>
                <a:t>2</a:t>
              </a:r>
              <a:endPar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8" name="TextBox 20"/>
            <p:cNvSpPr txBox="1"/>
            <p:nvPr/>
          </p:nvSpPr>
          <p:spPr>
            <a:xfrm rot="20191043">
              <a:off x="10302" y="6786"/>
              <a:ext cx="889" cy="1765"/>
            </a:xfrm>
            <a:prstGeom prst="rect">
              <a:avLst/>
            </a:prstGeom>
            <a:noFill/>
          </p:spPr>
          <p:txBody>
            <a:bodyPr wrap="square" lIns="86683" tIns="43341" rIns="86683" bIns="43341" rtlCol="0">
              <a:spAutoFit/>
            </a:bodyPr>
            <a:p>
              <a:pPr algn="ctr">
                <a:defRPr/>
              </a:pPr>
              <a:r>
                <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rPr>
                <a:t>3</a:t>
              </a:r>
              <a:endPar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9" name="TextBox 21"/>
            <p:cNvSpPr txBox="1"/>
            <p:nvPr/>
          </p:nvSpPr>
          <p:spPr>
            <a:xfrm rot="20191043">
              <a:off x="12572" y="5800"/>
              <a:ext cx="889" cy="1765"/>
            </a:xfrm>
            <a:prstGeom prst="rect">
              <a:avLst/>
            </a:prstGeom>
            <a:noFill/>
          </p:spPr>
          <p:txBody>
            <a:bodyPr wrap="square" lIns="86683" tIns="43341" rIns="86683" bIns="43341" rtlCol="0">
              <a:spAutoFit/>
            </a:bodyPr>
            <a:p>
              <a:pPr algn="ctr">
                <a:defRPr/>
              </a:pPr>
              <a:r>
                <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rPr>
                <a:t>4</a:t>
              </a:r>
              <a:endParaRPr lang="fr-FR" sz="5465" b="1" kern="0" dirty="0">
                <a:solidFill>
                  <a:sysClr val="window" lastClr="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8" name="TextBox 41"/>
            <p:cNvSpPr txBox="1"/>
            <p:nvPr/>
          </p:nvSpPr>
          <p:spPr>
            <a:xfrm>
              <a:off x="617" y="5754"/>
              <a:ext cx="4264" cy="2103"/>
            </a:xfrm>
            <a:prstGeom prst="rect">
              <a:avLst/>
            </a:prstGeom>
            <a:noFill/>
          </p:spPr>
          <p:txBody>
            <a:bodyPr wrap="square" lIns="81210" tIns="40606" rIns="81210" bIns="40606" rtlCol="0">
              <a:noAutofit/>
            </a:bodyPr>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描述事件发生的背景，包括时间、地点、人物等。</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9" name="TextBox 170"/>
            <p:cNvSpPr txBox="1"/>
            <p:nvPr/>
          </p:nvSpPr>
          <p:spPr>
            <a:xfrm>
              <a:off x="586" y="5036"/>
              <a:ext cx="4358" cy="1074"/>
            </a:xfrm>
            <a:prstGeom prst="rect">
              <a:avLst/>
            </a:prstGeom>
            <a:noFill/>
          </p:spPr>
          <p:txBody>
            <a:bodyPr wrap="square" lIns="91414" tIns="45707" rIns="91414" bIns="45707" rtlCol="0">
              <a:noAutofit/>
            </a:bodyPr>
            <a:p>
              <a:pPr>
                <a:lnSpc>
                  <a:spcPct val="120000"/>
                </a:lnSpc>
              </a:pP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情境（</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Situation</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4" name="TextBox 41"/>
            <p:cNvSpPr txBox="1"/>
            <p:nvPr/>
          </p:nvSpPr>
          <p:spPr>
            <a:xfrm>
              <a:off x="9601" y="3678"/>
              <a:ext cx="4264" cy="1381"/>
            </a:xfrm>
            <a:prstGeom prst="rect">
              <a:avLst/>
            </a:prstGeom>
            <a:noFill/>
          </p:spPr>
          <p:txBody>
            <a:bodyPr wrap="square" lIns="81210" tIns="40606" rIns="81210" bIns="40606" rtlCol="0">
              <a:spAutoFit/>
            </a:bodyPr>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明确自己在该情境下所承担的任务或职责。</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5" name="TextBox 170"/>
            <p:cNvSpPr txBox="1"/>
            <p:nvPr/>
          </p:nvSpPr>
          <p:spPr>
            <a:xfrm>
              <a:off x="9601" y="3181"/>
              <a:ext cx="5955" cy="828"/>
            </a:xfrm>
            <a:prstGeom prst="rect">
              <a:avLst/>
            </a:prstGeom>
            <a:noFill/>
          </p:spPr>
          <p:txBody>
            <a:bodyPr wrap="square" lIns="91414" tIns="45707" rIns="91414" bIns="45707" rtlCol="0">
              <a:spAutoFit/>
            </a:bodyPr>
            <a:p>
              <a:pPr>
                <a:lnSpc>
                  <a:spcPct val="120000"/>
                </a:lnSpc>
              </a:pP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任务（</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Task</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6" name="TextBox 41"/>
            <p:cNvSpPr txBox="1"/>
            <p:nvPr/>
          </p:nvSpPr>
          <p:spPr>
            <a:xfrm>
              <a:off x="5613" y="8067"/>
              <a:ext cx="5155" cy="1381"/>
            </a:xfrm>
            <a:prstGeom prst="rect">
              <a:avLst/>
            </a:prstGeom>
            <a:noFill/>
          </p:spPr>
          <p:txBody>
            <a:bodyPr wrap="square" lIns="81210" tIns="40606" rIns="81210" bIns="40606" rtlCol="0">
              <a:spAutoFit/>
            </a:bodyPr>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详细阐述你采取了哪些具体行动来应对任务或解决问题。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7" name="TextBox 170"/>
            <p:cNvSpPr txBox="1"/>
            <p:nvPr/>
          </p:nvSpPr>
          <p:spPr>
            <a:xfrm>
              <a:off x="5533" y="7235"/>
              <a:ext cx="3628" cy="828"/>
            </a:xfrm>
            <a:prstGeom prst="rect">
              <a:avLst/>
            </a:prstGeom>
            <a:noFill/>
          </p:spPr>
          <p:txBody>
            <a:bodyPr wrap="square" lIns="91414" tIns="45707" rIns="91414" bIns="45707" rtlCol="0">
              <a:spAutoFit/>
            </a:bodyPr>
            <a:p>
              <a:pPr>
                <a:lnSpc>
                  <a:spcPct val="120000"/>
                </a:lnSpc>
              </a:pP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行动（</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Action</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8" name="TextBox 41"/>
            <p:cNvSpPr txBox="1"/>
            <p:nvPr/>
          </p:nvSpPr>
          <p:spPr>
            <a:xfrm>
              <a:off x="13760" y="8067"/>
              <a:ext cx="4779" cy="1381"/>
            </a:xfrm>
            <a:prstGeom prst="rect">
              <a:avLst/>
            </a:prstGeom>
            <a:noFill/>
          </p:spPr>
          <p:txBody>
            <a:bodyPr wrap="square" lIns="81210" tIns="40606" rIns="81210" bIns="40606" rtlCol="0">
              <a:spAutoFit/>
            </a:bodyPr>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说明行动所取得的结果，包括积极的结果和需要改进的地方。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9" name="TextBox 170"/>
            <p:cNvSpPr txBox="1"/>
            <p:nvPr/>
          </p:nvSpPr>
          <p:spPr>
            <a:xfrm>
              <a:off x="13760" y="7403"/>
              <a:ext cx="3628" cy="828"/>
            </a:xfrm>
            <a:prstGeom prst="rect">
              <a:avLst/>
            </a:prstGeom>
            <a:noFill/>
          </p:spPr>
          <p:txBody>
            <a:bodyPr wrap="square" lIns="91414" tIns="45707" rIns="91414" bIns="45707" rtlCol="0">
              <a:spAutoFit/>
            </a:bodyPr>
            <a:p>
              <a:pPr>
                <a:lnSpc>
                  <a:spcPct val="120000"/>
                </a:lnSpc>
              </a:pP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结果（</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Result</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三、过往经历复盘</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7" name="组合 46"/>
          <p:cNvGrpSpPr/>
          <p:nvPr/>
        </p:nvGrpSpPr>
        <p:grpSpPr>
          <a:xfrm>
            <a:off x="248586" y="247120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43"/>
          <p:cNvSpPr txBox="1"/>
          <p:nvPr/>
        </p:nvSpPr>
        <p:spPr>
          <a:xfrm>
            <a:off x="1413510" y="2076450"/>
            <a:ext cx="4438015" cy="2306955"/>
          </a:xfrm>
          <a:prstGeom prst="rect">
            <a:avLst/>
          </a:prstGeom>
          <a:noFill/>
        </p:spPr>
        <p:txBody>
          <a:bodyPr wrap="square" rtlCol="0">
            <a:spAutoFit/>
          </a:bodyPr>
          <a:lstStyle/>
          <a:p>
            <a:pPr indent="457200" algn="just">
              <a:lnSpc>
                <a:spcPct val="150000"/>
              </a:lnSpc>
            </a:pPr>
            <a:r>
              <a:rPr lang="zh-CN" altLang="en-US" sz="2400" dirty="0"/>
              <a:t>假设一名大学生想要复盘一段在学生社团担任项目负责人的经历，并准备以此为例来回答宝洁八大问中的</a:t>
            </a:r>
            <a:r>
              <a:rPr lang="en-US" altLang="zh-CN" sz="2400" dirty="0"/>
              <a:t>“</a:t>
            </a:r>
            <a:r>
              <a:rPr lang="zh-CN" altLang="en-US" sz="2400" dirty="0"/>
              <a:t>领导力</a:t>
            </a:r>
            <a:r>
              <a:rPr lang="en-US" altLang="zh-CN" sz="2400" dirty="0"/>
              <a:t>”</a:t>
            </a:r>
            <a:r>
              <a:rPr lang="zh-CN" altLang="en-US" sz="2400" dirty="0"/>
              <a:t>问题。</a:t>
            </a:r>
            <a:endParaRPr lang="zh-CN" altLang="en-US" sz="2400" dirty="0"/>
          </a:p>
        </p:txBody>
      </p:sp>
      <p:grpSp>
        <p:nvGrpSpPr>
          <p:cNvPr id="80" name="组合 79"/>
          <p:cNvGrpSpPr>
            <a:grpSpLocks noChangeAspect="1"/>
          </p:cNvGrpSpPr>
          <p:nvPr/>
        </p:nvGrpSpPr>
        <p:grpSpPr>
          <a:xfrm>
            <a:off x="375285" y="4411345"/>
            <a:ext cx="1283335" cy="2437130"/>
            <a:chOff x="3046809" y="3253979"/>
            <a:chExt cx="345282" cy="656034"/>
          </a:xfrm>
          <a:effectLst>
            <a:outerShdw blurRad="76200" dir="18900000" sy="23000" kx="-1200000" algn="bl" rotWithShape="0">
              <a:prstClr val="black">
                <a:alpha val="20000"/>
              </a:prstClr>
            </a:outerShdw>
          </a:effectLst>
        </p:grpSpPr>
        <p:sp>
          <p:nvSpPr>
            <p:cNvPr id="81"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6"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2</a:t>
            </a:r>
            <a:r>
              <a:rPr lang="zh-CN" altLang="en-US" sz="2800" b="1" dirty="0">
                <a:solidFill>
                  <a:schemeClr val="bg1"/>
                </a:solidFill>
              </a:rPr>
              <a:t>．</a:t>
            </a:r>
            <a:r>
              <a:rPr lang="en-US" altLang="zh-CN" sz="2800" b="1" dirty="0">
                <a:solidFill>
                  <a:schemeClr val="bg1"/>
                </a:solidFill>
              </a:rPr>
              <a:t>STAR</a:t>
            </a:r>
            <a:r>
              <a:rPr lang="zh-CN" altLang="en-US" sz="2800" b="1" dirty="0">
                <a:solidFill>
                  <a:schemeClr val="bg1"/>
                </a:solidFill>
              </a:rPr>
              <a:t>法则</a:t>
            </a:r>
            <a:endParaRPr lang="zh-CN" altLang="en-US" sz="2800" b="1" dirty="0">
              <a:solidFill>
                <a:schemeClr val="bg1"/>
              </a:solidFill>
            </a:endParaRPr>
          </a:p>
        </p:txBody>
      </p:sp>
      <p:sp>
        <p:nvSpPr>
          <p:cNvPr id="4" name="文本框 43"/>
          <p:cNvSpPr txBox="1"/>
          <p:nvPr/>
        </p:nvSpPr>
        <p:spPr>
          <a:xfrm>
            <a:off x="1416050" y="4712970"/>
            <a:ext cx="4554220" cy="1198880"/>
          </a:xfrm>
          <a:prstGeom prst="rect">
            <a:avLst/>
          </a:prstGeom>
          <a:noFill/>
        </p:spPr>
        <p:txBody>
          <a:bodyPr wrap="square" rtlCol="0">
            <a:spAutoFit/>
          </a:bodyPr>
          <a:p>
            <a:pPr indent="457200" algn="just">
              <a:lnSpc>
                <a:spcPct val="150000"/>
              </a:lnSpc>
            </a:pPr>
            <a:r>
              <a:rPr lang="zh-CN" altLang="en-US" sz="2400" dirty="0"/>
              <a:t>该名大学生的复盘结果如右图。</a:t>
            </a:r>
            <a:endParaRPr lang="zh-CN" altLang="en-US" sz="2400" dirty="0"/>
          </a:p>
        </p:txBody>
      </p:sp>
      <p:pic>
        <p:nvPicPr>
          <p:cNvPr id="5" name="图片 4"/>
          <p:cNvPicPr>
            <a:picLocks noChangeAspect="1"/>
          </p:cNvPicPr>
          <p:nvPr/>
        </p:nvPicPr>
        <p:blipFill>
          <a:blip r:embed="rId1"/>
          <a:stretch>
            <a:fillRect/>
          </a:stretch>
        </p:blipFill>
        <p:spPr>
          <a:xfrm>
            <a:off x="5873750" y="2308860"/>
            <a:ext cx="6038850" cy="337629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a:solidFill>
            <a:schemeClr val="accent1"/>
          </a:solidFill>
        </p:spPr>
        <p:txBody>
          <a:bodyPr wrap="none">
            <a:spAutoFit/>
          </a:bodyPr>
          <a:lstStyle/>
          <a:p>
            <a:r>
              <a:rPr lang="zh-CN" altLang="en-US" sz="3200" dirty="0">
                <a:solidFill>
                  <a:schemeClr val="bg1"/>
                </a:solidFill>
              </a:rPr>
              <a:t>第一节  就业信息的获取与处理</a:t>
            </a:r>
            <a:endParaRPr lang="zh-CN" altLang="en-US" sz="3200" dirty="0">
              <a:solidFill>
                <a:schemeClr val="bg1"/>
              </a:solidFill>
            </a:endParaRPr>
          </a:p>
        </p:txBody>
      </p:sp>
      <p:sp>
        <p:nvSpPr>
          <p:cNvPr id="8" name="矩形 7"/>
          <p:cNvSpPr/>
          <p:nvPr/>
        </p:nvSpPr>
        <p:spPr>
          <a:xfrm>
            <a:off x="5370093" y="2057891"/>
            <a:ext cx="4515980" cy="584775"/>
          </a:xfrm>
          <a:prstGeom prst="rect">
            <a:avLst/>
          </a:prstGeom>
          <a:solidFill>
            <a:schemeClr val="bg1"/>
          </a:solidFill>
        </p:spPr>
        <p:txBody>
          <a:bodyPr wrap="none">
            <a:spAutoFit/>
          </a:bodyPr>
          <a:lstStyle/>
          <a:p>
            <a:r>
              <a:rPr lang="zh-CN" altLang="en-US" sz="3200" dirty="0"/>
              <a:t>第二节  求职材料的准备</a:t>
            </a:r>
            <a:endParaRPr lang="zh-CN" altLang="en-US" sz="3200" dirty="0"/>
          </a:p>
        </p:txBody>
      </p:sp>
      <p:sp>
        <p:nvSpPr>
          <p:cNvPr id="10" name="矩形 9"/>
          <p:cNvSpPr/>
          <p:nvPr/>
        </p:nvSpPr>
        <p:spPr>
          <a:xfrm>
            <a:off x="5370093" y="3071626"/>
            <a:ext cx="3284874" cy="584775"/>
          </a:xfrm>
          <a:prstGeom prst="rect">
            <a:avLst/>
          </a:prstGeom>
        </p:spPr>
        <p:txBody>
          <a:bodyPr wrap="none">
            <a:spAutoFit/>
          </a:bodyPr>
          <a:lstStyle/>
          <a:p>
            <a:r>
              <a:rPr lang="zh-CN" altLang="en-US" sz="3200" dirty="0"/>
              <a:t>第三节  面试攻略</a:t>
            </a:r>
            <a:endParaRPr lang="zh-CN" altLang="en-US" sz="3200" dirty="0"/>
          </a:p>
        </p:txBody>
      </p:sp>
      <p:sp>
        <p:nvSpPr>
          <p:cNvPr id="13" name="double-left-arrows_45721"/>
          <p:cNvSpPr>
            <a:spLocks noChangeAspect="1"/>
          </p:cNvSpPr>
          <p:nvPr/>
        </p:nvSpPr>
        <p:spPr bwMode="auto">
          <a:xfrm flipH="1">
            <a:off x="4596663" y="1066704"/>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18686"/>
            <a:ext cx="3284874" cy="584775"/>
          </a:xfrm>
          <a:prstGeom prst="rect">
            <a:avLst/>
          </a:prstGeom>
        </p:spPr>
        <p:txBody>
          <a:bodyPr wrap="none">
            <a:spAutoFit/>
          </a:bodyPr>
          <a:lstStyle/>
          <a:p>
            <a:r>
              <a:rPr lang="zh-CN" altLang="en-US" sz="3200" dirty="0"/>
              <a:t>第四节  笔试攻略</a:t>
            </a:r>
            <a:endParaRPr lang="zh-CN" altLang="en-US" sz="3200" dirty="0"/>
          </a:p>
        </p:txBody>
      </p:sp>
      <p:sp>
        <p:nvSpPr>
          <p:cNvPr id="9" name="矩形 8"/>
          <p:cNvSpPr/>
          <p:nvPr/>
        </p:nvSpPr>
        <p:spPr>
          <a:xfrm>
            <a:off x="5370093" y="4965747"/>
            <a:ext cx="4066540" cy="583565"/>
          </a:xfrm>
          <a:prstGeom prst="rect">
            <a:avLst/>
          </a:prstGeom>
        </p:spPr>
        <p:txBody>
          <a:bodyPr wrap="none">
            <a:spAutoFit/>
          </a:bodyPr>
          <a:lstStyle/>
          <a:p>
            <a:r>
              <a:rPr lang="zh-CN" altLang="en-US" sz="3200" dirty="0"/>
              <a:t>第五节  毕业手续办理</a:t>
            </a:r>
            <a:endParaRPr lang="zh-CN" altLang="en-US" sz="3200" dirty="0"/>
          </a:p>
        </p:txBody>
      </p:sp>
      <p:sp>
        <p:nvSpPr>
          <p:cNvPr id="2" name="矩形 1"/>
          <p:cNvSpPr/>
          <p:nvPr/>
        </p:nvSpPr>
        <p:spPr>
          <a:xfrm>
            <a:off x="5370093" y="5852842"/>
            <a:ext cx="3253740" cy="583565"/>
          </a:xfrm>
          <a:prstGeom prst="rect">
            <a:avLst/>
          </a:prstGeom>
        </p:spPr>
        <p:txBody>
          <a:bodyPr wrap="none">
            <a:spAutoFit/>
          </a:bodyPr>
          <a:p>
            <a:r>
              <a:rPr lang="zh-CN" altLang="en-US" sz="3200" dirty="0"/>
              <a:t>第六节  课堂实践</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p:spPr>
        <p:txBody>
          <a:bodyPr wrap="none">
            <a:spAutoFit/>
          </a:bodyPr>
          <a:lstStyle/>
          <a:p>
            <a:r>
              <a:rPr lang="zh-CN" altLang="en-US" sz="3200" dirty="0"/>
              <a:t>第一节  就业信息的获取与处理</a:t>
            </a:r>
            <a:endParaRPr lang="zh-CN" altLang="en-US" sz="3200" dirty="0"/>
          </a:p>
        </p:txBody>
      </p:sp>
      <p:sp>
        <p:nvSpPr>
          <p:cNvPr id="8" name="矩形 7"/>
          <p:cNvSpPr/>
          <p:nvPr/>
        </p:nvSpPr>
        <p:spPr>
          <a:xfrm>
            <a:off x="5370093" y="2057891"/>
            <a:ext cx="4515980" cy="584775"/>
          </a:xfrm>
          <a:prstGeom prst="rect">
            <a:avLst/>
          </a:prstGeom>
        </p:spPr>
        <p:txBody>
          <a:bodyPr wrap="none">
            <a:spAutoFit/>
          </a:bodyPr>
          <a:lstStyle/>
          <a:p>
            <a:r>
              <a:rPr lang="zh-CN" altLang="en-US" sz="3200" dirty="0"/>
              <a:t>第二节  求职材料的准备</a:t>
            </a:r>
            <a:endParaRPr lang="zh-CN" altLang="en-US" sz="3200" dirty="0"/>
          </a:p>
        </p:txBody>
      </p:sp>
      <p:sp>
        <p:nvSpPr>
          <p:cNvPr id="10" name="矩形 9"/>
          <p:cNvSpPr/>
          <p:nvPr/>
        </p:nvSpPr>
        <p:spPr>
          <a:xfrm>
            <a:off x="5370093" y="3049401"/>
            <a:ext cx="3284874" cy="584775"/>
          </a:xfrm>
          <a:prstGeom prst="rect">
            <a:avLst/>
          </a:prstGeom>
          <a:solidFill>
            <a:schemeClr val="accent1"/>
          </a:solidFill>
        </p:spPr>
        <p:txBody>
          <a:bodyPr wrap="none">
            <a:spAutoFit/>
          </a:bodyPr>
          <a:lstStyle/>
          <a:p>
            <a:r>
              <a:rPr lang="zh-CN" altLang="en-US" sz="3200" dirty="0">
                <a:solidFill>
                  <a:schemeClr val="bg1"/>
                </a:solidFill>
              </a:rPr>
              <a:t>第三节  面试攻略</a:t>
            </a:r>
            <a:endParaRPr lang="zh-CN" altLang="en-US" sz="3200" dirty="0">
              <a:solidFill>
                <a:schemeClr val="bg1"/>
              </a:solidFill>
            </a:endParaRPr>
          </a:p>
        </p:txBody>
      </p:sp>
      <p:sp>
        <p:nvSpPr>
          <p:cNvPr id="13" name="double-left-arrows_45721"/>
          <p:cNvSpPr>
            <a:spLocks noChangeAspect="1"/>
          </p:cNvSpPr>
          <p:nvPr/>
        </p:nvSpPr>
        <p:spPr bwMode="auto">
          <a:xfrm flipH="1">
            <a:off x="4596663" y="313894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85361"/>
            <a:ext cx="3284874" cy="584775"/>
          </a:xfrm>
          <a:prstGeom prst="rect">
            <a:avLst/>
          </a:prstGeom>
        </p:spPr>
        <p:txBody>
          <a:bodyPr wrap="none">
            <a:spAutoFit/>
          </a:bodyPr>
          <a:lstStyle/>
          <a:p>
            <a:r>
              <a:rPr lang="zh-CN" altLang="en-US" sz="3200" dirty="0"/>
              <a:t>第四节  笔试攻略</a:t>
            </a:r>
            <a:endParaRPr lang="zh-CN" altLang="en-US" sz="3200" dirty="0"/>
          </a:p>
        </p:txBody>
      </p:sp>
      <p:sp>
        <p:nvSpPr>
          <p:cNvPr id="9" name="矩形 8"/>
          <p:cNvSpPr/>
          <p:nvPr/>
        </p:nvSpPr>
        <p:spPr>
          <a:xfrm>
            <a:off x="5370093" y="5010197"/>
            <a:ext cx="4066540" cy="583565"/>
          </a:xfrm>
          <a:prstGeom prst="rect">
            <a:avLst/>
          </a:prstGeom>
        </p:spPr>
        <p:txBody>
          <a:bodyPr wrap="none">
            <a:spAutoFit/>
          </a:bodyPr>
          <a:lstStyle/>
          <a:p>
            <a:r>
              <a:rPr lang="zh-CN" altLang="en-US" sz="3200" dirty="0"/>
              <a:t>第五节  毕业手续办理</a:t>
            </a:r>
            <a:endParaRPr lang="zh-CN" altLang="en-US" sz="3200" dirty="0"/>
          </a:p>
        </p:txBody>
      </p:sp>
      <p:sp>
        <p:nvSpPr>
          <p:cNvPr id="2" name="矩形 1"/>
          <p:cNvSpPr/>
          <p:nvPr/>
        </p:nvSpPr>
        <p:spPr>
          <a:xfrm>
            <a:off x="5370093" y="5852207"/>
            <a:ext cx="3253740" cy="583565"/>
          </a:xfrm>
          <a:prstGeom prst="rect">
            <a:avLst/>
          </a:prstGeom>
        </p:spPr>
        <p:txBody>
          <a:bodyPr wrap="none">
            <a:spAutoFit/>
          </a:bodyPr>
          <a:p>
            <a:r>
              <a:rPr lang="zh-CN" altLang="en-US" sz="3200" dirty="0"/>
              <a:t>第六节  课堂实践</a:t>
            </a:r>
            <a:endParaRPr lang="zh-CN" alt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一、面试的内容</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8" name="文本框 43"/>
          <p:cNvSpPr txBox="1"/>
          <p:nvPr/>
        </p:nvSpPr>
        <p:spPr>
          <a:xfrm>
            <a:off x="534011" y="1168017"/>
            <a:ext cx="11052400" cy="1134413"/>
          </a:xfrm>
          <a:prstGeom prst="rect">
            <a:avLst/>
          </a:prstGeom>
          <a:noFill/>
        </p:spPr>
        <p:txBody>
          <a:bodyPr wrap="square" rtlCol="0">
            <a:spAutoFit/>
          </a:bodyPr>
          <a:lstStyle/>
          <a:p>
            <a:pPr indent="457200" algn="just">
              <a:lnSpc>
                <a:spcPct val="150000"/>
              </a:lnSpc>
            </a:pPr>
            <a:r>
              <a:rPr lang="zh-CN" altLang="en-US" sz="2400" dirty="0"/>
              <a:t>在人员甄选实践中，面试官可通过面试测评来加深对求职者的考察，从而判断出求职者是否适合相关工作岗位。面试测评的主要内容有以下几个方面。</a:t>
            </a:r>
            <a:endParaRPr lang="zh-CN" altLang="en-US" sz="2400" dirty="0"/>
          </a:p>
        </p:txBody>
      </p:sp>
      <p:grpSp>
        <p:nvGrpSpPr>
          <p:cNvPr id="9" name="组合 8"/>
          <p:cNvGrpSpPr/>
          <p:nvPr/>
        </p:nvGrpSpPr>
        <p:grpSpPr>
          <a:xfrm>
            <a:off x="2711335" y="2360878"/>
            <a:ext cx="6086942" cy="4480549"/>
            <a:chOff x="2985413" y="1399246"/>
            <a:chExt cx="6495206" cy="4781069"/>
          </a:xfrm>
        </p:grpSpPr>
        <p:grpSp>
          <p:nvGrpSpPr>
            <p:cNvPr id="10" name="Group 59"/>
            <p:cNvGrpSpPr/>
            <p:nvPr/>
          </p:nvGrpSpPr>
          <p:grpSpPr bwMode="auto">
            <a:xfrm>
              <a:off x="6220317" y="2745758"/>
              <a:ext cx="2598400" cy="901909"/>
              <a:chOff x="2437" y="1458"/>
              <a:chExt cx="1637" cy="568"/>
            </a:xfrm>
          </p:grpSpPr>
          <p:sp>
            <p:nvSpPr>
              <p:cNvPr id="45" name="Freeform 60"/>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46" name="Freeform 61"/>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sp>
            <p:nvSpPr>
              <p:cNvPr id="47"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lgn="ctr">
                  <a:defRPr/>
                </a:pPr>
                <a:endParaRPr lang="zh-CN" altLang="en-US" sz="2400" kern="0">
                  <a:solidFill>
                    <a:sysClr val="windowText" lastClr="000000"/>
                  </a:solidFill>
                </a:endParaRPr>
              </a:p>
            </p:txBody>
          </p:sp>
        </p:grpSp>
        <p:grpSp>
          <p:nvGrpSpPr>
            <p:cNvPr id="11" name="Group 65"/>
            <p:cNvGrpSpPr/>
            <p:nvPr/>
          </p:nvGrpSpPr>
          <p:grpSpPr bwMode="auto">
            <a:xfrm>
              <a:off x="3439379" y="3291984"/>
              <a:ext cx="2596813" cy="901909"/>
              <a:chOff x="697" y="1704"/>
              <a:chExt cx="1636" cy="568"/>
            </a:xfrm>
          </p:grpSpPr>
          <p:sp>
            <p:nvSpPr>
              <p:cNvPr id="42" name="Freeform 66"/>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43" name="Freeform 67"/>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sp>
            <p:nvSpPr>
              <p:cNvPr id="44"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lgn="ctr">
                  <a:defRPr/>
                </a:pPr>
                <a:endParaRPr lang="zh-CN" altLang="en-US" sz="2400" kern="0">
                  <a:solidFill>
                    <a:sysClr val="windowText" lastClr="000000"/>
                  </a:solidFill>
                </a:endParaRPr>
              </a:p>
            </p:txBody>
          </p:sp>
        </p:grpSp>
        <p:grpSp>
          <p:nvGrpSpPr>
            <p:cNvPr id="12" name="Group 78"/>
            <p:cNvGrpSpPr/>
            <p:nvPr/>
          </p:nvGrpSpPr>
          <p:grpSpPr bwMode="auto">
            <a:xfrm>
              <a:off x="6015557" y="1399246"/>
              <a:ext cx="228570" cy="4781069"/>
              <a:chOff x="3391" y="1309"/>
              <a:chExt cx="144" cy="3011"/>
            </a:xfrm>
          </p:grpSpPr>
          <p:sp>
            <p:nvSpPr>
              <p:cNvPr id="40"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lgn="ctr">
                  <a:defRPr/>
                </a:pPr>
                <a:endParaRPr lang="zh-CN" altLang="en-US" sz="2400" kern="0">
                  <a:solidFill>
                    <a:sysClr val="windowText" lastClr="000000"/>
                  </a:solidFill>
                </a:endParaRPr>
              </a:p>
            </p:txBody>
          </p:sp>
          <p:sp>
            <p:nvSpPr>
              <p:cNvPr id="41"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lgn="ctr">
                  <a:defRPr/>
                </a:pPr>
                <a:endParaRPr lang="zh-CN" altLang="en-US" sz="2400" kern="0">
                  <a:solidFill>
                    <a:sysClr val="windowText" lastClr="000000"/>
                  </a:solidFill>
                </a:endParaRPr>
              </a:p>
            </p:txBody>
          </p:sp>
        </p:grpSp>
        <p:grpSp>
          <p:nvGrpSpPr>
            <p:cNvPr id="13" name="Group 81"/>
            <p:cNvGrpSpPr/>
            <p:nvPr/>
          </p:nvGrpSpPr>
          <p:grpSpPr bwMode="auto">
            <a:xfrm>
              <a:off x="4417152" y="2445651"/>
              <a:ext cx="1657135" cy="881267"/>
              <a:chOff x="2384" y="1968"/>
              <a:chExt cx="1044" cy="555"/>
            </a:xfrm>
          </p:grpSpPr>
          <p:sp>
            <p:nvSpPr>
              <p:cNvPr id="37"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lgn="ctr">
                  <a:defRPr/>
                </a:pPr>
                <a:endParaRPr lang="zh-CN" altLang="en-US" sz="2400" kern="0">
                  <a:solidFill>
                    <a:sysClr val="windowText" lastClr="000000"/>
                  </a:solidFill>
                </a:endParaRPr>
              </a:p>
            </p:txBody>
          </p:sp>
          <p:sp>
            <p:nvSpPr>
              <p:cNvPr id="38" name="Freeform 83"/>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39" name="Freeform 84"/>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grpSp>
        <p:grpSp>
          <p:nvGrpSpPr>
            <p:cNvPr id="14" name="Group 86"/>
            <p:cNvGrpSpPr/>
            <p:nvPr/>
          </p:nvGrpSpPr>
          <p:grpSpPr bwMode="auto">
            <a:xfrm>
              <a:off x="2985413" y="4641672"/>
              <a:ext cx="3066651" cy="806637"/>
              <a:chOff x="1482" y="3351"/>
              <a:chExt cx="1932" cy="508"/>
            </a:xfrm>
          </p:grpSpPr>
          <p:sp>
            <p:nvSpPr>
              <p:cNvPr id="34"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lgn="ctr">
                  <a:defRPr/>
                </a:pPr>
                <a:endParaRPr lang="zh-CN" altLang="en-US" sz="2400" kern="0">
                  <a:solidFill>
                    <a:sysClr val="windowText" lastClr="000000"/>
                  </a:solidFill>
                </a:endParaRPr>
              </a:p>
            </p:txBody>
          </p:sp>
          <p:sp>
            <p:nvSpPr>
              <p:cNvPr id="35" name="Freeform 88"/>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36" name="Freeform 89"/>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grpSp>
        <p:grpSp>
          <p:nvGrpSpPr>
            <p:cNvPr id="15" name="Group 92"/>
            <p:cNvGrpSpPr/>
            <p:nvPr/>
          </p:nvGrpSpPr>
          <p:grpSpPr bwMode="auto">
            <a:xfrm>
              <a:off x="6199682" y="4122439"/>
              <a:ext cx="3280937" cy="806637"/>
              <a:chOff x="3496" y="3024"/>
              <a:chExt cx="2183" cy="508"/>
            </a:xfrm>
          </p:grpSpPr>
          <p:sp>
            <p:nvSpPr>
              <p:cNvPr id="27"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lgn="ctr">
                  <a:defRPr/>
                </a:pPr>
                <a:endParaRPr lang="zh-CN" altLang="en-US" sz="2400" kern="0">
                  <a:solidFill>
                    <a:sysClr val="windowText" lastClr="000000"/>
                  </a:solidFill>
                </a:endParaRPr>
              </a:p>
            </p:txBody>
          </p:sp>
          <p:sp>
            <p:nvSpPr>
              <p:cNvPr id="28" name="Freeform 94"/>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29" name="Freeform 95"/>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grpSp>
        <p:grpSp>
          <p:nvGrpSpPr>
            <p:cNvPr id="16" name="Group 98"/>
            <p:cNvGrpSpPr/>
            <p:nvPr/>
          </p:nvGrpSpPr>
          <p:grpSpPr bwMode="auto">
            <a:xfrm>
              <a:off x="6199682" y="1881958"/>
              <a:ext cx="1771420" cy="881267"/>
              <a:chOff x="2345" y="1092"/>
              <a:chExt cx="1116" cy="555"/>
            </a:xfrm>
          </p:grpSpPr>
          <p:sp>
            <p:nvSpPr>
              <p:cNvPr id="23"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lgn="ctr">
                  <a:defRPr/>
                </a:pPr>
                <a:endParaRPr lang="zh-CN" altLang="en-US" sz="2400" kern="0">
                  <a:solidFill>
                    <a:sysClr val="windowText" lastClr="000000"/>
                  </a:solidFill>
                </a:endParaRPr>
              </a:p>
            </p:txBody>
          </p:sp>
          <p:grpSp>
            <p:nvGrpSpPr>
              <p:cNvPr id="24" name="Group 100"/>
              <p:cNvGrpSpPr/>
              <p:nvPr/>
            </p:nvGrpSpPr>
            <p:grpSpPr bwMode="auto">
              <a:xfrm>
                <a:off x="2414" y="1092"/>
                <a:ext cx="1047" cy="555"/>
                <a:chOff x="2414" y="1104"/>
                <a:chExt cx="975" cy="555"/>
              </a:xfrm>
            </p:grpSpPr>
            <p:sp>
              <p:nvSpPr>
                <p:cNvPr id="25"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lgn="ctr">
                    <a:defRPr/>
                  </a:pPr>
                  <a:endParaRPr lang="zh-CN" altLang="en-US" sz="2400" kern="0">
                    <a:solidFill>
                      <a:sysClr val="windowText" lastClr="000000"/>
                    </a:solidFill>
                  </a:endParaRPr>
                </a:p>
              </p:txBody>
            </p:sp>
            <p:sp>
              <p:nvSpPr>
                <p:cNvPr id="26"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lgn="ctr">
                    <a:defRPr/>
                  </a:pPr>
                  <a:endParaRPr lang="zh-CN" altLang="en-US" sz="2400" kern="0">
                    <a:solidFill>
                      <a:sysClr val="windowText" lastClr="000000"/>
                    </a:solidFill>
                  </a:endParaRPr>
                </a:p>
              </p:txBody>
            </p:sp>
          </p:grpSp>
        </p:grpSp>
        <p:sp>
          <p:nvSpPr>
            <p:cNvPr id="17" name="TextBox 29"/>
            <p:cNvSpPr txBox="1"/>
            <p:nvPr/>
          </p:nvSpPr>
          <p:spPr>
            <a:xfrm rot="508654">
              <a:off x="6275872" y="2050797"/>
              <a:ext cx="1511017"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2</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TextBox 30"/>
            <p:cNvSpPr txBox="1"/>
            <p:nvPr/>
          </p:nvSpPr>
          <p:spPr>
            <a:xfrm rot="20923364">
              <a:off x="4449917" y="2632628"/>
              <a:ext cx="1511017"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1</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TextBox 31"/>
            <p:cNvSpPr txBox="1"/>
            <p:nvPr/>
          </p:nvSpPr>
          <p:spPr>
            <a:xfrm rot="21168563">
              <a:off x="6609874" y="2960212"/>
              <a:ext cx="1511017"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4</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TextBox 32"/>
            <p:cNvSpPr txBox="1"/>
            <p:nvPr/>
          </p:nvSpPr>
          <p:spPr>
            <a:xfrm rot="354631">
              <a:off x="3950530" y="3486352"/>
              <a:ext cx="1809668"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3</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TextBox 33"/>
            <p:cNvSpPr txBox="1"/>
            <p:nvPr/>
          </p:nvSpPr>
          <p:spPr>
            <a:xfrm rot="21362588">
              <a:off x="3661303" y="4805241"/>
              <a:ext cx="1796658"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5</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2" name="TextBox 34"/>
            <p:cNvSpPr txBox="1"/>
            <p:nvPr/>
          </p:nvSpPr>
          <p:spPr>
            <a:xfrm rot="229781">
              <a:off x="7006059" y="4303254"/>
              <a:ext cx="2012907" cy="459783"/>
            </a:xfrm>
            <a:prstGeom prst="rect">
              <a:avLst/>
            </a:prstGeom>
            <a:noFill/>
          </p:spPr>
          <p:txBody>
            <a:bodyPr wrap="square" lIns="121917" tIns="60958" rIns="121917" bIns="60958" rtlCol="0">
              <a:spAutoFit/>
            </a:bodyPr>
            <a:lstStyle/>
            <a:p>
              <a:pPr algn="ctr"/>
              <a:r>
                <a:rPr lang="en-US" altLang="zh-CN" sz="2000" dirty="0">
                  <a:solidFill>
                    <a:schemeClr val="bg1">
                      <a:lumMod val="95000"/>
                    </a:schemeClr>
                  </a:solidFill>
                  <a:latin typeface="微软雅黑" panose="020B0503020204020204" pitchFamily="34" charset="-122"/>
                  <a:ea typeface="微软雅黑" panose="020B0503020204020204" pitchFamily="34" charset="-122"/>
                </a:rPr>
                <a:t>6</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48" name="矩形 64"/>
          <p:cNvSpPr>
            <a:spLocks noChangeArrowheads="1"/>
          </p:cNvSpPr>
          <p:nvPr/>
        </p:nvSpPr>
        <p:spPr bwMode="auto">
          <a:xfrm>
            <a:off x="1315963" y="295797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仪表风度</a:t>
            </a:r>
            <a:endParaRPr lang="zh-CN" altLang="en-US" sz="2000" b="1" dirty="0">
              <a:latin typeface="微软雅黑" panose="020B0503020204020204" pitchFamily="34" charset="-122"/>
              <a:ea typeface="微软雅黑" panose="020B0503020204020204" pitchFamily="34" charset="-122"/>
            </a:endParaRPr>
          </a:p>
        </p:txBody>
      </p:sp>
      <p:sp>
        <p:nvSpPr>
          <p:cNvPr id="49" name="矩形 64"/>
          <p:cNvSpPr>
            <a:spLocks noChangeArrowheads="1"/>
          </p:cNvSpPr>
          <p:nvPr/>
        </p:nvSpPr>
        <p:spPr bwMode="auto">
          <a:xfrm>
            <a:off x="1349264" y="425337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工作能力</a:t>
            </a:r>
            <a:endParaRPr lang="zh-CN" altLang="en-US" sz="2000" b="1" dirty="0">
              <a:latin typeface="微软雅黑" panose="020B0503020204020204" pitchFamily="34" charset="-122"/>
              <a:ea typeface="微软雅黑" panose="020B0503020204020204" pitchFamily="34" charset="-122"/>
            </a:endParaRPr>
          </a:p>
        </p:txBody>
      </p:sp>
      <p:sp>
        <p:nvSpPr>
          <p:cNvPr id="50" name="矩形 64"/>
          <p:cNvSpPr>
            <a:spLocks noChangeArrowheads="1"/>
          </p:cNvSpPr>
          <p:nvPr/>
        </p:nvSpPr>
        <p:spPr bwMode="auto">
          <a:xfrm>
            <a:off x="1315963" y="55847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工作态度</a:t>
            </a:r>
            <a:endParaRPr lang="zh-CN" altLang="en-US" sz="2000" b="1" dirty="0">
              <a:latin typeface="微软雅黑" panose="020B0503020204020204" pitchFamily="34" charset="-122"/>
              <a:ea typeface="微软雅黑" panose="020B0503020204020204" pitchFamily="34" charset="-122"/>
            </a:endParaRPr>
          </a:p>
        </p:txBody>
      </p:sp>
      <p:sp>
        <p:nvSpPr>
          <p:cNvPr id="51" name="矩形 64"/>
          <p:cNvSpPr>
            <a:spLocks noChangeArrowheads="1"/>
          </p:cNvSpPr>
          <p:nvPr/>
        </p:nvSpPr>
        <p:spPr bwMode="auto">
          <a:xfrm>
            <a:off x="9035466" y="295797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专业知识</a:t>
            </a:r>
            <a:endParaRPr lang="zh-CN" altLang="en-US" sz="2000" b="1" dirty="0">
              <a:latin typeface="微软雅黑" panose="020B0503020204020204" pitchFamily="34" charset="-122"/>
              <a:ea typeface="微软雅黑" panose="020B0503020204020204" pitchFamily="34" charset="-122"/>
            </a:endParaRPr>
          </a:p>
        </p:txBody>
      </p:sp>
      <p:sp>
        <p:nvSpPr>
          <p:cNvPr id="52" name="矩形 64"/>
          <p:cNvSpPr>
            <a:spLocks noChangeArrowheads="1"/>
          </p:cNvSpPr>
          <p:nvPr/>
        </p:nvSpPr>
        <p:spPr bwMode="auto">
          <a:xfrm>
            <a:off x="9025922" y="425337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应变能力</a:t>
            </a:r>
            <a:endParaRPr lang="zh-CN" altLang="en-US" sz="2000" b="1" dirty="0">
              <a:latin typeface="微软雅黑" panose="020B0503020204020204" pitchFamily="34" charset="-122"/>
              <a:ea typeface="微软雅黑" panose="020B0503020204020204" pitchFamily="34" charset="-122"/>
            </a:endParaRPr>
          </a:p>
        </p:txBody>
      </p:sp>
      <p:sp>
        <p:nvSpPr>
          <p:cNvPr id="53" name="矩形 64"/>
          <p:cNvSpPr>
            <a:spLocks noChangeArrowheads="1"/>
          </p:cNvSpPr>
          <p:nvPr/>
        </p:nvSpPr>
        <p:spPr bwMode="auto">
          <a:xfrm>
            <a:off x="9276374" y="55847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buFontTx/>
              <a:buNone/>
            </a:pPr>
            <a:r>
              <a:rPr lang="zh-CN" altLang="en-US" sz="2000" b="1" dirty="0">
                <a:latin typeface="微软雅黑" panose="020B0503020204020204" pitchFamily="34" charset="-122"/>
                <a:ea typeface="微软雅黑" panose="020B0503020204020204" pitchFamily="34" charset="-122"/>
              </a:rPr>
              <a:t>求职动机</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．问答式面试</a:t>
            </a:r>
            <a:endParaRPr lang="zh-CN" altLang="en-US" sz="2800" b="1" dirty="0">
              <a:solidFill>
                <a:schemeClr val="bg1"/>
              </a:solidFill>
            </a:endParaRPr>
          </a:p>
        </p:txBody>
      </p:sp>
      <p:sp>
        <p:nvSpPr>
          <p:cNvPr id="55" name="文本框 43"/>
          <p:cNvSpPr txBox="1"/>
          <p:nvPr/>
        </p:nvSpPr>
        <p:spPr>
          <a:xfrm>
            <a:off x="1045210" y="2294890"/>
            <a:ext cx="10170795" cy="2306955"/>
          </a:xfrm>
          <a:prstGeom prst="rect">
            <a:avLst/>
          </a:prstGeom>
          <a:noFill/>
        </p:spPr>
        <p:txBody>
          <a:bodyPr wrap="square" rtlCol="0">
            <a:spAutoFit/>
          </a:bodyPr>
          <a:lstStyle/>
          <a:p>
            <a:pPr indent="457200" algn="just">
              <a:lnSpc>
                <a:spcPct val="150000"/>
              </a:lnSpc>
            </a:pPr>
            <a:r>
              <a:rPr lang="zh-CN" altLang="en-US" sz="2400" dirty="0"/>
              <a:t>由面试官按照事先拟订的提纲对求职者进行发问，由求职者予以回答。目的在于观察求职者在特殊环境中的表现，考核求职者的专业知识与业务能力。</a:t>
            </a:r>
            <a:endParaRPr lang="zh-CN" altLang="en-US" sz="2400" dirty="0"/>
          </a:p>
          <a:p>
            <a:pPr indent="457200" algn="just">
              <a:lnSpc>
                <a:spcPct val="150000"/>
              </a:lnSpc>
            </a:pPr>
            <a:endParaRPr lang="zh-CN" altLang="en-US" sz="2400" dirty="0"/>
          </a:p>
        </p:txBody>
      </p:sp>
      <p:grpSp>
        <p:nvGrpSpPr>
          <p:cNvPr id="4" name="组合 3"/>
          <p:cNvGrpSpPr>
            <a:grpSpLocks noChangeAspect="1"/>
          </p:cNvGrpSpPr>
          <p:nvPr/>
        </p:nvGrpSpPr>
        <p:grpSpPr>
          <a:xfrm>
            <a:off x="512445" y="4291965"/>
            <a:ext cx="1283335" cy="2437130"/>
            <a:chOff x="3046809" y="3253979"/>
            <a:chExt cx="345282" cy="656034"/>
          </a:xfrm>
          <a:effectLst>
            <a:outerShdw blurRad="76200" dir="18900000" sy="23000" kx="-1200000" algn="bl" rotWithShape="0">
              <a:prstClr val="black">
                <a:alpha val="20000"/>
              </a:prstClr>
            </a:outerShdw>
          </a:effectLst>
        </p:grpSpPr>
        <p:sp>
          <p:nvSpPr>
            <p:cNvPr id="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2" name="文本框 43"/>
          <p:cNvSpPr txBox="1"/>
          <p:nvPr/>
        </p:nvSpPr>
        <p:spPr>
          <a:xfrm>
            <a:off x="1600835" y="3895725"/>
            <a:ext cx="9625965" cy="2306955"/>
          </a:xfrm>
          <a:prstGeom prst="rect">
            <a:avLst/>
          </a:prstGeom>
          <a:noFill/>
        </p:spPr>
        <p:txBody>
          <a:bodyPr wrap="square" rtlCol="0">
            <a:spAutoFit/>
          </a:bodyPr>
          <a:p>
            <a:pPr indent="457200" algn="just">
              <a:lnSpc>
                <a:spcPct val="150000"/>
              </a:lnSpc>
            </a:pPr>
            <a:endParaRPr lang="zh-CN" altLang="en-US" sz="2400" dirty="0"/>
          </a:p>
          <a:p>
            <a:pPr indent="457200" algn="just">
              <a:lnSpc>
                <a:spcPct val="150000"/>
              </a:lnSpc>
            </a:pPr>
            <a:r>
              <a:rPr lang="en-US" altLang="zh-CN" sz="2400" dirty="0"/>
              <a:t>   </a:t>
            </a:r>
            <a:r>
              <a:rPr lang="zh-CN" altLang="en-US" sz="2400" dirty="0"/>
              <a:t>在问答式面试中，大学生应该提前准备好基本问题的回答，如自我介绍、教育背景和工作经验等，同时，在面试中积极倾听，确保完全理解问题后再作答。</a:t>
            </a:r>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．压力式面试</a:t>
            </a:r>
            <a:endParaRPr lang="zh-CN" altLang="en-US" sz="2800" b="1" dirty="0">
              <a:solidFill>
                <a:schemeClr val="bg1"/>
              </a:solidFill>
            </a:endParaRPr>
          </a:p>
        </p:txBody>
      </p:sp>
      <p:sp>
        <p:nvSpPr>
          <p:cNvPr id="48" name="文本框 43"/>
          <p:cNvSpPr txBox="1"/>
          <p:nvPr/>
        </p:nvSpPr>
        <p:spPr>
          <a:xfrm>
            <a:off x="534012" y="2678164"/>
            <a:ext cx="4720376" cy="3415030"/>
          </a:xfrm>
          <a:prstGeom prst="rect">
            <a:avLst/>
          </a:prstGeom>
          <a:noFill/>
        </p:spPr>
        <p:txBody>
          <a:bodyPr wrap="square" rtlCol="0">
            <a:spAutoFit/>
          </a:bodyPr>
          <a:lstStyle/>
          <a:p>
            <a:pPr indent="457200" algn="just">
              <a:lnSpc>
                <a:spcPct val="150000"/>
              </a:lnSpc>
            </a:pPr>
            <a:r>
              <a:rPr lang="zh-CN" altLang="en-US" sz="2400" dirty="0"/>
              <a:t>由面试官对求职者施加压力，就某一问题或某一事件对求职者连续发问，追根问底直至无以对答。目的在于观察求职者在压力下的思维敏捷程度及应变能力。</a:t>
            </a:r>
            <a:endParaRPr lang="zh-CN" altLang="en-US" sz="2400" dirty="0"/>
          </a:p>
          <a:p>
            <a:pPr indent="457200" algn="just">
              <a:lnSpc>
                <a:spcPct val="150000"/>
              </a:lnSpc>
            </a:pPr>
            <a:endParaRPr lang="zh-CN" altLang="en-US" sz="2400" dirty="0"/>
          </a:p>
        </p:txBody>
      </p:sp>
      <p:sp>
        <p:nvSpPr>
          <p:cNvPr id="5" name="文本框 43"/>
          <p:cNvSpPr txBox="1"/>
          <p:nvPr/>
        </p:nvSpPr>
        <p:spPr>
          <a:xfrm>
            <a:off x="5568927" y="2611489"/>
            <a:ext cx="4720376" cy="2861310"/>
          </a:xfrm>
          <a:prstGeom prst="rect">
            <a:avLst/>
          </a:prstGeom>
          <a:noFill/>
        </p:spPr>
        <p:txBody>
          <a:bodyPr wrap="square" rtlCol="0">
            <a:spAutoFit/>
          </a:bodyPr>
          <a:p>
            <a:pPr indent="457200" algn="just">
              <a:lnSpc>
                <a:spcPct val="150000"/>
              </a:lnSpc>
            </a:pPr>
            <a:r>
              <a:rPr lang="zh-CN" altLang="en-US" sz="2400" dirty="0"/>
              <a:t>面对压力面试，大学生应管理好自己的情绪，然后保持冷静，即使遇到难以回答的问题也不慌乱，可以请求片刻思考时间，展现解决问题的冷静态度。</a:t>
            </a:r>
            <a:endParaRPr lang="zh-CN" altLang="en-US" sz="2400" dirty="0"/>
          </a:p>
        </p:txBody>
      </p:sp>
      <p:grpSp>
        <p:nvGrpSpPr>
          <p:cNvPr id="6" name="组合 5"/>
          <p:cNvGrpSpPr>
            <a:grpSpLocks noChangeAspect="1"/>
          </p:cNvGrpSpPr>
          <p:nvPr/>
        </p:nvGrpSpPr>
        <p:grpSpPr>
          <a:xfrm flipH="1">
            <a:off x="10020300" y="3316605"/>
            <a:ext cx="1283335" cy="2437130"/>
            <a:chOff x="3046809" y="3253979"/>
            <a:chExt cx="345282" cy="656034"/>
          </a:xfrm>
          <a:effectLst>
            <a:outerShdw blurRad="76200" dir="18900000" sy="23000" kx="-1200000" algn="bl" rotWithShape="0">
              <a:prstClr val="black">
                <a:alpha val="20000"/>
              </a:prstClr>
            </a:outerShdw>
          </a:effectLst>
        </p:grpSpPr>
        <p:sp>
          <p:nvSpPr>
            <p:cNvPr id="7"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．综合问答面试</a:t>
            </a:r>
            <a:endParaRPr lang="zh-CN" altLang="en-US" sz="2800" b="1" dirty="0">
              <a:solidFill>
                <a:schemeClr val="bg1"/>
              </a:solidFill>
            </a:endParaRPr>
          </a:p>
        </p:txBody>
      </p:sp>
      <p:sp>
        <p:nvSpPr>
          <p:cNvPr id="55" name="文本框 43"/>
          <p:cNvSpPr txBox="1"/>
          <p:nvPr/>
        </p:nvSpPr>
        <p:spPr>
          <a:xfrm>
            <a:off x="1045210" y="2294890"/>
            <a:ext cx="10170795" cy="1198880"/>
          </a:xfrm>
          <a:prstGeom prst="rect">
            <a:avLst/>
          </a:prstGeom>
          <a:noFill/>
        </p:spPr>
        <p:txBody>
          <a:bodyPr wrap="square" rtlCol="0">
            <a:spAutoFit/>
          </a:bodyPr>
          <a:lstStyle/>
          <a:p>
            <a:pPr indent="457200" algn="just">
              <a:lnSpc>
                <a:spcPct val="150000"/>
              </a:lnSpc>
            </a:pPr>
            <a:r>
              <a:rPr lang="zh-CN" altLang="en-US" sz="2400" dirty="0"/>
              <a:t>综合问答面试形式往往涵盖多种类型的话题，从专业技能到个人兴趣、价值观等。目的是全面了解求职者的综合素质。</a:t>
            </a:r>
            <a:endParaRPr lang="zh-CN" altLang="en-US" sz="2400" dirty="0"/>
          </a:p>
        </p:txBody>
      </p:sp>
      <p:grpSp>
        <p:nvGrpSpPr>
          <p:cNvPr id="4" name="组合 3"/>
          <p:cNvGrpSpPr>
            <a:grpSpLocks noChangeAspect="1"/>
          </p:cNvGrpSpPr>
          <p:nvPr/>
        </p:nvGrpSpPr>
        <p:grpSpPr>
          <a:xfrm>
            <a:off x="512445" y="4291965"/>
            <a:ext cx="1283335" cy="2437130"/>
            <a:chOff x="3046809" y="3253979"/>
            <a:chExt cx="345282" cy="656034"/>
          </a:xfrm>
          <a:effectLst>
            <a:outerShdw blurRad="76200" dir="18900000" sy="23000" kx="-1200000" algn="bl" rotWithShape="0">
              <a:prstClr val="black">
                <a:alpha val="20000"/>
              </a:prstClr>
            </a:outerShdw>
          </a:effectLst>
        </p:grpSpPr>
        <p:sp>
          <p:nvSpPr>
            <p:cNvPr id="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2" name="文本框 43"/>
          <p:cNvSpPr txBox="1"/>
          <p:nvPr/>
        </p:nvSpPr>
        <p:spPr>
          <a:xfrm>
            <a:off x="1600835" y="3895725"/>
            <a:ext cx="9625965" cy="1753235"/>
          </a:xfrm>
          <a:prstGeom prst="rect">
            <a:avLst/>
          </a:prstGeom>
          <a:noFill/>
        </p:spPr>
        <p:txBody>
          <a:bodyPr wrap="square" rtlCol="0">
            <a:spAutoFit/>
          </a:bodyPr>
          <a:p>
            <a:pPr indent="457200" algn="just">
              <a:lnSpc>
                <a:spcPct val="150000"/>
              </a:lnSpc>
            </a:pPr>
            <a:r>
              <a:rPr lang="zh-CN" altLang="en-US" sz="2400" dirty="0"/>
              <a:t>面对综合问答面试，大学生可以通过回顾和讲述个人经历、成就及应对挑战的故事来向面试官展示真实的自我，并用具体的事例支持相关论点，让面试官看到自己的多维度能力。</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．结构化面试</a:t>
            </a:r>
            <a:endParaRPr lang="zh-CN" altLang="en-US" sz="2800" b="1" dirty="0">
              <a:solidFill>
                <a:schemeClr val="bg1"/>
              </a:solidFill>
            </a:endParaRPr>
          </a:p>
        </p:txBody>
      </p:sp>
      <p:sp>
        <p:nvSpPr>
          <p:cNvPr id="55" name="文本框 43"/>
          <p:cNvSpPr txBox="1"/>
          <p:nvPr/>
        </p:nvSpPr>
        <p:spPr>
          <a:xfrm>
            <a:off x="1045210" y="2294890"/>
            <a:ext cx="10170795" cy="1198880"/>
          </a:xfrm>
          <a:prstGeom prst="rect">
            <a:avLst/>
          </a:prstGeom>
          <a:noFill/>
        </p:spPr>
        <p:txBody>
          <a:bodyPr wrap="square" rtlCol="0">
            <a:spAutoFit/>
          </a:bodyPr>
          <a:lstStyle/>
          <a:p>
            <a:pPr indent="457200" algn="just">
              <a:lnSpc>
                <a:spcPct val="150000"/>
              </a:lnSpc>
            </a:pPr>
            <a:r>
              <a:rPr lang="zh-CN" altLang="en-US" sz="2400" dirty="0"/>
              <a:t>结构化面试是指根据特定职位的胜任要求，遵循固定的程序，采用专门的题库、评价标准和评价方法开展的面试。</a:t>
            </a:r>
            <a:endParaRPr lang="zh-CN" altLang="en-US" sz="2400" dirty="0"/>
          </a:p>
        </p:txBody>
      </p:sp>
      <p:grpSp>
        <p:nvGrpSpPr>
          <p:cNvPr id="4" name="组合 3"/>
          <p:cNvGrpSpPr>
            <a:grpSpLocks noChangeAspect="1"/>
          </p:cNvGrpSpPr>
          <p:nvPr/>
        </p:nvGrpSpPr>
        <p:grpSpPr>
          <a:xfrm>
            <a:off x="512445" y="4291965"/>
            <a:ext cx="1283335" cy="2437130"/>
            <a:chOff x="3046809" y="3253979"/>
            <a:chExt cx="345282" cy="656034"/>
          </a:xfrm>
          <a:effectLst>
            <a:outerShdw blurRad="76200" dir="18900000" sy="23000" kx="-1200000" algn="bl" rotWithShape="0">
              <a:prstClr val="black">
                <a:alpha val="20000"/>
              </a:prstClr>
            </a:outerShdw>
          </a:effectLst>
        </p:grpSpPr>
        <p:sp>
          <p:nvSpPr>
            <p:cNvPr id="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2" name="文本框 43"/>
          <p:cNvSpPr txBox="1"/>
          <p:nvPr/>
        </p:nvSpPr>
        <p:spPr>
          <a:xfrm>
            <a:off x="1600835" y="3895725"/>
            <a:ext cx="9625965" cy="1198880"/>
          </a:xfrm>
          <a:prstGeom prst="rect">
            <a:avLst/>
          </a:prstGeom>
          <a:noFill/>
        </p:spPr>
        <p:txBody>
          <a:bodyPr wrap="square" rtlCol="0">
            <a:spAutoFit/>
          </a:bodyPr>
          <a:p>
            <a:pPr indent="457200" algn="just">
              <a:lnSpc>
                <a:spcPct val="150000"/>
              </a:lnSpc>
            </a:pPr>
            <a:r>
              <a:rPr lang="zh-CN" altLang="en-US" sz="2400" dirty="0"/>
              <a:t>在结构化面试中，大学生应该了解可能的面试问题，并准备相应的回答。</a:t>
            </a: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a:t>
            </a:r>
            <a:r>
              <a:rPr lang="zh-CN" altLang="en-US" sz="2800" b="1" dirty="0">
                <a:solidFill>
                  <a:schemeClr val="bg1"/>
                </a:solidFill>
              </a:rPr>
              <a:t>．半结构化面试</a:t>
            </a:r>
            <a:endParaRPr lang="zh-CN" altLang="en-US" sz="2800" b="1" dirty="0">
              <a:solidFill>
                <a:schemeClr val="bg1"/>
              </a:solidFill>
            </a:endParaRPr>
          </a:p>
        </p:txBody>
      </p:sp>
      <p:sp>
        <p:nvSpPr>
          <p:cNvPr id="55" name="文本框 43"/>
          <p:cNvSpPr txBox="1"/>
          <p:nvPr/>
        </p:nvSpPr>
        <p:spPr>
          <a:xfrm>
            <a:off x="1045210" y="2294890"/>
            <a:ext cx="10170795" cy="1753235"/>
          </a:xfrm>
          <a:prstGeom prst="rect">
            <a:avLst/>
          </a:prstGeom>
          <a:noFill/>
        </p:spPr>
        <p:txBody>
          <a:bodyPr wrap="square" rtlCol="0">
            <a:spAutoFit/>
          </a:bodyPr>
          <a:lstStyle/>
          <a:p>
            <a:pPr indent="457200" algn="just">
              <a:lnSpc>
                <a:spcPct val="150000"/>
              </a:lnSpc>
            </a:pPr>
            <a:r>
              <a:rPr lang="zh-CN" altLang="en-US" sz="2400" dirty="0"/>
              <a:t>半结构化面试介于非结构化面试和结构化面试之间，它结合了两者的优点，有效地避免了两者的不足。在半结构化面试中，面试官会使用一系列预设问题作为指导，但也可能根据需要调整或添加问题。</a:t>
            </a:r>
            <a:endParaRPr lang="zh-CN" altLang="en-US" sz="2400" dirty="0"/>
          </a:p>
        </p:txBody>
      </p:sp>
      <p:grpSp>
        <p:nvGrpSpPr>
          <p:cNvPr id="4" name="组合 3"/>
          <p:cNvGrpSpPr>
            <a:grpSpLocks noChangeAspect="1"/>
          </p:cNvGrpSpPr>
          <p:nvPr/>
        </p:nvGrpSpPr>
        <p:grpSpPr>
          <a:xfrm>
            <a:off x="512445" y="4291965"/>
            <a:ext cx="1283335" cy="2437130"/>
            <a:chOff x="3046809" y="3253979"/>
            <a:chExt cx="345282" cy="656034"/>
          </a:xfrm>
          <a:effectLst>
            <a:outerShdw blurRad="76200" dir="18900000" sy="23000" kx="-1200000" algn="bl" rotWithShape="0">
              <a:prstClr val="black">
                <a:alpha val="20000"/>
              </a:prstClr>
            </a:outerShdw>
          </a:effectLst>
        </p:grpSpPr>
        <p:sp>
          <p:nvSpPr>
            <p:cNvPr id="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2" name="文本框 43"/>
          <p:cNvSpPr txBox="1"/>
          <p:nvPr/>
        </p:nvSpPr>
        <p:spPr>
          <a:xfrm>
            <a:off x="1600835" y="4601845"/>
            <a:ext cx="9625965" cy="1198880"/>
          </a:xfrm>
          <a:prstGeom prst="rect">
            <a:avLst/>
          </a:prstGeom>
          <a:noFill/>
        </p:spPr>
        <p:txBody>
          <a:bodyPr wrap="square" rtlCol="0">
            <a:spAutoFit/>
          </a:bodyPr>
          <a:p>
            <a:pPr indent="457200" algn="just">
              <a:lnSpc>
                <a:spcPct val="150000"/>
              </a:lnSpc>
            </a:pPr>
            <a:r>
              <a:rPr lang="zh-CN" altLang="en-US" sz="2400" dirty="0"/>
              <a:t>在半结构化面试中，大学生要具备良好的应变能力，能够灵活地处理预设问题和即兴问题。</a:t>
            </a:r>
            <a:endParaRPr lang="zh-CN" alt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二、面试的形式</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4" name="圆角矩形 29"/>
          <p:cNvSpPr/>
          <p:nvPr/>
        </p:nvSpPr>
        <p:spPr>
          <a:xfrm>
            <a:off x="-436605" y="1450866"/>
            <a:ext cx="442175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6</a:t>
            </a:r>
            <a:r>
              <a:rPr lang="zh-CN" altLang="en-US" sz="2800" b="1" dirty="0">
                <a:solidFill>
                  <a:schemeClr val="bg1"/>
                </a:solidFill>
              </a:rPr>
              <a:t>．</a:t>
            </a:r>
            <a:r>
              <a:rPr lang="en-US" altLang="zh-CN" sz="2800" b="1" dirty="0">
                <a:solidFill>
                  <a:schemeClr val="bg1"/>
                </a:solidFill>
              </a:rPr>
              <a:t>AI</a:t>
            </a:r>
            <a:r>
              <a:rPr lang="zh-CN" altLang="en-US" sz="2800" b="1" dirty="0">
                <a:solidFill>
                  <a:schemeClr val="bg1"/>
                </a:solidFill>
              </a:rPr>
              <a:t>面试</a:t>
            </a:r>
            <a:endParaRPr lang="zh-CN" altLang="en-US" sz="2800" b="1" dirty="0">
              <a:solidFill>
                <a:schemeClr val="bg1"/>
              </a:solidFill>
            </a:endParaRPr>
          </a:p>
        </p:txBody>
      </p:sp>
      <p:sp>
        <p:nvSpPr>
          <p:cNvPr id="55" name="文本框 43"/>
          <p:cNvSpPr txBox="1"/>
          <p:nvPr/>
        </p:nvSpPr>
        <p:spPr>
          <a:xfrm>
            <a:off x="1045210" y="2294890"/>
            <a:ext cx="10170795" cy="1753235"/>
          </a:xfrm>
          <a:prstGeom prst="rect">
            <a:avLst/>
          </a:prstGeom>
          <a:noFill/>
        </p:spPr>
        <p:txBody>
          <a:bodyPr wrap="square" rtlCol="0">
            <a:spAutoFit/>
          </a:bodyPr>
          <a:lstStyle/>
          <a:p>
            <a:pPr indent="457200" algn="just">
              <a:lnSpc>
                <a:spcPct val="150000"/>
              </a:lnSpc>
            </a:pPr>
            <a:r>
              <a:rPr lang="en-US" altLang="zh-CN" sz="2400" dirty="0"/>
              <a:t>AI</a:t>
            </a:r>
            <a:r>
              <a:rPr lang="zh-CN" altLang="en-US" sz="2400" dirty="0"/>
              <a:t>面试是一种利用机器人和人工智能技术来评估求职者面试表现的面试形式。</a:t>
            </a:r>
            <a:r>
              <a:rPr lang="en-US" altLang="zh-CN" sz="2400" dirty="0"/>
              <a:t>AI</a:t>
            </a:r>
            <a:r>
              <a:rPr lang="zh-CN" altLang="en-US" sz="2400" dirty="0"/>
              <a:t>面试主要考察的是求职者的某方面特质和能力，如责任心与使命感、分析与解决问题的能力、抗压能力、创新能力等。</a:t>
            </a:r>
            <a:endParaRPr lang="zh-CN" altLang="en-US" sz="2400" dirty="0"/>
          </a:p>
        </p:txBody>
      </p:sp>
      <p:grpSp>
        <p:nvGrpSpPr>
          <p:cNvPr id="4" name="组合 3"/>
          <p:cNvGrpSpPr>
            <a:grpSpLocks noChangeAspect="1"/>
          </p:cNvGrpSpPr>
          <p:nvPr/>
        </p:nvGrpSpPr>
        <p:grpSpPr>
          <a:xfrm>
            <a:off x="512445" y="4291965"/>
            <a:ext cx="1283335" cy="2437130"/>
            <a:chOff x="3046809" y="3253979"/>
            <a:chExt cx="345282" cy="656034"/>
          </a:xfrm>
          <a:effectLst>
            <a:outerShdw blurRad="76200" dir="18900000" sy="23000" kx="-1200000" algn="bl" rotWithShape="0">
              <a:prstClr val="black">
                <a:alpha val="20000"/>
              </a:prstClr>
            </a:outerShdw>
          </a:effectLst>
        </p:grpSpPr>
        <p:sp>
          <p:nvSpPr>
            <p:cNvPr id="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2" name="文本框 43"/>
          <p:cNvSpPr txBox="1"/>
          <p:nvPr/>
        </p:nvSpPr>
        <p:spPr>
          <a:xfrm>
            <a:off x="1600835" y="4601845"/>
            <a:ext cx="9625965" cy="1753235"/>
          </a:xfrm>
          <a:prstGeom prst="rect">
            <a:avLst/>
          </a:prstGeom>
          <a:noFill/>
        </p:spPr>
        <p:txBody>
          <a:bodyPr wrap="square" rtlCol="0">
            <a:spAutoFit/>
          </a:bodyPr>
          <a:p>
            <a:pPr indent="457200" algn="just">
              <a:lnSpc>
                <a:spcPct val="150000"/>
              </a:lnSpc>
            </a:pPr>
            <a:r>
              <a:rPr lang="en-US" altLang="zh-CN" sz="2400" dirty="0"/>
              <a:t>AI</a:t>
            </a:r>
            <a:r>
              <a:rPr lang="zh-CN" altLang="en-US" sz="2400" dirty="0"/>
              <a:t>面试是一种新兴的面试形式，大学生应深入了解其工作原理，准备清晰简洁的回答，模拟面试以熟悉流程，并保持自然、自信地突出个人特点和优势。</a:t>
            </a:r>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三、面试的技巧</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 name="组合 208"/>
          <p:cNvGrpSpPr/>
          <p:nvPr>
            <p:custDataLst>
              <p:tags r:id="rId1"/>
            </p:custDataLst>
          </p:nvPr>
        </p:nvGrpSpPr>
        <p:grpSpPr>
          <a:xfrm>
            <a:off x="6026953" y="4640655"/>
            <a:ext cx="184127" cy="644675"/>
            <a:chOff x="2752726" y="4344988"/>
            <a:chExt cx="184150" cy="644525"/>
          </a:xfrm>
          <a:solidFill>
            <a:schemeClr val="accent6"/>
          </a:solidFill>
        </p:grpSpPr>
        <p:sp>
          <p:nvSpPr>
            <p:cNvPr id="5" name="Freeform 101"/>
            <p:cNvSpPr/>
            <p:nvPr>
              <p:custDataLst>
                <p:tags r:id="rId2"/>
              </p:custDataLst>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102"/>
            <p:cNvSpPr/>
            <p:nvPr>
              <p:custDataLst>
                <p:tags r:id="rId3"/>
              </p:custDataLst>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 name="Freeform 103"/>
            <p:cNvSpPr/>
            <p:nvPr>
              <p:custDataLst>
                <p:tags r:id="rId4"/>
              </p:custDataLst>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 name="Freeform 104"/>
            <p:cNvSpPr/>
            <p:nvPr>
              <p:custDataLst>
                <p:tags r:id="rId5"/>
              </p:custDataLst>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9" name="组合 215"/>
          <p:cNvGrpSpPr/>
          <p:nvPr>
            <p:custDataLst>
              <p:tags r:id="rId6"/>
            </p:custDataLst>
          </p:nvPr>
        </p:nvGrpSpPr>
        <p:grpSpPr>
          <a:xfrm>
            <a:off x="5417433" y="5226580"/>
            <a:ext cx="1414279" cy="1541820"/>
            <a:chOff x="2143126" y="4930775"/>
            <a:chExt cx="1414463" cy="1541463"/>
          </a:xfrm>
        </p:grpSpPr>
        <p:sp>
          <p:nvSpPr>
            <p:cNvPr id="10"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0"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1"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2"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3"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4"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5"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6"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8"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9"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0"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1"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2"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3"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4"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5"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6"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7"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8"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9"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0"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1"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2"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3"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4"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5"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6"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7"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8"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9"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0"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1"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2"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3"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4"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5"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6"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7"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8"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9"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0"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1"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2"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3"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4"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5"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6"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7"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8"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9"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0"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1"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2"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3"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4"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5"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6"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7"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8" name="Freeform 108"/>
            <p:cNvSpPr/>
            <p:nvPr>
              <p:custDataLst>
                <p:tags r:id="rId7"/>
              </p:custDataLst>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29" name="组合 209"/>
          <p:cNvGrpSpPr/>
          <p:nvPr>
            <p:custDataLst>
              <p:tags r:id="rId8"/>
            </p:custDataLst>
          </p:nvPr>
        </p:nvGrpSpPr>
        <p:grpSpPr>
          <a:xfrm>
            <a:off x="5830127" y="4635893"/>
            <a:ext cx="203174" cy="601802"/>
            <a:chOff x="2555876" y="4340225"/>
            <a:chExt cx="203200" cy="601663"/>
          </a:xfrm>
          <a:solidFill>
            <a:schemeClr val="accent4"/>
          </a:solidFill>
        </p:grpSpPr>
        <p:sp>
          <p:nvSpPr>
            <p:cNvPr id="130" name="Freeform 105"/>
            <p:cNvSpPr/>
            <p:nvPr>
              <p:custDataLst>
                <p:tags r:id="rId9"/>
              </p:custDataLst>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1" name="Freeform 106"/>
            <p:cNvSpPr/>
            <p:nvPr>
              <p:custDataLst>
                <p:tags r:id="rId10"/>
              </p:custDataLst>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2" name="Freeform 107"/>
            <p:cNvSpPr/>
            <p:nvPr>
              <p:custDataLst>
                <p:tags r:id="rId11"/>
              </p:custDataLst>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3" name="Freeform 109"/>
            <p:cNvSpPr/>
            <p:nvPr>
              <p:custDataLst>
                <p:tags r:id="rId12"/>
              </p:custDataLst>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34" name="组合 207"/>
          <p:cNvGrpSpPr/>
          <p:nvPr>
            <p:custDataLst>
              <p:tags r:id="rId13"/>
            </p:custDataLst>
          </p:nvPr>
        </p:nvGrpSpPr>
        <p:grpSpPr>
          <a:xfrm>
            <a:off x="6293618" y="4642243"/>
            <a:ext cx="796822" cy="612918"/>
            <a:chOff x="3019426" y="4346575"/>
            <a:chExt cx="796925" cy="612776"/>
          </a:xfrm>
          <a:solidFill>
            <a:schemeClr val="accent5"/>
          </a:solidFill>
        </p:grpSpPr>
        <p:sp>
          <p:nvSpPr>
            <p:cNvPr id="135" name="Freeform 110"/>
            <p:cNvSpPr/>
            <p:nvPr>
              <p:custDataLst>
                <p:tags r:id="rId14"/>
              </p:custDataLst>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6" name="Rectangle 111"/>
            <p:cNvSpPr>
              <a:spLocks noChangeArrowheads="1"/>
            </p:cNvSpPr>
            <p:nvPr>
              <p:custDataLst>
                <p:tags r:id="rId15"/>
              </p:custDataLst>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37" name="Freeform 112"/>
            <p:cNvSpPr/>
            <p:nvPr>
              <p:custDataLst>
                <p:tags r:id="rId16"/>
              </p:custDataLst>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8" name="Freeform 113"/>
            <p:cNvSpPr/>
            <p:nvPr>
              <p:custDataLst>
                <p:tags r:id="rId17"/>
              </p:custDataLst>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9" name="Freeform 114"/>
            <p:cNvSpPr/>
            <p:nvPr>
              <p:custDataLst>
                <p:tags r:id="rId18"/>
              </p:custDataLst>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0" name="Freeform 115"/>
            <p:cNvSpPr/>
            <p:nvPr>
              <p:custDataLst>
                <p:tags r:id="rId19"/>
              </p:custDataLst>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41" name="Freeform 116"/>
          <p:cNvSpPr>
            <a:spLocks noEditPoints="1"/>
          </p:cNvSpPr>
          <p:nvPr>
            <p:custDataLst>
              <p:tags r:id="rId20"/>
            </p:custDataLst>
          </p:nvPr>
        </p:nvSpPr>
        <p:spPr bwMode="auto">
          <a:xfrm>
            <a:off x="7304725" y="2514501"/>
            <a:ext cx="392062" cy="492239"/>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p:spPr>
        <p:txBody>
          <a:bodyPr vert="horz" wrap="square" lIns="91438" tIns="45719" rIns="91438" bIns="45719" numCol="1" anchor="t" anchorCtr="0" compatLnSpc="1"/>
          <a:p>
            <a:endParaRPr lang="zh-CN" altLang="en-US"/>
          </a:p>
        </p:txBody>
      </p:sp>
      <p:grpSp>
        <p:nvGrpSpPr>
          <p:cNvPr id="142" name="组合 201"/>
          <p:cNvGrpSpPr/>
          <p:nvPr>
            <p:custDataLst>
              <p:tags r:id="rId21"/>
            </p:custDataLst>
          </p:nvPr>
        </p:nvGrpSpPr>
        <p:grpSpPr>
          <a:xfrm>
            <a:off x="5385688" y="2007972"/>
            <a:ext cx="601584" cy="601802"/>
            <a:chOff x="2111376" y="1712913"/>
            <a:chExt cx="601663" cy="601663"/>
          </a:xfrm>
          <a:solidFill>
            <a:schemeClr val="accent5"/>
          </a:solidFill>
        </p:grpSpPr>
        <p:sp>
          <p:nvSpPr>
            <p:cNvPr id="143" name="Freeform 121"/>
            <p:cNvSpPr>
              <a:spLocks noEditPoints="1"/>
            </p:cNvSpPr>
            <p:nvPr>
              <p:custDataLst>
                <p:tags r:id="rId22"/>
              </p:custDataLst>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4" name="Freeform 122"/>
            <p:cNvSpPr>
              <a:spLocks noEditPoints="1"/>
            </p:cNvSpPr>
            <p:nvPr>
              <p:custDataLst>
                <p:tags r:id="rId23"/>
              </p:custDataLst>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5" name="Freeform 123"/>
            <p:cNvSpPr>
              <a:spLocks noEditPoints="1"/>
            </p:cNvSpPr>
            <p:nvPr>
              <p:custDataLst>
                <p:tags r:id="rId24"/>
              </p:custDataLst>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6" name="Freeform 124"/>
            <p:cNvSpPr>
              <a:spLocks noEditPoints="1"/>
            </p:cNvSpPr>
            <p:nvPr>
              <p:custDataLst>
                <p:tags r:id="rId25"/>
              </p:custDataLst>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7" name="Freeform 125"/>
            <p:cNvSpPr/>
            <p:nvPr>
              <p:custDataLst>
                <p:tags r:id="rId26"/>
              </p:custDataLst>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48" name="组合 203"/>
          <p:cNvGrpSpPr/>
          <p:nvPr>
            <p:custDataLst>
              <p:tags r:id="rId27"/>
            </p:custDataLst>
          </p:nvPr>
        </p:nvGrpSpPr>
        <p:grpSpPr>
          <a:xfrm>
            <a:off x="4768229" y="1836482"/>
            <a:ext cx="380950" cy="484299"/>
            <a:chOff x="1493838" y="1541463"/>
            <a:chExt cx="381000" cy="484187"/>
          </a:xfrm>
          <a:solidFill>
            <a:schemeClr val="accent4"/>
          </a:solidFill>
        </p:grpSpPr>
        <p:sp>
          <p:nvSpPr>
            <p:cNvPr id="149" name="Freeform 126"/>
            <p:cNvSpPr>
              <a:spLocks noEditPoints="1"/>
            </p:cNvSpPr>
            <p:nvPr>
              <p:custDataLst>
                <p:tags r:id="rId28"/>
              </p:custDataLst>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0" name="Rectangle 127"/>
            <p:cNvSpPr>
              <a:spLocks noChangeArrowheads="1"/>
            </p:cNvSpPr>
            <p:nvPr>
              <p:custDataLst>
                <p:tags r:id="rId29"/>
              </p:custDataLst>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151" name="Freeform 128"/>
          <p:cNvSpPr>
            <a:spLocks noEditPoints="1"/>
          </p:cNvSpPr>
          <p:nvPr>
            <p:custDataLst>
              <p:tags r:id="rId30"/>
            </p:custDataLst>
          </p:nvPr>
        </p:nvSpPr>
        <p:spPr bwMode="auto">
          <a:xfrm>
            <a:off x="6684092" y="4203992"/>
            <a:ext cx="507934" cy="396967"/>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vert="horz" wrap="square" lIns="91438" tIns="45719" rIns="91438" bIns="45719" numCol="1" anchor="t" anchorCtr="0" compatLnSpc="1"/>
          <a:p>
            <a:endParaRPr lang="zh-CN" altLang="en-US"/>
          </a:p>
        </p:txBody>
      </p:sp>
      <p:grpSp>
        <p:nvGrpSpPr>
          <p:cNvPr id="152" name="组合 206"/>
          <p:cNvGrpSpPr/>
          <p:nvPr>
            <p:custDataLst>
              <p:tags r:id="rId31"/>
            </p:custDataLst>
          </p:nvPr>
        </p:nvGrpSpPr>
        <p:grpSpPr>
          <a:xfrm>
            <a:off x="5168226" y="4600959"/>
            <a:ext cx="495236" cy="644676"/>
            <a:chOff x="1893888" y="4305300"/>
            <a:chExt cx="495300" cy="644526"/>
          </a:xfrm>
          <a:solidFill>
            <a:schemeClr val="accent3"/>
          </a:solidFill>
        </p:grpSpPr>
        <p:sp>
          <p:nvSpPr>
            <p:cNvPr id="153" name="Freeform 129"/>
            <p:cNvSpPr/>
            <p:nvPr>
              <p:custDataLst>
                <p:tags r:id="rId32"/>
              </p:custDataLst>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4" name="Freeform 130"/>
            <p:cNvSpPr>
              <a:spLocks noEditPoints="1"/>
            </p:cNvSpPr>
            <p:nvPr>
              <p:custDataLst>
                <p:tags r:id="rId33"/>
              </p:custDataLst>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5" name="Freeform 131"/>
            <p:cNvSpPr/>
            <p:nvPr>
              <p:custDataLst>
                <p:tags r:id="rId34"/>
              </p:custDataLst>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6" name="Freeform 132"/>
            <p:cNvSpPr/>
            <p:nvPr>
              <p:custDataLst>
                <p:tags r:id="rId35"/>
              </p:custDataLst>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7" name="Freeform 133"/>
            <p:cNvSpPr/>
            <p:nvPr>
              <p:custDataLst>
                <p:tags r:id="rId36"/>
              </p:custDataLst>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9" name="Freeform 134"/>
            <p:cNvSpPr/>
            <p:nvPr>
              <p:custDataLst>
                <p:tags r:id="rId37"/>
              </p:custDataLst>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0" name="Freeform 135"/>
            <p:cNvSpPr>
              <a:spLocks noEditPoints="1"/>
            </p:cNvSpPr>
            <p:nvPr>
              <p:custDataLst>
                <p:tags r:id="rId38"/>
              </p:custDataLst>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1" name="Freeform 136"/>
            <p:cNvSpPr/>
            <p:nvPr>
              <p:custDataLst>
                <p:tags r:id="rId39"/>
              </p:custDataLst>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242" name="组合 198"/>
          <p:cNvGrpSpPr/>
          <p:nvPr>
            <p:custDataLst>
              <p:tags r:id="rId40"/>
            </p:custDataLst>
          </p:nvPr>
        </p:nvGrpSpPr>
        <p:grpSpPr>
          <a:xfrm>
            <a:off x="7120597" y="2109594"/>
            <a:ext cx="323809" cy="576396"/>
            <a:chOff x="3846513" y="1814513"/>
            <a:chExt cx="323850" cy="576262"/>
          </a:xfrm>
          <a:solidFill>
            <a:schemeClr val="accent5"/>
          </a:solidFill>
        </p:grpSpPr>
        <p:sp>
          <p:nvSpPr>
            <p:cNvPr id="243" name="Freeform 137"/>
            <p:cNvSpPr>
              <a:spLocks noEditPoints="1"/>
            </p:cNvSpPr>
            <p:nvPr>
              <p:custDataLst>
                <p:tags r:id="rId41"/>
              </p:custDataLst>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4" name="Freeform 138"/>
            <p:cNvSpPr/>
            <p:nvPr>
              <p:custDataLst>
                <p:tags r:id="rId42"/>
              </p:custDataLst>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5" name="Freeform 139"/>
            <p:cNvSpPr/>
            <p:nvPr>
              <p:custDataLst>
                <p:tags r:id="rId43"/>
              </p:custDataLst>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46" name="Freeform 140"/>
          <p:cNvSpPr/>
          <p:nvPr>
            <p:custDataLst>
              <p:tags r:id="rId44"/>
            </p:custDataLst>
          </p:nvPr>
        </p:nvSpPr>
        <p:spPr bwMode="auto">
          <a:xfrm>
            <a:off x="5839652" y="1453805"/>
            <a:ext cx="515872" cy="420785"/>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91438" tIns="45719" rIns="91438" bIns="45719" numCol="1" anchor="t" anchorCtr="0" compatLnSpc="1"/>
          <a:p>
            <a:endParaRPr lang="zh-CN" altLang="en-US"/>
          </a:p>
        </p:txBody>
      </p:sp>
      <p:sp>
        <p:nvSpPr>
          <p:cNvPr id="247" name="Freeform 141"/>
          <p:cNvSpPr>
            <a:spLocks noEditPoints="1"/>
          </p:cNvSpPr>
          <p:nvPr>
            <p:custDataLst>
              <p:tags r:id="rId45"/>
            </p:custDataLst>
          </p:nvPr>
        </p:nvSpPr>
        <p:spPr bwMode="auto">
          <a:xfrm>
            <a:off x="5880921" y="4027740"/>
            <a:ext cx="628569" cy="519234"/>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91438" tIns="45719" rIns="91438" bIns="45719" numCol="1" anchor="t" anchorCtr="0" compatLnSpc="1"/>
          <a:p>
            <a:endParaRPr lang="zh-CN" altLang="en-US"/>
          </a:p>
        </p:txBody>
      </p:sp>
      <p:sp>
        <p:nvSpPr>
          <p:cNvPr id="248" name="Freeform 142"/>
          <p:cNvSpPr>
            <a:spLocks noEditPoints="1"/>
          </p:cNvSpPr>
          <p:nvPr>
            <p:custDataLst>
              <p:tags r:id="rId46"/>
            </p:custDataLst>
          </p:nvPr>
        </p:nvSpPr>
        <p:spPr bwMode="auto">
          <a:xfrm>
            <a:off x="4588865" y="2986099"/>
            <a:ext cx="807933" cy="941606"/>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91438" tIns="45719" rIns="91438" bIns="45719" numCol="1" anchor="t" anchorCtr="0" compatLnSpc="1"/>
          <a:p>
            <a:endParaRPr lang="zh-CN" altLang="en-US"/>
          </a:p>
        </p:txBody>
      </p:sp>
      <p:grpSp>
        <p:nvGrpSpPr>
          <p:cNvPr id="249" name="组合 213"/>
          <p:cNvGrpSpPr/>
          <p:nvPr>
            <p:custDataLst>
              <p:tags r:id="rId47"/>
            </p:custDataLst>
          </p:nvPr>
        </p:nvGrpSpPr>
        <p:grpSpPr>
          <a:xfrm>
            <a:off x="5431717" y="3349719"/>
            <a:ext cx="571426" cy="574808"/>
            <a:chOff x="2157413" y="3054350"/>
            <a:chExt cx="571500" cy="574675"/>
          </a:xfrm>
          <a:solidFill>
            <a:schemeClr val="accent5"/>
          </a:solidFill>
        </p:grpSpPr>
        <p:sp>
          <p:nvSpPr>
            <p:cNvPr id="250" name="Freeform 144"/>
            <p:cNvSpPr>
              <a:spLocks noEditPoints="1"/>
            </p:cNvSpPr>
            <p:nvPr>
              <p:custDataLst>
                <p:tags r:id="rId48"/>
              </p:custDataLst>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1" name="Freeform 145"/>
            <p:cNvSpPr/>
            <p:nvPr>
              <p:custDataLst>
                <p:tags r:id="rId49"/>
              </p:custDataLst>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252" name="组合 211"/>
          <p:cNvGrpSpPr/>
          <p:nvPr>
            <p:custDataLst>
              <p:tags r:id="rId50"/>
            </p:custDataLst>
          </p:nvPr>
        </p:nvGrpSpPr>
        <p:grpSpPr>
          <a:xfrm>
            <a:off x="5325370" y="4088079"/>
            <a:ext cx="447616" cy="422372"/>
            <a:chOff x="2051051" y="3792538"/>
            <a:chExt cx="447675" cy="422275"/>
          </a:xfrm>
          <a:solidFill>
            <a:schemeClr val="accent1"/>
          </a:solidFill>
        </p:grpSpPr>
        <p:sp>
          <p:nvSpPr>
            <p:cNvPr id="253" name="Freeform 146"/>
            <p:cNvSpPr/>
            <p:nvPr>
              <p:custDataLst>
                <p:tags r:id="rId51"/>
              </p:custDataLst>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4" name="Freeform 147"/>
            <p:cNvSpPr/>
            <p:nvPr>
              <p:custDataLst>
                <p:tags r:id="rId52"/>
              </p:custDataLst>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255" name="组合 200"/>
          <p:cNvGrpSpPr/>
          <p:nvPr>
            <p:custDataLst>
              <p:tags r:id="rId53"/>
            </p:custDataLst>
          </p:nvPr>
        </p:nvGrpSpPr>
        <p:grpSpPr>
          <a:xfrm>
            <a:off x="6465046" y="1525260"/>
            <a:ext cx="676187" cy="555754"/>
            <a:chOff x="3190876" y="1230313"/>
            <a:chExt cx="676275" cy="555625"/>
          </a:xfrm>
          <a:solidFill>
            <a:schemeClr val="accent3"/>
          </a:solidFill>
        </p:grpSpPr>
        <p:sp>
          <p:nvSpPr>
            <p:cNvPr id="256" name="Freeform 148"/>
            <p:cNvSpPr/>
            <p:nvPr>
              <p:custDataLst>
                <p:tags r:id="rId54"/>
              </p:custDataLst>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7" name="Freeform 149"/>
            <p:cNvSpPr/>
            <p:nvPr>
              <p:custDataLst>
                <p:tags r:id="rId55"/>
              </p:custDataLst>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8" name="Freeform 150"/>
            <p:cNvSpPr/>
            <p:nvPr>
              <p:custDataLst>
                <p:tags r:id="rId56"/>
              </p:custDataLst>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59" name="Freeform 151"/>
          <p:cNvSpPr>
            <a:spLocks noEditPoints="1"/>
          </p:cNvSpPr>
          <p:nvPr>
            <p:custDataLst>
              <p:tags r:id="rId57"/>
            </p:custDataLst>
          </p:nvPr>
        </p:nvSpPr>
        <p:spPr bwMode="auto">
          <a:xfrm>
            <a:off x="4826958" y="3927703"/>
            <a:ext cx="380950" cy="660553"/>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vert="horz" wrap="square" lIns="91438" tIns="45719" rIns="91438" bIns="45719" numCol="1" anchor="t" anchorCtr="0" compatLnSpc="1"/>
          <a:p>
            <a:endParaRPr lang="zh-CN" altLang="en-US"/>
          </a:p>
        </p:txBody>
      </p:sp>
      <p:sp>
        <p:nvSpPr>
          <p:cNvPr id="260" name="Freeform 152"/>
          <p:cNvSpPr>
            <a:spLocks noEditPoints="1"/>
          </p:cNvSpPr>
          <p:nvPr>
            <p:custDataLst>
              <p:tags r:id="rId58"/>
            </p:custDataLst>
          </p:nvPr>
        </p:nvSpPr>
        <p:spPr bwMode="auto">
          <a:xfrm>
            <a:off x="7198375" y="3063903"/>
            <a:ext cx="547617" cy="595451"/>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vert="horz" wrap="square" lIns="91438" tIns="45719" rIns="91438" bIns="45719" numCol="1" anchor="t" anchorCtr="0" compatLnSpc="1"/>
          <a:p>
            <a:endParaRPr lang="zh-CN" altLang="en-US"/>
          </a:p>
        </p:txBody>
      </p:sp>
      <p:sp>
        <p:nvSpPr>
          <p:cNvPr id="261" name="Freeform 153"/>
          <p:cNvSpPr>
            <a:spLocks noEditPoints="1"/>
          </p:cNvSpPr>
          <p:nvPr>
            <p:custDataLst>
              <p:tags r:id="rId59"/>
            </p:custDataLst>
          </p:nvPr>
        </p:nvSpPr>
        <p:spPr bwMode="auto">
          <a:xfrm>
            <a:off x="5203146" y="1518908"/>
            <a:ext cx="515872" cy="504942"/>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91438" tIns="45719" rIns="91438" bIns="45719" numCol="1" anchor="t" anchorCtr="0" compatLnSpc="1"/>
          <a:p>
            <a:endParaRPr lang="zh-CN" altLang="en-US"/>
          </a:p>
        </p:txBody>
      </p:sp>
      <p:sp>
        <p:nvSpPr>
          <p:cNvPr id="262" name="Freeform 154"/>
          <p:cNvSpPr>
            <a:spLocks noEditPoints="1"/>
          </p:cNvSpPr>
          <p:nvPr>
            <p:custDataLst>
              <p:tags r:id="rId60"/>
            </p:custDataLst>
          </p:nvPr>
        </p:nvSpPr>
        <p:spPr bwMode="auto">
          <a:xfrm>
            <a:off x="7015837" y="3672057"/>
            <a:ext cx="488887" cy="512881"/>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vert="horz" wrap="square" lIns="91438" tIns="45719" rIns="91438" bIns="45719" numCol="1" anchor="t" anchorCtr="0" compatLnSpc="1"/>
          <a:p>
            <a:endParaRPr lang="zh-CN" altLang="en-US"/>
          </a:p>
        </p:txBody>
      </p:sp>
      <p:grpSp>
        <p:nvGrpSpPr>
          <p:cNvPr id="263" name="组合 212"/>
          <p:cNvGrpSpPr/>
          <p:nvPr>
            <p:custDataLst>
              <p:tags r:id="rId61"/>
            </p:custDataLst>
          </p:nvPr>
        </p:nvGrpSpPr>
        <p:grpSpPr>
          <a:xfrm>
            <a:off x="4979340" y="2551023"/>
            <a:ext cx="619045" cy="651025"/>
            <a:chOff x="1704976" y="2255838"/>
            <a:chExt cx="619125" cy="650875"/>
          </a:xfrm>
          <a:solidFill>
            <a:schemeClr val="accent1"/>
          </a:solidFill>
        </p:grpSpPr>
        <p:sp>
          <p:nvSpPr>
            <p:cNvPr id="264" name="Rectangle 155"/>
            <p:cNvSpPr>
              <a:spLocks noChangeArrowheads="1"/>
            </p:cNvSpPr>
            <p:nvPr>
              <p:custDataLst>
                <p:tags r:id="rId62"/>
              </p:custDataLst>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5" name="Rectangle 156"/>
            <p:cNvSpPr>
              <a:spLocks noChangeArrowheads="1"/>
            </p:cNvSpPr>
            <p:nvPr>
              <p:custDataLst>
                <p:tags r:id="rId63"/>
              </p:custDataLst>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6" name="Rectangle 157"/>
            <p:cNvSpPr>
              <a:spLocks noChangeArrowheads="1"/>
            </p:cNvSpPr>
            <p:nvPr>
              <p:custDataLst>
                <p:tags r:id="rId64"/>
              </p:custDataLst>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7" name="Rectangle 158"/>
            <p:cNvSpPr>
              <a:spLocks noChangeArrowheads="1"/>
            </p:cNvSpPr>
            <p:nvPr>
              <p:custDataLst>
                <p:tags r:id="rId65"/>
              </p:custDataLst>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8" name="Rectangle 159"/>
            <p:cNvSpPr>
              <a:spLocks noChangeArrowheads="1"/>
            </p:cNvSpPr>
            <p:nvPr>
              <p:custDataLst>
                <p:tags r:id="rId66"/>
              </p:custDataLst>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9" name="Rectangle 160"/>
            <p:cNvSpPr>
              <a:spLocks noChangeArrowheads="1"/>
            </p:cNvSpPr>
            <p:nvPr>
              <p:custDataLst>
                <p:tags r:id="rId67"/>
              </p:custDataLst>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0" name="Rectangle 161"/>
            <p:cNvSpPr>
              <a:spLocks noChangeArrowheads="1"/>
            </p:cNvSpPr>
            <p:nvPr>
              <p:custDataLst>
                <p:tags r:id="rId68"/>
              </p:custDataLst>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1" name="Rectangle 162"/>
            <p:cNvSpPr>
              <a:spLocks noChangeArrowheads="1"/>
            </p:cNvSpPr>
            <p:nvPr>
              <p:custDataLst>
                <p:tags r:id="rId69"/>
              </p:custDataLst>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2" name="Rectangle 163"/>
            <p:cNvSpPr>
              <a:spLocks noChangeArrowheads="1"/>
            </p:cNvSpPr>
            <p:nvPr>
              <p:custDataLst>
                <p:tags r:id="rId70"/>
              </p:custDataLst>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3" name="Rectangle 164"/>
            <p:cNvSpPr>
              <a:spLocks noChangeArrowheads="1"/>
            </p:cNvSpPr>
            <p:nvPr>
              <p:custDataLst>
                <p:tags r:id="rId71"/>
              </p:custDataLst>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4" name="Rectangle 165"/>
            <p:cNvSpPr>
              <a:spLocks noChangeArrowheads="1"/>
            </p:cNvSpPr>
            <p:nvPr>
              <p:custDataLst>
                <p:tags r:id="rId72"/>
              </p:custDataLst>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5" name="Rectangle 166"/>
            <p:cNvSpPr>
              <a:spLocks noChangeArrowheads="1"/>
            </p:cNvSpPr>
            <p:nvPr>
              <p:custDataLst>
                <p:tags r:id="rId73"/>
              </p:custDataLst>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76" name="Freeform 167"/>
            <p:cNvSpPr/>
            <p:nvPr>
              <p:custDataLst>
                <p:tags r:id="rId74"/>
              </p:custDataLst>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77" name="Freeform 168"/>
          <p:cNvSpPr>
            <a:spLocks noEditPoints="1"/>
          </p:cNvSpPr>
          <p:nvPr>
            <p:custDataLst>
              <p:tags r:id="rId75"/>
            </p:custDataLst>
          </p:nvPr>
        </p:nvSpPr>
        <p:spPr bwMode="auto">
          <a:xfrm>
            <a:off x="6345999" y="2712984"/>
            <a:ext cx="788885" cy="516058"/>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vert="horz" wrap="square" lIns="91438" tIns="45719" rIns="91438" bIns="45719" numCol="1" anchor="t" anchorCtr="0" compatLnSpc="1"/>
          <a:p>
            <a:endParaRPr lang="zh-CN" altLang="en-US"/>
          </a:p>
        </p:txBody>
      </p:sp>
      <p:sp>
        <p:nvSpPr>
          <p:cNvPr id="278" name="Freeform 169"/>
          <p:cNvSpPr>
            <a:spLocks noEditPoints="1"/>
          </p:cNvSpPr>
          <p:nvPr>
            <p:custDataLst>
              <p:tags r:id="rId76"/>
            </p:custDataLst>
          </p:nvPr>
        </p:nvSpPr>
        <p:spPr bwMode="auto">
          <a:xfrm>
            <a:off x="5209495" y="3281441"/>
            <a:ext cx="185714" cy="320749"/>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p:spPr>
        <p:txBody>
          <a:bodyPr vert="horz" wrap="square" lIns="91438" tIns="45719" rIns="91438" bIns="45719" numCol="1" anchor="t" anchorCtr="0" compatLnSpc="1"/>
          <a:p>
            <a:endParaRPr lang="zh-CN" altLang="en-US"/>
          </a:p>
        </p:txBody>
      </p:sp>
      <p:sp>
        <p:nvSpPr>
          <p:cNvPr id="279" name="Freeform 170"/>
          <p:cNvSpPr>
            <a:spLocks noEditPoints="1"/>
          </p:cNvSpPr>
          <p:nvPr>
            <p:custDataLst>
              <p:tags r:id="rId77"/>
            </p:custDataLst>
          </p:nvPr>
        </p:nvSpPr>
        <p:spPr bwMode="auto">
          <a:xfrm>
            <a:off x="6642822" y="2171521"/>
            <a:ext cx="369840" cy="455719"/>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91438" tIns="45719" rIns="91438" bIns="45719" numCol="1" anchor="t" anchorCtr="0" compatLnSpc="1"/>
          <a:p>
            <a:endParaRPr lang="zh-CN" altLang="en-US"/>
          </a:p>
        </p:txBody>
      </p:sp>
      <p:sp>
        <p:nvSpPr>
          <p:cNvPr id="280" name="Freeform 171"/>
          <p:cNvSpPr>
            <a:spLocks noEditPoints="1"/>
          </p:cNvSpPr>
          <p:nvPr>
            <p:custDataLst>
              <p:tags r:id="rId78"/>
            </p:custDataLst>
          </p:nvPr>
        </p:nvSpPr>
        <p:spPr bwMode="auto">
          <a:xfrm>
            <a:off x="5731717" y="2649470"/>
            <a:ext cx="561902" cy="565282"/>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91438" tIns="45719" rIns="91438" bIns="45719" numCol="1" anchor="t" anchorCtr="0" compatLnSpc="1"/>
          <a:p>
            <a:endParaRPr lang="zh-CN" altLang="en-US"/>
          </a:p>
        </p:txBody>
      </p:sp>
      <p:sp>
        <p:nvSpPr>
          <p:cNvPr id="281" name="Freeform 172"/>
          <p:cNvSpPr>
            <a:spLocks noEditPoints="1"/>
          </p:cNvSpPr>
          <p:nvPr>
            <p:custDataLst>
              <p:tags r:id="rId79"/>
            </p:custDataLst>
          </p:nvPr>
        </p:nvSpPr>
        <p:spPr bwMode="auto">
          <a:xfrm>
            <a:off x="6147588" y="3375124"/>
            <a:ext cx="633331" cy="482712"/>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91438" tIns="45719" rIns="91438" bIns="45719" numCol="1" anchor="t" anchorCtr="0" compatLnSpc="1"/>
          <a:p>
            <a:endParaRPr lang="zh-CN" altLang="en-US"/>
          </a:p>
        </p:txBody>
      </p:sp>
      <p:grpSp>
        <p:nvGrpSpPr>
          <p:cNvPr id="282" name="组合 210"/>
          <p:cNvGrpSpPr/>
          <p:nvPr>
            <p:custDataLst>
              <p:tags r:id="rId80"/>
            </p:custDataLst>
          </p:nvPr>
        </p:nvGrpSpPr>
        <p:grpSpPr>
          <a:xfrm>
            <a:off x="6366633" y="2632003"/>
            <a:ext cx="209523" cy="200072"/>
            <a:chOff x="3092451" y="2336800"/>
            <a:chExt cx="209550" cy="200025"/>
          </a:xfrm>
          <a:solidFill>
            <a:schemeClr val="accent6"/>
          </a:solidFill>
        </p:grpSpPr>
        <p:sp>
          <p:nvSpPr>
            <p:cNvPr id="283" name="Freeform 173"/>
            <p:cNvSpPr/>
            <p:nvPr>
              <p:custDataLst>
                <p:tags r:id="rId81"/>
              </p:custDataLst>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4" name="Freeform 174"/>
            <p:cNvSpPr/>
            <p:nvPr>
              <p:custDataLst>
                <p:tags r:id="rId82"/>
              </p:custDataLst>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85" name="Freeform 175"/>
          <p:cNvSpPr>
            <a:spLocks noEditPoints="1"/>
          </p:cNvSpPr>
          <p:nvPr>
            <p:custDataLst>
              <p:tags r:id="rId83"/>
            </p:custDataLst>
          </p:nvPr>
        </p:nvSpPr>
        <p:spPr bwMode="auto">
          <a:xfrm>
            <a:off x="6588854" y="3954697"/>
            <a:ext cx="217460" cy="303284"/>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vert="horz" wrap="square" lIns="91438" tIns="45719" rIns="91438" bIns="45719" numCol="1" anchor="t" anchorCtr="0" compatLnSpc="1"/>
          <a:p>
            <a:endParaRPr lang="zh-CN" altLang="en-US"/>
          </a:p>
        </p:txBody>
      </p:sp>
      <p:sp>
        <p:nvSpPr>
          <p:cNvPr id="286" name="Freeform 176"/>
          <p:cNvSpPr>
            <a:spLocks noEditPoints="1"/>
          </p:cNvSpPr>
          <p:nvPr>
            <p:custDataLst>
              <p:tags r:id="rId84"/>
            </p:custDataLst>
          </p:nvPr>
        </p:nvSpPr>
        <p:spPr bwMode="auto">
          <a:xfrm>
            <a:off x="4825370" y="2370004"/>
            <a:ext cx="279364" cy="303284"/>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vert="horz" wrap="square" lIns="91438" tIns="45719" rIns="91438" bIns="45719" numCol="1" anchor="t" anchorCtr="0" compatLnSpc="1"/>
          <a:p>
            <a:endParaRPr lang="zh-CN" altLang="en-US"/>
          </a:p>
        </p:txBody>
      </p:sp>
      <p:sp>
        <p:nvSpPr>
          <p:cNvPr id="287" name="Freeform 177"/>
          <p:cNvSpPr>
            <a:spLocks noEditPoints="1"/>
          </p:cNvSpPr>
          <p:nvPr>
            <p:custDataLst>
              <p:tags r:id="rId85"/>
            </p:custDataLst>
          </p:nvPr>
        </p:nvSpPr>
        <p:spPr bwMode="auto">
          <a:xfrm>
            <a:off x="6077747" y="1957160"/>
            <a:ext cx="419045" cy="606566"/>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p:spPr>
        <p:txBody>
          <a:bodyPr vert="horz" wrap="square" lIns="91438" tIns="45719" rIns="91438" bIns="45719" numCol="1" anchor="t" anchorCtr="0" compatLnSpc="1"/>
          <a:p>
            <a:endParaRPr lang="zh-CN" altLang="en-US"/>
          </a:p>
        </p:txBody>
      </p:sp>
      <p:grpSp>
        <p:nvGrpSpPr>
          <p:cNvPr id="288" name="组合 197"/>
          <p:cNvGrpSpPr/>
          <p:nvPr>
            <p:custDataLst>
              <p:tags r:id="rId86"/>
            </p:custDataLst>
          </p:nvPr>
        </p:nvGrpSpPr>
        <p:grpSpPr>
          <a:xfrm>
            <a:off x="6417426" y="1873003"/>
            <a:ext cx="363491" cy="220714"/>
            <a:chOff x="3143251" y="1577975"/>
            <a:chExt cx="363538" cy="220663"/>
          </a:xfrm>
          <a:solidFill>
            <a:schemeClr val="accent6"/>
          </a:solidFill>
        </p:grpSpPr>
        <p:sp>
          <p:nvSpPr>
            <p:cNvPr id="289" name="Freeform 178"/>
            <p:cNvSpPr>
              <a:spLocks noEditPoints="1"/>
            </p:cNvSpPr>
            <p:nvPr>
              <p:custDataLst>
                <p:tags r:id="rId87"/>
              </p:custDataLst>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0" name="Freeform 179"/>
            <p:cNvSpPr/>
            <p:nvPr>
              <p:custDataLst>
                <p:tags r:id="rId88"/>
              </p:custDataLst>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1" name="Freeform 180"/>
            <p:cNvSpPr/>
            <p:nvPr>
              <p:custDataLst>
                <p:tags r:id="rId89"/>
              </p:custDataLst>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92" name="Freeform 181"/>
          <p:cNvSpPr>
            <a:spLocks noEditPoints="1"/>
          </p:cNvSpPr>
          <p:nvPr>
            <p:custDataLst>
              <p:tags r:id="rId90"/>
            </p:custDataLst>
          </p:nvPr>
        </p:nvSpPr>
        <p:spPr bwMode="auto">
          <a:xfrm>
            <a:off x="6430125" y="3156000"/>
            <a:ext cx="436506" cy="15561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p:spPr>
        <p:txBody>
          <a:bodyPr vert="horz" wrap="square" lIns="91438" tIns="45719" rIns="91438" bIns="45719" numCol="1" anchor="t" anchorCtr="0" compatLnSpc="1"/>
          <a:p>
            <a:endParaRPr lang="zh-CN" altLang="en-US"/>
          </a:p>
        </p:txBody>
      </p:sp>
      <p:grpSp>
        <p:nvGrpSpPr>
          <p:cNvPr id="293" name="组合 205"/>
          <p:cNvGrpSpPr/>
          <p:nvPr>
            <p:custDataLst>
              <p:tags r:id="rId91"/>
            </p:custDataLst>
          </p:nvPr>
        </p:nvGrpSpPr>
        <p:grpSpPr>
          <a:xfrm>
            <a:off x="4790451" y="3548203"/>
            <a:ext cx="247618" cy="312810"/>
            <a:chOff x="1516063" y="3252788"/>
            <a:chExt cx="247651" cy="312737"/>
          </a:xfrm>
          <a:solidFill>
            <a:schemeClr val="accent4"/>
          </a:solidFill>
        </p:grpSpPr>
        <p:sp>
          <p:nvSpPr>
            <p:cNvPr id="294" name="Freeform 182"/>
            <p:cNvSpPr/>
            <p:nvPr>
              <p:custDataLst>
                <p:tags r:id="rId92"/>
              </p:custDataLst>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5" name="Freeform 183"/>
            <p:cNvSpPr/>
            <p:nvPr>
              <p:custDataLst>
                <p:tags r:id="rId93"/>
              </p:custDataLst>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6" name="Freeform 184"/>
            <p:cNvSpPr/>
            <p:nvPr>
              <p:custDataLst>
                <p:tags r:id="rId94"/>
              </p:custDataLst>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97" name="Freeform 185"/>
          <p:cNvSpPr>
            <a:spLocks noEditPoints="1"/>
          </p:cNvSpPr>
          <p:nvPr>
            <p:custDataLst>
              <p:tags r:id="rId95"/>
            </p:custDataLst>
          </p:nvPr>
        </p:nvSpPr>
        <p:spPr bwMode="auto">
          <a:xfrm>
            <a:off x="5168228" y="2339836"/>
            <a:ext cx="199999" cy="154024"/>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vert="horz" wrap="square" lIns="91438" tIns="45719" rIns="91438" bIns="45719" numCol="1" anchor="t" anchorCtr="0" compatLnSpc="1"/>
          <a:p>
            <a:endParaRPr lang="zh-CN" altLang="en-US"/>
          </a:p>
        </p:txBody>
      </p:sp>
      <p:grpSp>
        <p:nvGrpSpPr>
          <p:cNvPr id="298" name="组合 199"/>
          <p:cNvGrpSpPr/>
          <p:nvPr>
            <p:custDataLst>
              <p:tags r:id="rId96"/>
            </p:custDataLst>
          </p:nvPr>
        </p:nvGrpSpPr>
        <p:grpSpPr>
          <a:xfrm>
            <a:off x="6939646" y="3395768"/>
            <a:ext cx="265079" cy="335040"/>
            <a:chOff x="3665538" y="3100388"/>
            <a:chExt cx="265113" cy="334963"/>
          </a:xfrm>
          <a:solidFill>
            <a:schemeClr val="accent6"/>
          </a:solidFill>
        </p:grpSpPr>
        <p:sp>
          <p:nvSpPr>
            <p:cNvPr id="299" name="Freeform 186"/>
            <p:cNvSpPr/>
            <p:nvPr>
              <p:custDataLst>
                <p:tags r:id="rId97"/>
              </p:custDataLst>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0" name="Freeform 187"/>
            <p:cNvSpPr/>
            <p:nvPr>
              <p:custDataLst>
                <p:tags r:id="rId98"/>
              </p:custDataLst>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1" name="Freeform 188"/>
            <p:cNvSpPr/>
            <p:nvPr>
              <p:custDataLst>
                <p:tags r:id="rId99"/>
              </p:custDataLst>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02" name="Freeform 189"/>
          <p:cNvSpPr>
            <a:spLocks noEditPoints="1"/>
          </p:cNvSpPr>
          <p:nvPr>
            <p:custDataLst>
              <p:tags r:id="rId100"/>
            </p:custDataLst>
          </p:nvPr>
        </p:nvSpPr>
        <p:spPr bwMode="auto">
          <a:xfrm>
            <a:off x="5641240" y="5012218"/>
            <a:ext cx="217460" cy="233417"/>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vert="horz" wrap="square" lIns="91438" tIns="45719" rIns="91438" bIns="45719" numCol="1" anchor="t" anchorCtr="0" compatLnSpc="1"/>
          <a:p>
            <a:endParaRPr lang="zh-CN" altLang="en-US"/>
          </a:p>
        </p:txBody>
      </p:sp>
      <p:grpSp>
        <p:nvGrpSpPr>
          <p:cNvPr id="303" name="组合 214"/>
          <p:cNvGrpSpPr/>
          <p:nvPr>
            <p:custDataLst>
              <p:tags r:id="rId101"/>
            </p:custDataLst>
          </p:nvPr>
        </p:nvGrpSpPr>
        <p:grpSpPr>
          <a:xfrm>
            <a:off x="5953938" y="3219514"/>
            <a:ext cx="160316" cy="255647"/>
            <a:chOff x="2679701" y="2924175"/>
            <a:chExt cx="160337" cy="255588"/>
          </a:xfrm>
          <a:solidFill>
            <a:schemeClr val="accent6"/>
          </a:solidFill>
        </p:grpSpPr>
        <p:sp>
          <p:nvSpPr>
            <p:cNvPr id="304" name="Freeform 190"/>
            <p:cNvSpPr/>
            <p:nvPr>
              <p:custDataLst>
                <p:tags r:id="rId102"/>
              </p:custDataLst>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5" name="Freeform 191"/>
            <p:cNvSpPr/>
            <p:nvPr>
              <p:custDataLst>
                <p:tags r:id="rId103"/>
              </p:custDataLst>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6" name="Freeform 192"/>
            <p:cNvSpPr/>
            <p:nvPr>
              <p:custDataLst>
                <p:tags r:id="rId104"/>
              </p:custDataLst>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07" name="Freeform 193"/>
            <p:cNvSpPr/>
            <p:nvPr>
              <p:custDataLst>
                <p:tags r:id="rId105"/>
              </p:custDataLst>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08" name="Freeform 194"/>
          <p:cNvSpPr>
            <a:spLocks noEditPoints="1"/>
          </p:cNvSpPr>
          <p:nvPr>
            <p:custDataLst>
              <p:tags r:id="rId106"/>
            </p:custDataLst>
          </p:nvPr>
        </p:nvSpPr>
        <p:spPr bwMode="auto">
          <a:xfrm>
            <a:off x="5936476" y="1909524"/>
            <a:ext cx="217460" cy="236593"/>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vert="horz" wrap="square" lIns="91438" tIns="45719" rIns="91438" bIns="45719" numCol="1" anchor="t" anchorCtr="0" compatLnSpc="1"/>
          <a:p>
            <a:endParaRPr lang="zh-CN" altLang="en-US"/>
          </a:p>
        </p:txBody>
      </p:sp>
      <p:sp>
        <p:nvSpPr>
          <p:cNvPr id="309" name="TextBox 203"/>
          <p:cNvSpPr txBox="1"/>
          <p:nvPr>
            <p:custDataLst>
              <p:tags r:id="rId107"/>
            </p:custDataLst>
          </p:nvPr>
        </p:nvSpPr>
        <p:spPr>
          <a:xfrm>
            <a:off x="2739433" y="1924885"/>
            <a:ext cx="1664970" cy="366395"/>
          </a:xfrm>
          <a:prstGeom prst="rect">
            <a:avLst/>
          </a:prstGeom>
          <a:noFill/>
        </p:spPr>
        <p:txBody>
          <a:bodyPr wrap="none" lIns="121917" tIns="60958" rIns="121917" bIns="60958" rtlCol="0">
            <a:spAutoFit/>
          </a:bodyPr>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问答式面试技巧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0" name="TextBox 204"/>
          <p:cNvSpPr txBox="1"/>
          <p:nvPr>
            <p:custDataLst>
              <p:tags r:id="rId108"/>
            </p:custDataLst>
          </p:nvPr>
        </p:nvSpPr>
        <p:spPr>
          <a:xfrm>
            <a:off x="1095380" y="2238972"/>
            <a:ext cx="3288705" cy="674370"/>
          </a:xfrm>
          <a:prstGeom prst="rect">
            <a:avLst/>
          </a:prstGeom>
          <a:noFill/>
        </p:spPr>
        <p:txBody>
          <a:bodyPr wrap="square" lIns="121917" tIns="60958" rIns="121917" bIns="60958" rtlCol="0">
            <a:spAutoFit/>
          </a:bodyPr>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保持耐心，仔细聆听每一个问题，避免冗长和模糊的回答，尽量让答案直接、明了，以便面试官能够迅速理解你的观点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1" name="TextBox 205"/>
          <p:cNvSpPr txBox="1"/>
          <p:nvPr>
            <p:custDataLst>
              <p:tags r:id="rId109"/>
            </p:custDataLst>
          </p:nvPr>
        </p:nvSpPr>
        <p:spPr>
          <a:xfrm>
            <a:off x="2739433" y="3150923"/>
            <a:ext cx="1664970" cy="366395"/>
          </a:xfrm>
          <a:prstGeom prst="rect">
            <a:avLst/>
          </a:prstGeom>
          <a:noFill/>
        </p:spPr>
        <p:txBody>
          <a:bodyPr wrap="none" lIns="121917" tIns="60958" rIns="121917" bIns="60958" rtlCol="0">
            <a:spAutoFit/>
          </a:bodyPr>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压力式面试技巧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2" name="TextBox 206"/>
          <p:cNvSpPr txBox="1"/>
          <p:nvPr>
            <p:custDataLst>
              <p:tags r:id="rId110"/>
            </p:custDataLst>
          </p:nvPr>
        </p:nvSpPr>
        <p:spPr>
          <a:xfrm>
            <a:off x="1095380" y="3465010"/>
            <a:ext cx="3288705" cy="489585"/>
          </a:xfrm>
          <a:prstGeom prst="rect">
            <a:avLst/>
          </a:prstGeom>
          <a:noFill/>
        </p:spPr>
        <p:txBody>
          <a:bodyPr wrap="square" lIns="121917" tIns="60958" rIns="121917" bIns="60958" rtlCol="0">
            <a:spAutoFit/>
          </a:bodyPr>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保持冷静和镇定非常重要，千万不要让压力影响到自己的思考能力和表达能力</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3" name="TextBox 207"/>
          <p:cNvSpPr txBox="1"/>
          <p:nvPr>
            <p:custDataLst>
              <p:tags r:id="rId111"/>
            </p:custDataLst>
          </p:nvPr>
        </p:nvSpPr>
        <p:spPr>
          <a:xfrm>
            <a:off x="2536233" y="4292925"/>
            <a:ext cx="1868170" cy="366395"/>
          </a:xfrm>
          <a:prstGeom prst="rect">
            <a:avLst/>
          </a:prstGeom>
          <a:noFill/>
        </p:spPr>
        <p:txBody>
          <a:bodyPr wrap="none" lIns="121917" tIns="60958" rIns="121917" bIns="60958" rtlCol="0">
            <a:spAutoFit/>
          </a:bodyPr>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综合问答面试技巧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4" name="TextBox 208"/>
          <p:cNvSpPr txBox="1"/>
          <p:nvPr>
            <p:custDataLst>
              <p:tags r:id="rId112"/>
            </p:custDataLst>
          </p:nvPr>
        </p:nvSpPr>
        <p:spPr>
          <a:xfrm>
            <a:off x="1095380" y="4607012"/>
            <a:ext cx="3288705" cy="489585"/>
          </a:xfrm>
          <a:prstGeom prst="rect">
            <a:avLst/>
          </a:prstGeom>
          <a:noFill/>
        </p:spPr>
        <p:txBody>
          <a:bodyPr wrap="square" lIns="121917" tIns="60958" rIns="121917" bIns="60958" rtlCol="0">
            <a:spAutoFit/>
          </a:bodyPr>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准备一系列关于个人经历、技能、职业目标以及解决问题能力的例子</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5" name="TextBox 209"/>
          <p:cNvSpPr txBox="1"/>
          <p:nvPr>
            <p:custDataLst>
              <p:tags r:id="rId113"/>
            </p:custDataLst>
          </p:nvPr>
        </p:nvSpPr>
        <p:spPr>
          <a:xfrm>
            <a:off x="7894404" y="1924885"/>
            <a:ext cx="1664970" cy="366395"/>
          </a:xfrm>
          <a:prstGeom prst="rect">
            <a:avLst/>
          </a:prstGeom>
          <a:noFill/>
        </p:spPr>
        <p:txBody>
          <a:bodyPr wrap="none" lIns="121917" tIns="60958" rIns="121917" bIns="60958" rtlCol="0">
            <a:spAutoFit/>
          </a:bodyPr>
          <a:p>
            <a:pPr algn="l"/>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结构化面试技巧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6" name="TextBox 210"/>
          <p:cNvSpPr txBox="1"/>
          <p:nvPr>
            <p:custDataLst>
              <p:tags r:id="rId114"/>
            </p:custDataLst>
          </p:nvPr>
        </p:nvSpPr>
        <p:spPr>
          <a:xfrm>
            <a:off x="7894404" y="2238972"/>
            <a:ext cx="3288705" cy="489585"/>
          </a:xfrm>
          <a:prstGeom prst="rect">
            <a:avLst/>
          </a:prstGeom>
          <a:noFill/>
        </p:spPr>
        <p:txBody>
          <a:bodyPr wrap="square" lIns="121917" tIns="60958" rIns="121917" bIns="60958" rtlCol="0">
            <a:spAutoFit/>
          </a:bodyPr>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应事先调研并准备一套标准答案，针对可能的提问进行反复练习</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7" name="TextBox 211"/>
          <p:cNvSpPr txBox="1"/>
          <p:nvPr>
            <p:custDataLst>
              <p:tags r:id="rId115"/>
            </p:custDataLst>
          </p:nvPr>
        </p:nvSpPr>
        <p:spPr>
          <a:xfrm>
            <a:off x="7894404" y="3095593"/>
            <a:ext cx="1868170" cy="366395"/>
          </a:xfrm>
          <a:prstGeom prst="rect">
            <a:avLst/>
          </a:prstGeom>
          <a:noFill/>
        </p:spPr>
        <p:txBody>
          <a:bodyPr wrap="none" lIns="121917" tIns="60958" rIns="121917" bIns="60958" rtlCol="0">
            <a:spAutoFit/>
          </a:bodyPr>
          <a:p>
            <a:pPr algn="l"/>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半结构化面试技巧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8" name="TextBox 212"/>
          <p:cNvSpPr txBox="1"/>
          <p:nvPr>
            <p:custDataLst>
              <p:tags r:id="rId116"/>
            </p:custDataLst>
          </p:nvPr>
        </p:nvSpPr>
        <p:spPr>
          <a:xfrm>
            <a:off x="7894404" y="3409680"/>
            <a:ext cx="3288705" cy="489585"/>
          </a:xfrm>
          <a:prstGeom prst="rect">
            <a:avLst/>
          </a:prstGeom>
          <a:noFill/>
        </p:spPr>
        <p:txBody>
          <a:bodyPr wrap="square" lIns="121917" tIns="60958" rIns="121917" bIns="60958" rtlCol="0">
            <a:spAutoFit/>
          </a:bodyPr>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不仅要准备核心问题的答案，还要具备出色的即兴交流能力</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9" name="TextBox 213"/>
          <p:cNvSpPr txBox="1"/>
          <p:nvPr>
            <p:custDataLst>
              <p:tags r:id="rId117"/>
            </p:custDataLst>
          </p:nvPr>
        </p:nvSpPr>
        <p:spPr>
          <a:xfrm>
            <a:off x="7894404" y="4220559"/>
            <a:ext cx="1276350" cy="366395"/>
          </a:xfrm>
          <a:prstGeom prst="rect">
            <a:avLst/>
          </a:prstGeom>
          <a:noFill/>
        </p:spPr>
        <p:txBody>
          <a:bodyPr wrap="none" lIns="121917" tIns="60958" rIns="121917" bIns="60958" rtlCol="0">
            <a:spAutoFit/>
          </a:bodyPr>
          <a:p>
            <a:pPr algn="l"/>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AI</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面试技巧</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0" name="TextBox 214"/>
          <p:cNvSpPr txBox="1"/>
          <p:nvPr>
            <p:custDataLst>
              <p:tags r:id="rId118"/>
            </p:custDataLst>
          </p:nvPr>
        </p:nvSpPr>
        <p:spPr>
          <a:xfrm>
            <a:off x="7894404" y="4534646"/>
            <a:ext cx="3288705" cy="489585"/>
          </a:xfrm>
          <a:prstGeom prst="rect">
            <a:avLst/>
          </a:prstGeom>
          <a:noFill/>
        </p:spPr>
        <p:txBody>
          <a:bodyPr wrap="square" lIns="121917" tIns="60958" rIns="121917" bIns="60958" rtlCol="0">
            <a:spAutoFit/>
          </a:bodyPr>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需要保持语速适中、逻辑清晰，注意用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具体事例支撑观点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p:spPr>
        <p:txBody>
          <a:bodyPr wrap="none">
            <a:spAutoFit/>
          </a:bodyPr>
          <a:lstStyle/>
          <a:p>
            <a:r>
              <a:rPr lang="zh-CN" altLang="en-US" sz="3200" dirty="0"/>
              <a:t>第一节  就业信息的获取与处理</a:t>
            </a:r>
            <a:endParaRPr lang="zh-CN" altLang="en-US" sz="3200" dirty="0"/>
          </a:p>
        </p:txBody>
      </p:sp>
      <p:sp>
        <p:nvSpPr>
          <p:cNvPr id="8" name="矩形 7"/>
          <p:cNvSpPr/>
          <p:nvPr/>
        </p:nvSpPr>
        <p:spPr>
          <a:xfrm>
            <a:off x="5370093" y="2057891"/>
            <a:ext cx="4515980" cy="584775"/>
          </a:xfrm>
          <a:prstGeom prst="rect">
            <a:avLst/>
          </a:prstGeom>
        </p:spPr>
        <p:txBody>
          <a:bodyPr wrap="none">
            <a:spAutoFit/>
          </a:bodyPr>
          <a:lstStyle/>
          <a:p>
            <a:r>
              <a:rPr lang="zh-CN" altLang="en-US" sz="3200" dirty="0"/>
              <a:t>第二节  求职材料的准备</a:t>
            </a:r>
            <a:endParaRPr lang="zh-CN" altLang="en-US" sz="3200" dirty="0"/>
          </a:p>
        </p:txBody>
      </p:sp>
      <p:sp>
        <p:nvSpPr>
          <p:cNvPr id="10" name="矩形 9"/>
          <p:cNvSpPr/>
          <p:nvPr/>
        </p:nvSpPr>
        <p:spPr>
          <a:xfrm>
            <a:off x="5370093" y="3027176"/>
            <a:ext cx="3284874" cy="584775"/>
          </a:xfrm>
          <a:prstGeom prst="rect">
            <a:avLst/>
          </a:prstGeom>
        </p:spPr>
        <p:txBody>
          <a:bodyPr wrap="none">
            <a:spAutoFit/>
          </a:bodyPr>
          <a:lstStyle/>
          <a:p>
            <a:r>
              <a:rPr lang="zh-CN" altLang="en-US" sz="3200" dirty="0"/>
              <a:t>第三节  面试攻略</a:t>
            </a:r>
            <a:endParaRPr lang="zh-CN" altLang="en-US" sz="3200" dirty="0"/>
          </a:p>
        </p:txBody>
      </p:sp>
      <p:sp>
        <p:nvSpPr>
          <p:cNvPr id="13" name="double-left-arrows_45721"/>
          <p:cNvSpPr>
            <a:spLocks noChangeAspect="1"/>
          </p:cNvSpPr>
          <p:nvPr/>
        </p:nvSpPr>
        <p:spPr bwMode="auto">
          <a:xfrm flipH="1">
            <a:off x="4596663" y="413045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40911"/>
            <a:ext cx="3284874" cy="584775"/>
          </a:xfrm>
          <a:prstGeom prst="rect">
            <a:avLst/>
          </a:prstGeom>
          <a:solidFill>
            <a:schemeClr val="accent1"/>
          </a:solidFill>
        </p:spPr>
        <p:txBody>
          <a:bodyPr wrap="none">
            <a:spAutoFit/>
          </a:bodyPr>
          <a:lstStyle/>
          <a:p>
            <a:r>
              <a:rPr lang="zh-CN" altLang="en-US" sz="3200" dirty="0">
                <a:solidFill>
                  <a:schemeClr val="bg1"/>
                </a:solidFill>
              </a:rPr>
              <a:t>第四节  笔试攻略</a:t>
            </a:r>
            <a:endParaRPr lang="zh-CN" altLang="en-US" sz="3200" dirty="0">
              <a:solidFill>
                <a:schemeClr val="bg1"/>
              </a:solidFill>
            </a:endParaRPr>
          </a:p>
        </p:txBody>
      </p:sp>
      <p:sp>
        <p:nvSpPr>
          <p:cNvPr id="9" name="矩形 8"/>
          <p:cNvSpPr/>
          <p:nvPr/>
        </p:nvSpPr>
        <p:spPr>
          <a:xfrm>
            <a:off x="5370093" y="5054647"/>
            <a:ext cx="4066540" cy="583565"/>
          </a:xfrm>
          <a:prstGeom prst="rect">
            <a:avLst/>
          </a:prstGeom>
        </p:spPr>
        <p:txBody>
          <a:bodyPr wrap="none">
            <a:spAutoFit/>
          </a:bodyPr>
          <a:lstStyle/>
          <a:p>
            <a:r>
              <a:rPr lang="zh-CN" altLang="en-US" sz="3200" dirty="0"/>
              <a:t>第五节  毕业手续办理</a:t>
            </a:r>
            <a:endParaRPr lang="zh-CN" altLang="en-US" sz="3200" dirty="0"/>
          </a:p>
        </p:txBody>
      </p:sp>
      <p:sp>
        <p:nvSpPr>
          <p:cNvPr id="2" name="矩形 1"/>
          <p:cNvSpPr/>
          <p:nvPr/>
        </p:nvSpPr>
        <p:spPr>
          <a:xfrm>
            <a:off x="5370093" y="5985557"/>
            <a:ext cx="3253740" cy="583565"/>
          </a:xfrm>
          <a:prstGeom prst="rect">
            <a:avLst/>
          </a:prstGeom>
        </p:spPr>
        <p:txBody>
          <a:bodyPr wrap="none">
            <a:spAutoFit/>
          </a:bodyPr>
          <a:p>
            <a:r>
              <a:rPr lang="zh-CN" altLang="en-US" sz="3200" dirty="0"/>
              <a:t>第六节  课堂实践</a:t>
            </a:r>
            <a:endParaRPr lang="zh-CN" alt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一、就业信息的收集</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8" name="文本框 43"/>
          <p:cNvSpPr txBox="1"/>
          <p:nvPr/>
        </p:nvSpPr>
        <p:spPr>
          <a:xfrm>
            <a:off x="534011" y="1378979"/>
            <a:ext cx="10616648" cy="580415"/>
          </a:xfrm>
          <a:prstGeom prst="rect">
            <a:avLst/>
          </a:prstGeom>
          <a:noFill/>
        </p:spPr>
        <p:txBody>
          <a:bodyPr wrap="square" rtlCol="0">
            <a:spAutoFit/>
          </a:bodyPr>
          <a:lstStyle/>
          <a:p>
            <a:pPr indent="457200" algn="just">
              <a:lnSpc>
                <a:spcPct val="150000"/>
              </a:lnSpc>
            </a:pPr>
            <a:r>
              <a:rPr lang="zh-CN" altLang="en-US" sz="2400" dirty="0"/>
              <a:t>一般情况下，大学生可以获取就业信息的主要途径有以下几种。</a:t>
            </a:r>
            <a:endParaRPr lang="zh-CN" altLang="en-US" sz="2400" dirty="0"/>
          </a:p>
        </p:txBody>
      </p:sp>
      <p:sp>
        <p:nvSpPr>
          <p:cNvPr id="28" name="îŝḷîḓé-TextBox 33"/>
          <p:cNvSpPr txBox="1"/>
          <p:nvPr>
            <p:custDataLst>
              <p:tags r:id="rId1"/>
            </p:custDataLst>
          </p:nvPr>
        </p:nvSpPr>
        <p:spPr bwMode="auto">
          <a:xfrm>
            <a:off x="537845" y="5043170"/>
            <a:ext cx="1645285" cy="26352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学校就业渠道</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îŝḷîḓé-TextBox 36"/>
          <p:cNvSpPr txBox="1"/>
          <p:nvPr>
            <p:custDataLst>
              <p:tags r:id="rId2"/>
            </p:custDataLst>
          </p:nvPr>
        </p:nvSpPr>
        <p:spPr bwMode="auto">
          <a:xfrm>
            <a:off x="6668770" y="5125085"/>
            <a:ext cx="1042035" cy="257810"/>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社会实践和各种实习</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îŝḷîḓé-TextBox 34"/>
          <p:cNvSpPr txBox="1"/>
          <p:nvPr>
            <p:custDataLst>
              <p:tags r:id="rId3"/>
            </p:custDataLst>
          </p:nvPr>
        </p:nvSpPr>
        <p:spPr bwMode="auto">
          <a:xfrm>
            <a:off x="2751455" y="5107305"/>
            <a:ext cx="1042035" cy="16700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网上招聘平台</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îŝḷîḓé-TextBox 35"/>
          <p:cNvSpPr txBox="1"/>
          <p:nvPr>
            <p:custDataLst>
              <p:tags r:id="rId4"/>
            </p:custDataLst>
          </p:nvPr>
        </p:nvSpPr>
        <p:spPr bwMode="auto">
          <a:xfrm>
            <a:off x="4706620" y="5111750"/>
            <a:ext cx="1042035" cy="16700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社会人际关系</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íṡľíḍè-Rectangle 22"/>
          <p:cNvSpPr/>
          <p:nvPr>
            <p:custDataLst>
              <p:tags r:id="rId5"/>
            </p:custDataLst>
          </p:nvPr>
        </p:nvSpPr>
        <p:spPr>
          <a:xfrm>
            <a:off x="607060" y="2943225"/>
            <a:ext cx="1576070" cy="15760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7" name="íṡľíḍè-Freeform: Shape 23"/>
          <p:cNvSpPr/>
          <p:nvPr>
            <p:custDataLst>
              <p:tags r:id="rId6"/>
            </p:custDataLst>
          </p:nvPr>
        </p:nvSpPr>
        <p:spPr>
          <a:xfrm rot="10800000">
            <a:off x="607060" y="4410710"/>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9" name="îŝḷîḓé-Freeform: Shape 42"/>
          <p:cNvSpPr/>
          <p:nvPr>
            <p:custDataLst>
              <p:tags r:id="rId7"/>
            </p:custDataLst>
          </p:nvPr>
        </p:nvSpPr>
        <p:spPr bwMode="auto">
          <a:xfrm>
            <a:off x="1039495" y="3152140"/>
            <a:ext cx="782320" cy="782320"/>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2" name="íṡľíḍè-Rectangle 30"/>
          <p:cNvSpPr/>
          <p:nvPr>
            <p:custDataLst>
              <p:tags r:id="rId8"/>
            </p:custDataLst>
          </p:nvPr>
        </p:nvSpPr>
        <p:spPr>
          <a:xfrm>
            <a:off x="6424295" y="2943225"/>
            <a:ext cx="1576070" cy="15760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3" name="íṡľíḍè-Freeform: Shape 31"/>
          <p:cNvSpPr/>
          <p:nvPr>
            <p:custDataLst>
              <p:tags r:id="rId9"/>
            </p:custDataLst>
          </p:nvPr>
        </p:nvSpPr>
        <p:spPr>
          <a:xfrm rot="10800000">
            <a:off x="6424295" y="4443730"/>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5" name="îŝḷîḓé-Freeform: Shape 43"/>
          <p:cNvSpPr/>
          <p:nvPr>
            <p:custDataLst>
              <p:tags r:id="rId10"/>
            </p:custDataLst>
          </p:nvPr>
        </p:nvSpPr>
        <p:spPr bwMode="auto">
          <a:xfrm>
            <a:off x="6831965" y="3227705"/>
            <a:ext cx="695325" cy="695325"/>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8" name="íṡľíḍè-Rectangle 18"/>
          <p:cNvSpPr/>
          <p:nvPr>
            <p:custDataLst>
              <p:tags r:id="rId11"/>
            </p:custDataLst>
          </p:nvPr>
        </p:nvSpPr>
        <p:spPr>
          <a:xfrm>
            <a:off x="2545715" y="2943225"/>
            <a:ext cx="1576070" cy="15760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9" name="íṡľíḍè-Freeform: Shape 19"/>
          <p:cNvSpPr/>
          <p:nvPr>
            <p:custDataLst>
              <p:tags r:id="rId12"/>
            </p:custDataLst>
          </p:nvPr>
        </p:nvSpPr>
        <p:spPr>
          <a:xfrm rot="10800000">
            <a:off x="2545715" y="4413885"/>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21" name="îŝḷîḓé-Freeform: Shape 44"/>
          <p:cNvSpPr/>
          <p:nvPr>
            <p:custDataLst>
              <p:tags r:id="rId13"/>
            </p:custDataLst>
          </p:nvPr>
        </p:nvSpPr>
        <p:spPr bwMode="auto">
          <a:xfrm>
            <a:off x="2976880" y="3233420"/>
            <a:ext cx="705485" cy="70485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4" name="íṡľíḍè-Rectangle 26"/>
          <p:cNvSpPr/>
          <p:nvPr>
            <p:custDataLst>
              <p:tags r:id="rId14"/>
            </p:custDataLst>
          </p:nvPr>
        </p:nvSpPr>
        <p:spPr>
          <a:xfrm>
            <a:off x="4485005" y="2943225"/>
            <a:ext cx="1576070" cy="15760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5" name="íṡľíḍè-Freeform: Shape 27"/>
          <p:cNvSpPr/>
          <p:nvPr>
            <p:custDataLst>
              <p:tags r:id="rId15"/>
            </p:custDataLst>
          </p:nvPr>
        </p:nvSpPr>
        <p:spPr>
          <a:xfrm rot="10800000">
            <a:off x="4485005" y="4410710"/>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17" name="îŝḷîḓé-Freeform: Shape 45"/>
          <p:cNvSpPr/>
          <p:nvPr>
            <p:custDataLst>
              <p:tags r:id="rId16"/>
            </p:custDataLst>
          </p:nvPr>
        </p:nvSpPr>
        <p:spPr bwMode="auto">
          <a:xfrm>
            <a:off x="4918710" y="3227705"/>
            <a:ext cx="705485" cy="70485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 name="íṡľíḍè-Rectangle 30"/>
          <p:cNvSpPr/>
          <p:nvPr>
            <p:custDataLst>
              <p:tags r:id="rId17"/>
            </p:custDataLst>
          </p:nvPr>
        </p:nvSpPr>
        <p:spPr>
          <a:xfrm>
            <a:off x="8228330" y="2943225"/>
            <a:ext cx="1576070" cy="157607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 name="íṡľíḍè-Freeform: Shape 31"/>
          <p:cNvSpPr/>
          <p:nvPr>
            <p:custDataLst>
              <p:tags r:id="rId18"/>
            </p:custDataLst>
          </p:nvPr>
        </p:nvSpPr>
        <p:spPr>
          <a:xfrm rot="10800000">
            <a:off x="8228330" y="4443730"/>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0" name="íṡľíḍè-Rectangle 30"/>
          <p:cNvSpPr/>
          <p:nvPr>
            <p:custDataLst>
              <p:tags r:id="rId19"/>
            </p:custDataLst>
          </p:nvPr>
        </p:nvSpPr>
        <p:spPr>
          <a:xfrm>
            <a:off x="10023475" y="2943225"/>
            <a:ext cx="1576070" cy="157607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p>
            <a:pPr algn="ctr"/>
            <a:endParaRPr sz="280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íṡľíḍè-Freeform: Shape 31"/>
          <p:cNvSpPr/>
          <p:nvPr>
            <p:custDataLst>
              <p:tags r:id="rId20"/>
            </p:custDataLst>
          </p:nvPr>
        </p:nvSpPr>
        <p:spPr>
          <a:xfrm rot="10800000">
            <a:off x="10023475" y="4443730"/>
            <a:ext cx="1576070" cy="306705"/>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3" name="íślíḋè-Freeform: Shape 20"/>
          <p:cNvSpPr/>
          <p:nvPr>
            <p:custDataLst>
              <p:tags r:id="rId21"/>
            </p:custDataLst>
          </p:nvPr>
        </p:nvSpPr>
        <p:spPr bwMode="auto">
          <a:xfrm>
            <a:off x="8703310" y="3324860"/>
            <a:ext cx="594360" cy="59436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íślíḋè-Freeform: Shape 21"/>
          <p:cNvSpPr/>
          <p:nvPr>
            <p:custDataLst>
              <p:tags r:id="rId22"/>
            </p:custDataLst>
          </p:nvPr>
        </p:nvSpPr>
        <p:spPr bwMode="auto">
          <a:xfrm>
            <a:off x="10473690" y="3358515"/>
            <a:ext cx="572770" cy="572770"/>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îŝḷîḓé-TextBox 36"/>
          <p:cNvSpPr txBox="1"/>
          <p:nvPr>
            <p:custDataLst>
              <p:tags r:id="rId23"/>
            </p:custDataLst>
          </p:nvPr>
        </p:nvSpPr>
        <p:spPr bwMode="auto">
          <a:xfrm>
            <a:off x="8510905" y="5125085"/>
            <a:ext cx="1042035" cy="257810"/>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p>
            <a:pPr marL="0" lvl="1" algn="ctr"/>
            <a:r>
              <a:rPr lang="zh-CN" altLang="en-US" b="1" dirty="0">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校园招聘会</a:t>
            </a:r>
            <a:endParaRPr lang="zh-CN" altLang="en-US" b="1" dirty="0">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îŝḷîḓé-TextBox 35"/>
          <p:cNvSpPr txBox="1"/>
          <p:nvPr>
            <p:custDataLst>
              <p:tags r:id="rId24"/>
            </p:custDataLst>
          </p:nvPr>
        </p:nvSpPr>
        <p:spPr bwMode="auto">
          <a:xfrm>
            <a:off x="10085070" y="5111750"/>
            <a:ext cx="1042035" cy="16700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p>
            <a:pPr marL="0" lvl="1" algn="ctr"/>
            <a:r>
              <a:rPr lang="zh-CN" altLang="en-US" b="1" dirty="0">
                <a:solidFill>
                  <a:schemeClr val="accent3">
                    <a:lumMod val="75000"/>
                  </a:schemeClr>
                </a:solidFill>
                <a:latin typeface="Arial" panose="020B0604020202020204" pitchFamily="34" charset="0"/>
                <a:ea typeface="微软雅黑" panose="020B0503020204020204" pitchFamily="34" charset="-122"/>
                <a:sym typeface="Arial" panose="020B0604020202020204" pitchFamily="34" charset="0"/>
              </a:rPr>
              <a:t>国聘平台</a:t>
            </a:r>
            <a:endParaRPr lang="zh-CN" altLang="en-US" b="1" dirty="0">
              <a:solidFill>
                <a:schemeClr val="accent3">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一、笔试的种类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1" name="文本框 43"/>
          <p:cNvSpPr txBox="1"/>
          <p:nvPr/>
        </p:nvSpPr>
        <p:spPr>
          <a:xfrm>
            <a:off x="534011" y="1049136"/>
            <a:ext cx="10616648" cy="1754326"/>
          </a:xfrm>
          <a:prstGeom prst="rect">
            <a:avLst/>
          </a:prstGeom>
          <a:noFill/>
        </p:spPr>
        <p:txBody>
          <a:bodyPr wrap="square" rtlCol="0">
            <a:spAutoFit/>
          </a:bodyPr>
          <a:lstStyle/>
          <a:p>
            <a:pPr indent="457200" algn="just">
              <a:lnSpc>
                <a:spcPct val="150000"/>
              </a:lnSpc>
            </a:pPr>
            <a:r>
              <a:rPr lang="zh-CN" altLang="en-US" sz="2400" dirty="0"/>
              <a:t>笔试是目前用人单位常用的考核方法之一，目的在于考核求职者的专业知识水平、文字组织能力及综合素质等。根据考核的方向和内容不同，笔试可以分为以下几种类型。</a:t>
            </a:r>
            <a:endParaRPr lang="zh-CN" altLang="en-US" sz="2400" dirty="0"/>
          </a:p>
        </p:txBody>
      </p:sp>
      <p:grpSp>
        <p:nvGrpSpPr>
          <p:cNvPr id="12" name="组合 11"/>
          <p:cNvGrpSpPr/>
          <p:nvPr/>
        </p:nvGrpSpPr>
        <p:grpSpPr>
          <a:xfrm>
            <a:off x="1031684" y="3006857"/>
            <a:ext cx="9216168" cy="3482008"/>
            <a:chOff x="1084826" y="2227047"/>
            <a:chExt cx="9216168" cy="3482008"/>
          </a:xfrm>
        </p:grpSpPr>
        <p:grpSp>
          <p:nvGrpSpPr>
            <p:cNvPr id="13" name="组合 12"/>
            <p:cNvGrpSpPr/>
            <p:nvPr/>
          </p:nvGrpSpPr>
          <p:grpSpPr>
            <a:xfrm>
              <a:off x="4033589" y="2227047"/>
              <a:ext cx="3497638" cy="3482008"/>
              <a:chOff x="4071718" y="2098922"/>
              <a:chExt cx="3950615" cy="3932961"/>
            </a:xfrm>
          </p:grpSpPr>
          <p:grpSp>
            <p:nvGrpSpPr>
              <p:cNvPr id="18" name="e0b6ad73-686c-49fd-bc37-e8d334bec4d6"/>
              <p:cNvGrpSpPr>
                <a:grpSpLocks noChangeAspect="1"/>
              </p:cNvGrpSpPr>
              <p:nvPr/>
            </p:nvGrpSpPr>
            <p:grpSpPr>
              <a:xfrm>
                <a:off x="4071718" y="2098922"/>
                <a:ext cx="3950615" cy="3932961"/>
                <a:chOff x="4131876" y="1633840"/>
                <a:chExt cx="3950615" cy="3932961"/>
              </a:xfrm>
            </p:grpSpPr>
            <p:sp>
              <p:nvSpPr>
                <p:cNvPr id="20" name="is1ide-Rectangle 1"/>
                <p:cNvSpPr/>
                <p:nvPr/>
              </p:nvSpPr>
              <p:spPr>
                <a:xfrm rot="18900000">
                  <a:off x="5302469" y="1633840"/>
                  <a:ext cx="1588917" cy="1588917"/>
                </a:xfrm>
                <a:prstGeom prst="rect">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is1ide-Rectangle 2"/>
                <p:cNvSpPr/>
                <p:nvPr/>
              </p:nvSpPr>
              <p:spPr>
                <a:xfrm rot="18900000">
                  <a:off x="5310703" y="3994353"/>
                  <a:ext cx="1572448" cy="1572448"/>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is1ide-Rectangle 3"/>
                <p:cNvSpPr/>
                <p:nvPr/>
              </p:nvSpPr>
              <p:spPr>
                <a:xfrm rot="18900000">
                  <a:off x="4131876" y="2810890"/>
                  <a:ext cx="1589215" cy="1589215"/>
                </a:xfrm>
                <a:prstGeom prst="rect">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is1ide-Rectangle 4"/>
                <p:cNvSpPr/>
                <p:nvPr/>
              </p:nvSpPr>
              <p:spPr>
                <a:xfrm rot="18900000">
                  <a:off x="6476283" y="2802392"/>
                  <a:ext cx="1606208" cy="1606208"/>
                </a:xfrm>
                <a:prstGeom prst="rect">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is1ide-Rectangle 5"/>
                <p:cNvSpPr/>
                <p:nvPr/>
              </p:nvSpPr>
              <p:spPr>
                <a:xfrm rot="18900000">
                  <a:off x="5386816" y="2895387"/>
                  <a:ext cx="1420218" cy="1420218"/>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is1ide-Freeform: Shape 33"/>
                <p:cNvSpPr/>
                <p:nvPr/>
              </p:nvSpPr>
              <p:spPr bwMode="auto">
                <a:xfrm>
                  <a:off x="4461846" y="3381435"/>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is1ide-Freeform: Shape 34"/>
                <p:cNvSpPr/>
                <p:nvPr/>
              </p:nvSpPr>
              <p:spPr bwMode="auto">
                <a:xfrm>
                  <a:off x="7279387" y="3381435"/>
                  <a:ext cx="468052" cy="46805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is1ide-Freeform: Shape 35"/>
                <p:cNvSpPr/>
                <p:nvPr/>
              </p:nvSpPr>
              <p:spPr bwMode="auto">
                <a:xfrm>
                  <a:off x="5860675" y="1786581"/>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is1ide-Freeform: Shape 36"/>
                <p:cNvSpPr/>
                <p:nvPr/>
              </p:nvSpPr>
              <p:spPr bwMode="auto">
                <a:xfrm>
                  <a:off x="5860675" y="4963269"/>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矩形 18"/>
              <p:cNvSpPr/>
              <p:nvPr/>
            </p:nvSpPr>
            <p:spPr>
              <a:xfrm>
                <a:off x="5311170" y="3880737"/>
                <a:ext cx="1338009" cy="417164"/>
              </a:xfrm>
              <a:prstGeom prst="rect">
                <a:avLst/>
              </a:prstGeom>
            </p:spPr>
            <p:txBody>
              <a:bodyPr wrap="square">
                <a:spAutoFit/>
              </a:bodyPr>
              <a:lstStyle/>
              <a:p>
                <a:pPr algn="ctr"/>
                <a:r>
                  <a:rPr lang="zh-CN" altLang="en-US" b="1" dirty="0"/>
                  <a:t>类型</a:t>
                </a:r>
                <a:endParaRPr lang="zh-CN" altLang="en-US" b="1" dirty="0"/>
              </a:p>
            </p:txBody>
          </p:sp>
        </p:grpSp>
        <p:sp>
          <p:nvSpPr>
            <p:cNvPr id="14" name="矩形 13"/>
            <p:cNvSpPr/>
            <p:nvPr/>
          </p:nvSpPr>
          <p:spPr>
            <a:xfrm>
              <a:off x="1084826" y="2477089"/>
              <a:ext cx="1609736" cy="400110"/>
            </a:xfrm>
            <a:prstGeom prst="rect">
              <a:avLst/>
            </a:prstGeom>
          </p:spPr>
          <p:txBody>
            <a:bodyPr wrap="none">
              <a:spAutoFit/>
            </a:bodyPr>
            <a:lstStyle/>
            <a:p>
              <a:r>
                <a:rPr lang="en-US" altLang="zh-CN" sz="2000" b="1" dirty="0"/>
                <a:t>1</a:t>
              </a:r>
              <a:r>
                <a:rPr lang="zh-CN" altLang="en-US" sz="2000" b="1" dirty="0"/>
                <a:t>．专业考试</a:t>
              </a:r>
              <a:endParaRPr lang="zh-CN" altLang="en-US" sz="2000" b="1" dirty="0"/>
            </a:p>
          </p:txBody>
        </p:sp>
        <p:sp>
          <p:nvSpPr>
            <p:cNvPr id="15" name="矩形 14"/>
            <p:cNvSpPr/>
            <p:nvPr/>
          </p:nvSpPr>
          <p:spPr>
            <a:xfrm>
              <a:off x="8691258" y="2477089"/>
              <a:ext cx="1609736" cy="400110"/>
            </a:xfrm>
            <a:prstGeom prst="rect">
              <a:avLst/>
            </a:prstGeom>
          </p:spPr>
          <p:txBody>
            <a:bodyPr wrap="none">
              <a:spAutoFit/>
            </a:bodyPr>
            <a:lstStyle/>
            <a:p>
              <a:r>
                <a:rPr lang="en-US" altLang="zh-CN" sz="2000" b="1" dirty="0"/>
                <a:t>2</a:t>
              </a:r>
              <a:r>
                <a:rPr lang="zh-CN" altLang="en-US" sz="2000" b="1" dirty="0"/>
                <a:t>．心理测试</a:t>
              </a:r>
              <a:endParaRPr lang="zh-CN" altLang="en-US" sz="2000" b="1" dirty="0"/>
            </a:p>
          </p:txBody>
        </p:sp>
        <p:sp>
          <p:nvSpPr>
            <p:cNvPr id="16" name="矩形 15"/>
            <p:cNvSpPr/>
            <p:nvPr/>
          </p:nvSpPr>
          <p:spPr>
            <a:xfrm>
              <a:off x="1314255" y="5172873"/>
              <a:ext cx="1609736" cy="400110"/>
            </a:xfrm>
            <a:prstGeom prst="rect">
              <a:avLst/>
            </a:prstGeom>
          </p:spPr>
          <p:txBody>
            <a:bodyPr wrap="none">
              <a:spAutoFit/>
            </a:bodyPr>
            <a:lstStyle/>
            <a:p>
              <a:r>
                <a:rPr lang="en-US" altLang="zh-CN" sz="2000" b="1" dirty="0"/>
                <a:t>3</a:t>
              </a:r>
              <a:r>
                <a:rPr lang="zh-CN" altLang="en-US" sz="2000" b="1" dirty="0"/>
                <a:t>．技能测验</a:t>
              </a:r>
              <a:endParaRPr lang="zh-CN" altLang="en-US" sz="2000" b="1" dirty="0"/>
            </a:p>
          </p:txBody>
        </p:sp>
        <p:sp>
          <p:nvSpPr>
            <p:cNvPr id="17" name="矩形 16"/>
            <p:cNvSpPr/>
            <p:nvPr/>
          </p:nvSpPr>
          <p:spPr>
            <a:xfrm>
              <a:off x="8622664" y="5172873"/>
              <a:ext cx="1609736" cy="400110"/>
            </a:xfrm>
            <a:prstGeom prst="rect">
              <a:avLst/>
            </a:prstGeom>
          </p:spPr>
          <p:txBody>
            <a:bodyPr wrap="none">
              <a:spAutoFit/>
            </a:bodyPr>
            <a:lstStyle/>
            <a:p>
              <a:r>
                <a:rPr lang="en-US" altLang="zh-CN" sz="2000" b="1" dirty="0"/>
                <a:t>4</a:t>
              </a:r>
              <a:r>
                <a:rPr lang="zh-CN" altLang="en-US" sz="2000" b="1" dirty="0"/>
                <a:t>．命题写作</a:t>
              </a:r>
              <a:endParaRPr lang="zh-CN" altLang="en-US" sz="2000" b="1" dirty="0"/>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二、笔试的准备</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1" name="文本框 43"/>
          <p:cNvSpPr txBox="1"/>
          <p:nvPr/>
        </p:nvSpPr>
        <p:spPr>
          <a:xfrm>
            <a:off x="534011" y="1049136"/>
            <a:ext cx="10616648" cy="1134413"/>
          </a:xfrm>
          <a:prstGeom prst="rect">
            <a:avLst/>
          </a:prstGeom>
          <a:noFill/>
        </p:spPr>
        <p:txBody>
          <a:bodyPr wrap="square" rtlCol="0">
            <a:spAutoFit/>
          </a:bodyPr>
          <a:lstStyle/>
          <a:p>
            <a:pPr indent="457200" algn="just">
              <a:lnSpc>
                <a:spcPct val="150000"/>
              </a:lnSpc>
            </a:pPr>
            <a:r>
              <a:rPr lang="zh-CN" altLang="en-US" sz="2400" dirty="0"/>
              <a:t>了解笔试的相关知识和技巧，可以帮助大学生从容应对笔试，取得好成绩。一般来说，进行笔试的准备时应注意以下几个方面。</a:t>
            </a:r>
            <a:endParaRPr lang="zh-CN" altLang="en-US" sz="2400" dirty="0"/>
          </a:p>
        </p:txBody>
      </p:sp>
      <p:grpSp>
        <p:nvGrpSpPr>
          <p:cNvPr id="29" name="组合 28"/>
          <p:cNvGrpSpPr/>
          <p:nvPr/>
        </p:nvGrpSpPr>
        <p:grpSpPr>
          <a:xfrm>
            <a:off x="1148131" y="2815820"/>
            <a:ext cx="9933361" cy="3549386"/>
            <a:chOff x="1101165" y="1816045"/>
            <a:chExt cx="10313541" cy="3849419"/>
          </a:xfrm>
        </p:grpSpPr>
        <p:sp>
          <p:nvSpPr>
            <p:cNvPr id="30" name="Freeform 9"/>
            <p:cNvSpPr/>
            <p:nvPr/>
          </p:nvSpPr>
          <p:spPr bwMode="auto">
            <a:xfrm>
              <a:off x="1139284" y="1891446"/>
              <a:ext cx="3320662" cy="3666067"/>
            </a:xfrm>
            <a:custGeom>
              <a:avLst/>
              <a:gdLst>
                <a:gd name="T0" fmla="*/ 136 w 1004"/>
                <a:gd name="T1" fmla="*/ 323 h 1109"/>
                <a:gd name="T2" fmla="*/ 76 w 1004"/>
                <a:gd name="T3" fmla="*/ 394 h 1109"/>
                <a:gd name="T4" fmla="*/ 6 w 1004"/>
                <a:gd name="T5" fmla="*/ 570 h 1109"/>
                <a:gd name="T6" fmla="*/ 2 w 1004"/>
                <a:gd name="T7" fmla="*/ 600 h 1109"/>
                <a:gd name="T8" fmla="*/ 2 w 1004"/>
                <a:gd name="T9" fmla="*/ 606 h 1109"/>
                <a:gd name="T10" fmla="*/ 2 w 1004"/>
                <a:gd name="T11" fmla="*/ 608 h 1109"/>
                <a:gd name="T12" fmla="*/ 0 w 1004"/>
                <a:gd name="T13" fmla="*/ 630 h 1109"/>
                <a:gd name="T14" fmla="*/ 12 w 1004"/>
                <a:gd name="T15" fmla="*/ 742 h 1109"/>
                <a:gd name="T16" fmla="*/ 100 w 1004"/>
                <a:gd name="T17" fmla="*/ 926 h 1109"/>
                <a:gd name="T18" fmla="*/ 280 w 1004"/>
                <a:gd name="T19" fmla="*/ 1066 h 1109"/>
                <a:gd name="T20" fmla="*/ 461 w 1004"/>
                <a:gd name="T21" fmla="*/ 1108 h 1109"/>
                <a:gd name="T22" fmla="*/ 475 w 1004"/>
                <a:gd name="T23" fmla="*/ 1109 h 1109"/>
                <a:gd name="T24" fmla="*/ 501 w 1004"/>
                <a:gd name="T25" fmla="*/ 1109 h 1109"/>
                <a:gd name="T26" fmla="*/ 525 w 1004"/>
                <a:gd name="T27" fmla="*/ 1107 h 1109"/>
                <a:gd name="T28" fmla="*/ 871 w 1004"/>
                <a:gd name="T29" fmla="*/ 930 h 1109"/>
                <a:gd name="T30" fmla="*/ 990 w 1004"/>
                <a:gd name="T31" fmla="*/ 694 h 1109"/>
                <a:gd name="T32" fmla="*/ 999 w 1004"/>
                <a:gd name="T33" fmla="*/ 645 h 1109"/>
                <a:gd name="T34" fmla="*/ 1002 w 1004"/>
                <a:gd name="T35" fmla="*/ 613 h 1109"/>
                <a:gd name="T36" fmla="*/ 1002 w 1004"/>
                <a:gd name="T37" fmla="*/ 608 h 1109"/>
                <a:gd name="T38" fmla="*/ 1002 w 1004"/>
                <a:gd name="T39" fmla="*/ 602 h 1109"/>
                <a:gd name="T40" fmla="*/ 1003 w 1004"/>
                <a:gd name="T41" fmla="*/ 584 h 1109"/>
                <a:gd name="T42" fmla="*/ 1004 w 1004"/>
                <a:gd name="T43" fmla="*/ 580 h 1109"/>
                <a:gd name="T44" fmla="*/ 1003 w 1004"/>
                <a:gd name="T45" fmla="*/ 566 h 1109"/>
                <a:gd name="T46" fmla="*/ 1003 w 1004"/>
                <a:gd name="T47" fmla="*/ 553 h 1109"/>
                <a:gd name="T48" fmla="*/ 1003 w 1004"/>
                <a:gd name="T49" fmla="*/ 548 h 1109"/>
                <a:gd name="T50" fmla="*/ 999 w 1004"/>
                <a:gd name="T51" fmla="*/ 501 h 1109"/>
                <a:gd name="T52" fmla="*/ 994 w 1004"/>
                <a:gd name="T53" fmla="*/ 470 h 1109"/>
                <a:gd name="T54" fmla="*/ 884 w 1004"/>
                <a:gd name="T55" fmla="*/ 227 h 1109"/>
                <a:gd name="T56" fmla="*/ 588 w 1004"/>
                <a:gd name="T57" fmla="*/ 24 h 1109"/>
                <a:gd name="T58" fmla="*/ 458 w 1004"/>
                <a:gd name="T59" fmla="*/ 1 h 1109"/>
                <a:gd name="T60" fmla="*/ 449 w 1004"/>
                <a:gd name="T61" fmla="*/ 376 h 1109"/>
                <a:gd name="T62" fmla="*/ 463 w 1004"/>
                <a:gd name="T63" fmla="*/ 374 h 1109"/>
                <a:gd name="T64" fmla="*/ 569 w 1004"/>
                <a:gd name="T65" fmla="*/ 389 h 1109"/>
                <a:gd name="T66" fmla="*/ 711 w 1004"/>
                <a:gd name="T67" fmla="*/ 525 h 1109"/>
                <a:gd name="T68" fmla="*/ 719 w 1004"/>
                <a:gd name="T69" fmla="*/ 547 h 1109"/>
                <a:gd name="T70" fmla="*/ 726 w 1004"/>
                <a:gd name="T71" fmla="*/ 569 h 1109"/>
                <a:gd name="T72" fmla="*/ 730 w 1004"/>
                <a:gd name="T73" fmla="*/ 584 h 1109"/>
                <a:gd name="T74" fmla="*/ 731 w 1004"/>
                <a:gd name="T75" fmla="*/ 588 h 1109"/>
                <a:gd name="T76" fmla="*/ 732 w 1004"/>
                <a:gd name="T77" fmla="*/ 590 h 1109"/>
                <a:gd name="T78" fmla="*/ 734 w 1004"/>
                <a:gd name="T79" fmla="*/ 609 h 1109"/>
                <a:gd name="T80" fmla="*/ 734 w 1004"/>
                <a:gd name="T81" fmla="*/ 608 h 1109"/>
                <a:gd name="T82" fmla="*/ 734 w 1004"/>
                <a:gd name="T83" fmla="*/ 610 h 1109"/>
                <a:gd name="T84" fmla="*/ 735 w 1004"/>
                <a:gd name="T85" fmla="*/ 627 h 1109"/>
                <a:gd name="T86" fmla="*/ 735 w 1004"/>
                <a:gd name="T87" fmla="*/ 653 h 1109"/>
                <a:gd name="T88" fmla="*/ 693 w 1004"/>
                <a:gd name="T89" fmla="*/ 794 h 1109"/>
                <a:gd name="T90" fmla="*/ 682 w 1004"/>
                <a:gd name="T91" fmla="*/ 810 h 1109"/>
                <a:gd name="T92" fmla="*/ 643 w 1004"/>
                <a:gd name="T93" fmla="*/ 856 h 1109"/>
                <a:gd name="T94" fmla="*/ 499 w 1004"/>
                <a:gd name="T95" fmla="*/ 937 h 1109"/>
                <a:gd name="T96" fmla="*/ 484 w 1004"/>
                <a:gd name="T97" fmla="*/ 940 h 1109"/>
                <a:gd name="T98" fmla="*/ 470 w 1004"/>
                <a:gd name="T99" fmla="*/ 943 h 1109"/>
                <a:gd name="T100" fmla="*/ 457 w 1004"/>
                <a:gd name="T101" fmla="*/ 945 h 1109"/>
                <a:gd name="T102" fmla="*/ 328 w 1004"/>
                <a:gd name="T103" fmla="*/ 937 h 1109"/>
                <a:gd name="T104" fmla="*/ 178 w 1004"/>
                <a:gd name="T105" fmla="*/ 855 h 1109"/>
                <a:gd name="T106" fmla="*/ 84 w 1004"/>
                <a:gd name="T107" fmla="*/ 720 h 1109"/>
                <a:gd name="T108" fmla="*/ 59 w 1004"/>
                <a:gd name="T109" fmla="*/ 629 h 1109"/>
                <a:gd name="T110" fmla="*/ 56 w 1004"/>
                <a:gd name="T111" fmla="*/ 607 h 1109"/>
                <a:gd name="T112" fmla="*/ 56 w 1004"/>
                <a:gd name="T113" fmla="*/ 606 h 1109"/>
                <a:gd name="T114" fmla="*/ 56 w 1004"/>
                <a:gd name="T115" fmla="*/ 601 h 1109"/>
                <a:gd name="T116" fmla="*/ 55 w 1004"/>
                <a:gd name="T117" fmla="*/ 574 h 1109"/>
                <a:gd name="T118" fmla="*/ 93 w 1004"/>
                <a:gd name="T119" fmla="*/ 404 h 1109"/>
                <a:gd name="T120" fmla="*/ 140 w 1004"/>
                <a:gd name="T121" fmla="*/ 327 h 1109"/>
                <a:gd name="T122" fmla="*/ 141 w 1004"/>
                <a:gd name="T123" fmla="*/ 31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4" h="1109">
                  <a:moveTo>
                    <a:pt x="141" y="319"/>
                  </a:moveTo>
                  <a:cubicBezTo>
                    <a:pt x="141" y="319"/>
                    <a:pt x="140" y="320"/>
                    <a:pt x="136" y="323"/>
                  </a:cubicBezTo>
                  <a:cubicBezTo>
                    <a:pt x="133" y="327"/>
                    <a:pt x="128" y="331"/>
                    <a:pt x="123" y="337"/>
                  </a:cubicBezTo>
                  <a:cubicBezTo>
                    <a:pt x="111" y="349"/>
                    <a:pt x="94" y="368"/>
                    <a:pt x="76" y="394"/>
                  </a:cubicBezTo>
                  <a:cubicBezTo>
                    <a:pt x="58" y="421"/>
                    <a:pt x="38" y="456"/>
                    <a:pt x="24" y="499"/>
                  </a:cubicBezTo>
                  <a:cubicBezTo>
                    <a:pt x="16" y="521"/>
                    <a:pt x="10" y="545"/>
                    <a:pt x="6" y="570"/>
                  </a:cubicBezTo>
                  <a:cubicBezTo>
                    <a:pt x="5" y="577"/>
                    <a:pt x="4" y="583"/>
                    <a:pt x="3" y="590"/>
                  </a:cubicBezTo>
                  <a:cubicBezTo>
                    <a:pt x="3" y="593"/>
                    <a:pt x="3" y="597"/>
                    <a:pt x="2" y="600"/>
                  </a:cubicBezTo>
                  <a:cubicBezTo>
                    <a:pt x="2" y="605"/>
                    <a:pt x="2" y="605"/>
                    <a:pt x="2" y="605"/>
                  </a:cubicBezTo>
                  <a:cubicBezTo>
                    <a:pt x="2" y="606"/>
                    <a:pt x="2" y="606"/>
                    <a:pt x="2" y="606"/>
                  </a:cubicBezTo>
                  <a:cubicBezTo>
                    <a:pt x="2" y="607"/>
                    <a:pt x="2" y="607"/>
                    <a:pt x="2" y="607"/>
                  </a:cubicBezTo>
                  <a:cubicBezTo>
                    <a:pt x="2" y="606"/>
                    <a:pt x="2" y="608"/>
                    <a:pt x="2" y="608"/>
                  </a:cubicBezTo>
                  <a:cubicBezTo>
                    <a:pt x="1" y="611"/>
                    <a:pt x="1" y="611"/>
                    <a:pt x="1" y="611"/>
                  </a:cubicBezTo>
                  <a:cubicBezTo>
                    <a:pt x="1" y="617"/>
                    <a:pt x="1" y="624"/>
                    <a:pt x="0" y="630"/>
                  </a:cubicBezTo>
                  <a:cubicBezTo>
                    <a:pt x="0" y="637"/>
                    <a:pt x="0" y="645"/>
                    <a:pt x="0" y="652"/>
                  </a:cubicBezTo>
                  <a:cubicBezTo>
                    <a:pt x="1" y="681"/>
                    <a:pt x="5" y="712"/>
                    <a:pt x="12" y="742"/>
                  </a:cubicBezTo>
                  <a:cubicBezTo>
                    <a:pt x="19" y="773"/>
                    <a:pt x="29" y="805"/>
                    <a:pt x="44" y="836"/>
                  </a:cubicBezTo>
                  <a:cubicBezTo>
                    <a:pt x="59" y="867"/>
                    <a:pt x="77" y="897"/>
                    <a:pt x="100" y="926"/>
                  </a:cubicBezTo>
                  <a:cubicBezTo>
                    <a:pt x="122" y="954"/>
                    <a:pt x="149" y="981"/>
                    <a:pt x="179" y="1005"/>
                  </a:cubicBezTo>
                  <a:cubicBezTo>
                    <a:pt x="210" y="1029"/>
                    <a:pt x="244" y="1049"/>
                    <a:pt x="280" y="1066"/>
                  </a:cubicBezTo>
                  <a:cubicBezTo>
                    <a:pt x="317" y="1082"/>
                    <a:pt x="357" y="1095"/>
                    <a:pt x="398" y="1102"/>
                  </a:cubicBezTo>
                  <a:cubicBezTo>
                    <a:pt x="419" y="1105"/>
                    <a:pt x="440" y="1108"/>
                    <a:pt x="461" y="1108"/>
                  </a:cubicBezTo>
                  <a:cubicBezTo>
                    <a:pt x="468" y="1109"/>
                    <a:pt x="468" y="1109"/>
                    <a:pt x="468" y="1109"/>
                  </a:cubicBezTo>
                  <a:cubicBezTo>
                    <a:pt x="470" y="1109"/>
                    <a:pt x="472" y="1109"/>
                    <a:pt x="475" y="1109"/>
                  </a:cubicBezTo>
                  <a:cubicBezTo>
                    <a:pt x="493" y="1109"/>
                    <a:pt x="493" y="1109"/>
                    <a:pt x="493" y="1109"/>
                  </a:cubicBezTo>
                  <a:cubicBezTo>
                    <a:pt x="495" y="1109"/>
                    <a:pt x="498" y="1109"/>
                    <a:pt x="501" y="1109"/>
                  </a:cubicBezTo>
                  <a:cubicBezTo>
                    <a:pt x="509" y="1108"/>
                    <a:pt x="509" y="1108"/>
                    <a:pt x="509" y="1108"/>
                  </a:cubicBezTo>
                  <a:cubicBezTo>
                    <a:pt x="525" y="1107"/>
                    <a:pt x="525" y="1107"/>
                    <a:pt x="525" y="1107"/>
                  </a:cubicBezTo>
                  <a:cubicBezTo>
                    <a:pt x="568" y="1103"/>
                    <a:pt x="611" y="1094"/>
                    <a:pt x="653" y="1079"/>
                  </a:cubicBezTo>
                  <a:cubicBezTo>
                    <a:pt x="736" y="1050"/>
                    <a:pt x="812" y="998"/>
                    <a:pt x="871" y="930"/>
                  </a:cubicBezTo>
                  <a:cubicBezTo>
                    <a:pt x="900" y="896"/>
                    <a:pt x="925" y="859"/>
                    <a:pt x="946" y="819"/>
                  </a:cubicBezTo>
                  <a:cubicBezTo>
                    <a:pt x="966" y="779"/>
                    <a:pt x="980" y="737"/>
                    <a:pt x="990" y="694"/>
                  </a:cubicBezTo>
                  <a:cubicBezTo>
                    <a:pt x="993" y="683"/>
                    <a:pt x="994" y="672"/>
                    <a:pt x="996" y="661"/>
                  </a:cubicBezTo>
                  <a:cubicBezTo>
                    <a:pt x="997" y="656"/>
                    <a:pt x="998" y="651"/>
                    <a:pt x="999" y="645"/>
                  </a:cubicBezTo>
                  <a:cubicBezTo>
                    <a:pt x="999" y="640"/>
                    <a:pt x="1000" y="634"/>
                    <a:pt x="1001" y="629"/>
                  </a:cubicBezTo>
                  <a:cubicBezTo>
                    <a:pt x="1001" y="624"/>
                    <a:pt x="1001" y="618"/>
                    <a:pt x="1002" y="613"/>
                  </a:cubicBezTo>
                  <a:cubicBezTo>
                    <a:pt x="1002" y="609"/>
                    <a:pt x="1002" y="609"/>
                    <a:pt x="1002" y="609"/>
                  </a:cubicBezTo>
                  <a:cubicBezTo>
                    <a:pt x="1002" y="608"/>
                    <a:pt x="1002" y="608"/>
                    <a:pt x="1002" y="608"/>
                  </a:cubicBezTo>
                  <a:cubicBezTo>
                    <a:pt x="1002" y="611"/>
                    <a:pt x="1002" y="603"/>
                    <a:pt x="1002" y="604"/>
                  </a:cubicBezTo>
                  <a:cubicBezTo>
                    <a:pt x="1002" y="602"/>
                    <a:pt x="1002" y="602"/>
                    <a:pt x="1002" y="602"/>
                  </a:cubicBezTo>
                  <a:cubicBezTo>
                    <a:pt x="1003" y="596"/>
                    <a:pt x="1003" y="596"/>
                    <a:pt x="1003" y="596"/>
                  </a:cubicBezTo>
                  <a:cubicBezTo>
                    <a:pt x="1003" y="592"/>
                    <a:pt x="1003" y="588"/>
                    <a:pt x="1003" y="584"/>
                  </a:cubicBezTo>
                  <a:cubicBezTo>
                    <a:pt x="1004" y="582"/>
                    <a:pt x="1004" y="582"/>
                    <a:pt x="1004" y="582"/>
                  </a:cubicBezTo>
                  <a:cubicBezTo>
                    <a:pt x="1004" y="580"/>
                    <a:pt x="1004" y="580"/>
                    <a:pt x="1004" y="580"/>
                  </a:cubicBezTo>
                  <a:cubicBezTo>
                    <a:pt x="1004" y="575"/>
                    <a:pt x="1004" y="575"/>
                    <a:pt x="1004" y="575"/>
                  </a:cubicBezTo>
                  <a:cubicBezTo>
                    <a:pt x="1003" y="566"/>
                    <a:pt x="1003" y="566"/>
                    <a:pt x="1003" y="566"/>
                  </a:cubicBezTo>
                  <a:cubicBezTo>
                    <a:pt x="1003" y="557"/>
                    <a:pt x="1003" y="557"/>
                    <a:pt x="1003" y="557"/>
                  </a:cubicBezTo>
                  <a:cubicBezTo>
                    <a:pt x="1003" y="553"/>
                    <a:pt x="1003" y="553"/>
                    <a:pt x="1003" y="553"/>
                  </a:cubicBezTo>
                  <a:cubicBezTo>
                    <a:pt x="1003" y="550"/>
                    <a:pt x="1003" y="550"/>
                    <a:pt x="1003" y="550"/>
                  </a:cubicBezTo>
                  <a:cubicBezTo>
                    <a:pt x="1003" y="548"/>
                    <a:pt x="1003" y="548"/>
                    <a:pt x="1003" y="548"/>
                  </a:cubicBezTo>
                  <a:cubicBezTo>
                    <a:pt x="1003" y="543"/>
                    <a:pt x="1002" y="538"/>
                    <a:pt x="1002" y="532"/>
                  </a:cubicBezTo>
                  <a:cubicBezTo>
                    <a:pt x="1001" y="522"/>
                    <a:pt x="1000" y="511"/>
                    <a:pt x="999" y="501"/>
                  </a:cubicBezTo>
                  <a:cubicBezTo>
                    <a:pt x="998" y="495"/>
                    <a:pt x="997" y="490"/>
                    <a:pt x="996" y="485"/>
                  </a:cubicBezTo>
                  <a:cubicBezTo>
                    <a:pt x="996" y="480"/>
                    <a:pt x="995" y="475"/>
                    <a:pt x="994" y="470"/>
                  </a:cubicBezTo>
                  <a:cubicBezTo>
                    <a:pt x="992" y="459"/>
                    <a:pt x="989" y="449"/>
                    <a:pt x="987" y="439"/>
                  </a:cubicBezTo>
                  <a:cubicBezTo>
                    <a:pt x="967" y="358"/>
                    <a:pt x="930" y="286"/>
                    <a:pt x="884" y="227"/>
                  </a:cubicBezTo>
                  <a:cubicBezTo>
                    <a:pt x="839" y="169"/>
                    <a:pt x="786" y="123"/>
                    <a:pt x="734" y="91"/>
                  </a:cubicBezTo>
                  <a:cubicBezTo>
                    <a:pt x="682" y="58"/>
                    <a:pt x="631" y="37"/>
                    <a:pt x="588" y="24"/>
                  </a:cubicBezTo>
                  <a:cubicBezTo>
                    <a:pt x="545" y="12"/>
                    <a:pt x="509" y="6"/>
                    <a:pt x="485" y="3"/>
                  </a:cubicBezTo>
                  <a:cubicBezTo>
                    <a:pt x="473" y="2"/>
                    <a:pt x="464" y="1"/>
                    <a:pt x="458" y="1"/>
                  </a:cubicBezTo>
                  <a:cubicBezTo>
                    <a:pt x="452" y="0"/>
                    <a:pt x="449" y="0"/>
                    <a:pt x="449" y="0"/>
                  </a:cubicBezTo>
                  <a:cubicBezTo>
                    <a:pt x="449" y="376"/>
                    <a:pt x="449" y="376"/>
                    <a:pt x="449" y="376"/>
                  </a:cubicBezTo>
                  <a:cubicBezTo>
                    <a:pt x="449" y="376"/>
                    <a:pt x="450" y="375"/>
                    <a:pt x="452" y="375"/>
                  </a:cubicBezTo>
                  <a:cubicBezTo>
                    <a:pt x="455" y="375"/>
                    <a:pt x="458" y="374"/>
                    <a:pt x="463" y="374"/>
                  </a:cubicBezTo>
                  <a:cubicBezTo>
                    <a:pt x="473" y="373"/>
                    <a:pt x="487" y="373"/>
                    <a:pt x="504" y="374"/>
                  </a:cubicBezTo>
                  <a:cubicBezTo>
                    <a:pt x="522" y="376"/>
                    <a:pt x="544" y="380"/>
                    <a:pt x="569" y="389"/>
                  </a:cubicBezTo>
                  <a:cubicBezTo>
                    <a:pt x="593" y="399"/>
                    <a:pt x="620" y="414"/>
                    <a:pt x="645" y="436"/>
                  </a:cubicBezTo>
                  <a:cubicBezTo>
                    <a:pt x="670" y="458"/>
                    <a:pt x="694" y="488"/>
                    <a:pt x="711" y="525"/>
                  </a:cubicBezTo>
                  <a:cubicBezTo>
                    <a:pt x="713" y="530"/>
                    <a:pt x="715" y="535"/>
                    <a:pt x="717" y="539"/>
                  </a:cubicBezTo>
                  <a:cubicBezTo>
                    <a:pt x="718" y="542"/>
                    <a:pt x="719" y="544"/>
                    <a:pt x="719" y="547"/>
                  </a:cubicBezTo>
                  <a:cubicBezTo>
                    <a:pt x="720" y="549"/>
                    <a:pt x="721" y="552"/>
                    <a:pt x="722" y="554"/>
                  </a:cubicBezTo>
                  <a:cubicBezTo>
                    <a:pt x="723" y="559"/>
                    <a:pt x="725" y="564"/>
                    <a:pt x="726" y="569"/>
                  </a:cubicBezTo>
                  <a:cubicBezTo>
                    <a:pt x="727" y="572"/>
                    <a:pt x="728" y="575"/>
                    <a:pt x="728" y="577"/>
                  </a:cubicBezTo>
                  <a:cubicBezTo>
                    <a:pt x="730" y="584"/>
                    <a:pt x="730" y="584"/>
                    <a:pt x="730" y="584"/>
                  </a:cubicBezTo>
                  <a:cubicBezTo>
                    <a:pt x="731" y="587"/>
                    <a:pt x="731" y="587"/>
                    <a:pt x="731" y="587"/>
                  </a:cubicBezTo>
                  <a:cubicBezTo>
                    <a:pt x="731" y="588"/>
                    <a:pt x="731" y="588"/>
                    <a:pt x="731" y="588"/>
                  </a:cubicBezTo>
                  <a:cubicBezTo>
                    <a:pt x="731" y="589"/>
                    <a:pt x="731" y="589"/>
                    <a:pt x="731" y="589"/>
                  </a:cubicBezTo>
                  <a:cubicBezTo>
                    <a:pt x="731" y="589"/>
                    <a:pt x="732" y="590"/>
                    <a:pt x="732" y="590"/>
                  </a:cubicBezTo>
                  <a:cubicBezTo>
                    <a:pt x="732" y="595"/>
                    <a:pt x="732" y="599"/>
                    <a:pt x="733" y="603"/>
                  </a:cubicBezTo>
                  <a:cubicBezTo>
                    <a:pt x="734" y="609"/>
                    <a:pt x="734" y="609"/>
                    <a:pt x="734" y="609"/>
                  </a:cubicBezTo>
                  <a:cubicBezTo>
                    <a:pt x="734" y="610"/>
                    <a:pt x="734" y="610"/>
                    <a:pt x="734" y="610"/>
                  </a:cubicBezTo>
                  <a:cubicBezTo>
                    <a:pt x="734" y="611"/>
                    <a:pt x="734" y="604"/>
                    <a:pt x="734" y="608"/>
                  </a:cubicBezTo>
                  <a:cubicBezTo>
                    <a:pt x="734" y="608"/>
                    <a:pt x="734" y="608"/>
                    <a:pt x="734" y="608"/>
                  </a:cubicBezTo>
                  <a:cubicBezTo>
                    <a:pt x="734" y="610"/>
                    <a:pt x="734" y="610"/>
                    <a:pt x="734" y="610"/>
                  </a:cubicBezTo>
                  <a:cubicBezTo>
                    <a:pt x="734" y="613"/>
                    <a:pt x="734" y="616"/>
                    <a:pt x="735" y="619"/>
                  </a:cubicBezTo>
                  <a:cubicBezTo>
                    <a:pt x="735" y="622"/>
                    <a:pt x="735" y="624"/>
                    <a:pt x="735" y="627"/>
                  </a:cubicBezTo>
                  <a:cubicBezTo>
                    <a:pt x="735" y="630"/>
                    <a:pt x="735" y="633"/>
                    <a:pt x="736" y="636"/>
                  </a:cubicBezTo>
                  <a:cubicBezTo>
                    <a:pt x="736" y="642"/>
                    <a:pt x="736" y="647"/>
                    <a:pt x="735" y="653"/>
                  </a:cubicBezTo>
                  <a:cubicBezTo>
                    <a:pt x="734" y="677"/>
                    <a:pt x="731" y="701"/>
                    <a:pt x="724" y="724"/>
                  </a:cubicBezTo>
                  <a:cubicBezTo>
                    <a:pt x="716" y="748"/>
                    <a:pt x="706" y="772"/>
                    <a:pt x="693" y="794"/>
                  </a:cubicBezTo>
                  <a:cubicBezTo>
                    <a:pt x="688" y="802"/>
                    <a:pt x="688" y="802"/>
                    <a:pt x="688" y="802"/>
                  </a:cubicBezTo>
                  <a:cubicBezTo>
                    <a:pt x="686" y="805"/>
                    <a:pt x="684" y="807"/>
                    <a:pt x="682" y="810"/>
                  </a:cubicBezTo>
                  <a:cubicBezTo>
                    <a:pt x="678" y="816"/>
                    <a:pt x="674" y="821"/>
                    <a:pt x="670" y="826"/>
                  </a:cubicBezTo>
                  <a:cubicBezTo>
                    <a:pt x="662" y="836"/>
                    <a:pt x="653" y="847"/>
                    <a:pt x="643" y="856"/>
                  </a:cubicBezTo>
                  <a:cubicBezTo>
                    <a:pt x="624" y="875"/>
                    <a:pt x="602" y="891"/>
                    <a:pt x="577" y="905"/>
                  </a:cubicBezTo>
                  <a:cubicBezTo>
                    <a:pt x="553" y="919"/>
                    <a:pt x="527" y="929"/>
                    <a:pt x="499" y="937"/>
                  </a:cubicBezTo>
                  <a:cubicBezTo>
                    <a:pt x="489" y="939"/>
                    <a:pt x="489" y="939"/>
                    <a:pt x="489" y="939"/>
                  </a:cubicBezTo>
                  <a:cubicBezTo>
                    <a:pt x="484" y="940"/>
                    <a:pt x="484" y="940"/>
                    <a:pt x="484" y="940"/>
                  </a:cubicBezTo>
                  <a:cubicBezTo>
                    <a:pt x="482" y="941"/>
                    <a:pt x="481" y="941"/>
                    <a:pt x="479" y="941"/>
                  </a:cubicBezTo>
                  <a:cubicBezTo>
                    <a:pt x="470" y="943"/>
                    <a:pt x="470" y="943"/>
                    <a:pt x="470" y="943"/>
                  </a:cubicBezTo>
                  <a:cubicBezTo>
                    <a:pt x="468" y="944"/>
                    <a:pt x="466" y="944"/>
                    <a:pt x="464" y="944"/>
                  </a:cubicBezTo>
                  <a:cubicBezTo>
                    <a:pt x="457" y="945"/>
                    <a:pt x="457" y="945"/>
                    <a:pt x="457" y="945"/>
                  </a:cubicBezTo>
                  <a:cubicBezTo>
                    <a:pt x="443" y="947"/>
                    <a:pt x="428" y="947"/>
                    <a:pt x="414" y="948"/>
                  </a:cubicBezTo>
                  <a:cubicBezTo>
                    <a:pt x="385" y="947"/>
                    <a:pt x="356" y="944"/>
                    <a:pt x="328" y="937"/>
                  </a:cubicBezTo>
                  <a:cubicBezTo>
                    <a:pt x="300" y="929"/>
                    <a:pt x="273" y="918"/>
                    <a:pt x="247" y="905"/>
                  </a:cubicBezTo>
                  <a:cubicBezTo>
                    <a:pt x="222" y="891"/>
                    <a:pt x="199" y="874"/>
                    <a:pt x="178" y="855"/>
                  </a:cubicBezTo>
                  <a:cubicBezTo>
                    <a:pt x="157" y="835"/>
                    <a:pt x="138" y="814"/>
                    <a:pt x="122" y="791"/>
                  </a:cubicBezTo>
                  <a:cubicBezTo>
                    <a:pt x="107" y="769"/>
                    <a:pt x="94" y="745"/>
                    <a:pt x="84" y="720"/>
                  </a:cubicBezTo>
                  <a:cubicBezTo>
                    <a:pt x="74" y="696"/>
                    <a:pt x="66" y="671"/>
                    <a:pt x="62" y="646"/>
                  </a:cubicBezTo>
                  <a:cubicBezTo>
                    <a:pt x="61" y="640"/>
                    <a:pt x="60" y="634"/>
                    <a:pt x="59" y="629"/>
                  </a:cubicBezTo>
                  <a:cubicBezTo>
                    <a:pt x="58" y="622"/>
                    <a:pt x="57" y="616"/>
                    <a:pt x="57" y="609"/>
                  </a:cubicBezTo>
                  <a:cubicBezTo>
                    <a:pt x="56" y="607"/>
                    <a:pt x="56" y="607"/>
                    <a:pt x="56" y="607"/>
                  </a:cubicBezTo>
                  <a:cubicBezTo>
                    <a:pt x="56" y="606"/>
                    <a:pt x="56" y="608"/>
                    <a:pt x="56" y="607"/>
                  </a:cubicBezTo>
                  <a:cubicBezTo>
                    <a:pt x="56" y="606"/>
                    <a:pt x="56" y="606"/>
                    <a:pt x="56" y="606"/>
                  </a:cubicBezTo>
                  <a:cubicBezTo>
                    <a:pt x="56" y="605"/>
                    <a:pt x="56" y="605"/>
                    <a:pt x="56" y="605"/>
                  </a:cubicBezTo>
                  <a:cubicBezTo>
                    <a:pt x="56" y="601"/>
                    <a:pt x="56" y="601"/>
                    <a:pt x="56" y="601"/>
                  </a:cubicBezTo>
                  <a:cubicBezTo>
                    <a:pt x="56" y="598"/>
                    <a:pt x="56" y="595"/>
                    <a:pt x="56" y="592"/>
                  </a:cubicBezTo>
                  <a:cubicBezTo>
                    <a:pt x="55" y="586"/>
                    <a:pt x="55" y="580"/>
                    <a:pt x="55" y="574"/>
                  </a:cubicBezTo>
                  <a:cubicBezTo>
                    <a:pt x="55" y="551"/>
                    <a:pt x="57" y="529"/>
                    <a:pt x="60" y="508"/>
                  </a:cubicBezTo>
                  <a:cubicBezTo>
                    <a:pt x="67" y="467"/>
                    <a:pt x="80" y="432"/>
                    <a:pt x="93" y="404"/>
                  </a:cubicBezTo>
                  <a:cubicBezTo>
                    <a:pt x="106" y="376"/>
                    <a:pt x="119" y="356"/>
                    <a:pt x="129" y="342"/>
                  </a:cubicBezTo>
                  <a:cubicBezTo>
                    <a:pt x="133" y="335"/>
                    <a:pt x="137" y="330"/>
                    <a:pt x="140" y="327"/>
                  </a:cubicBezTo>
                  <a:cubicBezTo>
                    <a:pt x="143" y="323"/>
                    <a:pt x="144" y="321"/>
                    <a:pt x="144" y="321"/>
                  </a:cubicBezTo>
                  <a:lnTo>
                    <a:pt x="141" y="319"/>
                  </a:lnTo>
                  <a:close/>
                </a:path>
              </a:pathLst>
            </a:custGeom>
            <a:solidFill>
              <a:schemeClr val="accent2">
                <a:lumMod val="60000"/>
                <a:lumOff val="40000"/>
              </a:schemeClr>
            </a:solidFill>
            <a:ln>
              <a:noFill/>
            </a:ln>
          </p:spPr>
          <p:txBody>
            <a:bodyPr lIns="121954" tIns="60977" rIns="121954" bIns="60977"/>
            <a:lstStyle/>
            <a:p>
              <a:endParaRPr lang="zh-CN" altLang="en-US" sz="2100" dirty="0"/>
            </a:p>
          </p:txBody>
        </p:sp>
        <p:sp>
          <p:nvSpPr>
            <p:cNvPr id="31" name="Freeform 10"/>
            <p:cNvSpPr/>
            <p:nvPr/>
          </p:nvSpPr>
          <p:spPr bwMode="auto">
            <a:xfrm>
              <a:off x="1124460" y="2431196"/>
              <a:ext cx="3403256" cy="3168651"/>
            </a:xfrm>
            <a:custGeom>
              <a:avLst/>
              <a:gdLst>
                <a:gd name="T0" fmla="*/ 129 w 1029"/>
                <a:gd name="T1" fmla="*/ 171 h 959"/>
                <a:gd name="T2" fmla="*/ 74 w 1029"/>
                <a:gd name="T3" fmla="*/ 237 h 959"/>
                <a:gd name="T4" fmla="*/ 58 w 1029"/>
                <a:gd name="T5" fmla="*/ 263 h 959"/>
                <a:gd name="T6" fmla="*/ 42 w 1029"/>
                <a:gd name="T7" fmla="*/ 294 h 959"/>
                <a:gd name="T8" fmla="*/ 15 w 1029"/>
                <a:gd name="T9" fmla="*/ 367 h 959"/>
                <a:gd name="T10" fmla="*/ 2 w 1029"/>
                <a:gd name="T11" fmla="*/ 437 h 959"/>
                <a:gd name="T12" fmla="*/ 1 w 1029"/>
                <a:gd name="T13" fmla="*/ 445 h 959"/>
                <a:gd name="T14" fmla="*/ 1 w 1029"/>
                <a:gd name="T15" fmla="*/ 456 h 959"/>
                <a:gd name="T16" fmla="*/ 0 w 1029"/>
                <a:gd name="T17" fmla="*/ 469 h 959"/>
                <a:gd name="T18" fmla="*/ 0 w 1029"/>
                <a:gd name="T19" fmla="*/ 495 h 959"/>
                <a:gd name="T20" fmla="*/ 97 w 1029"/>
                <a:gd name="T21" fmla="*/ 767 h 959"/>
                <a:gd name="T22" fmla="*/ 386 w 1029"/>
                <a:gd name="T23" fmla="*/ 948 h 959"/>
                <a:gd name="T24" fmla="*/ 427 w 1029"/>
                <a:gd name="T25" fmla="*/ 955 h 959"/>
                <a:gd name="T26" fmla="*/ 452 w 1029"/>
                <a:gd name="T27" fmla="*/ 957 h 959"/>
                <a:gd name="T28" fmla="*/ 457 w 1029"/>
                <a:gd name="T29" fmla="*/ 957 h 959"/>
                <a:gd name="T30" fmla="*/ 505 w 1029"/>
                <a:gd name="T31" fmla="*/ 959 h 959"/>
                <a:gd name="T32" fmla="*/ 555 w 1029"/>
                <a:gd name="T33" fmla="*/ 955 h 959"/>
                <a:gd name="T34" fmla="*/ 796 w 1029"/>
                <a:gd name="T35" fmla="*/ 861 h 959"/>
                <a:gd name="T36" fmla="*/ 1022 w 1029"/>
                <a:gd name="T37" fmla="*/ 495 h 959"/>
                <a:gd name="T38" fmla="*/ 1027 w 1029"/>
                <a:gd name="T39" fmla="*/ 440 h 959"/>
                <a:gd name="T40" fmla="*/ 1028 w 1029"/>
                <a:gd name="T41" fmla="*/ 436 h 959"/>
                <a:gd name="T42" fmla="*/ 1029 w 1029"/>
                <a:gd name="T43" fmla="*/ 418 h 959"/>
                <a:gd name="T44" fmla="*/ 1029 w 1029"/>
                <a:gd name="T45" fmla="*/ 398 h 959"/>
                <a:gd name="T46" fmla="*/ 1028 w 1029"/>
                <a:gd name="T47" fmla="*/ 372 h 959"/>
                <a:gd name="T48" fmla="*/ 1020 w 1029"/>
                <a:gd name="T49" fmla="*/ 304 h 959"/>
                <a:gd name="T50" fmla="*/ 1005 w 1029"/>
                <a:gd name="T51" fmla="*/ 242 h 959"/>
                <a:gd name="T52" fmla="*/ 941 w 1029"/>
                <a:gd name="T53" fmla="*/ 97 h 959"/>
                <a:gd name="T54" fmla="*/ 867 w 1029"/>
                <a:gd name="T55" fmla="*/ 0 h 959"/>
                <a:gd name="T56" fmla="*/ 648 w 1029"/>
                <a:gd name="T57" fmla="*/ 306 h 959"/>
                <a:gd name="T58" fmla="*/ 687 w 1029"/>
                <a:gd name="T59" fmla="*/ 358 h 959"/>
                <a:gd name="T60" fmla="*/ 700 w 1029"/>
                <a:gd name="T61" fmla="*/ 383 h 959"/>
                <a:gd name="T62" fmla="*/ 712 w 1029"/>
                <a:gd name="T63" fmla="*/ 420 h 959"/>
                <a:gd name="T64" fmla="*/ 714 w 1029"/>
                <a:gd name="T65" fmla="*/ 427 h 959"/>
                <a:gd name="T66" fmla="*/ 716 w 1029"/>
                <a:gd name="T67" fmla="*/ 444 h 959"/>
                <a:gd name="T68" fmla="*/ 717 w 1029"/>
                <a:gd name="T69" fmla="*/ 448 h 959"/>
                <a:gd name="T70" fmla="*/ 719 w 1029"/>
                <a:gd name="T71" fmla="*/ 468 h 959"/>
                <a:gd name="T72" fmla="*/ 642 w 1029"/>
                <a:gd name="T73" fmla="*/ 675 h 959"/>
                <a:gd name="T74" fmla="*/ 516 w 1029"/>
                <a:gd name="T75" fmla="*/ 756 h 959"/>
                <a:gd name="T76" fmla="*/ 486 w 1029"/>
                <a:gd name="T77" fmla="*/ 765 h 959"/>
                <a:gd name="T78" fmla="*/ 453 w 1029"/>
                <a:gd name="T79" fmla="*/ 770 h 959"/>
                <a:gd name="T80" fmla="*/ 452 w 1029"/>
                <a:gd name="T81" fmla="*/ 770 h 959"/>
                <a:gd name="T82" fmla="*/ 436 w 1029"/>
                <a:gd name="T83" fmla="*/ 772 h 959"/>
                <a:gd name="T84" fmla="*/ 409 w 1029"/>
                <a:gd name="T85" fmla="*/ 773 h 959"/>
                <a:gd name="T86" fmla="*/ 187 w 1029"/>
                <a:gd name="T87" fmla="*/ 686 h 959"/>
                <a:gd name="T88" fmla="*/ 71 w 1029"/>
                <a:gd name="T89" fmla="*/ 487 h 959"/>
                <a:gd name="T90" fmla="*/ 67 w 1029"/>
                <a:gd name="T91" fmla="*/ 467 h 959"/>
                <a:gd name="T92" fmla="*/ 66 w 1029"/>
                <a:gd name="T93" fmla="*/ 454 h 959"/>
                <a:gd name="T94" fmla="*/ 65 w 1029"/>
                <a:gd name="T95" fmla="*/ 443 h 959"/>
                <a:gd name="T96" fmla="*/ 64 w 1029"/>
                <a:gd name="T97" fmla="*/ 438 h 959"/>
                <a:gd name="T98" fmla="*/ 64 w 1029"/>
                <a:gd name="T99" fmla="*/ 375 h 959"/>
                <a:gd name="T100" fmla="*/ 75 w 1029"/>
                <a:gd name="T101" fmla="*/ 306 h 959"/>
                <a:gd name="T102" fmla="*/ 84 w 1029"/>
                <a:gd name="T103" fmla="*/ 276 h 959"/>
                <a:gd name="T104" fmla="*/ 95 w 1029"/>
                <a:gd name="T105" fmla="*/ 249 h 959"/>
                <a:gd name="T106" fmla="*/ 135 w 1029"/>
                <a:gd name="T107" fmla="*/ 176 h 959"/>
                <a:gd name="T108" fmla="*/ 145 w 1029"/>
                <a:gd name="T109" fmla="*/ 156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9" h="959">
                  <a:moveTo>
                    <a:pt x="145" y="156"/>
                  </a:moveTo>
                  <a:cubicBezTo>
                    <a:pt x="145" y="156"/>
                    <a:pt x="144" y="157"/>
                    <a:pt x="141" y="160"/>
                  </a:cubicBezTo>
                  <a:cubicBezTo>
                    <a:pt x="138" y="162"/>
                    <a:pt x="134" y="166"/>
                    <a:pt x="129" y="171"/>
                  </a:cubicBezTo>
                  <a:cubicBezTo>
                    <a:pt x="118" y="182"/>
                    <a:pt x="103" y="197"/>
                    <a:pt x="87" y="219"/>
                  </a:cubicBezTo>
                  <a:cubicBezTo>
                    <a:pt x="85" y="222"/>
                    <a:pt x="83" y="225"/>
                    <a:pt x="80" y="228"/>
                  </a:cubicBezTo>
                  <a:cubicBezTo>
                    <a:pt x="78" y="231"/>
                    <a:pt x="76" y="234"/>
                    <a:pt x="74" y="237"/>
                  </a:cubicBezTo>
                  <a:cubicBezTo>
                    <a:pt x="72" y="241"/>
                    <a:pt x="70" y="244"/>
                    <a:pt x="67" y="247"/>
                  </a:cubicBezTo>
                  <a:cubicBezTo>
                    <a:pt x="65" y="251"/>
                    <a:pt x="63" y="254"/>
                    <a:pt x="61" y="258"/>
                  </a:cubicBezTo>
                  <a:cubicBezTo>
                    <a:pt x="60" y="260"/>
                    <a:pt x="59" y="262"/>
                    <a:pt x="58" y="263"/>
                  </a:cubicBezTo>
                  <a:cubicBezTo>
                    <a:pt x="57" y="265"/>
                    <a:pt x="56" y="267"/>
                    <a:pt x="55" y="269"/>
                  </a:cubicBezTo>
                  <a:cubicBezTo>
                    <a:pt x="52" y="273"/>
                    <a:pt x="50" y="277"/>
                    <a:pt x="48" y="281"/>
                  </a:cubicBezTo>
                  <a:cubicBezTo>
                    <a:pt x="46" y="285"/>
                    <a:pt x="44" y="289"/>
                    <a:pt x="42" y="294"/>
                  </a:cubicBezTo>
                  <a:cubicBezTo>
                    <a:pt x="41" y="296"/>
                    <a:pt x="40" y="298"/>
                    <a:pt x="39" y="300"/>
                  </a:cubicBezTo>
                  <a:cubicBezTo>
                    <a:pt x="38" y="302"/>
                    <a:pt x="37" y="305"/>
                    <a:pt x="36" y="307"/>
                  </a:cubicBezTo>
                  <a:cubicBezTo>
                    <a:pt x="28" y="325"/>
                    <a:pt x="21" y="345"/>
                    <a:pt x="15" y="367"/>
                  </a:cubicBezTo>
                  <a:cubicBezTo>
                    <a:pt x="12" y="378"/>
                    <a:pt x="10" y="389"/>
                    <a:pt x="7" y="401"/>
                  </a:cubicBezTo>
                  <a:cubicBezTo>
                    <a:pt x="6" y="406"/>
                    <a:pt x="5" y="412"/>
                    <a:pt x="5" y="418"/>
                  </a:cubicBezTo>
                  <a:cubicBezTo>
                    <a:pt x="3" y="424"/>
                    <a:pt x="3" y="430"/>
                    <a:pt x="2" y="437"/>
                  </a:cubicBezTo>
                  <a:cubicBezTo>
                    <a:pt x="2" y="441"/>
                    <a:pt x="2" y="441"/>
                    <a:pt x="2" y="441"/>
                  </a:cubicBezTo>
                  <a:cubicBezTo>
                    <a:pt x="1" y="444"/>
                    <a:pt x="1" y="444"/>
                    <a:pt x="1" y="444"/>
                  </a:cubicBezTo>
                  <a:cubicBezTo>
                    <a:pt x="1" y="444"/>
                    <a:pt x="1" y="443"/>
                    <a:pt x="1" y="445"/>
                  </a:cubicBezTo>
                  <a:cubicBezTo>
                    <a:pt x="1" y="446"/>
                    <a:pt x="1" y="446"/>
                    <a:pt x="1" y="446"/>
                  </a:cubicBezTo>
                  <a:cubicBezTo>
                    <a:pt x="1" y="447"/>
                    <a:pt x="1" y="447"/>
                    <a:pt x="1" y="447"/>
                  </a:cubicBezTo>
                  <a:cubicBezTo>
                    <a:pt x="1" y="450"/>
                    <a:pt x="1" y="453"/>
                    <a:pt x="1" y="456"/>
                  </a:cubicBezTo>
                  <a:cubicBezTo>
                    <a:pt x="1" y="459"/>
                    <a:pt x="0" y="461"/>
                    <a:pt x="0" y="464"/>
                  </a:cubicBezTo>
                  <a:cubicBezTo>
                    <a:pt x="0" y="467"/>
                    <a:pt x="0" y="467"/>
                    <a:pt x="0" y="467"/>
                  </a:cubicBezTo>
                  <a:cubicBezTo>
                    <a:pt x="0" y="469"/>
                    <a:pt x="0" y="469"/>
                    <a:pt x="0" y="469"/>
                  </a:cubicBezTo>
                  <a:cubicBezTo>
                    <a:pt x="0" y="474"/>
                    <a:pt x="0" y="474"/>
                    <a:pt x="0" y="474"/>
                  </a:cubicBezTo>
                  <a:cubicBezTo>
                    <a:pt x="0" y="478"/>
                    <a:pt x="0" y="481"/>
                    <a:pt x="0" y="485"/>
                  </a:cubicBezTo>
                  <a:cubicBezTo>
                    <a:pt x="0" y="488"/>
                    <a:pt x="0" y="491"/>
                    <a:pt x="0" y="495"/>
                  </a:cubicBezTo>
                  <a:cubicBezTo>
                    <a:pt x="0" y="501"/>
                    <a:pt x="0" y="508"/>
                    <a:pt x="1" y="515"/>
                  </a:cubicBezTo>
                  <a:cubicBezTo>
                    <a:pt x="3" y="542"/>
                    <a:pt x="7" y="571"/>
                    <a:pt x="15" y="599"/>
                  </a:cubicBezTo>
                  <a:cubicBezTo>
                    <a:pt x="29" y="656"/>
                    <a:pt x="57" y="715"/>
                    <a:pt x="97" y="767"/>
                  </a:cubicBezTo>
                  <a:cubicBezTo>
                    <a:pt x="138" y="820"/>
                    <a:pt x="192" y="867"/>
                    <a:pt x="256" y="901"/>
                  </a:cubicBezTo>
                  <a:cubicBezTo>
                    <a:pt x="288" y="918"/>
                    <a:pt x="322" y="931"/>
                    <a:pt x="358" y="941"/>
                  </a:cubicBezTo>
                  <a:cubicBezTo>
                    <a:pt x="367" y="943"/>
                    <a:pt x="376" y="946"/>
                    <a:pt x="386" y="948"/>
                  </a:cubicBezTo>
                  <a:cubicBezTo>
                    <a:pt x="399" y="950"/>
                    <a:pt x="399" y="950"/>
                    <a:pt x="399" y="950"/>
                  </a:cubicBezTo>
                  <a:cubicBezTo>
                    <a:pt x="404" y="951"/>
                    <a:pt x="409" y="952"/>
                    <a:pt x="413" y="953"/>
                  </a:cubicBezTo>
                  <a:cubicBezTo>
                    <a:pt x="418" y="953"/>
                    <a:pt x="423" y="954"/>
                    <a:pt x="427" y="955"/>
                  </a:cubicBezTo>
                  <a:cubicBezTo>
                    <a:pt x="441" y="956"/>
                    <a:pt x="441" y="956"/>
                    <a:pt x="441" y="956"/>
                  </a:cubicBezTo>
                  <a:cubicBezTo>
                    <a:pt x="448" y="957"/>
                    <a:pt x="448" y="957"/>
                    <a:pt x="448" y="957"/>
                  </a:cubicBezTo>
                  <a:cubicBezTo>
                    <a:pt x="452" y="957"/>
                    <a:pt x="452" y="957"/>
                    <a:pt x="452" y="957"/>
                  </a:cubicBezTo>
                  <a:cubicBezTo>
                    <a:pt x="450" y="957"/>
                    <a:pt x="455" y="957"/>
                    <a:pt x="455" y="957"/>
                  </a:cubicBezTo>
                  <a:cubicBezTo>
                    <a:pt x="456" y="957"/>
                    <a:pt x="456" y="957"/>
                    <a:pt x="456" y="957"/>
                  </a:cubicBezTo>
                  <a:cubicBezTo>
                    <a:pt x="457" y="957"/>
                    <a:pt x="457" y="957"/>
                    <a:pt x="457" y="957"/>
                  </a:cubicBezTo>
                  <a:cubicBezTo>
                    <a:pt x="469" y="958"/>
                    <a:pt x="469" y="958"/>
                    <a:pt x="469" y="958"/>
                  </a:cubicBezTo>
                  <a:cubicBezTo>
                    <a:pt x="475" y="959"/>
                    <a:pt x="487" y="959"/>
                    <a:pt x="497" y="959"/>
                  </a:cubicBezTo>
                  <a:cubicBezTo>
                    <a:pt x="505" y="959"/>
                    <a:pt x="505" y="959"/>
                    <a:pt x="505" y="959"/>
                  </a:cubicBezTo>
                  <a:cubicBezTo>
                    <a:pt x="512" y="958"/>
                    <a:pt x="512" y="958"/>
                    <a:pt x="512" y="958"/>
                  </a:cubicBezTo>
                  <a:cubicBezTo>
                    <a:pt x="527" y="958"/>
                    <a:pt x="527" y="958"/>
                    <a:pt x="527" y="958"/>
                  </a:cubicBezTo>
                  <a:cubicBezTo>
                    <a:pt x="536" y="957"/>
                    <a:pt x="546" y="956"/>
                    <a:pt x="555" y="955"/>
                  </a:cubicBezTo>
                  <a:cubicBezTo>
                    <a:pt x="565" y="954"/>
                    <a:pt x="574" y="952"/>
                    <a:pt x="584" y="951"/>
                  </a:cubicBezTo>
                  <a:cubicBezTo>
                    <a:pt x="622" y="944"/>
                    <a:pt x="659" y="933"/>
                    <a:pt x="695" y="917"/>
                  </a:cubicBezTo>
                  <a:cubicBezTo>
                    <a:pt x="731" y="902"/>
                    <a:pt x="764" y="883"/>
                    <a:pt x="796" y="861"/>
                  </a:cubicBezTo>
                  <a:cubicBezTo>
                    <a:pt x="827" y="839"/>
                    <a:pt x="856" y="814"/>
                    <a:pt x="882" y="786"/>
                  </a:cubicBezTo>
                  <a:cubicBezTo>
                    <a:pt x="933" y="730"/>
                    <a:pt x="972" y="664"/>
                    <a:pt x="996" y="596"/>
                  </a:cubicBezTo>
                  <a:cubicBezTo>
                    <a:pt x="1008" y="563"/>
                    <a:pt x="1016" y="528"/>
                    <a:pt x="1022" y="495"/>
                  </a:cubicBezTo>
                  <a:cubicBezTo>
                    <a:pt x="1023" y="486"/>
                    <a:pt x="1024" y="478"/>
                    <a:pt x="1025" y="470"/>
                  </a:cubicBezTo>
                  <a:cubicBezTo>
                    <a:pt x="1026" y="461"/>
                    <a:pt x="1027" y="453"/>
                    <a:pt x="1027" y="445"/>
                  </a:cubicBezTo>
                  <a:cubicBezTo>
                    <a:pt x="1028" y="448"/>
                    <a:pt x="1027" y="439"/>
                    <a:pt x="1027" y="440"/>
                  </a:cubicBezTo>
                  <a:cubicBezTo>
                    <a:pt x="1028" y="439"/>
                    <a:pt x="1028" y="439"/>
                    <a:pt x="1028" y="439"/>
                  </a:cubicBezTo>
                  <a:cubicBezTo>
                    <a:pt x="1028" y="438"/>
                    <a:pt x="1028" y="438"/>
                    <a:pt x="1028" y="438"/>
                  </a:cubicBezTo>
                  <a:cubicBezTo>
                    <a:pt x="1028" y="436"/>
                    <a:pt x="1028" y="436"/>
                    <a:pt x="1028" y="436"/>
                  </a:cubicBezTo>
                  <a:cubicBezTo>
                    <a:pt x="1028" y="432"/>
                    <a:pt x="1028" y="432"/>
                    <a:pt x="1028" y="432"/>
                  </a:cubicBezTo>
                  <a:cubicBezTo>
                    <a:pt x="1028" y="429"/>
                    <a:pt x="1028" y="426"/>
                    <a:pt x="1029" y="423"/>
                  </a:cubicBezTo>
                  <a:cubicBezTo>
                    <a:pt x="1029" y="418"/>
                    <a:pt x="1029" y="418"/>
                    <a:pt x="1029" y="418"/>
                  </a:cubicBezTo>
                  <a:cubicBezTo>
                    <a:pt x="1029" y="418"/>
                    <a:pt x="1029" y="416"/>
                    <a:pt x="1029" y="415"/>
                  </a:cubicBezTo>
                  <a:cubicBezTo>
                    <a:pt x="1029" y="412"/>
                    <a:pt x="1029" y="412"/>
                    <a:pt x="1029" y="412"/>
                  </a:cubicBezTo>
                  <a:cubicBezTo>
                    <a:pt x="1029" y="407"/>
                    <a:pt x="1029" y="403"/>
                    <a:pt x="1029" y="398"/>
                  </a:cubicBezTo>
                  <a:cubicBezTo>
                    <a:pt x="1029" y="393"/>
                    <a:pt x="1029" y="389"/>
                    <a:pt x="1029" y="384"/>
                  </a:cubicBezTo>
                  <a:cubicBezTo>
                    <a:pt x="1028" y="382"/>
                    <a:pt x="1028" y="380"/>
                    <a:pt x="1028" y="378"/>
                  </a:cubicBezTo>
                  <a:cubicBezTo>
                    <a:pt x="1028" y="372"/>
                    <a:pt x="1028" y="372"/>
                    <a:pt x="1028" y="372"/>
                  </a:cubicBezTo>
                  <a:cubicBezTo>
                    <a:pt x="1027" y="365"/>
                    <a:pt x="1027" y="357"/>
                    <a:pt x="1026" y="349"/>
                  </a:cubicBezTo>
                  <a:cubicBezTo>
                    <a:pt x="1025" y="341"/>
                    <a:pt x="1024" y="334"/>
                    <a:pt x="1024" y="326"/>
                  </a:cubicBezTo>
                  <a:cubicBezTo>
                    <a:pt x="1023" y="319"/>
                    <a:pt x="1021" y="311"/>
                    <a:pt x="1020" y="304"/>
                  </a:cubicBezTo>
                  <a:cubicBezTo>
                    <a:pt x="1019" y="297"/>
                    <a:pt x="1017" y="290"/>
                    <a:pt x="1016" y="283"/>
                  </a:cubicBezTo>
                  <a:cubicBezTo>
                    <a:pt x="1014" y="276"/>
                    <a:pt x="1013" y="269"/>
                    <a:pt x="1011" y="262"/>
                  </a:cubicBezTo>
                  <a:cubicBezTo>
                    <a:pt x="1009" y="255"/>
                    <a:pt x="1007" y="248"/>
                    <a:pt x="1005" y="242"/>
                  </a:cubicBezTo>
                  <a:cubicBezTo>
                    <a:pt x="1004" y="238"/>
                    <a:pt x="1004" y="235"/>
                    <a:pt x="1003" y="232"/>
                  </a:cubicBezTo>
                  <a:cubicBezTo>
                    <a:pt x="1002" y="229"/>
                    <a:pt x="1000" y="226"/>
                    <a:pt x="999" y="222"/>
                  </a:cubicBezTo>
                  <a:cubicBezTo>
                    <a:pt x="983" y="172"/>
                    <a:pt x="961" y="130"/>
                    <a:pt x="941" y="97"/>
                  </a:cubicBezTo>
                  <a:cubicBezTo>
                    <a:pt x="921" y="64"/>
                    <a:pt x="901" y="40"/>
                    <a:pt x="888" y="24"/>
                  </a:cubicBezTo>
                  <a:cubicBezTo>
                    <a:pt x="881" y="16"/>
                    <a:pt x="876" y="10"/>
                    <a:pt x="872" y="6"/>
                  </a:cubicBezTo>
                  <a:cubicBezTo>
                    <a:pt x="869" y="2"/>
                    <a:pt x="867" y="0"/>
                    <a:pt x="867" y="0"/>
                  </a:cubicBezTo>
                  <a:cubicBezTo>
                    <a:pt x="610" y="275"/>
                    <a:pt x="610" y="275"/>
                    <a:pt x="610" y="275"/>
                  </a:cubicBezTo>
                  <a:cubicBezTo>
                    <a:pt x="610" y="275"/>
                    <a:pt x="614" y="277"/>
                    <a:pt x="621" y="282"/>
                  </a:cubicBezTo>
                  <a:cubicBezTo>
                    <a:pt x="627" y="287"/>
                    <a:pt x="637" y="294"/>
                    <a:pt x="648" y="306"/>
                  </a:cubicBezTo>
                  <a:cubicBezTo>
                    <a:pt x="659" y="317"/>
                    <a:pt x="671" y="332"/>
                    <a:pt x="683" y="351"/>
                  </a:cubicBezTo>
                  <a:cubicBezTo>
                    <a:pt x="684" y="352"/>
                    <a:pt x="685" y="353"/>
                    <a:pt x="685" y="354"/>
                  </a:cubicBezTo>
                  <a:cubicBezTo>
                    <a:pt x="686" y="356"/>
                    <a:pt x="687" y="357"/>
                    <a:pt x="687" y="358"/>
                  </a:cubicBezTo>
                  <a:cubicBezTo>
                    <a:pt x="689" y="361"/>
                    <a:pt x="690" y="363"/>
                    <a:pt x="692" y="366"/>
                  </a:cubicBezTo>
                  <a:cubicBezTo>
                    <a:pt x="693" y="369"/>
                    <a:pt x="694" y="372"/>
                    <a:pt x="696" y="374"/>
                  </a:cubicBezTo>
                  <a:cubicBezTo>
                    <a:pt x="697" y="377"/>
                    <a:pt x="698" y="380"/>
                    <a:pt x="700" y="383"/>
                  </a:cubicBezTo>
                  <a:cubicBezTo>
                    <a:pt x="701" y="386"/>
                    <a:pt x="702" y="389"/>
                    <a:pt x="703" y="392"/>
                  </a:cubicBezTo>
                  <a:cubicBezTo>
                    <a:pt x="704" y="395"/>
                    <a:pt x="705" y="399"/>
                    <a:pt x="707" y="402"/>
                  </a:cubicBezTo>
                  <a:cubicBezTo>
                    <a:pt x="708" y="408"/>
                    <a:pt x="710" y="414"/>
                    <a:pt x="712" y="420"/>
                  </a:cubicBezTo>
                  <a:cubicBezTo>
                    <a:pt x="713" y="422"/>
                    <a:pt x="713" y="423"/>
                    <a:pt x="713" y="424"/>
                  </a:cubicBezTo>
                  <a:cubicBezTo>
                    <a:pt x="714" y="425"/>
                    <a:pt x="714" y="425"/>
                    <a:pt x="714" y="425"/>
                  </a:cubicBezTo>
                  <a:cubicBezTo>
                    <a:pt x="714" y="426"/>
                    <a:pt x="714" y="426"/>
                    <a:pt x="714" y="427"/>
                  </a:cubicBezTo>
                  <a:cubicBezTo>
                    <a:pt x="715" y="431"/>
                    <a:pt x="715" y="431"/>
                    <a:pt x="715" y="431"/>
                  </a:cubicBezTo>
                  <a:cubicBezTo>
                    <a:pt x="715" y="434"/>
                    <a:pt x="715" y="437"/>
                    <a:pt x="716" y="440"/>
                  </a:cubicBezTo>
                  <a:cubicBezTo>
                    <a:pt x="716" y="444"/>
                    <a:pt x="716" y="444"/>
                    <a:pt x="716" y="444"/>
                  </a:cubicBezTo>
                  <a:cubicBezTo>
                    <a:pt x="716" y="447"/>
                    <a:pt x="716" y="447"/>
                    <a:pt x="716" y="447"/>
                  </a:cubicBezTo>
                  <a:cubicBezTo>
                    <a:pt x="717" y="448"/>
                    <a:pt x="717" y="448"/>
                    <a:pt x="717" y="448"/>
                  </a:cubicBezTo>
                  <a:cubicBezTo>
                    <a:pt x="717" y="448"/>
                    <a:pt x="717" y="448"/>
                    <a:pt x="717" y="448"/>
                  </a:cubicBezTo>
                  <a:cubicBezTo>
                    <a:pt x="717" y="449"/>
                    <a:pt x="717" y="441"/>
                    <a:pt x="717" y="445"/>
                  </a:cubicBezTo>
                  <a:cubicBezTo>
                    <a:pt x="717" y="448"/>
                    <a:pt x="718" y="452"/>
                    <a:pt x="718" y="456"/>
                  </a:cubicBezTo>
                  <a:cubicBezTo>
                    <a:pt x="719" y="460"/>
                    <a:pt x="719" y="464"/>
                    <a:pt x="719" y="468"/>
                  </a:cubicBezTo>
                  <a:cubicBezTo>
                    <a:pt x="720" y="484"/>
                    <a:pt x="719" y="501"/>
                    <a:pt x="717" y="519"/>
                  </a:cubicBezTo>
                  <a:cubicBezTo>
                    <a:pt x="713" y="553"/>
                    <a:pt x="701" y="590"/>
                    <a:pt x="680" y="625"/>
                  </a:cubicBezTo>
                  <a:cubicBezTo>
                    <a:pt x="670" y="642"/>
                    <a:pt x="657" y="659"/>
                    <a:pt x="642" y="675"/>
                  </a:cubicBezTo>
                  <a:cubicBezTo>
                    <a:pt x="628" y="691"/>
                    <a:pt x="611" y="705"/>
                    <a:pt x="592" y="718"/>
                  </a:cubicBezTo>
                  <a:cubicBezTo>
                    <a:pt x="574" y="731"/>
                    <a:pt x="554" y="742"/>
                    <a:pt x="532" y="750"/>
                  </a:cubicBezTo>
                  <a:cubicBezTo>
                    <a:pt x="527" y="752"/>
                    <a:pt x="521" y="754"/>
                    <a:pt x="516" y="756"/>
                  </a:cubicBezTo>
                  <a:cubicBezTo>
                    <a:pt x="510" y="758"/>
                    <a:pt x="504" y="760"/>
                    <a:pt x="499" y="761"/>
                  </a:cubicBezTo>
                  <a:cubicBezTo>
                    <a:pt x="490" y="763"/>
                    <a:pt x="490" y="763"/>
                    <a:pt x="490" y="763"/>
                  </a:cubicBezTo>
                  <a:cubicBezTo>
                    <a:pt x="486" y="765"/>
                    <a:pt x="486" y="765"/>
                    <a:pt x="486" y="765"/>
                  </a:cubicBezTo>
                  <a:cubicBezTo>
                    <a:pt x="482" y="765"/>
                    <a:pt x="482" y="765"/>
                    <a:pt x="482" y="765"/>
                  </a:cubicBezTo>
                  <a:cubicBezTo>
                    <a:pt x="476" y="766"/>
                    <a:pt x="473" y="768"/>
                    <a:pt x="464" y="769"/>
                  </a:cubicBezTo>
                  <a:cubicBezTo>
                    <a:pt x="453" y="770"/>
                    <a:pt x="453" y="770"/>
                    <a:pt x="453" y="770"/>
                  </a:cubicBezTo>
                  <a:cubicBezTo>
                    <a:pt x="451" y="770"/>
                    <a:pt x="451" y="770"/>
                    <a:pt x="451" y="770"/>
                  </a:cubicBezTo>
                  <a:cubicBezTo>
                    <a:pt x="450" y="770"/>
                    <a:pt x="450" y="770"/>
                    <a:pt x="450" y="770"/>
                  </a:cubicBezTo>
                  <a:cubicBezTo>
                    <a:pt x="450" y="770"/>
                    <a:pt x="454" y="770"/>
                    <a:pt x="452" y="770"/>
                  </a:cubicBezTo>
                  <a:cubicBezTo>
                    <a:pt x="450" y="771"/>
                    <a:pt x="450" y="771"/>
                    <a:pt x="450" y="771"/>
                  </a:cubicBezTo>
                  <a:cubicBezTo>
                    <a:pt x="445" y="771"/>
                    <a:pt x="445" y="771"/>
                    <a:pt x="445" y="771"/>
                  </a:cubicBezTo>
                  <a:cubicBezTo>
                    <a:pt x="436" y="772"/>
                    <a:pt x="436" y="772"/>
                    <a:pt x="436" y="772"/>
                  </a:cubicBezTo>
                  <a:cubicBezTo>
                    <a:pt x="427" y="772"/>
                    <a:pt x="427" y="772"/>
                    <a:pt x="427" y="772"/>
                  </a:cubicBezTo>
                  <a:cubicBezTo>
                    <a:pt x="424" y="772"/>
                    <a:pt x="421" y="773"/>
                    <a:pt x="418" y="773"/>
                  </a:cubicBezTo>
                  <a:cubicBezTo>
                    <a:pt x="409" y="773"/>
                    <a:pt x="409" y="773"/>
                    <a:pt x="409" y="773"/>
                  </a:cubicBezTo>
                  <a:cubicBezTo>
                    <a:pt x="403" y="773"/>
                    <a:pt x="396" y="772"/>
                    <a:pt x="390" y="772"/>
                  </a:cubicBezTo>
                  <a:cubicBezTo>
                    <a:pt x="366" y="770"/>
                    <a:pt x="341" y="766"/>
                    <a:pt x="317" y="758"/>
                  </a:cubicBezTo>
                  <a:cubicBezTo>
                    <a:pt x="270" y="744"/>
                    <a:pt x="225" y="719"/>
                    <a:pt x="187" y="686"/>
                  </a:cubicBezTo>
                  <a:cubicBezTo>
                    <a:pt x="150" y="653"/>
                    <a:pt x="120" y="612"/>
                    <a:pt x="99" y="569"/>
                  </a:cubicBezTo>
                  <a:cubicBezTo>
                    <a:pt x="89" y="548"/>
                    <a:pt x="81" y="526"/>
                    <a:pt x="75" y="503"/>
                  </a:cubicBezTo>
                  <a:cubicBezTo>
                    <a:pt x="74" y="498"/>
                    <a:pt x="73" y="492"/>
                    <a:pt x="71" y="487"/>
                  </a:cubicBezTo>
                  <a:cubicBezTo>
                    <a:pt x="71" y="484"/>
                    <a:pt x="70" y="481"/>
                    <a:pt x="70" y="479"/>
                  </a:cubicBezTo>
                  <a:cubicBezTo>
                    <a:pt x="69" y="476"/>
                    <a:pt x="69" y="474"/>
                    <a:pt x="68" y="471"/>
                  </a:cubicBezTo>
                  <a:cubicBezTo>
                    <a:pt x="67" y="467"/>
                    <a:pt x="67" y="467"/>
                    <a:pt x="67" y="467"/>
                  </a:cubicBezTo>
                  <a:cubicBezTo>
                    <a:pt x="67" y="465"/>
                    <a:pt x="67" y="465"/>
                    <a:pt x="67" y="465"/>
                  </a:cubicBezTo>
                  <a:cubicBezTo>
                    <a:pt x="67" y="463"/>
                    <a:pt x="67" y="463"/>
                    <a:pt x="67" y="463"/>
                  </a:cubicBezTo>
                  <a:cubicBezTo>
                    <a:pt x="66" y="460"/>
                    <a:pt x="66" y="457"/>
                    <a:pt x="66" y="454"/>
                  </a:cubicBezTo>
                  <a:cubicBezTo>
                    <a:pt x="65" y="451"/>
                    <a:pt x="65" y="448"/>
                    <a:pt x="65" y="445"/>
                  </a:cubicBezTo>
                  <a:cubicBezTo>
                    <a:pt x="65" y="444"/>
                    <a:pt x="65" y="444"/>
                    <a:pt x="65" y="444"/>
                  </a:cubicBezTo>
                  <a:cubicBezTo>
                    <a:pt x="65" y="443"/>
                    <a:pt x="65" y="443"/>
                    <a:pt x="65" y="443"/>
                  </a:cubicBezTo>
                  <a:cubicBezTo>
                    <a:pt x="65" y="445"/>
                    <a:pt x="65" y="444"/>
                    <a:pt x="64" y="444"/>
                  </a:cubicBezTo>
                  <a:cubicBezTo>
                    <a:pt x="64" y="442"/>
                    <a:pt x="64" y="442"/>
                    <a:pt x="64" y="442"/>
                  </a:cubicBezTo>
                  <a:cubicBezTo>
                    <a:pt x="64" y="438"/>
                    <a:pt x="64" y="438"/>
                    <a:pt x="64" y="438"/>
                  </a:cubicBezTo>
                  <a:cubicBezTo>
                    <a:pt x="64" y="432"/>
                    <a:pt x="63" y="427"/>
                    <a:pt x="63" y="422"/>
                  </a:cubicBezTo>
                  <a:cubicBezTo>
                    <a:pt x="63" y="416"/>
                    <a:pt x="63" y="411"/>
                    <a:pt x="63" y="406"/>
                  </a:cubicBezTo>
                  <a:cubicBezTo>
                    <a:pt x="63" y="395"/>
                    <a:pt x="63" y="385"/>
                    <a:pt x="64" y="375"/>
                  </a:cubicBezTo>
                  <a:cubicBezTo>
                    <a:pt x="65" y="355"/>
                    <a:pt x="68" y="336"/>
                    <a:pt x="72" y="319"/>
                  </a:cubicBezTo>
                  <a:cubicBezTo>
                    <a:pt x="73" y="317"/>
                    <a:pt x="73" y="314"/>
                    <a:pt x="74" y="312"/>
                  </a:cubicBezTo>
                  <a:cubicBezTo>
                    <a:pt x="74" y="310"/>
                    <a:pt x="75" y="308"/>
                    <a:pt x="75" y="306"/>
                  </a:cubicBezTo>
                  <a:cubicBezTo>
                    <a:pt x="76" y="302"/>
                    <a:pt x="78" y="297"/>
                    <a:pt x="79" y="293"/>
                  </a:cubicBezTo>
                  <a:cubicBezTo>
                    <a:pt x="80" y="289"/>
                    <a:pt x="81" y="285"/>
                    <a:pt x="82" y="281"/>
                  </a:cubicBezTo>
                  <a:cubicBezTo>
                    <a:pt x="83" y="279"/>
                    <a:pt x="84" y="277"/>
                    <a:pt x="84" y="276"/>
                  </a:cubicBezTo>
                  <a:cubicBezTo>
                    <a:pt x="85" y="274"/>
                    <a:pt x="86" y="272"/>
                    <a:pt x="86" y="270"/>
                  </a:cubicBezTo>
                  <a:cubicBezTo>
                    <a:pt x="88" y="266"/>
                    <a:pt x="89" y="263"/>
                    <a:pt x="90" y="259"/>
                  </a:cubicBezTo>
                  <a:cubicBezTo>
                    <a:pt x="92" y="255"/>
                    <a:pt x="93" y="252"/>
                    <a:pt x="95" y="249"/>
                  </a:cubicBezTo>
                  <a:cubicBezTo>
                    <a:pt x="96" y="245"/>
                    <a:pt x="98" y="242"/>
                    <a:pt x="99" y="239"/>
                  </a:cubicBezTo>
                  <a:cubicBezTo>
                    <a:pt x="101" y="236"/>
                    <a:pt x="102" y="233"/>
                    <a:pt x="103" y="230"/>
                  </a:cubicBezTo>
                  <a:cubicBezTo>
                    <a:pt x="115" y="206"/>
                    <a:pt x="127" y="188"/>
                    <a:pt x="135" y="176"/>
                  </a:cubicBezTo>
                  <a:cubicBezTo>
                    <a:pt x="139" y="170"/>
                    <a:pt x="142" y="166"/>
                    <a:pt x="145" y="163"/>
                  </a:cubicBezTo>
                  <a:cubicBezTo>
                    <a:pt x="147" y="160"/>
                    <a:pt x="148" y="158"/>
                    <a:pt x="148" y="158"/>
                  </a:cubicBezTo>
                  <a:lnTo>
                    <a:pt x="145" y="156"/>
                  </a:lnTo>
                  <a:close/>
                </a:path>
              </a:pathLst>
            </a:custGeom>
            <a:solidFill>
              <a:schemeClr val="accent3">
                <a:lumMod val="60000"/>
                <a:lumOff val="40000"/>
              </a:schemeClr>
            </a:solidFill>
            <a:ln>
              <a:noFill/>
            </a:ln>
          </p:spPr>
          <p:txBody>
            <a:bodyPr lIns="121954" tIns="60977" rIns="121954" bIns="60977"/>
            <a:lstStyle/>
            <a:p>
              <a:endParaRPr lang="zh-CN" altLang="en-US" sz="2100" dirty="0"/>
            </a:p>
          </p:txBody>
        </p:sp>
        <p:sp>
          <p:nvSpPr>
            <p:cNvPr id="32" name="Freeform 17"/>
            <p:cNvSpPr>
              <a:spLocks noEditPoints="1"/>
            </p:cNvSpPr>
            <p:nvPr/>
          </p:nvSpPr>
          <p:spPr bwMode="auto">
            <a:xfrm>
              <a:off x="2884208" y="2259523"/>
              <a:ext cx="455321" cy="472017"/>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3" name="Freeform 18"/>
            <p:cNvSpPr>
              <a:spLocks noEditPoints="1"/>
            </p:cNvSpPr>
            <p:nvPr/>
          </p:nvSpPr>
          <p:spPr bwMode="auto">
            <a:xfrm>
              <a:off x="3697549" y="2933036"/>
              <a:ext cx="288017" cy="518584"/>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4" name="Rectangle 5"/>
            <p:cNvSpPr>
              <a:spLocks noChangeArrowheads="1"/>
            </p:cNvSpPr>
            <p:nvPr/>
          </p:nvSpPr>
          <p:spPr bwMode="auto">
            <a:xfrm>
              <a:off x="5886129" y="2083468"/>
              <a:ext cx="1272780" cy="594784"/>
            </a:xfrm>
            <a:prstGeom prst="rect">
              <a:avLst/>
            </a:prstGeom>
            <a:solidFill>
              <a:schemeClr val="accent2"/>
            </a:solidFill>
            <a:ln>
              <a:noFill/>
            </a:ln>
          </p:spPr>
          <p:txBody>
            <a:bodyPr/>
            <a:lstStyle/>
            <a:p>
              <a:endParaRPr lang="zh-CN" altLang="en-US" sz="2100" dirty="0"/>
            </a:p>
          </p:txBody>
        </p:sp>
        <p:sp>
          <p:nvSpPr>
            <p:cNvPr id="35" name="Freeform 21"/>
            <p:cNvSpPr/>
            <p:nvPr/>
          </p:nvSpPr>
          <p:spPr bwMode="auto">
            <a:xfrm>
              <a:off x="6610406" y="2242217"/>
              <a:ext cx="144008" cy="285751"/>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22"/>
            <p:cNvSpPr/>
            <p:nvPr/>
          </p:nvSpPr>
          <p:spPr bwMode="auto">
            <a:xfrm>
              <a:off x="6305447" y="2398851"/>
              <a:ext cx="440496" cy="143933"/>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23"/>
            <p:cNvSpPr/>
            <p:nvPr/>
          </p:nvSpPr>
          <p:spPr bwMode="auto">
            <a:xfrm>
              <a:off x="6301212" y="2218935"/>
              <a:ext cx="446850" cy="22860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8" name="Freeform 24"/>
            <p:cNvSpPr/>
            <p:nvPr/>
          </p:nvSpPr>
          <p:spPr bwMode="auto">
            <a:xfrm>
              <a:off x="6292741" y="2235868"/>
              <a:ext cx="141891" cy="298451"/>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9" name="Rectangle 6"/>
            <p:cNvSpPr>
              <a:spLocks noChangeArrowheads="1"/>
            </p:cNvSpPr>
            <p:nvPr/>
          </p:nvSpPr>
          <p:spPr bwMode="auto">
            <a:xfrm>
              <a:off x="5884012" y="3360892"/>
              <a:ext cx="1272780" cy="594784"/>
            </a:xfrm>
            <a:prstGeom prst="rect">
              <a:avLst/>
            </a:prstGeom>
            <a:solidFill>
              <a:schemeClr val="accent2"/>
            </a:solidFill>
            <a:ln>
              <a:noFill/>
            </a:ln>
          </p:spPr>
          <p:txBody>
            <a:bodyPr/>
            <a:lstStyle/>
            <a:p>
              <a:endParaRPr lang="zh-CN" altLang="en-US" sz="2100"/>
            </a:p>
          </p:txBody>
        </p:sp>
        <p:sp>
          <p:nvSpPr>
            <p:cNvPr id="40" name="Freeform 25"/>
            <p:cNvSpPr>
              <a:spLocks noEditPoints="1"/>
            </p:cNvSpPr>
            <p:nvPr/>
          </p:nvSpPr>
          <p:spPr bwMode="auto">
            <a:xfrm>
              <a:off x="6320272" y="3411692"/>
              <a:ext cx="364256" cy="495300"/>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Rectangle 7"/>
            <p:cNvSpPr>
              <a:spLocks noChangeArrowheads="1"/>
            </p:cNvSpPr>
            <p:nvPr/>
          </p:nvSpPr>
          <p:spPr bwMode="auto">
            <a:xfrm>
              <a:off x="5886129" y="4729044"/>
              <a:ext cx="1272780" cy="594784"/>
            </a:xfrm>
            <a:prstGeom prst="rect">
              <a:avLst/>
            </a:prstGeom>
            <a:solidFill>
              <a:schemeClr val="accent2"/>
            </a:solidFill>
            <a:ln>
              <a:noFill/>
            </a:ln>
          </p:spPr>
          <p:txBody>
            <a:bodyPr/>
            <a:lstStyle/>
            <a:p>
              <a:endParaRPr lang="zh-CN" altLang="en-US" sz="2100"/>
            </a:p>
          </p:txBody>
        </p:sp>
        <p:sp>
          <p:nvSpPr>
            <p:cNvPr id="42" name="Freeform 26"/>
            <p:cNvSpPr/>
            <p:nvPr/>
          </p:nvSpPr>
          <p:spPr bwMode="auto">
            <a:xfrm>
              <a:off x="6248268" y="4790387"/>
              <a:ext cx="446850" cy="461433"/>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任意多边形 135"/>
            <p:cNvSpPr/>
            <p:nvPr/>
          </p:nvSpPr>
          <p:spPr>
            <a:xfrm>
              <a:off x="3323848" y="1816045"/>
              <a:ext cx="2555059" cy="543697"/>
            </a:xfrm>
            <a:custGeom>
              <a:avLst/>
              <a:gdLst>
                <a:gd name="connsiteX0" fmla="*/ 0 w 1915297"/>
                <a:gd name="connsiteY0" fmla="*/ 185351 h 407773"/>
                <a:gd name="connsiteX1" fmla="*/ 0 w 1915297"/>
                <a:gd name="connsiteY1" fmla="*/ 0 h 407773"/>
                <a:gd name="connsiteX2" fmla="*/ 1161535 w 1915297"/>
                <a:gd name="connsiteY2" fmla="*/ 0 h 407773"/>
                <a:gd name="connsiteX3" fmla="*/ 1161535 w 1915297"/>
                <a:gd name="connsiteY3" fmla="*/ 407773 h 407773"/>
                <a:gd name="connsiteX4" fmla="*/ 1915297 w 1915297"/>
                <a:gd name="connsiteY4" fmla="*/ 407773 h 40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297" h="407773">
                  <a:moveTo>
                    <a:pt x="0" y="185351"/>
                  </a:moveTo>
                  <a:lnTo>
                    <a:pt x="0" y="0"/>
                  </a:lnTo>
                  <a:lnTo>
                    <a:pt x="1161535" y="0"/>
                  </a:lnTo>
                  <a:lnTo>
                    <a:pt x="1161535" y="407773"/>
                  </a:lnTo>
                  <a:lnTo>
                    <a:pt x="1915297" y="40777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44" name="任意多边形 136"/>
            <p:cNvSpPr/>
            <p:nvPr/>
          </p:nvSpPr>
          <p:spPr>
            <a:xfrm>
              <a:off x="4461261" y="3639011"/>
              <a:ext cx="1401163" cy="0"/>
            </a:xfrm>
            <a:custGeom>
              <a:avLst/>
              <a:gdLst>
                <a:gd name="connsiteX0" fmla="*/ 0 w 1050325"/>
                <a:gd name="connsiteY0" fmla="*/ 0 h 0"/>
                <a:gd name="connsiteX1" fmla="*/ 1050325 w 1050325"/>
                <a:gd name="connsiteY1" fmla="*/ 0 h 0"/>
              </a:gdLst>
              <a:ahLst/>
              <a:cxnLst>
                <a:cxn ang="0">
                  <a:pos x="connsiteX0" y="connsiteY0"/>
                </a:cxn>
                <a:cxn ang="0">
                  <a:pos x="connsiteX1" y="connsiteY1"/>
                </a:cxn>
              </a:cxnLst>
              <a:rect l="l" t="t" r="r" b="b"/>
              <a:pathLst>
                <a:path w="1050325">
                  <a:moveTo>
                    <a:pt x="0" y="0"/>
                  </a:moveTo>
                  <a:lnTo>
                    <a:pt x="1050325" y="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45" name="任意多边形 137"/>
            <p:cNvSpPr/>
            <p:nvPr/>
          </p:nvSpPr>
          <p:spPr>
            <a:xfrm>
              <a:off x="3544353" y="5006121"/>
              <a:ext cx="2341776" cy="493370"/>
            </a:xfrm>
            <a:custGeom>
              <a:avLst/>
              <a:gdLst>
                <a:gd name="connsiteX0" fmla="*/ 0 w 1210962"/>
                <a:gd name="connsiteY0" fmla="*/ 481913 h 481913"/>
                <a:gd name="connsiteX1" fmla="*/ 729049 w 1210962"/>
                <a:gd name="connsiteY1" fmla="*/ 481913 h 481913"/>
                <a:gd name="connsiteX2" fmla="*/ 729049 w 1210962"/>
                <a:gd name="connsiteY2" fmla="*/ 0 h 481913"/>
                <a:gd name="connsiteX3" fmla="*/ 1210962 w 1210962"/>
                <a:gd name="connsiteY3" fmla="*/ 0 h 481913"/>
                <a:gd name="connsiteX0-1" fmla="*/ 0 w 1210962"/>
                <a:gd name="connsiteY0-2" fmla="*/ 481913 h 481913"/>
                <a:gd name="connsiteX1-3" fmla="*/ 729049 w 1210962"/>
                <a:gd name="connsiteY1-4" fmla="*/ 481913 h 481913"/>
                <a:gd name="connsiteX2-5" fmla="*/ 469969 w 1210962"/>
                <a:gd name="connsiteY2-6" fmla="*/ 7620 h 481913"/>
                <a:gd name="connsiteX3-7" fmla="*/ 1210962 w 1210962"/>
                <a:gd name="connsiteY3-8" fmla="*/ 0 h 481913"/>
                <a:gd name="connsiteX0-9" fmla="*/ 0 w 1210962"/>
                <a:gd name="connsiteY0-10" fmla="*/ 481913 h 489533"/>
                <a:gd name="connsiteX1-11" fmla="*/ 477589 w 1210962"/>
                <a:gd name="connsiteY1-12" fmla="*/ 489533 h 489533"/>
                <a:gd name="connsiteX2-13" fmla="*/ 469969 w 1210962"/>
                <a:gd name="connsiteY2-14" fmla="*/ 7620 h 489533"/>
                <a:gd name="connsiteX3-15" fmla="*/ 1210962 w 1210962"/>
                <a:gd name="connsiteY3-16" fmla="*/ 0 h 489533"/>
                <a:gd name="connsiteX0-17" fmla="*/ 0 w 1210962"/>
                <a:gd name="connsiteY0-18" fmla="*/ 481913 h 481913"/>
                <a:gd name="connsiteX1-19" fmla="*/ 468064 w 1210962"/>
                <a:gd name="connsiteY1-20" fmla="*/ 475245 h 481913"/>
                <a:gd name="connsiteX2-21" fmla="*/ 469969 w 1210962"/>
                <a:gd name="connsiteY2-22" fmla="*/ 7620 h 481913"/>
                <a:gd name="connsiteX3-23" fmla="*/ 1210962 w 1210962"/>
                <a:gd name="connsiteY3-24" fmla="*/ 0 h 481913"/>
                <a:gd name="connsiteX0-25" fmla="*/ 0 w 1210962"/>
                <a:gd name="connsiteY0-26" fmla="*/ 486199 h 486199"/>
                <a:gd name="connsiteX1-27" fmla="*/ 468064 w 1210962"/>
                <a:gd name="connsiteY1-28" fmla="*/ 479531 h 486199"/>
                <a:gd name="connsiteX2-29" fmla="*/ 469969 w 1210962"/>
                <a:gd name="connsiteY2-30" fmla="*/ 0 h 486199"/>
                <a:gd name="connsiteX3-31" fmla="*/ 1210962 w 1210962"/>
                <a:gd name="connsiteY3-32" fmla="*/ 4286 h 486199"/>
                <a:gd name="connsiteX0-33" fmla="*/ 0 w 1210962"/>
                <a:gd name="connsiteY0-34" fmla="*/ 481913 h 481913"/>
                <a:gd name="connsiteX1-35" fmla="*/ 468064 w 1210962"/>
                <a:gd name="connsiteY1-36" fmla="*/ 475245 h 481913"/>
                <a:gd name="connsiteX2-37" fmla="*/ 467587 w 1210962"/>
                <a:gd name="connsiteY2-38" fmla="*/ 2858 h 481913"/>
                <a:gd name="connsiteX3-39" fmla="*/ 1210962 w 1210962"/>
                <a:gd name="connsiteY3-40" fmla="*/ 0 h 481913"/>
                <a:gd name="connsiteX0-41" fmla="*/ 0 w 1210962"/>
                <a:gd name="connsiteY0-42" fmla="*/ 483817 h 483817"/>
                <a:gd name="connsiteX1-43" fmla="*/ 468064 w 1210962"/>
                <a:gd name="connsiteY1-44" fmla="*/ 477149 h 483817"/>
                <a:gd name="connsiteX2-45" fmla="*/ 474730 w 1210962"/>
                <a:gd name="connsiteY2-46" fmla="*/ 0 h 483817"/>
                <a:gd name="connsiteX3-47" fmla="*/ 1210962 w 1210962"/>
                <a:gd name="connsiteY3-48" fmla="*/ 1904 h 483817"/>
                <a:gd name="connsiteX0-49" fmla="*/ 0 w 1210962"/>
                <a:gd name="connsiteY0-50" fmla="*/ 481913 h 481913"/>
                <a:gd name="connsiteX1-51" fmla="*/ 468064 w 1210962"/>
                <a:gd name="connsiteY1-52" fmla="*/ 475245 h 481913"/>
                <a:gd name="connsiteX2-53" fmla="*/ 472349 w 1210962"/>
                <a:gd name="connsiteY2-54" fmla="*/ 5240 h 481913"/>
                <a:gd name="connsiteX3-55" fmla="*/ 1210962 w 1210962"/>
                <a:gd name="connsiteY3-56" fmla="*/ 0 h 481913"/>
                <a:gd name="connsiteX0-57" fmla="*/ 0 w 1210962"/>
                <a:gd name="connsiteY0-58" fmla="*/ 486198 h 486198"/>
                <a:gd name="connsiteX1-59" fmla="*/ 468064 w 1210962"/>
                <a:gd name="connsiteY1-60" fmla="*/ 479530 h 486198"/>
                <a:gd name="connsiteX2-61" fmla="*/ 467587 w 1210962"/>
                <a:gd name="connsiteY2-62" fmla="*/ 0 h 486198"/>
                <a:gd name="connsiteX3-63" fmla="*/ 1210962 w 1210962"/>
                <a:gd name="connsiteY3-64" fmla="*/ 4285 h 486198"/>
                <a:gd name="connsiteX0-65" fmla="*/ 0 w 1210962"/>
                <a:gd name="connsiteY0-66" fmla="*/ 481913 h 481913"/>
                <a:gd name="connsiteX1-67" fmla="*/ 468064 w 1210962"/>
                <a:gd name="connsiteY1-68" fmla="*/ 475245 h 481913"/>
                <a:gd name="connsiteX2-69" fmla="*/ 467587 w 1210962"/>
                <a:gd name="connsiteY2-70" fmla="*/ 2859 h 481913"/>
                <a:gd name="connsiteX3-71" fmla="*/ 1210962 w 1210962"/>
                <a:gd name="connsiteY3-72" fmla="*/ 0 h 481913"/>
                <a:gd name="connsiteX0-73" fmla="*/ 0 w 1210962"/>
                <a:gd name="connsiteY0-74" fmla="*/ 481913 h 481913"/>
                <a:gd name="connsiteX1-75" fmla="*/ 465683 w 1210962"/>
                <a:gd name="connsiteY1-76" fmla="*/ 480007 h 481913"/>
                <a:gd name="connsiteX2-77" fmla="*/ 467587 w 1210962"/>
                <a:gd name="connsiteY2-78" fmla="*/ 2859 h 481913"/>
                <a:gd name="connsiteX3-79" fmla="*/ 1210962 w 1210962"/>
                <a:gd name="connsiteY3-80" fmla="*/ 0 h 481913"/>
                <a:gd name="connsiteX0-81" fmla="*/ 0 w 1210962"/>
                <a:gd name="connsiteY0-82" fmla="*/ 488579 h 488579"/>
                <a:gd name="connsiteX1-83" fmla="*/ 465683 w 1210962"/>
                <a:gd name="connsiteY1-84" fmla="*/ 486673 h 488579"/>
                <a:gd name="connsiteX2-85" fmla="*/ 469968 w 1210962"/>
                <a:gd name="connsiteY2-86" fmla="*/ 0 h 488579"/>
                <a:gd name="connsiteX3-87" fmla="*/ 1210962 w 1210962"/>
                <a:gd name="connsiteY3-88" fmla="*/ 6666 h 488579"/>
                <a:gd name="connsiteX0-89" fmla="*/ 0 w 1210962"/>
                <a:gd name="connsiteY0-90" fmla="*/ 483816 h 483816"/>
                <a:gd name="connsiteX1-91" fmla="*/ 465683 w 1210962"/>
                <a:gd name="connsiteY1-92" fmla="*/ 481910 h 483816"/>
                <a:gd name="connsiteX2-93" fmla="*/ 469968 w 1210962"/>
                <a:gd name="connsiteY2-94" fmla="*/ 0 h 483816"/>
                <a:gd name="connsiteX3-95" fmla="*/ 1210962 w 1210962"/>
                <a:gd name="connsiteY3-96" fmla="*/ 1903 h 483816"/>
                <a:gd name="connsiteX0-97" fmla="*/ 0 w 1210962"/>
                <a:gd name="connsiteY0-98" fmla="*/ 490960 h 490960"/>
                <a:gd name="connsiteX1-99" fmla="*/ 465683 w 1210962"/>
                <a:gd name="connsiteY1-100" fmla="*/ 489054 h 490960"/>
                <a:gd name="connsiteX2-101" fmla="*/ 469968 w 1210962"/>
                <a:gd name="connsiteY2-102" fmla="*/ 0 h 490960"/>
                <a:gd name="connsiteX3-103" fmla="*/ 1210962 w 1210962"/>
                <a:gd name="connsiteY3-104" fmla="*/ 9047 h 490960"/>
                <a:gd name="connsiteX0-105" fmla="*/ 0 w 1210962"/>
                <a:gd name="connsiteY0-106" fmla="*/ 483816 h 483816"/>
                <a:gd name="connsiteX1-107" fmla="*/ 465683 w 1210962"/>
                <a:gd name="connsiteY1-108" fmla="*/ 481910 h 483816"/>
                <a:gd name="connsiteX2-109" fmla="*/ 467587 w 1210962"/>
                <a:gd name="connsiteY2-110" fmla="*/ 0 h 483816"/>
                <a:gd name="connsiteX3-111" fmla="*/ 1210962 w 1210962"/>
                <a:gd name="connsiteY3-112" fmla="*/ 1903 h 483816"/>
                <a:gd name="connsiteX0-113" fmla="*/ 0 w 1210962"/>
                <a:gd name="connsiteY0-114" fmla="*/ 481913 h 481913"/>
                <a:gd name="connsiteX1-115" fmla="*/ 465683 w 1210962"/>
                <a:gd name="connsiteY1-116" fmla="*/ 480007 h 481913"/>
                <a:gd name="connsiteX2-117" fmla="*/ 465206 w 1210962"/>
                <a:gd name="connsiteY2-118" fmla="*/ 2859 h 481913"/>
                <a:gd name="connsiteX3-119" fmla="*/ 1210962 w 1210962"/>
                <a:gd name="connsiteY3-120" fmla="*/ 0 h 481913"/>
                <a:gd name="connsiteX0-121" fmla="*/ 0 w 1210962"/>
                <a:gd name="connsiteY0-122" fmla="*/ 483816 h 483816"/>
                <a:gd name="connsiteX1-123" fmla="*/ 465683 w 1210962"/>
                <a:gd name="connsiteY1-124" fmla="*/ 481910 h 483816"/>
                <a:gd name="connsiteX2-125" fmla="*/ 465206 w 1210962"/>
                <a:gd name="connsiteY2-126" fmla="*/ 0 h 483816"/>
                <a:gd name="connsiteX3-127" fmla="*/ 1210962 w 1210962"/>
                <a:gd name="connsiteY3-128" fmla="*/ 1903 h 483816"/>
              </a:gdLst>
              <a:ahLst/>
              <a:cxnLst>
                <a:cxn ang="0">
                  <a:pos x="connsiteX0-1" y="connsiteY0-2"/>
                </a:cxn>
                <a:cxn ang="0">
                  <a:pos x="connsiteX1-3" y="connsiteY1-4"/>
                </a:cxn>
                <a:cxn ang="0">
                  <a:pos x="connsiteX2-5" y="connsiteY2-6"/>
                </a:cxn>
                <a:cxn ang="0">
                  <a:pos x="connsiteX3-7" y="connsiteY3-8"/>
                </a:cxn>
              </a:cxnLst>
              <a:rect l="l" t="t" r="r" b="b"/>
              <a:pathLst>
                <a:path w="1210962" h="483816">
                  <a:moveTo>
                    <a:pt x="0" y="483816"/>
                  </a:moveTo>
                  <a:lnTo>
                    <a:pt x="465683" y="481910"/>
                  </a:lnTo>
                  <a:cubicBezTo>
                    <a:pt x="467111" y="325242"/>
                    <a:pt x="463778" y="156668"/>
                    <a:pt x="465206" y="0"/>
                  </a:cubicBezTo>
                  <a:lnTo>
                    <a:pt x="1210962" y="190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46" name="文本框 52"/>
            <p:cNvSpPr txBox="1"/>
            <p:nvPr/>
          </p:nvSpPr>
          <p:spPr>
            <a:xfrm>
              <a:off x="1192358" y="3529805"/>
              <a:ext cx="2376264" cy="934621"/>
            </a:xfrm>
            <a:prstGeom prst="rect">
              <a:avLst/>
            </a:prstGeom>
            <a:noFill/>
          </p:spPr>
          <p:txBody>
            <a:bodyPr wrap="square" rtlCol="0">
              <a:spAutoFit/>
            </a:bodyPr>
            <a:lstStyle/>
            <a:p>
              <a:pPr algn="ctr"/>
              <a:r>
                <a:rPr lang="zh-CN" altLang="en-US" sz="5000" b="1" dirty="0">
                  <a:ln>
                    <a:solidFill>
                      <a:schemeClr val="bg1"/>
                    </a:solidFill>
                  </a:ln>
                  <a:solidFill>
                    <a:schemeClr val="tx1">
                      <a:lumMod val="65000"/>
                      <a:lumOff val="35000"/>
                    </a:schemeClr>
                  </a:solidFill>
                  <a:ea typeface="微软雅黑" panose="020B0503020204020204" pitchFamily="34" charset="-122"/>
                </a:rPr>
                <a:t>准备</a:t>
              </a:r>
              <a:endParaRPr lang="zh-CN" altLang="en-US" sz="5000" b="1" dirty="0">
                <a:ln>
                  <a:solidFill>
                    <a:schemeClr val="bg1"/>
                  </a:solidFill>
                </a:ln>
                <a:solidFill>
                  <a:schemeClr val="tx1">
                    <a:lumMod val="65000"/>
                    <a:lumOff val="35000"/>
                  </a:schemeClr>
                </a:solidFill>
                <a:ea typeface="微软雅黑" panose="020B0503020204020204" pitchFamily="34" charset="-122"/>
              </a:endParaRPr>
            </a:p>
          </p:txBody>
        </p:sp>
        <p:sp>
          <p:nvSpPr>
            <p:cNvPr id="47" name="Freeform 11"/>
            <p:cNvSpPr/>
            <p:nvPr/>
          </p:nvSpPr>
          <p:spPr bwMode="auto">
            <a:xfrm>
              <a:off x="1101165" y="2945547"/>
              <a:ext cx="3530322" cy="2719917"/>
            </a:xfrm>
            <a:custGeom>
              <a:avLst/>
              <a:gdLst>
                <a:gd name="T0" fmla="*/ 138 w 1067"/>
                <a:gd name="T1" fmla="*/ 12 h 823"/>
                <a:gd name="T2" fmla="*/ 102 w 1067"/>
                <a:gd name="T3" fmla="*/ 51 h 823"/>
                <a:gd name="T4" fmla="*/ 14 w 1067"/>
                <a:gd name="T5" fmla="*/ 223 h 823"/>
                <a:gd name="T6" fmla="*/ 1 w 1067"/>
                <a:gd name="T7" fmla="*/ 304 h 823"/>
                <a:gd name="T8" fmla="*/ 0 w 1067"/>
                <a:gd name="T9" fmla="*/ 321 h 823"/>
                <a:gd name="T10" fmla="*/ 0 w 1067"/>
                <a:gd name="T11" fmla="*/ 339 h 823"/>
                <a:gd name="T12" fmla="*/ 33 w 1067"/>
                <a:gd name="T13" fmla="*/ 509 h 823"/>
                <a:gd name="T14" fmla="*/ 270 w 1067"/>
                <a:gd name="T15" fmla="*/ 766 h 823"/>
                <a:gd name="T16" fmla="*/ 458 w 1067"/>
                <a:gd name="T17" fmla="*/ 820 h 823"/>
                <a:gd name="T18" fmla="*/ 463 w 1067"/>
                <a:gd name="T19" fmla="*/ 821 h 823"/>
                <a:gd name="T20" fmla="*/ 466 w 1067"/>
                <a:gd name="T21" fmla="*/ 821 h 823"/>
                <a:gd name="T22" fmla="*/ 480 w 1067"/>
                <a:gd name="T23" fmla="*/ 822 h 823"/>
                <a:gd name="T24" fmla="*/ 485 w 1067"/>
                <a:gd name="T25" fmla="*/ 822 h 823"/>
                <a:gd name="T26" fmla="*/ 512 w 1067"/>
                <a:gd name="T27" fmla="*/ 823 h 823"/>
                <a:gd name="T28" fmla="*/ 524 w 1067"/>
                <a:gd name="T29" fmla="*/ 822 h 823"/>
                <a:gd name="T30" fmla="*/ 572 w 1067"/>
                <a:gd name="T31" fmla="*/ 819 h 823"/>
                <a:gd name="T32" fmla="*/ 619 w 1067"/>
                <a:gd name="T33" fmla="*/ 811 h 823"/>
                <a:gd name="T34" fmla="*/ 809 w 1067"/>
                <a:gd name="T35" fmla="*/ 731 h 823"/>
                <a:gd name="T36" fmla="*/ 940 w 1067"/>
                <a:gd name="T37" fmla="*/ 611 h 823"/>
                <a:gd name="T38" fmla="*/ 958 w 1067"/>
                <a:gd name="T39" fmla="*/ 588 h 823"/>
                <a:gd name="T40" fmla="*/ 988 w 1067"/>
                <a:gd name="T41" fmla="*/ 542 h 823"/>
                <a:gd name="T42" fmla="*/ 1012 w 1067"/>
                <a:gd name="T43" fmla="*/ 496 h 823"/>
                <a:gd name="T44" fmla="*/ 1056 w 1067"/>
                <a:gd name="T45" fmla="*/ 366 h 823"/>
                <a:gd name="T46" fmla="*/ 1064 w 1067"/>
                <a:gd name="T47" fmla="*/ 315 h 823"/>
                <a:gd name="T48" fmla="*/ 691 w 1067"/>
                <a:gd name="T49" fmla="*/ 288 h 823"/>
                <a:gd name="T50" fmla="*/ 695 w 1067"/>
                <a:gd name="T51" fmla="*/ 311 h 823"/>
                <a:gd name="T52" fmla="*/ 696 w 1067"/>
                <a:gd name="T53" fmla="*/ 328 h 823"/>
                <a:gd name="T54" fmla="*/ 690 w 1067"/>
                <a:gd name="T55" fmla="*/ 390 h 823"/>
                <a:gd name="T56" fmla="*/ 686 w 1067"/>
                <a:gd name="T57" fmla="*/ 405 h 823"/>
                <a:gd name="T58" fmla="*/ 677 w 1067"/>
                <a:gd name="T59" fmla="*/ 429 h 823"/>
                <a:gd name="T60" fmla="*/ 673 w 1067"/>
                <a:gd name="T61" fmla="*/ 437 h 823"/>
                <a:gd name="T62" fmla="*/ 629 w 1067"/>
                <a:gd name="T63" fmla="*/ 504 h 823"/>
                <a:gd name="T64" fmla="*/ 509 w 1067"/>
                <a:gd name="T65" fmla="*/ 583 h 823"/>
                <a:gd name="T66" fmla="*/ 493 w 1067"/>
                <a:gd name="T67" fmla="*/ 588 h 823"/>
                <a:gd name="T68" fmla="*/ 484 w 1067"/>
                <a:gd name="T69" fmla="*/ 590 h 823"/>
                <a:gd name="T70" fmla="*/ 477 w 1067"/>
                <a:gd name="T71" fmla="*/ 592 h 823"/>
                <a:gd name="T72" fmla="*/ 470 w 1067"/>
                <a:gd name="T73" fmla="*/ 593 h 823"/>
                <a:gd name="T74" fmla="*/ 458 w 1067"/>
                <a:gd name="T75" fmla="*/ 595 h 823"/>
                <a:gd name="T76" fmla="*/ 459 w 1067"/>
                <a:gd name="T77" fmla="*/ 595 h 823"/>
                <a:gd name="T78" fmla="*/ 455 w 1067"/>
                <a:gd name="T79" fmla="*/ 595 h 823"/>
                <a:gd name="T80" fmla="*/ 229 w 1067"/>
                <a:gd name="T81" fmla="*/ 541 h 823"/>
                <a:gd name="T82" fmla="*/ 89 w 1067"/>
                <a:gd name="T83" fmla="*/ 344 h 823"/>
                <a:gd name="T84" fmla="*/ 84 w 1067"/>
                <a:gd name="T85" fmla="*/ 323 h 823"/>
                <a:gd name="T86" fmla="*/ 81 w 1067"/>
                <a:gd name="T87" fmla="*/ 310 h 823"/>
                <a:gd name="T88" fmla="*/ 79 w 1067"/>
                <a:gd name="T89" fmla="*/ 294 h 823"/>
                <a:gd name="T90" fmla="*/ 78 w 1067"/>
                <a:gd name="T91" fmla="*/ 288 h 823"/>
                <a:gd name="T92" fmla="*/ 78 w 1067"/>
                <a:gd name="T93" fmla="*/ 288 h 823"/>
                <a:gd name="T94" fmla="*/ 75 w 1067"/>
                <a:gd name="T95" fmla="*/ 232 h 823"/>
                <a:gd name="T96" fmla="*/ 118 w 1067"/>
                <a:gd name="T97" fmla="*/ 62 h 823"/>
                <a:gd name="T98" fmla="*/ 144 w 1067"/>
                <a:gd name="T99" fmla="*/ 17 h 823"/>
                <a:gd name="T100" fmla="*/ 152 w 1067"/>
                <a:gd name="T101"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7" h="823">
                  <a:moveTo>
                    <a:pt x="152" y="0"/>
                  </a:moveTo>
                  <a:cubicBezTo>
                    <a:pt x="152" y="0"/>
                    <a:pt x="147" y="4"/>
                    <a:pt x="138" y="12"/>
                  </a:cubicBezTo>
                  <a:cubicBezTo>
                    <a:pt x="134" y="16"/>
                    <a:pt x="129" y="22"/>
                    <a:pt x="122" y="28"/>
                  </a:cubicBezTo>
                  <a:cubicBezTo>
                    <a:pt x="116" y="34"/>
                    <a:pt x="109" y="42"/>
                    <a:pt x="102" y="51"/>
                  </a:cubicBezTo>
                  <a:cubicBezTo>
                    <a:pt x="87" y="68"/>
                    <a:pt x="70" y="91"/>
                    <a:pt x="55" y="120"/>
                  </a:cubicBezTo>
                  <a:cubicBezTo>
                    <a:pt x="39" y="148"/>
                    <a:pt x="24" y="183"/>
                    <a:pt x="14" y="223"/>
                  </a:cubicBezTo>
                  <a:cubicBezTo>
                    <a:pt x="9" y="243"/>
                    <a:pt x="5" y="265"/>
                    <a:pt x="2" y="287"/>
                  </a:cubicBezTo>
                  <a:cubicBezTo>
                    <a:pt x="2" y="293"/>
                    <a:pt x="1" y="298"/>
                    <a:pt x="1" y="304"/>
                  </a:cubicBezTo>
                  <a:cubicBezTo>
                    <a:pt x="1" y="306"/>
                    <a:pt x="0" y="309"/>
                    <a:pt x="0" y="312"/>
                  </a:cubicBezTo>
                  <a:cubicBezTo>
                    <a:pt x="0" y="315"/>
                    <a:pt x="0" y="318"/>
                    <a:pt x="0" y="321"/>
                  </a:cubicBezTo>
                  <a:cubicBezTo>
                    <a:pt x="0" y="324"/>
                    <a:pt x="0" y="327"/>
                    <a:pt x="0" y="330"/>
                  </a:cubicBezTo>
                  <a:cubicBezTo>
                    <a:pt x="0" y="333"/>
                    <a:pt x="0" y="336"/>
                    <a:pt x="0" y="339"/>
                  </a:cubicBezTo>
                  <a:cubicBezTo>
                    <a:pt x="0" y="345"/>
                    <a:pt x="0" y="351"/>
                    <a:pt x="0" y="357"/>
                  </a:cubicBezTo>
                  <a:cubicBezTo>
                    <a:pt x="3" y="406"/>
                    <a:pt x="13" y="458"/>
                    <a:pt x="33" y="509"/>
                  </a:cubicBezTo>
                  <a:cubicBezTo>
                    <a:pt x="54" y="561"/>
                    <a:pt x="84" y="611"/>
                    <a:pt x="124" y="655"/>
                  </a:cubicBezTo>
                  <a:cubicBezTo>
                    <a:pt x="164" y="700"/>
                    <a:pt x="214" y="738"/>
                    <a:pt x="270" y="766"/>
                  </a:cubicBezTo>
                  <a:cubicBezTo>
                    <a:pt x="326" y="795"/>
                    <a:pt x="389" y="814"/>
                    <a:pt x="452" y="820"/>
                  </a:cubicBezTo>
                  <a:cubicBezTo>
                    <a:pt x="458" y="820"/>
                    <a:pt x="458" y="820"/>
                    <a:pt x="458" y="820"/>
                  </a:cubicBezTo>
                  <a:cubicBezTo>
                    <a:pt x="459" y="821"/>
                    <a:pt x="459" y="821"/>
                    <a:pt x="459" y="821"/>
                  </a:cubicBezTo>
                  <a:cubicBezTo>
                    <a:pt x="457" y="821"/>
                    <a:pt x="463" y="821"/>
                    <a:pt x="463" y="821"/>
                  </a:cubicBezTo>
                  <a:cubicBezTo>
                    <a:pt x="464" y="821"/>
                    <a:pt x="464" y="821"/>
                    <a:pt x="464" y="821"/>
                  </a:cubicBezTo>
                  <a:cubicBezTo>
                    <a:pt x="466" y="821"/>
                    <a:pt x="466" y="821"/>
                    <a:pt x="466" y="821"/>
                  </a:cubicBezTo>
                  <a:cubicBezTo>
                    <a:pt x="476" y="822"/>
                    <a:pt x="476" y="822"/>
                    <a:pt x="476" y="822"/>
                  </a:cubicBezTo>
                  <a:cubicBezTo>
                    <a:pt x="480" y="822"/>
                    <a:pt x="480" y="822"/>
                    <a:pt x="480" y="822"/>
                  </a:cubicBezTo>
                  <a:cubicBezTo>
                    <a:pt x="483" y="822"/>
                    <a:pt x="483" y="822"/>
                    <a:pt x="483" y="822"/>
                  </a:cubicBezTo>
                  <a:cubicBezTo>
                    <a:pt x="483" y="822"/>
                    <a:pt x="484" y="822"/>
                    <a:pt x="485" y="822"/>
                  </a:cubicBezTo>
                  <a:cubicBezTo>
                    <a:pt x="499" y="823"/>
                    <a:pt x="499" y="823"/>
                    <a:pt x="499" y="823"/>
                  </a:cubicBezTo>
                  <a:cubicBezTo>
                    <a:pt x="512" y="823"/>
                    <a:pt x="512" y="823"/>
                    <a:pt x="512" y="823"/>
                  </a:cubicBezTo>
                  <a:cubicBezTo>
                    <a:pt x="514" y="823"/>
                    <a:pt x="516" y="823"/>
                    <a:pt x="518" y="823"/>
                  </a:cubicBezTo>
                  <a:cubicBezTo>
                    <a:pt x="524" y="822"/>
                    <a:pt x="524" y="822"/>
                    <a:pt x="524" y="822"/>
                  </a:cubicBezTo>
                  <a:cubicBezTo>
                    <a:pt x="532" y="822"/>
                    <a:pt x="540" y="822"/>
                    <a:pt x="548" y="821"/>
                  </a:cubicBezTo>
                  <a:cubicBezTo>
                    <a:pt x="556" y="820"/>
                    <a:pt x="564" y="820"/>
                    <a:pt x="572" y="819"/>
                  </a:cubicBezTo>
                  <a:cubicBezTo>
                    <a:pt x="579" y="818"/>
                    <a:pt x="587" y="817"/>
                    <a:pt x="595" y="816"/>
                  </a:cubicBezTo>
                  <a:cubicBezTo>
                    <a:pt x="603" y="814"/>
                    <a:pt x="611" y="813"/>
                    <a:pt x="619" y="811"/>
                  </a:cubicBezTo>
                  <a:cubicBezTo>
                    <a:pt x="626" y="810"/>
                    <a:pt x="634" y="808"/>
                    <a:pt x="642" y="806"/>
                  </a:cubicBezTo>
                  <a:cubicBezTo>
                    <a:pt x="702" y="790"/>
                    <a:pt x="760" y="764"/>
                    <a:pt x="809" y="731"/>
                  </a:cubicBezTo>
                  <a:cubicBezTo>
                    <a:pt x="858" y="699"/>
                    <a:pt x="900" y="660"/>
                    <a:pt x="934" y="619"/>
                  </a:cubicBezTo>
                  <a:cubicBezTo>
                    <a:pt x="936" y="616"/>
                    <a:pt x="938" y="614"/>
                    <a:pt x="940" y="611"/>
                  </a:cubicBezTo>
                  <a:cubicBezTo>
                    <a:pt x="942" y="609"/>
                    <a:pt x="944" y="606"/>
                    <a:pt x="946" y="604"/>
                  </a:cubicBezTo>
                  <a:cubicBezTo>
                    <a:pt x="950" y="598"/>
                    <a:pt x="954" y="593"/>
                    <a:pt x="958" y="588"/>
                  </a:cubicBezTo>
                  <a:cubicBezTo>
                    <a:pt x="965" y="578"/>
                    <a:pt x="972" y="568"/>
                    <a:pt x="979" y="557"/>
                  </a:cubicBezTo>
                  <a:cubicBezTo>
                    <a:pt x="982" y="552"/>
                    <a:pt x="985" y="547"/>
                    <a:pt x="988" y="542"/>
                  </a:cubicBezTo>
                  <a:cubicBezTo>
                    <a:pt x="991" y="536"/>
                    <a:pt x="994" y="531"/>
                    <a:pt x="997" y="526"/>
                  </a:cubicBezTo>
                  <a:cubicBezTo>
                    <a:pt x="1002" y="516"/>
                    <a:pt x="1007" y="506"/>
                    <a:pt x="1012" y="496"/>
                  </a:cubicBezTo>
                  <a:cubicBezTo>
                    <a:pt x="1031" y="456"/>
                    <a:pt x="1043" y="419"/>
                    <a:pt x="1050" y="388"/>
                  </a:cubicBezTo>
                  <a:cubicBezTo>
                    <a:pt x="1053" y="380"/>
                    <a:pt x="1054" y="373"/>
                    <a:pt x="1056" y="366"/>
                  </a:cubicBezTo>
                  <a:cubicBezTo>
                    <a:pt x="1057" y="359"/>
                    <a:pt x="1059" y="352"/>
                    <a:pt x="1059" y="346"/>
                  </a:cubicBezTo>
                  <a:cubicBezTo>
                    <a:pt x="1061" y="334"/>
                    <a:pt x="1063" y="323"/>
                    <a:pt x="1064" y="315"/>
                  </a:cubicBezTo>
                  <a:cubicBezTo>
                    <a:pt x="1066" y="297"/>
                    <a:pt x="1067" y="288"/>
                    <a:pt x="1067" y="288"/>
                  </a:cubicBezTo>
                  <a:cubicBezTo>
                    <a:pt x="691" y="288"/>
                    <a:pt x="691" y="288"/>
                    <a:pt x="691" y="288"/>
                  </a:cubicBezTo>
                  <a:cubicBezTo>
                    <a:pt x="691" y="288"/>
                    <a:pt x="692" y="292"/>
                    <a:pt x="693" y="299"/>
                  </a:cubicBezTo>
                  <a:cubicBezTo>
                    <a:pt x="694" y="302"/>
                    <a:pt x="694" y="306"/>
                    <a:pt x="695" y="311"/>
                  </a:cubicBezTo>
                  <a:cubicBezTo>
                    <a:pt x="695" y="314"/>
                    <a:pt x="695" y="316"/>
                    <a:pt x="695" y="319"/>
                  </a:cubicBezTo>
                  <a:cubicBezTo>
                    <a:pt x="696" y="322"/>
                    <a:pt x="696" y="325"/>
                    <a:pt x="696" y="328"/>
                  </a:cubicBezTo>
                  <a:cubicBezTo>
                    <a:pt x="696" y="341"/>
                    <a:pt x="696" y="357"/>
                    <a:pt x="693" y="376"/>
                  </a:cubicBezTo>
                  <a:cubicBezTo>
                    <a:pt x="692" y="380"/>
                    <a:pt x="691" y="385"/>
                    <a:pt x="690" y="390"/>
                  </a:cubicBezTo>
                  <a:cubicBezTo>
                    <a:pt x="689" y="392"/>
                    <a:pt x="688" y="395"/>
                    <a:pt x="688" y="398"/>
                  </a:cubicBezTo>
                  <a:cubicBezTo>
                    <a:pt x="687" y="400"/>
                    <a:pt x="686" y="403"/>
                    <a:pt x="686" y="405"/>
                  </a:cubicBezTo>
                  <a:cubicBezTo>
                    <a:pt x="684" y="410"/>
                    <a:pt x="682" y="415"/>
                    <a:pt x="680" y="421"/>
                  </a:cubicBezTo>
                  <a:cubicBezTo>
                    <a:pt x="679" y="424"/>
                    <a:pt x="678" y="426"/>
                    <a:pt x="677" y="429"/>
                  </a:cubicBezTo>
                  <a:cubicBezTo>
                    <a:pt x="677" y="430"/>
                    <a:pt x="676" y="432"/>
                    <a:pt x="675" y="433"/>
                  </a:cubicBezTo>
                  <a:cubicBezTo>
                    <a:pt x="675" y="434"/>
                    <a:pt x="674" y="436"/>
                    <a:pt x="673" y="437"/>
                  </a:cubicBezTo>
                  <a:cubicBezTo>
                    <a:pt x="669" y="448"/>
                    <a:pt x="662" y="459"/>
                    <a:pt x="655" y="471"/>
                  </a:cubicBezTo>
                  <a:cubicBezTo>
                    <a:pt x="648" y="482"/>
                    <a:pt x="639" y="493"/>
                    <a:pt x="629" y="504"/>
                  </a:cubicBezTo>
                  <a:cubicBezTo>
                    <a:pt x="610" y="526"/>
                    <a:pt x="585" y="546"/>
                    <a:pt x="556" y="562"/>
                  </a:cubicBezTo>
                  <a:cubicBezTo>
                    <a:pt x="541" y="571"/>
                    <a:pt x="525" y="578"/>
                    <a:pt x="509" y="583"/>
                  </a:cubicBezTo>
                  <a:cubicBezTo>
                    <a:pt x="504" y="585"/>
                    <a:pt x="500" y="586"/>
                    <a:pt x="496" y="587"/>
                  </a:cubicBezTo>
                  <a:cubicBezTo>
                    <a:pt x="493" y="588"/>
                    <a:pt x="493" y="588"/>
                    <a:pt x="493" y="588"/>
                  </a:cubicBezTo>
                  <a:cubicBezTo>
                    <a:pt x="491" y="588"/>
                    <a:pt x="490" y="589"/>
                    <a:pt x="489" y="589"/>
                  </a:cubicBezTo>
                  <a:cubicBezTo>
                    <a:pt x="484" y="590"/>
                    <a:pt x="484" y="590"/>
                    <a:pt x="484" y="590"/>
                  </a:cubicBezTo>
                  <a:cubicBezTo>
                    <a:pt x="479" y="592"/>
                    <a:pt x="479" y="592"/>
                    <a:pt x="479" y="592"/>
                  </a:cubicBezTo>
                  <a:cubicBezTo>
                    <a:pt x="478" y="592"/>
                    <a:pt x="478" y="592"/>
                    <a:pt x="477" y="592"/>
                  </a:cubicBezTo>
                  <a:cubicBezTo>
                    <a:pt x="474" y="593"/>
                    <a:pt x="474" y="593"/>
                    <a:pt x="474" y="593"/>
                  </a:cubicBezTo>
                  <a:cubicBezTo>
                    <a:pt x="470" y="593"/>
                    <a:pt x="470" y="593"/>
                    <a:pt x="470" y="593"/>
                  </a:cubicBezTo>
                  <a:cubicBezTo>
                    <a:pt x="460" y="594"/>
                    <a:pt x="460" y="594"/>
                    <a:pt x="460" y="594"/>
                  </a:cubicBezTo>
                  <a:cubicBezTo>
                    <a:pt x="458" y="595"/>
                    <a:pt x="458" y="595"/>
                    <a:pt x="458" y="595"/>
                  </a:cubicBezTo>
                  <a:cubicBezTo>
                    <a:pt x="457" y="595"/>
                    <a:pt x="457" y="595"/>
                    <a:pt x="457" y="595"/>
                  </a:cubicBezTo>
                  <a:cubicBezTo>
                    <a:pt x="456" y="595"/>
                    <a:pt x="462" y="595"/>
                    <a:pt x="459" y="595"/>
                  </a:cubicBezTo>
                  <a:cubicBezTo>
                    <a:pt x="459" y="595"/>
                    <a:pt x="459" y="595"/>
                    <a:pt x="459" y="595"/>
                  </a:cubicBezTo>
                  <a:cubicBezTo>
                    <a:pt x="455" y="595"/>
                    <a:pt x="455" y="595"/>
                    <a:pt x="455" y="595"/>
                  </a:cubicBezTo>
                  <a:cubicBezTo>
                    <a:pt x="418" y="601"/>
                    <a:pt x="379" y="599"/>
                    <a:pt x="340" y="590"/>
                  </a:cubicBezTo>
                  <a:cubicBezTo>
                    <a:pt x="301" y="581"/>
                    <a:pt x="263" y="564"/>
                    <a:pt x="229" y="541"/>
                  </a:cubicBezTo>
                  <a:cubicBezTo>
                    <a:pt x="195" y="517"/>
                    <a:pt x="165" y="487"/>
                    <a:pt x="141" y="454"/>
                  </a:cubicBezTo>
                  <a:cubicBezTo>
                    <a:pt x="117" y="420"/>
                    <a:pt x="100" y="382"/>
                    <a:pt x="89" y="344"/>
                  </a:cubicBezTo>
                  <a:cubicBezTo>
                    <a:pt x="88" y="339"/>
                    <a:pt x="87" y="335"/>
                    <a:pt x="85" y="330"/>
                  </a:cubicBezTo>
                  <a:cubicBezTo>
                    <a:pt x="85" y="327"/>
                    <a:pt x="84" y="325"/>
                    <a:pt x="84" y="323"/>
                  </a:cubicBezTo>
                  <a:cubicBezTo>
                    <a:pt x="83" y="321"/>
                    <a:pt x="83" y="318"/>
                    <a:pt x="82" y="316"/>
                  </a:cubicBezTo>
                  <a:cubicBezTo>
                    <a:pt x="82" y="314"/>
                    <a:pt x="81" y="312"/>
                    <a:pt x="81" y="310"/>
                  </a:cubicBezTo>
                  <a:cubicBezTo>
                    <a:pt x="80" y="307"/>
                    <a:pt x="80" y="304"/>
                    <a:pt x="80" y="302"/>
                  </a:cubicBezTo>
                  <a:cubicBezTo>
                    <a:pt x="79" y="299"/>
                    <a:pt x="79" y="297"/>
                    <a:pt x="79" y="294"/>
                  </a:cubicBezTo>
                  <a:cubicBezTo>
                    <a:pt x="78" y="290"/>
                    <a:pt x="78" y="290"/>
                    <a:pt x="78" y="290"/>
                  </a:cubicBezTo>
                  <a:cubicBezTo>
                    <a:pt x="78" y="288"/>
                    <a:pt x="78" y="288"/>
                    <a:pt x="78" y="288"/>
                  </a:cubicBezTo>
                  <a:cubicBezTo>
                    <a:pt x="78" y="288"/>
                    <a:pt x="78" y="288"/>
                    <a:pt x="78" y="288"/>
                  </a:cubicBezTo>
                  <a:cubicBezTo>
                    <a:pt x="78" y="287"/>
                    <a:pt x="78" y="288"/>
                    <a:pt x="78" y="288"/>
                  </a:cubicBezTo>
                  <a:cubicBezTo>
                    <a:pt x="78" y="287"/>
                    <a:pt x="78" y="287"/>
                    <a:pt x="78" y="287"/>
                  </a:cubicBezTo>
                  <a:cubicBezTo>
                    <a:pt x="75" y="268"/>
                    <a:pt x="75" y="250"/>
                    <a:pt x="75" y="232"/>
                  </a:cubicBezTo>
                  <a:cubicBezTo>
                    <a:pt x="76" y="196"/>
                    <a:pt x="81" y="163"/>
                    <a:pt x="90" y="134"/>
                  </a:cubicBezTo>
                  <a:cubicBezTo>
                    <a:pt x="98" y="106"/>
                    <a:pt x="108" y="81"/>
                    <a:pt x="118" y="62"/>
                  </a:cubicBezTo>
                  <a:cubicBezTo>
                    <a:pt x="123" y="52"/>
                    <a:pt x="128" y="43"/>
                    <a:pt x="133" y="36"/>
                  </a:cubicBezTo>
                  <a:cubicBezTo>
                    <a:pt x="137" y="29"/>
                    <a:pt x="141" y="22"/>
                    <a:pt x="144" y="17"/>
                  </a:cubicBezTo>
                  <a:cubicBezTo>
                    <a:pt x="151" y="8"/>
                    <a:pt x="155" y="2"/>
                    <a:pt x="155" y="2"/>
                  </a:cubicBezTo>
                  <a:lnTo>
                    <a:pt x="152" y="0"/>
                  </a:lnTo>
                  <a:close/>
                </a:path>
              </a:pathLst>
            </a:custGeom>
            <a:solidFill>
              <a:schemeClr val="accent2">
                <a:lumMod val="75000"/>
              </a:schemeClr>
            </a:solidFill>
            <a:ln>
              <a:noFill/>
            </a:ln>
          </p:spPr>
          <p:txBody>
            <a:bodyPr lIns="121954" tIns="60977" rIns="121954" bIns="60977"/>
            <a:lstStyle/>
            <a:p>
              <a:endParaRPr lang="zh-CN" altLang="en-US" sz="2100"/>
            </a:p>
          </p:txBody>
        </p:sp>
        <p:grpSp>
          <p:nvGrpSpPr>
            <p:cNvPr id="48" name="组合 47"/>
            <p:cNvGrpSpPr/>
            <p:nvPr/>
          </p:nvGrpSpPr>
          <p:grpSpPr>
            <a:xfrm>
              <a:off x="3672060" y="4171700"/>
              <a:ext cx="459557" cy="499533"/>
              <a:chOff x="4290602" y="3616987"/>
              <a:chExt cx="459557" cy="499533"/>
            </a:xfrm>
          </p:grpSpPr>
          <p:sp>
            <p:nvSpPr>
              <p:cNvPr id="52" name="Freeform 31"/>
              <p:cNvSpPr/>
              <p:nvPr/>
            </p:nvSpPr>
            <p:spPr bwMode="auto">
              <a:xfrm>
                <a:off x="4290602" y="3693187"/>
                <a:ext cx="271074" cy="423333"/>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3" name="Freeform 32"/>
              <p:cNvSpPr/>
              <p:nvPr/>
            </p:nvSpPr>
            <p:spPr bwMode="auto">
              <a:xfrm>
                <a:off x="4546852" y="3646620"/>
                <a:ext cx="42355" cy="57151"/>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4" name="Freeform 33"/>
              <p:cNvSpPr/>
              <p:nvPr/>
            </p:nvSpPr>
            <p:spPr bwMode="auto">
              <a:xfrm>
                <a:off x="4650622" y="3911203"/>
                <a:ext cx="69887" cy="69851"/>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5" name="Freeform 34"/>
              <p:cNvSpPr/>
              <p:nvPr/>
            </p:nvSpPr>
            <p:spPr bwMode="auto">
              <a:xfrm>
                <a:off x="4561676" y="3767269"/>
                <a:ext cx="74123" cy="7620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6" name="Freeform 35"/>
              <p:cNvSpPr/>
              <p:nvPr/>
            </p:nvSpPr>
            <p:spPr bwMode="auto">
              <a:xfrm>
                <a:off x="4631563" y="3644503"/>
                <a:ext cx="59298" cy="59267"/>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7" name="Freeform 36"/>
              <p:cNvSpPr/>
              <p:nvPr/>
            </p:nvSpPr>
            <p:spPr bwMode="auto">
              <a:xfrm>
                <a:off x="4701450" y="3763037"/>
                <a:ext cx="48709" cy="46567"/>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8" name="Freeform 37"/>
              <p:cNvSpPr/>
              <p:nvPr/>
            </p:nvSpPr>
            <p:spPr bwMode="auto">
              <a:xfrm>
                <a:off x="4496026" y="3945070"/>
                <a:ext cx="50826" cy="48684"/>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59" name="Freeform 38"/>
              <p:cNvSpPr/>
              <p:nvPr/>
            </p:nvSpPr>
            <p:spPr bwMode="auto">
              <a:xfrm>
                <a:off x="4347782" y="3786321"/>
                <a:ext cx="42355" cy="40217"/>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60" name="Freeform 39"/>
              <p:cNvSpPr/>
              <p:nvPr/>
            </p:nvSpPr>
            <p:spPr bwMode="auto">
              <a:xfrm>
                <a:off x="4394374" y="3616987"/>
                <a:ext cx="72004" cy="7620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grpSp>
        <p:sp>
          <p:nvSpPr>
            <p:cNvPr id="49" name="TextBox 6"/>
            <p:cNvSpPr txBox="1"/>
            <p:nvPr/>
          </p:nvSpPr>
          <p:spPr>
            <a:xfrm>
              <a:off x="7886314" y="2202583"/>
              <a:ext cx="2952328"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平时认真学习</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50" name="TextBox 10"/>
            <p:cNvSpPr txBox="1"/>
            <p:nvPr/>
          </p:nvSpPr>
          <p:spPr>
            <a:xfrm>
              <a:off x="7878526" y="3508018"/>
              <a:ext cx="2952327"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进行必要的复习</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51" name="TextBox 11"/>
            <p:cNvSpPr txBox="1"/>
            <p:nvPr/>
          </p:nvSpPr>
          <p:spPr>
            <a:xfrm>
              <a:off x="7886314" y="4804162"/>
              <a:ext cx="3528392"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保持良好的身心状态</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三、笔试的方法和技巧</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429892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．增强自信心</a:t>
            </a:r>
            <a:endParaRPr lang="zh-CN" altLang="en-US" sz="2800" b="1" dirty="0">
              <a:solidFill>
                <a:schemeClr val="bg1"/>
              </a:solidFill>
            </a:endParaRPr>
          </a:p>
        </p:txBody>
      </p:sp>
      <p:sp>
        <p:nvSpPr>
          <p:cNvPr id="32" name="文本框 43"/>
          <p:cNvSpPr txBox="1"/>
          <p:nvPr/>
        </p:nvSpPr>
        <p:spPr>
          <a:xfrm>
            <a:off x="534011" y="2481736"/>
            <a:ext cx="5389117" cy="3904402"/>
          </a:xfrm>
          <a:prstGeom prst="rect">
            <a:avLst/>
          </a:prstGeom>
          <a:noFill/>
        </p:spPr>
        <p:txBody>
          <a:bodyPr wrap="square" rtlCol="0">
            <a:spAutoFit/>
          </a:bodyPr>
          <a:lstStyle/>
          <a:p>
            <a:pPr indent="457200" algn="just">
              <a:lnSpc>
                <a:spcPct val="150000"/>
              </a:lnSpc>
            </a:pPr>
            <a:r>
              <a:rPr lang="zh-CN" altLang="en-US" sz="2400" dirty="0"/>
              <a:t>缺乏自信心往往会导致大学生怯场。大学生应客观冷静地对自己进行正确评估，克服自卑心理，增强自信心。其实笔试与高考不同，高考就像“一锤定音”，而参加笔试则会有多次机会。因此，大学生没有必要过分紧张，而是要适当放松心情，调整好精神状态去应试。</a:t>
            </a:r>
            <a:endParaRPr lang="zh-CN" altLang="en-US" sz="2400" dirty="0"/>
          </a:p>
        </p:txBody>
      </p:sp>
      <p:pic>
        <p:nvPicPr>
          <p:cNvPr id="4" name="图片 3" descr="C:/Users/Administrator/Desktop/QQ20250323-212538.pngQQ20250323-212538"/>
          <p:cNvPicPr>
            <a:picLocks noChangeAspect="1"/>
          </p:cNvPicPr>
          <p:nvPr>
            <p:custDataLst>
              <p:tags r:id="rId1"/>
            </p:custDataLst>
          </p:nvPr>
        </p:nvPicPr>
        <p:blipFill>
          <a:blip r:embed="rId2"/>
          <a:srcRect l="18211" r="18211"/>
          <a:stretch>
            <a:fillRect/>
          </a:stretch>
        </p:blipFill>
        <p:spPr>
          <a:xfrm>
            <a:off x="6572885" y="1191895"/>
            <a:ext cx="4911725" cy="5666105"/>
          </a:xfrm>
          <a:prstGeom prst="rect">
            <a:avLst/>
          </a:prstGeom>
          <a:solidFill>
            <a:schemeClr val="accent1"/>
          </a:solidFill>
          <a:ln w="6350">
            <a:solidFill>
              <a:schemeClr val="accent1">
                <a:alpha val="25000"/>
              </a:schemeClr>
            </a:solid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三、笔试的方法和技巧</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5" y="1450866"/>
            <a:ext cx="5622754"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．掌握科学的答卷方法</a:t>
            </a:r>
            <a:endParaRPr lang="zh-CN" altLang="en-US" sz="2800" b="1" dirty="0">
              <a:solidFill>
                <a:schemeClr val="bg1"/>
              </a:solidFill>
            </a:endParaRPr>
          </a:p>
        </p:txBody>
      </p:sp>
      <p:grpSp>
        <p:nvGrpSpPr>
          <p:cNvPr id="8" name="组合 7"/>
          <p:cNvGrpSpPr/>
          <p:nvPr/>
        </p:nvGrpSpPr>
        <p:grpSpPr>
          <a:xfrm>
            <a:off x="614214" y="3202371"/>
            <a:ext cx="10367377" cy="3099284"/>
            <a:chOff x="627862" y="3139297"/>
            <a:chExt cx="10367377" cy="3099284"/>
          </a:xfrm>
        </p:grpSpPr>
        <p:sp>
          <p:nvSpPr>
            <p:cNvPr id="9" name="文本框 8"/>
            <p:cNvSpPr txBox="1"/>
            <p:nvPr/>
          </p:nvSpPr>
          <p:spPr>
            <a:xfrm>
              <a:off x="4488521" y="4543275"/>
              <a:ext cx="3005951"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难题及易错题的处理方法</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nvGrpSpPr>
            <p:cNvPr id="10" name="组合 9"/>
            <p:cNvGrpSpPr/>
            <p:nvPr/>
          </p:nvGrpSpPr>
          <p:grpSpPr>
            <a:xfrm>
              <a:off x="8339145" y="3491324"/>
              <a:ext cx="2656094" cy="2658397"/>
              <a:chOff x="6093541" y="3591173"/>
              <a:chExt cx="2656094" cy="2658397"/>
            </a:xfrm>
          </p:grpSpPr>
          <p:sp>
            <p:nvSpPr>
              <p:cNvPr id="56" name="矩形 55"/>
              <p:cNvSpPr/>
              <p:nvPr/>
            </p:nvSpPr>
            <p:spPr>
              <a:xfrm>
                <a:off x="6093542" y="3591173"/>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7421589" y="4922215"/>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直角三角形 57"/>
              <p:cNvSpPr/>
              <p:nvPr/>
            </p:nvSpPr>
            <p:spPr>
              <a:xfrm flipH="1">
                <a:off x="6093541" y="3591173"/>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直角三角形 58"/>
              <p:cNvSpPr/>
              <p:nvPr/>
            </p:nvSpPr>
            <p:spPr>
              <a:xfrm flipH="1">
                <a:off x="7421588" y="4922215"/>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253301" y="3785629"/>
                <a:ext cx="1008525" cy="1008000"/>
              </a:xfrm>
              <a:prstGeom prst="ellipse">
                <a:avLst/>
              </a:prstGeom>
              <a:solidFill>
                <a:srgbClr val="3333FF"/>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7581347" y="5081891"/>
                <a:ext cx="1008525" cy="1008000"/>
              </a:xfrm>
              <a:prstGeom prst="ellipse">
                <a:avLst/>
              </a:prstGeom>
              <a:solidFill>
                <a:srgbClr val="FFC000"/>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
              <p:cNvSpPr>
                <a:spLocks noEditPoints="1"/>
              </p:cNvSpPr>
              <p:nvPr/>
            </p:nvSpPr>
            <p:spPr bwMode="auto">
              <a:xfrm>
                <a:off x="6545522" y="4056268"/>
                <a:ext cx="424084" cy="466725"/>
              </a:xfrm>
              <a:custGeom>
                <a:avLst/>
                <a:gdLst>
                  <a:gd name="T0" fmla="*/ 88 w 110"/>
                  <a:gd name="T1" fmla="*/ 17 h 122"/>
                  <a:gd name="T2" fmla="*/ 78 w 110"/>
                  <a:gd name="T3" fmla="*/ 31 h 122"/>
                  <a:gd name="T4" fmla="*/ 93 w 110"/>
                  <a:gd name="T5" fmla="*/ 61 h 122"/>
                  <a:gd name="T6" fmla="*/ 57 w 110"/>
                  <a:gd name="T7" fmla="*/ 99 h 122"/>
                  <a:gd name="T8" fmla="*/ 57 w 110"/>
                  <a:gd name="T9" fmla="*/ 93 h 122"/>
                  <a:gd name="T10" fmla="*/ 32 w 110"/>
                  <a:gd name="T11" fmla="*/ 108 h 122"/>
                  <a:gd name="T12" fmla="*/ 57 w 110"/>
                  <a:gd name="T13" fmla="*/ 122 h 122"/>
                  <a:gd name="T14" fmla="*/ 57 w 110"/>
                  <a:gd name="T15" fmla="*/ 116 h 122"/>
                  <a:gd name="T16" fmla="*/ 110 w 110"/>
                  <a:gd name="T17" fmla="*/ 61 h 122"/>
                  <a:gd name="T18" fmla="*/ 88 w 110"/>
                  <a:gd name="T19" fmla="*/ 17 h 122"/>
                  <a:gd name="T20" fmla="*/ 50 w 110"/>
                  <a:gd name="T21" fmla="*/ 0 h 122"/>
                  <a:gd name="T22" fmla="*/ 50 w 110"/>
                  <a:gd name="T23" fmla="*/ 6 h 122"/>
                  <a:gd name="T24" fmla="*/ 0 w 110"/>
                  <a:gd name="T25" fmla="*/ 61 h 122"/>
                  <a:gd name="T26" fmla="*/ 19 w 110"/>
                  <a:gd name="T27" fmla="*/ 103 h 122"/>
                  <a:gd name="T28" fmla="*/ 30 w 110"/>
                  <a:gd name="T29" fmla="*/ 90 h 122"/>
                  <a:gd name="T30" fmla="*/ 17 w 110"/>
                  <a:gd name="T31" fmla="*/ 61 h 122"/>
                  <a:gd name="T32" fmla="*/ 50 w 110"/>
                  <a:gd name="T33" fmla="*/ 23 h 122"/>
                  <a:gd name="T34" fmla="*/ 50 w 110"/>
                  <a:gd name="T35" fmla="*/ 29 h 122"/>
                  <a:gd name="T36" fmla="*/ 75 w 110"/>
                  <a:gd name="T37" fmla="*/ 15 h 122"/>
                  <a:gd name="T38" fmla="*/ 50 w 110"/>
                  <a:gd name="T3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 h="122">
                    <a:moveTo>
                      <a:pt x="88" y="17"/>
                    </a:moveTo>
                    <a:cubicBezTo>
                      <a:pt x="78" y="31"/>
                      <a:pt x="78" y="31"/>
                      <a:pt x="78" y="31"/>
                    </a:cubicBezTo>
                    <a:cubicBezTo>
                      <a:pt x="88" y="38"/>
                      <a:pt x="93" y="49"/>
                      <a:pt x="93" y="61"/>
                    </a:cubicBezTo>
                    <a:cubicBezTo>
                      <a:pt x="93" y="81"/>
                      <a:pt x="77" y="98"/>
                      <a:pt x="57" y="99"/>
                    </a:cubicBezTo>
                    <a:cubicBezTo>
                      <a:pt x="57" y="93"/>
                      <a:pt x="57" y="93"/>
                      <a:pt x="57" y="93"/>
                    </a:cubicBezTo>
                    <a:cubicBezTo>
                      <a:pt x="32" y="108"/>
                      <a:pt x="32" y="108"/>
                      <a:pt x="32" y="108"/>
                    </a:cubicBezTo>
                    <a:cubicBezTo>
                      <a:pt x="57" y="122"/>
                      <a:pt x="57" y="122"/>
                      <a:pt x="57" y="122"/>
                    </a:cubicBezTo>
                    <a:cubicBezTo>
                      <a:pt x="57" y="116"/>
                      <a:pt x="57" y="116"/>
                      <a:pt x="57" y="116"/>
                    </a:cubicBezTo>
                    <a:cubicBezTo>
                      <a:pt x="87" y="115"/>
                      <a:pt x="110" y="91"/>
                      <a:pt x="110" y="61"/>
                    </a:cubicBezTo>
                    <a:cubicBezTo>
                      <a:pt x="110" y="44"/>
                      <a:pt x="102" y="27"/>
                      <a:pt x="88" y="17"/>
                    </a:cubicBezTo>
                    <a:moveTo>
                      <a:pt x="50" y="0"/>
                    </a:moveTo>
                    <a:cubicBezTo>
                      <a:pt x="50" y="6"/>
                      <a:pt x="50" y="6"/>
                      <a:pt x="50" y="6"/>
                    </a:cubicBezTo>
                    <a:cubicBezTo>
                      <a:pt x="22" y="9"/>
                      <a:pt x="0" y="32"/>
                      <a:pt x="0" y="61"/>
                    </a:cubicBezTo>
                    <a:cubicBezTo>
                      <a:pt x="0" y="77"/>
                      <a:pt x="7" y="92"/>
                      <a:pt x="19" y="103"/>
                    </a:cubicBezTo>
                    <a:cubicBezTo>
                      <a:pt x="30" y="90"/>
                      <a:pt x="30" y="90"/>
                      <a:pt x="30" y="90"/>
                    </a:cubicBezTo>
                    <a:cubicBezTo>
                      <a:pt x="22" y="83"/>
                      <a:pt x="17" y="72"/>
                      <a:pt x="17" y="61"/>
                    </a:cubicBezTo>
                    <a:cubicBezTo>
                      <a:pt x="17" y="42"/>
                      <a:pt x="32" y="26"/>
                      <a:pt x="50" y="23"/>
                    </a:cubicBezTo>
                    <a:cubicBezTo>
                      <a:pt x="50" y="29"/>
                      <a:pt x="50" y="29"/>
                      <a:pt x="50" y="29"/>
                    </a:cubicBezTo>
                    <a:cubicBezTo>
                      <a:pt x="75" y="15"/>
                      <a:pt x="75" y="15"/>
                      <a:pt x="75" y="15"/>
                    </a:cubicBezTo>
                    <a:cubicBezTo>
                      <a:pt x="50" y="0"/>
                      <a:pt x="50" y="0"/>
                      <a:pt x="50"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9"/>
              <p:cNvSpPr>
                <a:spLocks noChangeAspect="1" noEditPoints="1"/>
              </p:cNvSpPr>
              <p:nvPr/>
            </p:nvSpPr>
            <p:spPr bwMode="auto">
              <a:xfrm>
                <a:off x="7667794" y="5343680"/>
                <a:ext cx="835634" cy="4844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grpSp>
            <p:nvGrpSpPr>
              <p:cNvPr id="64" name="组合 63"/>
              <p:cNvGrpSpPr>
                <a:grpSpLocks noChangeAspect="1"/>
              </p:cNvGrpSpPr>
              <p:nvPr/>
            </p:nvGrpSpPr>
            <p:grpSpPr>
              <a:xfrm>
                <a:off x="7424047" y="3618997"/>
                <a:ext cx="511640" cy="1332000"/>
                <a:chOff x="2971800" y="2266951"/>
                <a:chExt cx="250031" cy="651272"/>
              </a:xfrm>
              <a:effectLst>
                <a:outerShdw blurRad="76200" dir="18900000" sy="23000" kx="-1200000" algn="bl" rotWithShape="0">
                  <a:prstClr val="black">
                    <a:alpha val="20000"/>
                  </a:prstClr>
                </a:outerShdw>
              </a:effectLst>
            </p:grpSpPr>
            <p:sp>
              <p:nvSpPr>
                <p:cNvPr id="65" name="Freeform 5"/>
                <p:cNvSpPr/>
                <p:nvPr/>
              </p:nvSpPr>
              <p:spPr bwMode="auto">
                <a:xfrm>
                  <a:off x="3014662" y="2318148"/>
                  <a:ext cx="51197" cy="71437"/>
                </a:xfrm>
                <a:custGeom>
                  <a:avLst/>
                  <a:gdLst>
                    <a:gd name="T0" fmla="*/ 1 w 11"/>
                    <a:gd name="T1" fmla="*/ 6 h 15"/>
                    <a:gd name="T2" fmla="*/ 0 w 11"/>
                    <a:gd name="T3" fmla="*/ 7 h 15"/>
                    <a:gd name="T4" fmla="*/ 5 w 11"/>
                    <a:gd name="T5" fmla="*/ 15 h 15"/>
                    <a:gd name="T6" fmla="*/ 10 w 11"/>
                    <a:gd name="T7" fmla="*/ 11 h 15"/>
                    <a:gd name="T8" fmla="*/ 11 w 11"/>
                    <a:gd name="T9" fmla="*/ 8 h 15"/>
                    <a:gd name="T10" fmla="*/ 11 w 11"/>
                    <a:gd name="T11" fmla="*/ 1 h 15"/>
                    <a:gd name="T12" fmla="*/ 1 w 11"/>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 y="6"/>
                      </a:moveTo>
                      <a:cubicBezTo>
                        <a:pt x="0" y="7"/>
                        <a:pt x="0" y="7"/>
                        <a:pt x="0" y="7"/>
                      </a:cubicBezTo>
                      <a:cubicBezTo>
                        <a:pt x="5" y="15"/>
                        <a:pt x="5" y="15"/>
                        <a:pt x="5" y="15"/>
                      </a:cubicBezTo>
                      <a:cubicBezTo>
                        <a:pt x="10" y="11"/>
                        <a:pt x="10" y="11"/>
                        <a:pt x="10" y="11"/>
                      </a:cubicBezTo>
                      <a:cubicBezTo>
                        <a:pt x="11" y="8"/>
                        <a:pt x="11" y="8"/>
                        <a:pt x="11" y="8"/>
                      </a:cubicBezTo>
                      <a:cubicBezTo>
                        <a:pt x="11" y="8"/>
                        <a:pt x="11" y="2"/>
                        <a:pt x="11" y="1"/>
                      </a:cubicBezTo>
                      <a:cubicBezTo>
                        <a:pt x="11" y="0"/>
                        <a:pt x="1" y="6"/>
                        <a:pt x="1" y="6"/>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6" name="Freeform 6"/>
                <p:cNvSpPr/>
                <p:nvPr/>
              </p:nvSpPr>
              <p:spPr bwMode="auto">
                <a:xfrm>
                  <a:off x="3005137" y="2276476"/>
                  <a:ext cx="65484" cy="84534"/>
                </a:xfrm>
                <a:custGeom>
                  <a:avLst/>
                  <a:gdLst>
                    <a:gd name="T0" fmla="*/ 0 w 14"/>
                    <a:gd name="T1" fmla="*/ 4 h 18"/>
                    <a:gd name="T2" fmla="*/ 0 w 14"/>
                    <a:gd name="T3" fmla="*/ 8 h 18"/>
                    <a:gd name="T4" fmla="*/ 1 w 14"/>
                    <a:gd name="T5" fmla="*/ 12 h 18"/>
                    <a:gd name="T6" fmla="*/ 4 w 14"/>
                    <a:gd name="T7" fmla="*/ 17 h 18"/>
                    <a:gd name="T8" fmla="*/ 7 w 14"/>
                    <a:gd name="T9" fmla="*/ 18 h 18"/>
                    <a:gd name="T10" fmla="*/ 10 w 14"/>
                    <a:gd name="T11" fmla="*/ 16 h 18"/>
                    <a:gd name="T12" fmla="*/ 13 w 14"/>
                    <a:gd name="T13" fmla="*/ 11 h 18"/>
                    <a:gd name="T14" fmla="*/ 13 w 14"/>
                    <a:gd name="T15" fmla="*/ 11 h 18"/>
                    <a:gd name="T16" fmla="*/ 14 w 14"/>
                    <a:gd name="T17" fmla="*/ 9 h 18"/>
                    <a:gd name="T18" fmla="*/ 13 w 14"/>
                    <a:gd name="T19" fmla="*/ 7 h 18"/>
                    <a:gd name="T20" fmla="*/ 10 w 14"/>
                    <a:gd name="T21" fmla="*/ 1 h 18"/>
                    <a:gd name="T22" fmla="*/ 0 w 14"/>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8">
                      <a:moveTo>
                        <a:pt x="0" y="4"/>
                      </a:moveTo>
                      <a:cubicBezTo>
                        <a:pt x="0" y="8"/>
                        <a:pt x="0" y="8"/>
                        <a:pt x="0" y="8"/>
                      </a:cubicBezTo>
                      <a:cubicBezTo>
                        <a:pt x="0" y="8"/>
                        <a:pt x="0" y="12"/>
                        <a:pt x="1" y="12"/>
                      </a:cubicBezTo>
                      <a:cubicBezTo>
                        <a:pt x="1" y="12"/>
                        <a:pt x="2" y="15"/>
                        <a:pt x="4" y="17"/>
                      </a:cubicBezTo>
                      <a:cubicBezTo>
                        <a:pt x="4" y="17"/>
                        <a:pt x="5" y="18"/>
                        <a:pt x="7" y="18"/>
                      </a:cubicBezTo>
                      <a:cubicBezTo>
                        <a:pt x="8" y="18"/>
                        <a:pt x="9" y="16"/>
                        <a:pt x="10" y="16"/>
                      </a:cubicBezTo>
                      <a:cubicBezTo>
                        <a:pt x="10" y="16"/>
                        <a:pt x="12" y="14"/>
                        <a:pt x="13" y="11"/>
                      </a:cubicBezTo>
                      <a:cubicBezTo>
                        <a:pt x="13" y="11"/>
                        <a:pt x="13" y="11"/>
                        <a:pt x="13" y="11"/>
                      </a:cubicBezTo>
                      <a:cubicBezTo>
                        <a:pt x="14" y="11"/>
                        <a:pt x="14" y="9"/>
                        <a:pt x="14" y="9"/>
                      </a:cubicBezTo>
                      <a:cubicBezTo>
                        <a:pt x="14" y="8"/>
                        <a:pt x="14" y="7"/>
                        <a:pt x="13" y="7"/>
                      </a:cubicBezTo>
                      <a:cubicBezTo>
                        <a:pt x="13" y="7"/>
                        <a:pt x="13" y="2"/>
                        <a:pt x="10" y="1"/>
                      </a:cubicBezTo>
                      <a:cubicBezTo>
                        <a:pt x="7" y="0"/>
                        <a:pt x="3" y="0"/>
                        <a:pt x="0" y="4"/>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 name="Freeform 7"/>
                <p:cNvSpPr/>
                <p:nvPr/>
              </p:nvSpPr>
              <p:spPr bwMode="auto">
                <a:xfrm>
                  <a:off x="3033712" y="2281239"/>
                  <a:ext cx="36909" cy="79772"/>
                </a:xfrm>
                <a:custGeom>
                  <a:avLst/>
                  <a:gdLst>
                    <a:gd name="T0" fmla="*/ 8 w 8"/>
                    <a:gd name="T1" fmla="*/ 8 h 17"/>
                    <a:gd name="T2" fmla="*/ 7 w 8"/>
                    <a:gd name="T3" fmla="*/ 6 h 17"/>
                    <a:gd name="T4" fmla="*/ 4 w 8"/>
                    <a:gd name="T5" fmla="*/ 0 h 17"/>
                    <a:gd name="T6" fmla="*/ 4 w 8"/>
                    <a:gd name="T7" fmla="*/ 5 h 17"/>
                    <a:gd name="T8" fmla="*/ 6 w 8"/>
                    <a:gd name="T9" fmla="*/ 7 h 17"/>
                    <a:gd name="T10" fmla="*/ 4 w 8"/>
                    <a:gd name="T11" fmla="*/ 11 h 17"/>
                    <a:gd name="T12" fmla="*/ 2 w 8"/>
                    <a:gd name="T13" fmla="*/ 15 h 17"/>
                    <a:gd name="T14" fmla="*/ 0 w 8"/>
                    <a:gd name="T15" fmla="*/ 17 h 17"/>
                    <a:gd name="T16" fmla="*/ 1 w 8"/>
                    <a:gd name="T17" fmla="*/ 17 h 17"/>
                    <a:gd name="T18" fmla="*/ 4 w 8"/>
                    <a:gd name="T19" fmla="*/ 15 h 17"/>
                    <a:gd name="T20" fmla="*/ 7 w 8"/>
                    <a:gd name="T21" fmla="*/ 10 h 17"/>
                    <a:gd name="T22" fmla="*/ 7 w 8"/>
                    <a:gd name="T23" fmla="*/ 10 h 17"/>
                    <a:gd name="T24" fmla="*/ 8 w 8"/>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7">
                      <a:moveTo>
                        <a:pt x="8" y="8"/>
                      </a:moveTo>
                      <a:cubicBezTo>
                        <a:pt x="8" y="7"/>
                        <a:pt x="8" y="6"/>
                        <a:pt x="7" y="6"/>
                      </a:cubicBezTo>
                      <a:cubicBezTo>
                        <a:pt x="7" y="6"/>
                        <a:pt x="7" y="1"/>
                        <a:pt x="4" y="0"/>
                      </a:cubicBezTo>
                      <a:cubicBezTo>
                        <a:pt x="4" y="2"/>
                        <a:pt x="4" y="5"/>
                        <a:pt x="4" y="5"/>
                      </a:cubicBezTo>
                      <a:cubicBezTo>
                        <a:pt x="5" y="6"/>
                        <a:pt x="6" y="6"/>
                        <a:pt x="6" y="7"/>
                      </a:cubicBezTo>
                      <a:cubicBezTo>
                        <a:pt x="5" y="9"/>
                        <a:pt x="4" y="11"/>
                        <a:pt x="4" y="11"/>
                      </a:cubicBezTo>
                      <a:cubicBezTo>
                        <a:pt x="4" y="11"/>
                        <a:pt x="3" y="14"/>
                        <a:pt x="2" y="15"/>
                      </a:cubicBezTo>
                      <a:cubicBezTo>
                        <a:pt x="1" y="15"/>
                        <a:pt x="0" y="17"/>
                        <a:pt x="0" y="17"/>
                      </a:cubicBezTo>
                      <a:cubicBezTo>
                        <a:pt x="0" y="17"/>
                        <a:pt x="0" y="17"/>
                        <a:pt x="1" y="17"/>
                      </a:cubicBezTo>
                      <a:cubicBezTo>
                        <a:pt x="2" y="17"/>
                        <a:pt x="3" y="15"/>
                        <a:pt x="4" y="15"/>
                      </a:cubicBezTo>
                      <a:cubicBezTo>
                        <a:pt x="4" y="15"/>
                        <a:pt x="6" y="13"/>
                        <a:pt x="7" y="10"/>
                      </a:cubicBezTo>
                      <a:cubicBezTo>
                        <a:pt x="7" y="10"/>
                        <a:pt x="7" y="10"/>
                        <a:pt x="7" y="10"/>
                      </a:cubicBezTo>
                      <a:cubicBezTo>
                        <a:pt x="8" y="10"/>
                        <a:pt x="8" y="8"/>
                        <a:pt x="8" y="8"/>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 name="Freeform 8"/>
                <p:cNvSpPr/>
                <p:nvPr/>
              </p:nvSpPr>
              <p:spPr bwMode="auto">
                <a:xfrm>
                  <a:off x="3000375" y="2266951"/>
                  <a:ext cx="70247" cy="46434"/>
                </a:xfrm>
                <a:custGeom>
                  <a:avLst/>
                  <a:gdLst>
                    <a:gd name="T0" fmla="*/ 13 w 15"/>
                    <a:gd name="T1" fmla="*/ 10 h 10"/>
                    <a:gd name="T2" fmla="*/ 15 w 15"/>
                    <a:gd name="T3" fmla="*/ 9 h 10"/>
                    <a:gd name="T4" fmla="*/ 15 w 15"/>
                    <a:gd name="T5" fmla="*/ 6 h 10"/>
                    <a:gd name="T6" fmla="*/ 12 w 15"/>
                    <a:gd name="T7" fmla="*/ 2 h 10"/>
                    <a:gd name="T8" fmla="*/ 9 w 15"/>
                    <a:gd name="T9" fmla="*/ 1 h 10"/>
                    <a:gd name="T10" fmla="*/ 7 w 15"/>
                    <a:gd name="T11" fmla="*/ 0 h 10"/>
                    <a:gd name="T12" fmla="*/ 1 w 15"/>
                    <a:gd name="T13" fmla="*/ 5 h 10"/>
                    <a:gd name="T14" fmla="*/ 1 w 15"/>
                    <a:gd name="T15" fmla="*/ 8 h 10"/>
                    <a:gd name="T16" fmla="*/ 2 w 15"/>
                    <a:gd name="T17" fmla="*/ 7 h 10"/>
                    <a:gd name="T18" fmla="*/ 4 w 15"/>
                    <a:gd name="T19" fmla="*/ 5 h 10"/>
                    <a:gd name="T20" fmla="*/ 11 w 15"/>
                    <a:gd name="T21" fmla="*/ 4 h 10"/>
                    <a:gd name="T22" fmla="*/ 12 w 15"/>
                    <a:gd name="T23" fmla="*/ 7 h 10"/>
                    <a:gd name="T24" fmla="*/ 13 w 1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
                      <a:moveTo>
                        <a:pt x="13" y="10"/>
                      </a:moveTo>
                      <a:cubicBezTo>
                        <a:pt x="13" y="10"/>
                        <a:pt x="14" y="9"/>
                        <a:pt x="15" y="9"/>
                      </a:cubicBezTo>
                      <a:cubicBezTo>
                        <a:pt x="15" y="6"/>
                        <a:pt x="15" y="6"/>
                        <a:pt x="15" y="6"/>
                      </a:cubicBezTo>
                      <a:cubicBezTo>
                        <a:pt x="15" y="6"/>
                        <a:pt x="14" y="3"/>
                        <a:pt x="12" y="2"/>
                      </a:cubicBezTo>
                      <a:cubicBezTo>
                        <a:pt x="10" y="1"/>
                        <a:pt x="9" y="1"/>
                        <a:pt x="9" y="1"/>
                      </a:cubicBezTo>
                      <a:cubicBezTo>
                        <a:pt x="9" y="1"/>
                        <a:pt x="8" y="0"/>
                        <a:pt x="7" y="0"/>
                      </a:cubicBezTo>
                      <a:cubicBezTo>
                        <a:pt x="5" y="0"/>
                        <a:pt x="2" y="2"/>
                        <a:pt x="1" y="5"/>
                      </a:cubicBezTo>
                      <a:cubicBezTo>
                        <a:pt x="0" y="8"/>
                        <a:pt x="1" y="8"/>
                        <a:pt x="1" y="8"/>
                      </a:cubicBezTo>
                      <a:cubicBezTo>
                        <a:pt x="2" y="7"/>
                        <a:pt x="2" y="7"/>
                        <a:pt x="2" y="7"/>
                      </a:cubicBezTo>
                      <a:cubicBezTo>
                        <a:pt x="2" y="7"/>
                        <a:pt x="3" y="6"/>
                        <a:pt x="4" y="5"/>
                      </a:cubicBezTo>
                      <a:cubicBezTo>
                        <a:pt x="5" y="5"/>
                        <a:pt x="10" y="5"/>
                        <a:pt x="11" y="4"/>
                      </a:cubicBezTo>
                      <a:cubicBezTo>
                        <a:pt x="11" y="4"/>
                        <a:pt x="12" y="7"/>
                        <a:pt x="12" y="7"/>
                      </a:cubicBezTo>
                      <a:cubicBezTo>
                        <a:pt x="13" y="7"/>
                        <a:pt x="13" y="10"/>
                        <a:pt x="13"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9" name="Freeform 9"/>
                <p:cNvSpPr/>
                <p:nvPr/>
              </p:nvSpPr>
              <p:spPr bwMode="auto">
                <a:xfrm>
                  <a:off x="3014662" y="2346723"/>
                  <a:ext cx="132159" cy="213122"/>
                </a:xfrm>
                <a:custGeom>
                  <a:avLst/>
                  <a:gdLst>
                    <a:gd name="T0" fmla="*/ 0 w 28"/>
                    <a:gd name="T1" fmla="*/ 1 h 45"/>
                    <a:gd name="T2" fmla="*/ 7 w 28"/>
                    <a:gd name="T3" fmla="*/ 4 h 45"/>
                    <a:gd name="T4" fmla="*/ 11 w 28"/>
                    <a:gd name="T5" fmla="*/ 0 h 45"/>
                    <a:gd name="T6" fmla="*/ 12 w 28"/>
                    <a:gd name="T7" fmla="*/ 1 h 45"/>
                    <a:gd name="T8" fmla="*/ 19 w 28"/>
                    <a:gd name="T9" fmla="*/ 9 h 45"/>
                    <a:gd name="T10" fmla="*/ 28 w 28"/>
                    <a:gd name="T11" fmla="*/ 37 h 45"/>
                    <a:gd name="T12" fmla="*/ 10 w 28"/>
                    <a:gd name="T13" fmla="*/ 45 h 45"/>
                    <a:gd name="T14" fmla="*/ 4 w 28"/>
                    <a:gd name="T15" fmla="*/ 22 h 45"/>
                    <a:gd name="T16" fmla="*/ 0 w 28"/>
                    <a:gd name="T17" fmla="*/ 5 h 45"/>
                    <a:gd name="T18" fmla="*/ 0 w 28"/>
                    <a:gd name="T1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
                      </a:moveTo>
                      <a:cubicBezTo>
                        <a:pt x="0" y="1"/>
                        <a:pt x="6" y="4"/>
                        <a:pt x="7" y="4"/>
                      </a:cubicBezTo>
                      <a:cubicBezTo>
                        <a:pt x="7" y="4"/>
                        <a:pt x="10" y="1"/>
                        <a:pt x="11" y="0"/>
                      </a:cubicBezTo>
                      <a:cubicBezTo>
                        <a:pt x="12" y="1"/>
                        <a:pt x="12" y="1"/>
                        <a:pt x="12" y="1"/>
                      </a:cubicBezTo>
                      <a:cubicBezTo>
                        <a:pt x="19" y="9"/>
                        <a:pt x="19" y="9"/>
                        <a:pt x="19" y="9"/>
                      </a:cubicBezTo>
                      <a:cubicBezTo>
                        <a:pt x="28" y="37"/>
                        <a:pt x="28" y="37"/>
                        <a:pt x="28" y="37"/>
                      </a:cubicBezTo>
                      <a:cubicBezTo>
                        <a:pt x="10" y="45"/>
                        <a:pt x="10" y="45"/>
                        <a:pt x="10" y="45"/>
                      </a:cubicBezTo>
                      <a:cubicBezTo>
                        <a:pt x="4" y="22"/>
                        <a:pt x="4" y="22"/>
                        <a:pt x="4" y="22"/>
                      </a:cubicBezTo>
                      <a:cubicBezTo>
                        <a:pt x="0" y="5"/>
                        <a:pt x="0" y="5"/>
                        <a:pt x="0" y="5"/>
                      </a:cubicBezTo>
                      <a:lnTo>
                        <a:pt x="0" y="1"/>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0" name="Freeform 10"/>
                <p:cNvSpPr/>
                <p:nvPr/>
              </p:nvSpPr>
              <p:spPr bwMode="auto">
                <a:xfrm>
                  <a:off x="3038475" y="2361011"/>
                  <a:ext cx="108347" cy="170259"/>
                </a:xfrm>
                <a:custGeom>
                  <a:avLst/>
                  <a:gdLst>
                    <a:gd name="T0" fmla="*/ 3 w 23"/>
                    <a:gd name="T1" fmla="*/ 3 h 36"/>
                    <a:gd name="T2" fmla="*/ 4 w 23"/>
                    <a:gd name="T3" fmla="*/ 2 h 36"/>
                    <a:gd name="T4" fmla="*/ 6 w 23"/>
                    <a:gd name="T5" fmla="*/ 6 h 36"/>
                    <a:gd name="T6" fmla="*/ 13 w 23"/>
                    <a:gd name="T7" fmla="*/ 26 h 36"/>
                    <a:gd name="T8" fmla="*/ 18 w 23"/>
                    <a:gd name="T9" fmla="*/ 30 h 36"/>
                    <a:gd name="T10" fmla="*/ 19 w 23"/>
                    <a:gd name="T11" fmla="*/ 36 h 36"/>
                    <a:gd name="T12" fmla="*/ 23 w 23"/>
                    <a:gd name="T13" fmla="*/ 34 h 36"/>
                    <a:gd name="T14" fmla="*/ 20 w 23"/>
                    <a:gd name="T15" fmla="*/ 25 h 36"/>
                    <a:gd name="T16" fmla="*/ 8 w 23"/>
                    <a:gd name="T17" fmla="*/ 4 h 36"/>
                    <a:gd name="T18" fmla="*/ 4 w 23"/>
                    <a:gd name="T19" fmla="*/ 1 h 36"/>
                    <a:gd name="T20" fmla="*/ 2 w 23"/>
                    <a:gd name="T21" fmla="*/ 2 h 36"/>
                    <a:gd name="T22" fmla="*/ 1 w 23"/>
                    <a:gd name="T23" fmla="*/ 2 h 36"/>
                    <a:gd name="T24" fmla="*/ 1 w 23"/>
                    <a:gd name="T25" fmla="*/ 6 h 36"/>
                    <a:gd name="T26" fmla="*/ 3 w 23"/>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6">
                      <a:moveTo>
                        <a:pt x="3" y="3"/>
                      </a:moveTo>
                      <a:cubicBezTo>
                        <a:pt x="3" y="3"/>
                        <a:pt x="2" y="2"/>
                        <a:pt x="4" y="2"/>
                      </a:cubicBezTo>
                      <a:cubicBezTo>
                        <a:pt x="6" y="3"/>
                        <a:pt x="6" y="5"/>
                        <a:pt x="6" y="6"/>
                      </a:cubicBezTo>
                      <a:cubicBezTo>
                        <a:pt x="6" y="7"/>
                        <a:pt x="13" y="26"/>
                        <a:pt x="13" y="26"/>
                      </a:cubicBezTo>
                      <a:cubicBezTo>
                        <a:pt x="13" y="26"/>
                        <a:pt x="17" y="30"/>
                        <a:pt x="18" y="30"/>
                      </a:cubicBezTo>
                      <a:cubicBezTo>
                        <a:pt x="19" y="31"/>
                        <a:pt x="19" y="34"/>
                        <a:pt x="19" y="36"/>
                      </a:cubicBezTo>
                      <a:cubicBezTo>
                        <a:pt x="23" y="34"/>
                        <a:pt x="23" y="34"/>
                        <a:pt x="23" y="34"/>
                      </a:cubicBezTo>
                      <a:cubicBezTo>
                        <a:pt x="20" y="25"/>
                        <a:pt x="20" y="25"/>
                        <a:pt x="20" y="25"/>
                      </a:cubicBezTo>
                      <a:cubicBezTo>
                        <a:pt x="8" y="4"/>
                        <a:pt x="8" y="4"/>
                        <a:pt x="8" y="4"/>
                      </a:cubicBezTo>
                      <a:cubicBezTo>
                        <a:pt x="8" y="4"/>
                        <a:pt x="6" y="2"/>
                        <a:pt x="4" y="1"/>
                      </a:cubicBezTo>
                      <a:cubicBezTo>
                        <a:pt x="3" y="0"/>
                        <a:pt x="2" y="2"/>
                        <a:pt x="2" y="2"/>
                      </a:cubicBezTo>
                      <a:cubicBezTo>
                        <a:pt x="2" y="2"/>
                        <a:pt x="1" y="1"/>
                        <a:pt x="1" y="2"/>
                      </a:cubicBezTo>
                      <a:cubicBezTo>
                        <a:pt x="0" y="4"/>
                        <a:pt x="1" y="6"/>
                        <a:pt x="1" y="6"/>
                      </a:cubicBezTo>
                      <a:cubicBezTo>
                        <a:pt x="1" y="2"/>
                        <a:pt x="3" y="3"/>
                        <a:pt x="3" y="3"/>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1" name="Freeform 11"/>
                <p:cNvSpPr/>
                <p:nvPr/>
              </p:nvSpPr>
              <p:spPr bwMode="auto">
                <a:xfrm>
                  <a:off x="3051572" y="23752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 name="Freeform 12"/>
                <p:cNvSpPr/>
                <p:nvPr/>
              </p:nvSpPr>
              <p:spPr bwMode="auto">
                <a:xfrm>
                  <a:off x="3065859" y="2483645"/>
                  <a:ext cx="23812" cy="76200"/>
                </a:xfrm>
                <a:custGeom>
                  <a:avLst/>
                  <a:gdLst>
                    <a:gd name="T0" fmla="*/ 3 w 5"/>
                    <a:gd name="T1" fmla="*/ 0 h 16"/>
                    <a:gd name="T2" fmla="*/ 0 w 5"/>
                    <a:gd name="T3" fmla="*/ 16 h 16"/>
                    <a:gd name="T4" fmla="*/ 5 w 5"/>
                    <a:gd name="T5" fmla="*/ 13 h 16"/>
                    <a:gd name="T6" fmla="*/ 3 w 5"/>
                    <a:gd name="T7" fmla="*/ 0 h 16"/>
                  </a:gdLst>
                  <a:ahLst/>
                  <a:cxnLst>
                    <a:cxn ang="0">
                      <a:pos x="T0" y="T1"/>
                    </a:cxn>
                    <a:cxn ang="0">
                      <a:pos x="T2" y="T3"/>
                    </a:cxn>
                    <a:cxn ang="0">
                      <a:pos x="T4" y="T5"/>
                    </a:cxn>
                    <a:cxn ang="0">
                      <a:pos x="T6" y="T7"/>
                    </a:cxn>
                  </a:cxnLst>
                  <a:rect l="0" t="0" r="r" b="b"/>
                  <a:pathLst>
                    <a:path w="5" h="16">
                      <a:moveTo>
                        <a:pt x="3" y="0"/>
                      </a:moveTo>
                      <a:cubicBezTo>
                        <a:pt x="3" y="0"/>
                        <a:pt x="2" y="10"/>
                        <a:pt x="0" y="16"/>
                      </a:cubicBezTo>
                      <a:cubicBezTo>
                        <a:pt x="5" y="13"/>
                        <a:pt x="5" y="13"/>
                        <a:pt x="5" y="13"/>
                      </a:cubicBezTo>
                      <a:cubicBezTo>
                        <a:pt x="4" y="9"/>
                        <a:pt x="3" y="0"/>
                        <a:pt x="3"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3" name="Freeform 13"/>
                <p:cNvSpPr/>
                <p:nvPr/>
              </p:nvSpPr>
              <p:spPr bwMode="auto">
                <a:xfrm>
                  <a:off x="3046809" y="2361011"/>
                  <a:ext cx="57150" cy="165497"/>
                </a:xfrm>
                <a:custGeom>
                  <a:avLst/>
                  <a:gdLst>
                    <a:gd name="T0" fmla="*/ 0 w 12"/>
                    <a:gd name="T1" fmla="*/ 2 h 35"/>
                    <a:gd name="T2" fmla="*/ 1 w 12"/>
                    <a:gd name="T3" fmla="*/ 4 h 35"/>
                    <a:gd name="T4" fmla="*/ 1 w 12"/>
                    <a:gd name="T5" fmla="*/ 7 h 35"/>
                    <a:gd name="T6" fmla="*/ 9 w 12"/>
                    <a:gd name="T7" fmla="*/ 34 h 35"/>
                    <a:gd name="T8" fmla="*/ 11 w 12"/>
                    <a:gd name="T9" fmla="*/ 35 h 35"/>
                    <a:gd name="T10" fmla="*/ 12 w 12"/>
                    <a:gd name="T11" fmla="*/ 33 h 35"/>
                    <a:gd name="T12" fmla="*/ 3 w 12"/>
                    <a:gd name="T13" fmla="*/ 5 h 35"/>
                    <a:gd name="T14" fmla="*/ 2 w 12"/>
                    <a:gd name="T15" fmla="*/ 4 h 35"/>
                    <a:gd name="T16" fmla="*/ 2 w 12"/>
                    <a:gd name="T17" fmla="*/ 1 h 35"/>
                    <a:gd name="T18" fmla="*/ 0 w 12"/>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5">
                      <a:moveTo>
                        <a:pt x="0" y="2"/>
                      </a:moveTo>
                      <a:cubicBezTo>
                        <a:pt x="0" y="2"/>
                        <a:pt x="1" y="4"/>
                        <a:pt x="1" y="4"/>
                      </a:cubicBezTo>
                      <a:cubicBezTo>
                        <a:pt x="1" y="7"/>
                        <a:pt x="1" y="7"/>
                        <a:pt x="1" y="7"/>
                      </a:cubicBezTo>
                      <a:cubicBezTo>
                        <a:pt x="1" y="7"/>
                        <a:pt x="9" y="32"/>
                        <a:pt x="9" y="34"/>
                      </a:cubicBezTo>
                      <a:cubicBezTo>
                        <a:pt x="11" y="35"/>
                        <a:pt x="11" y="35"/>
                        <a:pt x="11" y="35"/>
                      </a:cubicBezTo>
                      <a:cubicBezTo>
                        <a:pt x="12" y="33"/>
                        <a:pt x="12" y="33"/>
                        <a:pt x="12" y="33"/>
                      </a:cubicBezTo>
                      <a:cubicBezTo>
                        <a:pt x="12" y="33"/>
                        <a:pt x="9" y="16"/>
                        <a:pt x="3" y="5"/>
                      </a:cubicBezTo>
                      <a:cubicBezTo>
                        <a:pt x="2" y="4"/>
                        <a:pt x="2" y="4"/>
                        <a:pt x="2" y="4"/>
                      </a:cubicBezTo>
                      <a:cubicBezTo>
                        <a:pt x="2" y="1"/>
                        <a:pt x="2" y="1"/>
                        <a:pt x="2" y="1"/>
                      </a:cubicBezTo>
                      <a:cubicBezTo>
                        <a:pt x="2" y="1"/>
                        <a:pt x="0" y="0"/>
                        <a:pt x="0" y="2"/>
                      </a:cubicBezTo>
                      <a:close/>
                    </a:path>
                  </a:pathLst>
                </a:custGeom>
                <a:solidFill>
                  <a:srgbClr val="2141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4" name="Freeform 14"/>
                <p:cNvSpPr/>
                <p:nvPr/>
              </p:nvSpPr>
              <p:spPr bwMode="auto">
                <a:xfrm>
                  <a:off x="3118247" y="2862264"/>
                  <a:ext cx="47625" cy="55959"/>
                </a:xfrm>
                <a:custGeom>
                  <a:avLst/>
                  <a:gdLst>
                    <a:gd name="T0" fmla="*/ 0 w 10"/>
                    <a:gd name="T1" fmla="*/ 1 h 12"/>
                    <a:gd name="T2" fmla="*/ 0 w 10"/>
                    <a:gd name="T3" fmla="*/ 6 h 12"/>
                    <a:gd name="T4" fmla="*/ 2 w 10"/>
                    <a:gd name="T5" fmla="*/ 8 h 12"/>
                    <a:gd name="T6" fmla="*/ 3 w 10"/>
                    <a:gd name="T7" fmla="*/ 11 h 12"/>
                    <a:gd name="T8" fmla="*/ 8 w 10"/>
                    <a:gd name="T9" fmla="*/ 11 h 12"/>
                    <a:gd name="T10" fmla="*/ 10 w 10"/>
                    <a:gd name="T11" fmla="*/ 8 h 12"/>
                    <a:gd name="T12" fmla="*/ 8 w 10"/>
                    <a:gd name="T13" fmla="*/ 5 h 12"/>
                    <a:gd name="T14" fmla="*/ 7 w 10"/>
                    <a:gd name="T15" fmla="*/ 2 h 12"/>
                    <a:gd name="T16" fmla="*/ 0 w 10"/>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0" y="1"/>
                      </a:moveTo>
                      <a:cubicBezTo>
                        <a:pt x="0" y="1"/>
                        <a:pt x="0" y="5"/>
                        <a:pt x="0" y="6"/>
                      </a:cubicBezTo>
                      <a:cubicBezTo>
                        <a:pt x="1" y="7"/>
                        <a:pt x="2" y="8"/>
                        <a:pt x="2" y="8"/>
                      </a:cubicBezTo>
                      <a:cubicBezTo>
                        <a:pt x="2" y="8"/>
                        <a:pt x="3" y="10"/>
                        <a:pt x="3" y="11"/>
                      </a:cubicBezTo>
                      <a:cubicBezTo>
                        <a:pt x="4" y="11"/>
                        <a:pt x="7" y="12"/>
                        <a:pt x="8" y="11"/>
                      </a:cubicBezTo>
                      <a:cubicBezTo>
                        <a:pt x="10" y="11"/>
                        <a:pt x="10" y="8"/>
                        <a:pt x="10" y="8"/>
                      </a:cubicBezTo>
                      <a:cubicBezTo>
                        <a:pt x="10" y="8"/>
                        <a:pt x="8" y="6"/>
                        <a:pt x="8" y="5"/>
                      </a:cubicBezTo>
                      <a:cubicBezTo>
                        <a:pt x="8" y="4"/>
                        <a:pt x="7" y="2"/>
                        <a:pt x="7" y="2"/>
                      </a:cubicBezTo>
                      <a:cubicBezTo>
                        <a:pt x="7" y="2"/>
                        <a:pt x="2"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5" name="Freeform 15"/>
                <p:cNvSpPr/>
                <p:nvPr/>
              </p:nvSpPr>
              <p:spPr bwMode="auto">
                <a:xfrm>
                  <a:off x="3170634" y="2795589"/>
                  <a:ext cx="51197" cy="108347"/>
                </a:xfrm>
                <a:custGeom>
                  <a:avLst/>
                  <a:gdLst>
                    <a:gd name="T0" fmla="*/ 4 w 11"/>
                    <a:gd name="T1" fmla="*/ 1 h 23"/>
                    <a:gd name="T2" fmla="*/ 8 w 11"/>
                    <a:gd name="T3" fmla="*/ 1 h 23"/>
                    <a:gd name="T4" fmla="*/ 7 w 11"/>
                    <a:gd name="T5" fmla="*/ 9 h 23"/>
                    <a:gd name="T6" fmla="*/ 7 w 11"/>
                    <a:gd name="T7" fmla="*/ 17 h 23"/>
                    <a:gd name="T8" fmla="*/ 4 w 11"/>
                    <a:gd name="T9" fmla="*/ 23 h 23"/>
                    <a:gd name="T10" fmla="*/ 1 w 11"/>
                    <a:gd name="T11" fmla="*/ 23 h 23"/>
                    <a:gd name="T12" fmla="*/ 1 w 11"/>
                    <a:gd name="T13" fmla="*/ 17 h 23"/>
                    <a:gd name="T14" fmla="*/ 0 w 11"/>
                    <a:gd name="T15" fmla="*/ 12 h 23"/>
                    <a:gd name="T16" fmla="*/ 4 w 1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4" y="1"/>
                      </a:moveTo>
                      <a:cubicBezTo>
                        <a:pt x="4" y="1"/>
                        <a:pt x="6" y="0"/>
                        <a:pt x="8" y="1"/>
                      </a:cubicBezTo>
                      <a:cubicBezTo>
                        <a:pt x="8" y="1"/>
                        <a:pt x="11" y="2"/>
                        <a:pt x="7" y="9"/>
                      </a:cubicBezTo>
                      <a:cubicBezTo>
                        <a:pt x="7" y="9"/>
                        <a:pt x="7" y="16"/>
                        <a:pt x="7" y="17"/>
                      </a:cubicBezTo>
                      <a:cubicBezTo>
                        <a:pt x="6" y="19"/>
                        <a:pt x="4" y="23"/>
                        <a:pt x="4" y="23"/>
                      </a:cubicBezTo>
                      <a:cubicBezTo>
                        <a:pt x="4" y="23"/>
                        <a:pt x="2" y="23"/>
                        <a:pt x="1" y="23"/>
                      </a:cubicBezTo>
                      <a:cubicBezTo>
                        <a:pt x="1" y="23"/>
                        <a:pt x="1" y="19"/>
                        <a:pt x="1" y="17"/>
                      </a:cubicBezTo>
                      <a:cubicBezTo>
                        <a:pt x="1" y="16"/>
                        <a:pt x="0" y="12"/>
                        <a:pt x="0" y="12"/>
                      </a:cubicBezTo>
                      <a:cubicBezTo>
                        <a:pt x="0" y="12"/>
                        <a:pt x="1" y="2"/>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6" name="Freeform 16"/>
                <p:cNvSpPr/>
                <p:nvPr/>
              </p:nvSpPr>
              <p:spPr bwMode="auto">
                <a:xfrm>
                  <a:off x="3099197" y="2512220"/>
                  <a:ext cx="76200" cy="363141"/>
                </a:xfrm>
                <a:custGeom>
                  <a:avLst/>
                  <a:gdLst>
                    <a:gd name="T0" fmla="*/ 2 w 16"/>
                    <a:gd name="T1" fmla="*/ 72 h 77"/>
                    <a:gd name="T2" fmla="*/ 4 w 16"/>
                    <a:gd name="T3" fmla="*/ 77 h 77"/>
                    <a:gd name="T4" fmla="*/ 11 w 16"/>
                    <a:gd name="T5" fmla="*/ 77 h 77"/>
                    <a:gd name="T6" fmla="*/ 14 w 16"/>
                    <a:gd name="T7" fmla="*/ 75 h 77"/>
                    <a:gd name="T8" fmla="*/ 15 w 16"/>
                    <a:gd name="T9" fmla="*/ 68 h 77"/>
                    <a:gd name="T10" fmla="*/ 16 w 16"/>
                    <a:gd name="T11" fmla="*/ 50 h 77"/>
                    <a:gd name="T12" fmla="*/ 14 w 16"/>
                    <a:gd name="T13" fmla="*/ 24 h 77"/>
                    <a:gd name="T14" fmla="*/ 14 w 16"/>
                    <a:gd name="T15" fmla="*/ 10 h 77"/>
                    <a:gd name="T16" fmla="*/ 10 w 16"/>
                    <a:gd name="T17" fmla="*/ 0 h 77"/>
                    <a:gd name="T18" fmla="*/ 0 w 16"/>
                    <a:gd name="T19" fmla="*/ 5 h 77"/>
                    <a:gd name="T20" fmla="*/ 1 w 16"/>
                    <a:gd name="T21" fmla="*/ 25 h 77"/>
                    <a:gd name="T22" fmla="*/ 3 w 16"/>
                    <a:gd name="T23" fmla="*/ 46 h 77"/>
                    <a:gd name="T24" fmla="*/ 2 w 16"/>
                    <a:gd name="T25" fmla="*/ 66 h 77"/>
                    <a:gd name="T26" fmla="*/ 4 w 16"/>
                    <a:gd name="T27" fmla="*/ 69 h 77"/>
                    <a:gd name="T28" fmla="*/ 2 w 16"/>
                    <a:gd name="T29"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77">
                      <a:moveTo>
                        <a:pt x="2" y="72"/>
                      </a:moveTo>
                      <a:cubicBezTo>
                        <a:pt x="2" y="74"/>
                        <a:pt x="3" y="77"/>
                        <a:pt x="4" y="77"/>
                      </a:cubicBezTo>
                      <a:cubicBezTo>
                        <a:pt x="6" y="77"/>
                        <a:pt x="8" y="75"/>
                        <a:pt x="11" y="77"/>
                      </a:cubicBezTo>
                      <a:cubicBezTo>
                        <a:pt x="11" y="77"/>
                        <a:pt x="14" y="77"/>
                        <a:pt x="14" y="75"/>
                      </a:cubicBezTo>
                      <a:cubicBezTo>
                        <a:pt x="15" y="72"/>
                        <a:pt x="15" y="68"/>
                        <a:pt x="15" y="68"/>
                      </a:cubicBezTo>
                      <a:cubicBezTo>
                        <a:pt x="15" y="68"/>
                        <a:pt x="16" y="54"/>
                        <a:pt x="16" y="50"/>
                      </a:cubicBezTo>
                      <a:cubicBezTo>
                        <a:pt x="15" y="46"/>
                        <a:pt x="13" y="32"/>
                        <a:pt x="14" y="24"/>
                      </a:cubicBezTo>
                      <a:cubicBezTo>
                        <a:pt x="15" y="17"/>
                        <a:pt x="16" y="12"/>
                        <a:pt x="14" y="10"/>
                      </a:cubicBezTo>
                      <a:cubicBezTo>
                        <a:pt x="13" y="8"/>
                        <a:pt x="10" y="0"/>
                        <a:pt x="10" y="0"/>
                      </a:cubicBezTo>
                      <a:cubicBezTo>
                        <a:pt x="0" y="5"/>
                        <a:pt x="0" y="5"/>
                        <a:pt x="0" y="5"/>
                      </a:cubicBezTo>
                      <a:cubicBezTo>
                        <a:pt x="0" y="5"/>
                        <a:pt x="1" y="22"/>
                        <a:pt x="1" y="25"/>
                      </a:cubicBezTo>
                      <a:cubicBezTo>
                        <a:pt x="2" y="27"/>
                        <a:pt x="4" y="44"/>
                        <a:pt x="3" y="46"/>
                      </a:cubicBezTo>
                      <a:cubicBezTo>
                        <a:pt x="2" y="49"/>
                        <a:pt x="2" y="66"/>
                        <a:pt x="2" y="66"/>
                      </a:cubicBezTo>
                      <a:cubicBezTo>
                        <a:pt x="3" y="67"/>
                        <a:pt x="4" y="68"/>
                        <a:pt x="4" y="69"/>
                      </a:cubicBezTo>
                      <a:cubicBezTo>
                        <a:pt x="3" y="70"/>
                        <a:pt x="2" y="70"/>
                        <a:pt x="2" y="72"/>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7" name="Freeform 17"/>
                <p:cNvSpPr/>
                <p:nvPr/>
              </p:nvSpPr>
              <p:spPr bwMode="auto">
                <a:xfrm>
                  <a:off x="3099197" y="2512220"/>
                  <a:ext cx="76200" cy="363141"/>
                </a:xfrm>
                <a:custGeom>
                  <a:avLst/>
                  <a:gdLst>
                    <a:gd name="T0" fmla="*/ 14 w 16"/>
                    <a:gd name="T1" fmla="*/ 10 h 77"/>
                    <a:gd name="T2" fmla="*/ 10 w 16"/>
                    <a:gd name="T3" fmla="*/ 0 h 77"/>
                    <a:gd name="T4" fmla="*/ 0 w 16"/>
                    <a:gd name="T5" fmla="*/ 5 h 77"/>
                    <a:gd name="T6" fmla="*/ 1 w 16"/>
                    <a:gd name="T7" fmla="*/ 25 h 77"/>
                    <a:gd name="T8" fmla="*/ 3 w 16"/>
                    <a:gd name="T9" fmla="*/ 46 h 77"/>
                    <a:gd name="T10" fmla="*/ 2 w 16"/>
                    <a:gd name="T11" fmla="*/ 65 h 77"/>
                    <a:gd name="T12" fmla="*/ 13 w 16"/>
                    <a:gd name="T13" fmla="*/ 77 h 77"/>
                    <a:gd name="T14" fmla="*/ 14 w 16"/>
                    <a:gd name="T15" fmla="*/ 75 h 77"/>
                    <a:gd name="T16" fmla="*/ 15 w 16"/>
                    <a:gd name="T17" fmla="*/ 68 h 77"/>
                    <a:gd name="T18" fmla="*/ 16 w 16"/>
                    <a:gd name="T19" fmla="*/ 58 h 77"/>
                    <a:gd name="T20" fmla="*/ 14 w 16"/>
                    <a:gd name="T21" fmla="*/ 48 h 77"/>
                    <a:gd name="T22" fmla="*/ 13 w 16"/>
                    <a:gd name="T23" fmla="*/ 62 h 77"/>
                    <a:gd name="T24" fmla="*/ 12 w 16"/>
                    <a:gd name="T25" fmla="*/ 51 h 77"/>
                    <a:gd name="T26" fmla="*/ 8 w 16"/>
                    <a:gd name="T27" fmla="*/ 24 h 77"/>
                    <a:gd name="T28" fmla="*/ 12 w 16"/>
                    <a:gd name="T29" fmla="*/ 17 h 77"/>
                    <a:gd name="T30" fmla="*/ 15 w 16"/>
                    <a:gd name="T31" fmla="*/ 18 h 77"/>
                    <a:gd name="T32" fmla="*/ 14 w 16"/>
                    <a:gd name="T33"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77">
                      <a:moveTo>
                        <a:pt x="14" y="10"/>
                      </a:moveTo>
                      <a:cubicBezTo>
                        <a:pt x="13" y="8"/>
                        <a:pt x="10" y="0"/>
                        <a:pt x="10" y="0"/>
                      </a:cubicBezTo>
                      <a:cubicBezTo>
                        <a:pt x="0" y="5"/>
                        <a:pt x="0" y="5"/>
                        <a:pt x="0" y="5"/>
                      </a:cubicBezTo>
                      <a:cubicBezTo>
                        <a:pt x="0" y="5"/>
                        <a:pt x="1" y="22"/>
                        <a:pt x="1" y="25"/>
                      </a:cubicBezTo>
                      <a:cubicBezTo>
                        <a:pt x="2" y="27"/>
                        <a:pt x="4" y="44"/>
                        <a:pt x="3" y="46"/>
                      </a:cubicBezTo>
                      <a:cubicBezTo>
                        <a:pt x="3" y="48"/>
                        <a:pt x="2" y="61"/>
                        <a:pt x="2" y="65"/>
                      </a:cubicBezTo>
                      <a:cubicBezTo>
                        <a:pt x="6" y="68"/>
                        <a:pt x="10" y="73"/>
                        <a:pt x="13" y="77"/>
                      </a:cubicBezTo>
                      <a:cubicBezTo>
                        <a:pt x="14" y="76"/>
                        <a:pt x="14" y="76"/>
                        <a:pt x="14" y="75"/>
                      </a:cubicBezTo>
                      <a:cubicBezTo>
                        <a:pt x="15" y="72"/>
                        <a:pt x="15" y="68"/>
                        <a:pt x="15" y="68"/>
                      </a:cubicBezTo>
                      <a:cubicBezTo>
                        <a:pt x="15" y="68"/>
                        <a:pt x="16" y="63"/>
                        <a:pt x="16" y="58"/>
                      </a:cubicBezTo>
                      <a:cubicBezTo>
                        <a:pt x="15" y="53"/>
                        <a:pt x="14" y="48"/>
                        <a:pt x="14" y="48"/>
                      </a:cubicBezTo>
                      <a:cubicBezTo>
                        <a:pt x="14" y="50"/>
                        <a:pt x="13" y="62"/>
                        <a:pt x="13" y="62"/>
                      </a:cubicBezTo>
                      <a:cubicBezTo>
                        <a:pt x="13" y="62"/>
                        <a:pt x="11" y="56"/>
                        <a:pt x="12" y="51"/>
                      </a:cubicBezTo>
                      <a:cubicBezTo>
                        <a:pt x="12" y="45"/>
                        <a:pt x="9" y="26"/>
                        <a:pt x="8" y="24"/>
                      </a:cubicBezTo>
                      <a:cubicBezTo>
                        <a:pt x="7" y="23"/>
                        <a:pt x="10" y="17"/>
                        <a:pt x="12" y="17"/>
                      </a:cubicBezTo>
                      <a:cubicBezTo>
                        <a:pt x="13" y="17"/>
                        <a:pt x="14" y="17"/>
                        <a:pt x="15" y="18"/>
                      </a:cubicBezTo>
                      <a:cubicBezTo>
                        <a:pt x="16" y="14"/>
                        <a:pt x="16" y="12"/>
                        <a:pt x="14"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8" name="Freeform 18"/>
                <p:cNvSpPr/>
                <p:nvPr/>
              </p:nvSpPr>
              <p:spPr bwMode="auto">
                <a:xfrm>
                  <a:off x="3038475" y="2512220"/>
                  <a:ext cx="164306" cy="345281"/>
                </a:xfrm>
                <a:custGeom>
                  <a:avLst/>
                  <a:gdLst>
                    <a:gd name="T0" fmla="*/ 3 w 35"/>
                    <a:gd name="T1" fmla="*/ 7 h 73"/>
                    <a:gd name="T2" fmla="*/ 23 w 35"/>
                    <a:gd name="T3" fmla="*/ 0 h 73"/>
                    <a:gd name="T4" fmla="*/ 13 w 35"/>
                    <a:gd name="T5" fmla="*/ 11 h 73"/>
                    <a:gd name="T6" fmla="*/ 15 w 35"/>
                    <a:gd name="T7" fmla="*/ 26 h 73"/>
                    <a:gd name="T8" fmla="*/ 13 w 35"/>
                    <a:gd name="T9" fmla="*/ 36 h 73"/>
                    <a:gd name="T10" fmla="*/ 14 w 35"/>
                    <a:gd name="T11" fmla="*/ 38 h 73"/>
                    <a:gd name="T12" fmla="*/ 15 w 35"/>
                    <a:gd name="T13" fmla="*/ 43 h 73"/>
                    <a:gd name="T14" fmla="*/ 30 w 35"/>
                    <a:gd name="T15" fmla="*/ 59 h 73"/>
                    <a:gd name="T16" fmla="*/ 34 w 35"/>
                    <a:gd name="T17" fmla="*/ 61 h 73"/>
                    <a:gd name="T18" fmla="*/ 29 w 35"/>
                    <a:gd name="T19" fmla="*/ 73 h 73"/>
                    <a:gd name="T20" fmla="*/ 23 w 35"/>
                    <a:gd name="T21" fmla="*/ 71 h 73"/>
                    <a:gd name="T22" fmla="*/ 11 w 35"/>
                    <a:gd name="T23" fmla="*/ 58 h 73"/>
                    <a:gd name="T24" fmla="*/ 3 w 35"/>
                    <a:gd name="T25" fmla="*/ 47 h 73"/>
                    <a:gd name="T26" fmla="*/ 1 w 35"/>
                    <a:gd name="T27" fmla="*/ 42 h 73"/>
                    <a:gd name="T28" fmla="*/ 0 w 35"/>
                    <a:gd name="T29" fmla="*/ 20 h 73"/>
                    <a:gd name="T30" fmla="*/ 3 w 35"/>
                    <a:gd name="T31"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73">
                      <a:moveTo>
                        <a:pt x="3" y="7"/>
                      </a:moveTo>
                      <a:cubicBezTo>
                        <a:pt x="3" y="7"/>
                        <a:pt x="17" y="4"/>
                        <a:pt x="23" y="0"/>
                      </a:cubicBezTo>
                      <a:cubicBezTo>
                        <a:pt x="23" y="0"/>
                        <a:pt x="13" y="9"/>
                        <a:pt x="13" y="11"/>
                      </a:cubicBezTo>
                      <a:cubicBezTo>
                        <a:pt x="13" y="13"/>
                        <a:pt x="15" y="26"/>
                        <a:pt x="15" y="26"/>
                      </a:cubicBezTo>
                      <a:cubicBezTo>
                        <a:pt x="13" y="36"/>
                        <a:pt x="13" y="36"/>
                        <a:pt x="13" y="36"/>
                      </a:cubicBezTo>
                      <a:cubicBezTo>
                        <a:pt x="13" y="36"/>
                        <a:pt x="14" y="38"/>
                        <a:pt x="14" y="38"/>
                      </a:cubicBezTo>
                      <a:cubicBezTo>
                        <a:pt x="14" y="39"/>
                        <a:pt x="14" y="42"/>
                        <a:pt x="15" y="43"/>
                      </a:cubicBezTo>
                      <a:cubicBezTo>
                        <a:pt x="16" y="44"/>
                        <a:pt x="29" y="59"/>
                        <a:pt x="30" y="59"/>
                      </a:cubicBezTo>
                      <a:cubicBezTo>
                        <a:pt x="30" y="59"/>
                        <a:pt x="33" y="59"/>
                        <a:pt x="34" y="61"/>
                      </a:cubicBezTo>
                      <a:cubicBezTo>
                        <a:pt x="34" y="61"/>
                        <a:pt x="35" y="68"/>
                        <a:pt x="29" y="73"/>
                      </a:cubicBezTo>
                      <a:cubicBezTo>
                        <a:pt x="29" y="73"/>
                        <a:pt x="25" y="73"/>
                        <a:pt x="23" y="71"/>
                      </a:cubicBezTo>
                      <a:cubicBezTo>
                        <a:pt x="20" y="69"/>
                        <a:pt x="13" y="61"/>
                        <a:pt x="11" y="58"/>
                      </a:cubicBezTo>
                      <a:cubicBezTo>
                        <a:pt x="8" y="54"/>
                        <a:pt x="5" y="49"/>
                        <a:pt x="3" y="47"/>
                      </a:cubicBezTo>
                      <a:cubicBezTo>
                        <a:pt x="3" y="47"/>
                        <a:pt x="2" y="45"/>
                        <a:pt x="1" y="42"/>
                      </a:cubicBezTo>
                      <a:cubicBezTo>
                        <a:pt x="1" y="39"/>
                        <a:pt x="0" y="20"/>
                        <a:pt x="0" y="20"/>
                      </a:cubicBezTo>
                      <a:lnTo>
                        <a:pt x="3" y="7"/>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9" name="Freeform 19"/>
                <p:cNvSpPr/>
                <p:nvPr/>
              </p:nvSpPr>
              <p:spPr bwMode="auto">
                <a:xfrm>
                  <a:off x="3038475" y="2512220"/>
                  <a:ext cx="159544" cy="345281"/>
                </a:xfrm>
                <a:custGeom>
                  <a:avLst/>
                  <a:gdLst>
                    <a:gd name="T0" fmla="*/ 32 w 34"/>
                    <a:gd name="T1" fmla="*/ 65 h 73"/>
                    <a:gd name="T2" fmla="*/ 21 w 34"/>
                    <a:gd name="T3" fmla="*/ 65 h 73"/>
                    <a:gd name="T4" fmla="*/ 15 w 34"/>
                    <a:gd name="T5" fmla="*/ 59 h 73"/>
                    <a:gd name="T6" fmla="*/ 27 w 34"/>
                    <a:gd name="T7" fmla="*/ 60 h 73"/>
                    <a:gd name="T8" fmla="*/ 29 w 34"/>
                    <a:gd name="T9" fmla="*/ 58 h 73"/>
                    <a:gd name="T10" fmla="*/ 28 w 34"/>
                    <a:gd name="T11" fmla="*/ 57 h 73"/>
                    <a:gd name="T12" fmla="*/ 22 w 34"/>
                    <a:gd name="T13" fmla="*/ 59 h 73"/>
                    <a:gd name="T14" fmla="*/ 14 w 34"/>
                    <a:gd name="T15" fmla="*/ 54 h 73"/>
                    <a:gd name="T16" fmla="*/ 15 w 34"/>
                    <a:gd name="T17" fmla="*/ 57 h 73"/>
                    <a:gd name="T18" fmla="*/ 10 w 34"/>
                    <a:gd name="T19" fmla="*/ 52 h 73"/>
                    <a:gd name="T20" fmla="*/ 19 w 34"/>
                    <a:gd name="T21" fmla="*/ 53 h 73"/>
                    <a:gd name="T22" fmla="*/ 23 w 34"/>
                    <a:gd name="T23" fmla="*/ 57 h 73"/>
                    <a:gd name="T24" fmla="*/ 18 w 34"/>
                    <a:gd name="T25" fmla="*/ 49 h 73"/>
                    <a:gd name="T26" fmla="*/ 6 w 34"/>
                    <a:gd name="T27" fmla="*/ 47 h 73"/>
                    <a:gd name="T28" fmla="*/ 17 w 34"/>
                    <a:gd name="T29" fmla="*/ 48 h 73"/>
                    <a:gd name="T30" fmla="*/ 18 w 34"/>
                    <a:gd name="T31" fmla="*/ 47 h 73"/>
                    <a:gd name="T32" fmla="*/ 17 w 34"/>
                    <a:gd name="T33" fmla="*/ 45 h 73"/>
                    <a:gd name="T34" fmla="*/ 14 w 34"/>
                    <a:gd name="T35" fmla="*/ 46 h 73"/>
                    <a:gd name="T36" fmla="*/ 10 w 34"/>
                    <a:gd name="T37" fmla="*/ 45 h 73"/>
                    <a:gd name="T38" fmla="*/ 4 w 34"/>
                    <a:gd name="T39" fmla="*/ 38 h 73"/>
                    <a:gd name="T40" fmla="*/ 10 w 34"/>
                    <a:gd name="T41" fmla="*/ 33 h 73"/>
                    <a:gd name="T42" fmla="*/ 7 w 34"/>
                    <a:gd name="T43" fmla="*/ 32 h 73"/>
                    <a:gd name="T44" fmla="*/ 12 w 34"/>
                    <a:gd name="T45" fmla="*/ 28 h 73"/>
                    <a:gd name="T46" fmla="*/ 4 w 34"/>
                    <a:gd name="T47" fmla="*/ 31 h 73"/>
                    <a:gd name="T48" fmla="*/ 3 w 34"/>
                    <a:gd name="T49" fmla="*/ 24 h 73"/>
                    <a:gd name="T50" fmla="*/ 9 w 34"/>
                    <a:gd name="T51" fmla="*/ 21 h 73"/>
                    <a:gd name="T52" fmla="*/ 14 w 34"/>
                    <a:gd name="T53" fmla="*/ 25 h 73"/>
                    <a:gd name="T54" fmla="*/ 15 w 34"/>
                    <a:gd name="T55" fmla="*/ 28 h 73"/>
                    <a:gd name="T56" fmla="*/ 15 w 34"/>
                    <a:gd name="T57" fmla="*/ 26 h 73"/>
                    <a:gd name="T58" fmla="*/ 13 w 34"/>
                    <a:gd name="T59" fmla="*/ 11 h 73"/>
                    <a:gd name="T60" fmla="*/ 23 w 34"/>
                    <a:gd name="T61" fmla="*/ 0 h 73"/>
                    <a:gd name="T62" fmla="*/ 3 w 34"/>
                    <a:gd name="T63" fmla="*/ 7 h 73"/>
                    <a:gd name="T64" fmla="*/ 0 w 34"/>
                    <a:gd name="T65" fmla="*/ 20 h 73"/>
                    <a:gd name="T66" fmla="*/ 1 w 34"/>
                    <a:gd name="T67" fmla="*/ 42 h 73"/>
                    <a:gd name="T68" fmla="*/ 3 w 34"/>
                    <a:gd name="T69" fmla="*/ 47 h 73"/>
                    <a:gd name="T70" fmla="*/ 11 w 34"/>
                    <a:gd name="T71" fmla="*/ 58 h 73"/>
                    <a:gd name="T72" fmla="*/ 23 w 34"/>
                    <a:gd name="T73" fmla="*/ 71 h 73"/>
                    <a:gd name="T74" fmla="*/ 29 w 34"/>
                    <a:gd name="T75" fmla="*/ 73 h 73"/>
                    <a:gd name="T76" fmla="*/ 34 w 34"/>
                    <a:gd name="T77" fmla="*/ 65 h 73"/>
                    <a:gd name="T78" fmla="*/ 32 w 34"/>
                    <a:gd name="T79"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73">
                      <a:moveTo>
                        <a:pt x="32" y="65"/>
                      </a:moveTo>
                      <a:cubicBezTo>
                        <a:pt x="30" y="64"/>
                        <a:pt x="24" y="67"/>
                        <a:pt x="21" y="65"/>
                      </a:cubicBezTo>
                      <a:cubicBezTo>
                        <a:pt x="18" y="63"/>
                        <a:pt x="15" y="59"/>
                        <a:pt x="15" y="59"/>
                      </a:cubicBezTo>
                      <a:cubicBezTo>
                        <a:pt x="15" y="59"/>
                        <a:pt x="22" y="65"/>
                        <a:pt x="27" y="60"/>
                      </a:cubicBezTo>
                      <a:cubicBezTo>
                        <a:pt x="28" y="59"/>
                        <a:pt x="28" y="58"/>
                        <a:pt x="29" y="58"/>
                      </a:cubicBezTo>
                      <a:cubicBezTo>
                        <a:pt x="28" y="58"/>
                        <a:pt x="28" y="58"/>
                        <a:pt x="28" y="57"/>
                      </a:cubicBezTo>
                      <a:cubicBezTo>
                        <a:pt x="26" y="58"/>
                        <a:pt x="24" y="59"/>
                        <a:pt x="22" y="59"/>
                      </a:cubicBezTo>
                      <a:cubicBezTo>
                        <a:pt x="19" y="58"/>
                        <a:pt x="15" y="56"/>
                        <a:pt x="14" y="54"/>
                      </a:cubicBezTo>
                      <a:cubicBezTo>
                        <a:pt x="15" y="57"/>
                        <a:pt x="15" y="57"/>
                        <a:pt x="15" y="57"/>
                      </a:cubicBezTo>
                      <a:cubicBezTo>
                        <a:pt x="15" y="57"/>
                        <a:pt x="11" y="55"/>
                        <a:pt x="10" y="52"/>
                      </a:cubicBezTo>
                      <a:cubicBezTo>
                        <a:pt x="10" y="52"/>
                        <a:pt x="17" y="51"/>
                        <a:pt x="19" y="53"/>
                      </a:cubicBezTo>
                      <a:cubicBezTo>
                        <a:pt x="21" y="55"/>
                        <a:pt x="23" y="57"/>
                        <a:pt x="23" y="57"/>
                      </a:cubicBezTo>
                      <a:cubicBezTo>
                        <a:pt x="23" y="57"/>
                        <a:pt x="21" y="50"/>
                        <a:pt x="18" y="49"/>
                      </a:cubicBezTo>
                      <a:cubicBezTo>
                        <a:pt x="15" y="49"/>
                        <a:pt x="8" y="49"/>
                        <a:pt x="6" y="47"/>
                      </a:cubicBezTo>
                      <a:cubicBezTo>
                        <a:pt x="6" y="47"/>
                        <a:pt x="15" y="49"/>
                        <a:pt x="17" y="48"/>
                      </a:cubicBezTo>
                      <a:cubicBezTo>
                        <a:pt x="17" y="47"/>
                        <a:pt x="18" y="47"/>
                        <a:pt x="18" y="47"/>
                      </a:cubicBezTo>
                      <a:cubicBezTo>
                        <a:pt x="18" y="46"/>
                        <a:pt x="17" y="45"/>
                        <a:pt x="17" y="45"/>
                      </a:cubicBezTo>
                      <a:cubicBezTo>
                        <a:pt x="16" y="46"/>
                        <a:pt x="15" y="46"/>
                        <a:pt x="14" y="46"/>
                      </a:cubicBezTo>
                      <a:cubicBezTo>
                        <a:pt x="12" y="46"/>
                        <a:pt x="10" y="45"/>
                        <a:pt x="10" y="45"/>
                      </a:cubicBezTo>
                      <a:cubicBezTo>
                        <a:pt x="10" y="45"/>
                        <a:pt x="4" y="43"/>
                        <a:pt x="4" y="38"/>
                      </a:cubicBezTo>
                      <a:cubicBezTo>
                        <a:pt x="3" y="33"/>
                        <a:pt x="8" y="36"/>
                        <a:pt x="10" y="33"/>
                      </a:cubicBezTo>
                      <a:cubicBezTo>
                        <a:pt x="13" y="29"/>
                        <a:pt x="7" y="32"/>
                        <a:pt x="7" y="32"/>
                      </a:cubicBezTo>
                      <a:cubicBezTo>
                        <a:pt x="7" y="32"/>
                        <a:pt x="11" y="30"/>
                        <a:pt x="12" y="28"/>
                      </a:cubicBezTo>
                      <a:cubicBezTo>
                        <a:pt x="12" y="28"/>
                        <a:pt x="5" y="33"/>
                        <a:pt x="4" y="31"/>
                      </a:cubicBezTo>
                      <a:cubicBezTo>
                        <a:pt x="3" y="29"/>
                        <a:pt x="3" y="24"/>
                        <a:pt x="3" y="24"/>
                      </a:cubicBezTo>
                      <a:cubicBezTo>
                        <a:pt x="3" y="24"/>
                        <a:pt x="8" y="24"/>
                        <a:pt x="9" y="21"/>
                      </a:cubicBezTo>
                      <a:cubicBezTo>
                        <a:pt x="10" y="19"/>
                        <a:pt x="13" y="23"/>
                        <a:pt x="14" y="25"/>
                      </a:cubicBezTo>
                      <a:cubicBezTo>
                        <a:pt x="14" y="26"/>
                        <a:pt x="14" y="27"/>
                        <a:pt x="15" y="28"/>
                      </a:cubicBezTo>
                      <a:cubicBezTo>
                        <a:pt x="15" y="26"/>
                        <a:pt x="15" y="26"/>
                        <a:pt x="15" y="26"/>
                      </a:cubicBezTo>
                      <a:cubicBezTo>
                        <a:pt x="15" y="26"/>
                        <a:pt x="13" y="13"/>
                        <a:pt x="13" y="11"/>
                      </a:cubicBezTo>
                      <a:cubicBezTo>
                        <a:pt x="13" y="9"/>
                        <a:pt x="23" y="0"/>
                        <a:pt x="23" y="0"/>
                      </a:cubicBezTo>
                      <a:cubicBezTo>
                        <a:pt x="17" y="4"/>
                        <a:pt x="3" y="7"/>
                        <a:pt x="3" y="7"/>
                      </a:cubicBezTo>
                      <a:cubicBezTo>
                        <a:pt x="0" y="20"/>
                        <a:pt x="0" y="20"/>
                        <a:pt x="0" y="20"/>
                      </a:cubicBezTo>
                      <a:cubicBezTo>
                        <a:pt x="0" y="20"/>
                        <a:pt x="1" y="39"/>
                        <a:pt x="1" y="42"/>
                      </a:cubicBezTo>
                      <a:cubicBezTo>
                        <a:pt x="2" y="45"/>
                        <a:pt x="3" y="47"/>
                        <a:pt x="3" y="47"/>
                      </a:cubicBezTo>
                      <a:cubicBezTo>
                        <a:pt x="5" y="49"/>
                        <a:pt x="8" y="54"/>
                        <a:pt x="11" y="58"/>
                      </a:cubicBezTo>
                      <a:cubicBezTo>
                        <a:pt x="13" y="61"/>
                        <a:pt x="20" y="69"/>
                        <a:pt x="23" y="71"/>
                      </a:cubicBezTo>
                      <a:cubicBezTo>
                        <a:pt x="25" y="73"/>
                        <a:pt x="29" y="73"/>
                        <a:pt x="29" y="73"/>
                      </a:cubicBezTo>
                      <a:cubicBezTo>
                        <a:pt x="32" y="70"/>
                        <a:pt x="33" y="67"/>
                        <a:pt x="34" y="65"/>
                      </a:cubicBezTo>
                      <a:cubicBezTo>
                        <a:pt x="33" y="65"/>
                        <a:pt x="32" y="65"/>
                        <a:pt x="32" y="6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0" name="Freeform 20"/>
                <p:cNvSpPr/>
                <p:nvPr/>
              </p:nvSpPr>
              <p:spPr bwMode="auto">
                <a:xfrm>
                  <a:off x="3065859" y="2341961"/>
                  <a:ext cx="117872" cy="246459"/>
                </a:xfrm>
                <a:custGeom>
                  <a:avLst/>
                  <a:gdLst>
                    <a:gd name="T0" fmla="*/ 11 w 25"/>
                    <a:gd name="T1" fmla="*/ 1 h 52"/>
                    <a:gd name="T2" fmla="*/ 12 w 25"/>
                    <a:gd name="T3" fmla="*/ 19 h 52"/>
                    <a:gd name="T4" fmla="*/ 19 w 25"/>
                    <a:gd name="T5" fmla="*/ 31 h 52"/>
                    <a:gd name="T6" fmla="*/ 21 w 25"/>
                    <a:gd name="T7" fmla="*/ 34 h 52"/>
                    <a:gd name="T8" fmla="*/ 21 w 25"/>
                    <a:gd name="T9" fmla="*/ 35 h 52"/>
                    <a:gd name="T10" fmla="*/ 25 w 25"/>
                    <a:gd name="T11" fmla="*/ 50 h 52"/>
                    <a:gd name="T12" fmla="*/ 19 w 25"/>
                    <a:gd name="T13" fmla="*/ 50 h 52"/>
                    <a:gd name="T14" fmla="*/ 13 w 25"/>
                    <a:gd name="T15" fmla="*/ 35 h 52"/>
                    <a:gd name="T16" fmla="*/ 13 w 25"/>
                    <a:gd name="T17" fmla="*/ 35 h 52"/>
                    <a:gd name="T18" fmla="*/ 8 w 25"/>
                    <a:gd name="T19" fmla="*/ 27 h 52"/>
                    <a:gd name="T20" fmla="*/ 2 w 25"/>
                    <a:gd name="T21" fmla="*/ 14 h 52"/>
                    <a:gd name="T22" fmla="*/ 0 w 25"/>
                    <a:gd name="T23" fmla="*/ 1 h 52"/>
                    <a:gd name="T24" fmla="*/ 4 w 25"/>
                    <a:gd name="T25" fmla="*/ 2 h 52"/>
                    <a:gd name="T26" fmla="*/ 11 w 25"/>
                    <a:gd name="T2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2">
                      <a:moveTo>
                        <a:pt x="11" y="1"/>
                      </a:moveTo>
                      <a:cubicBezTo>
                        <a:pt x="11" y="1"/>
                        <a:pt x="10" y="16"/>
                        <a:pt x="12" y="19"/>
                      </a:cubicBezTo>
                      <a:cubicBezTo>
                        <a:pt x="15" y="22"/>
                        <a:pt x="19" y="31"/>
                        <a:pt x="19" y="31"/>
                      </a:cubicBezTo>
                      <a:cubicBezTo>
                        <a:pt x="21" y="34"/>
                        <a:pt x="21" y="34"/>
                        <a:pt x="21" y="34"/>
                      </a:cubicBezTo>
                      <a:cubicBezTo>
                        <a:pt x="21" y="35"/>
                        <a:pt x="21" y="35"/>
                        <a:pt x="21" y="35"/>
                      </a:cubicBezTo>
                      <a:cubicBezTo>
                        <a:pt x="21" y="35"/>
                        <a:pt x="25" y="49"/>
                        <a:pt x="25" y="50"/>
                      </a:cubicBezTo>
                      <a:cubicBezTo>
                        <a:pt x="25" y="50"/>
                        <a:pt x="21" y="52"/>
                        <a:pt x="19" y="50"/>
                      </a:cubicBezTo>
                      <a:cubicBezTo>
                        <a:pt x="17" y="49"/>
                        <a:pt x="14" y="41"/>
                        <a:pt x="13" y="35"/>
                      </a:cubicBezTo>
                      <a:cubicBezTo>
                        <a:pt x="13" y="35"/>
                        <a:pt x="13" y="35"/>
                        <a:pt x="13" y="35"/>
                      </a:cubicBezTo>
                      <a:cubicBezTo>
                        <a:pt x="12" y="29"/>
                        <a:pt x="8" y="27"/>
                        <a:pt x="8" y="27"/>
                      </a:cubicBezTo>
                      <a:cubicBezTo>
                        <a:pt x="2" y="14"/>
                        <a:pt x="2" y="14"/>
                        <a:pt x="2" y="14"/>
                      </a:cubicBezTo>
                      <a:cubicBezTo>
                        <a:pt x="0" y="1"/>
                        <a:pt x="0" y="1"/>
                        <a:pt x="0" y="1"/>
                      </a:cubicBezTo>
                      <a:cubicBezTo>
                        <a:pt x="0" y="1"/>
                        <a:pt x="3" y="1"/>
                        <a:pt x="4" y="2"/>
                      </a:cubicBezTo>
                      <a:cubicBezTo>
                        <a:pt x="4" y="2"/>
                        <a:pt x="10" y="0"/>
                        <a:pt x="11" y="1"/>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1" name="Freeform 21"/>
                <p:cNvSpPr/>
                <p:nvPr/>
              </p:nvSpPr>
              <p:spPr bwMode="auto">
                <a:xfrm>
                  <a:off x="2976562" y="2351486"/>
                  <a:ext cx="108347" cy="273844"/>
                </a:xfrm>
                <a:custGeom>
                  <a:avLst/>
                  <a:gdLst>
                    <a:gd name="T0" fmla="*/ 10 w 23"/>
                    <a:gd name="T1" fmla="*/ 56 h 58"/>
                    <a:gd name="T2" fmla="*/ 18 w 23"/>
                    <a:gd name="T3" fmla="*/ 56 h 58"/>
                    <a:gd name="T4" fmla="*/ 23 w 23"/>
                    <a:gd name="T5" fmla="*/ 45 h 58"/>
                    <a:gd name="T6" fmla="*/ 22 w 23"/>
                    <a:gd name="T7" fmla="*/ 27 h 58"/>
                    <a:gd name="T8" fmla="*/ 17 w 23"/>
                    <a:gd name="T9" fmla="*/ 8 h 58"/>
                    <a:gd name="T10" fmla="*/ 9 w 23"/>
                    <a:gd name="T11" fmla="*/ 0 h 58"/>
                    <a:gd name="T12" fmla="*/ 7 w 23"/>
                    <a:gd name="T13" fmla="*/ 2 h 58"/>
                    <a:gd name="T14" fmla="*/ 5 w 23"/>
                    <a:gd name="T15" fmla="*/ 4 h 58"/>
                    <a:gd name="T16" fmla="*/ 0 w 23"/>
                    <a:gd name="T17" fmla="*/ 5 h 58"/>
                    <a:gd name="T18" fmla="*/ 5 w 23"/>
                    <a:gd name="T19" fmla="*/ 9 h 58"/>
                    <a:gd name="T20" fmla="*/ 8 w 23"/>
                    <a:gd name="T21" fmla="*/ 17 h 58"/>
                    <a:gd name="T22" fmla="*/ 8 w 23"/>
                    <a:gd name="T23" fmla="*/ 34 h 58"/>
                    <a:gd name="T24" fmla="*/ 8 w 23"/>
                    <a:gd name="T25" fmla="*/ 41 h 58"/>
                    <a:gd name="T26" fmla="*/ 10 w 23"/>
                    <a:gd name="T27"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8">
                      <a:moveTo>
                        <a:pt x="10" y="56"/>
                      </a:moveTo>
                      <a:cubicBezTo>
                        <a:pt x="10" y="56"/>
                        <a:pt x="16" y="58"/>
                        <a:pt x="18" y="56"/>
                      </a:cubicBezTo>
                      <a:cubicBezTo>
                        <a:pt x="21" y="54"/>
                        <a:pt x="23" y="45"/>
                        <a:pt x="23" y="45"/>
                      </a:cubicBezTo>
                      <a:cubicBezTo>
                        <a:pt x="22" y="27"/>
                        <a:pt x="22" y="27"/>
                        <a:pt x="22" y="27"/>
                      </a:cubicBezTo>
                      <a:cubicBezTo>
                        <a:pt x="22" y="27"/>
                        <a:pt x="19" y="10"/>
                        <a:pt x="17" y="8"/>
                      </a:cubicBezTo>
                      <a:cubicBezTo>
                        <a:pt x="15" y="6"/>
                        <a:pt x="10" y="4"/>
                        <a:pt x="9" y="0"/>
                      </a:cubicBezTo>
                      <a:cubicBezTo>
                        <a:pt x="9" y="0"/>
                        <a:pt x="8" y="0"/>
                        <a:pt x="7" y="2"/>
                      </a:cubicBezTo>
                      <a:cubicBezTo>
                        <a:pt x="5" y="4"/>
                        <a:pt x="5" y="4"/>
                        <a:pt x="5" y="4"/>
                      </a:cubicBezTo>
                      <a:cubicBezTo>
                        <a:pt x="5" y="4"/>
                        <a:pt x="2" y="3"/>
                        <a:pt x="0" y="5"/>
                      </a:cubicBezTo>
                      <a:cubicBezTo>
                        <a:pt x="0" y="5"/>
                        <a:pt x="4" y="7"/>
                        <a:pt x="5" y="9"/>
                      </a:cubicBezTo>
                      <a:cubicBezTo>
                        <a:pt x="6" y="10"/>
                        <a:pt x="8" y="17"/>
                        <a:pt x="8" y="17"/>
                      </a:cubicBezTo>
                      <a:cubicBezTo>
                        <a:pt x="8" y="34"/>
                        <a:pt x="8" y="34"/>
                        <a:pt x="8" y="34"/>
                      </a:cubicBezTo>
                      <a:cubicBezTo>
                        <a:pt x="8" y="41"/>
                        <a:pt x="8" y="41"/>
                        <a:pt x="8" y="41"/>
                      </a:cubicBezTo>
                      <a:cubicBezTo>
                        <a:pt x="8" y="41"/>
                        <a:pt x="9" y="55"/>
                        <a:pt x="10" y="5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22"/>
                <p:cNvSpPr/>
                <p:nvPr/>
              </p:nvSpPr>
              <p:spPr bwMode="auto">
                <a:xfrm>
                  <a:off x="2976562" y="2356248"/>
                  <a:ext cx="103584" cy="179784"/>
                </a:xfrm>
                <a:custGeom>
                  <a:avLst/>
                  <a:gdLst>
                    <a:gd name="T0" fmla="*/ 22 w 22"/>
                    <a:gd name="T1" fmla="*/ 26 h 38"/>
                    <a:gd name="T2" fmla="*/ 21 w 22"/>
                    <a:gd name="T3" fmla="*/ 20 h 38"/>
                    <a:gd name="T4" fmla="*/ 14 w 22"/>
                    <a:gd name="T5" fmla="*/ 9 h 38"/>
                    <a:gd name="T6" fmla="*/ 7 w 22"/>
                    <a:gd name="T7" fmla="*/ 0 h 38"/>
                    <a:gd name="T8" fmla="*/ 7 w 22"/>
                    <a:gd name="T9" fmla="*/ 0 h 38"/>
                    <a:gd name="T10" fmla="*/ 16 w 22"/>
                    <a:gd name="T11" fmla="*/ 15 h 38"/>
                    <a:gd name="T12" fmla="*/ 14 w 22"/>
                    <a:gd name="T13" fmla="*/ 15 h 38"/>
                    <a:gd name="T14" fmla="*/ 9 w 22"/>
                    <a:gd name="T15" fmla="*/ 13 h 38"/>
                    <a:gd name="T16" fmla="*/ 1 w 22"/>
                    <a:gd name="T17" fmla="*/ 3 h 38"/>
                    <a:gd name="T18" fmla="*/ 0 w 22"/>
                    <a:gd name="T19" fmla="*/ 4 h 38"/>
                    <a:gd name="T20" fmla="*/ 5 w 22"/>
                    <a:gd name="T21" fmla="*/ 8 h 38"/>
                    <a:gd name="T22" fmla="*/ 7 w 22"/>
                    <a:gd name="T23" fmla="*/ 16 h 38"/>
                    <a:gd name="T24" fmla="*/ 8 w 22"/>
                    <a:gd name="T25" fmla="*/ 31 h 38"/>
                    <a:gd name="T26" fmla="*/ 15 w 22"/>
                    <a:gd name="T27" fmla="*/ 33 h 38"/>
                    <a:gd name="T28" fmla="*/ 14 w 22"/>
                    <a:gd name="T29" fmla="*/ 38 h 38"/>
                    <a:gd name="T30" fmla="*/ 22 w 22"/>
                    <a:gd name="T31" fmla="*/ 31 h 38"/>
                    <a:gd name="T32" fmla="*/ 22 w 22"/>
                    <a:gd name="T3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8">
                      <a:moveTo>
                        <a:pt x="22" y="26"/>
                      </a:moveTo>
                      <a:cubicBezTo>
                        <a:pt x="22" y="26"/>
                        <a:pt x="21" y="24"/>
                        <a:pt x="21" y="20"/>
                      </a:cubicBezTo>
                      <a:cubicBezTo>
                        <a:pt x="19" y="18"/>
                        <a:pt x="14" y="10"/>
                        <a:pt x="14" y="9"/>
                      </a:cubicBezTo>
                      <a:cubicBezTo>
                        <a:pt x="13" y="8"/>
                        <a:pt x="9" y="3"/>
                        <a:pt x="7" y="0"/>
                      </a:cubicBezTo>
                      <a:cubicBezTo>
                        <a:pt x="7" y="0"/>
                        <a:pt x="7" y="0"/>
                        <a:pt x="7" y="0"/>
                      </a:cubicBezTo>
                      <a:cubicBezTo>
                        <a:pt x="10" y="5"/>
                        <a:pt x="16" y="15"/>
                        <a:pt x="16" y="15"/>
                      </a:cubicBezTo>
                      <a:cubicBezTo>
                        <a:pt x="16" y="15"/>
                        <a:pt x="15" y="15"/>
                        <a:pt x="14" y="15"/>
                      </a:cubicBezTo>
                      <a:cubicBezTo>
                        <a:pt x="14" y="15"/>
                        <a:pt x="9" y="13"/>
                        <a:pt x="9" y="13"/>
                      </a:cubicBezTo>
                      <a:cubicBezTo>
                        <a:pt x="9" y="9"/>
                        <a:pt x="5" y="5"/>
                        <a:pt x="1" y="3"/>
                      </a:cubicBezTo>
                      <a:cubicBezTo>
                        <a:pt x="1" y="3"/>
                        <a:pt x="1" y="4"/>
                        <a:pt x="0" y="4"/>
                      </a:cubicBezTo>
                      <a:cubicBezTo>
                        <a:pt x="0" y="4"/>
                        <a:pt x="4" y="6"/>
                        <a:pt x="5" y="8"/>
                      </a:cubicBezTo>
                      <a:cubicBezTo>
                        <a:pt x="6" y="9"/>
                        <a:pt x="7" y="16"/>
                        <a:pt x="7" y="16"/>
                      </a:cubicBezTo>
                      <a:cubicBezTo>
                        <a:pt x="8" y="31"/>
                        <a:pt x="8" y="31"/>
                        <a:pt x="8" y="31"/>
                      </a:cubicBezTo>
                      <a:cubicBezTo>
                        <a:pt x="11" y="32"/>
                        <a:pt x="14" y="32"/>
                        <a:pt x="15" y="33"/>
                      </a:cubicBezTo>
                      <a:cubicBezTo>
                        <a:pt x="15" y="34"/>
                        <a:pt x="14" y="37"/>
                        <a:pt x="14" y="38"/>
                      </a:cubicBezTo>
                      <a:cubicBezTo>
                        <a:pt x="15" y="36"/>
                        <a:pt x="19" y="33"/>
                        <a:pt x="22" y="31"/>
                      </a:cubicBez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23"/>
                <p:cNvSpPr/>
                <p:nvPr/>
              </p:nvSpPr>
              <p:spPr bwMode="auto">
                <a:xfrm>
                  <a:off x="3146822" y="2493170"/>
                  <a:ext cx="19050" cy="14287"/>
                </a:xfrm>
                <a:custGeom>
                  <a:avLst/>
                  <a:gdLst>
                    <a:gd name="T0" fmla="*/ 4 w 4"/>
                    <a:gd name="T1" fmla="*/ 3 h 3"/>
                    <a:gd name="T2" fmla="*/ 4 w 4"/>
                    <a:gd name="T3" fmla="*/ 2 h 3"/>
                    <a:gd name="T4" fmla="*/ 4 w 4"/>
                    <a:gd name="T5" fmla="*/ 2 h 3"/>
                    <a:gd name="T6" fmla="*/ 1 w 4"/>
                    <a:gd name="T7" fmla="*/ 0 h 3"/>
                    <a:gd name="T8" fmla="*/ 4 w 4"/>
                    <a:gd name="T9" fmla="*/ 3 h 3"/>
                    <a:gd name="T10" fmla="*/ 4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4" y="3"/>
                      </a:moveTo>
                      <a:cubicBezTo>
                        <a:pt x="4" y="2"/>
                        <a:pt x="4" y="2"/>
                        <a:pt x="4" y="2"/>
                      </a:cubicBezTo>
                      <a:cubicBezTo>
                        <a:pt x="4" y="2"/>
                        <a:pt x="4" y="2"/>
                        <a:pt x="4" y="2"/>
                      </a:cubicBezTo>
                      <a:cubicBezTo>
                        <a:pt x="1" y="1"/>
                        <a:pt x="1" y="0"/>
                        <a:pt x="1" y="0"/>
                      </a:cubicBezTo>
                      <a:cubicBezTo>
                        <a:pt x="0" y="1"/>
                        <a:pt x="2" y="2"/>
                        <a:pt x="4" y="3"/>
                      </a:cubicBezTo>
                      <a:cubicBezTo>
                        <a:pt x="4" y="3"/>
                        <a:pt x="4" y="3"/>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4" name="Freeform 24"/>
                <p:cNvSpPr/>
                <p:nvPr/>
              </p:nvSpPr>
              <p:spPr bwMode="auto">
                <a:xfrm>
                  <a:off x="3000375" y="2422923"/>
                  <a:ext cx="70247" cy="60722"/>
                </a:xfrm>
                <a:custGeom>
                  <a:avLst/>
                  <a:gdLst>
                    <a:gd name="T0" fmla="*/ 2 w 15"/>
                    <a:gd name="T1" fmla="*/ 3 h 13"/>
                    <a:gd name="T2" fmla="*/ 7 w 15"/>
                    <a:gd name="T3" fmla="*/ 8 h 13"/>
                    <a:gd name="T4" fmla="*/ 11 w 15"/>
                    <a:gd name="T5" fmla="*/ 13 h 13"/>
                    <a:gd name="T6" fmla="*/ 15 w 15"/>
                    <a:gd name="T7" fmla="*/ 12 h 13"/>
                    <a:gd name="T8" fmla="*/ 15 w 15"/>
                    <a:gd name="T9" fmla="*/ 7 h 13"/>
                    <a:gd name="T10" fmla="*/ 9 w 15"/>
                    <a:gd name="T11" fmla="*/ 5 h 13"/>
                    <a:gd name="T12" fmla="*/ 5 w 15"/>
                    <a:gd name="T13" fmla="*/ 1 h 13"/>
                    <a:gd name="T14" fmla="*/ 3 w 15"/>
                    <a:gd name="T15" fmla="*/ 1 h 13"/>
                    <a:gd name="T16" fmla="*/ 2 w 15"/>
                    <a:gd name="T17" fmla="*/ 1 h 13"/>
                    <a:gd name="T18" fmla="*/ 1 w 15"/>
                    <a:gd name="T19" fmla="*/ 2 h 13"/>
                    <a:gd name="T20" fmla="*/ 2 w 15"/>
                    <a:gd name="T2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2" y="3"/>
                      </a:moveTo>
                      <a:cubicBezTo>
                        <a:pt x="2" y="3"/>
                        <a:pt x="6" y="7"/>
                        <a:pt x="7" y="8"/>
                      </a:cubicBezTo>
                      <a:cubicBezTo>
                        <a:pt x="8" y="10"/>
                        <a:pt x="9" y="13"/>
                        <a:pt x="11" y="13"/>
                      </a:cubicBezTo>
                      <a:cubicBezTo>
                        <a:pt x="13" y="12"/>
                        <a:pt x="15" y="12"/>
                        <a:pt x="15" y="12"/>
                      </a:cubicBezTo>
                      <a:cubicBezTo>
                        <a:pt x="15" y="7"/>
                        <a:pt x="15" y="7"/>
                        <a:pt x="15" y="7"/>
                      </a:cubicBezTo>
                      <a:cubicBezTo>
                        <a:pt x="15" y="7"/>
                        <a:pt x="9" y="5"/>
                        <a:pt x="9" y="5"/>
                      </a:cubicBezTo>
                      <a:cubicBezTo>
                        <a:pt x="9" y="4"/>
                        <a:pt x="8" y="2"/>
                        <a:pt x="5" y="1"/>
                      </a:cubicBezTo>
                      <a:cubicBezTo>
                        <a:pt x="3" y="1"/>
                        <a:pt x="3" y="1"/>
                        <a:pt x="3" y="1"/>
                      </a:cubicBezTo>
                      <a:cubicBezTo>
                        <a:pt x="3" y="1"/>
                        <a:pt x="3" y="0"/>
                        <a:pt x="2" y="1"/>
                      </a:cubicBezTo>
                      <a:cubicBezTo>
                        <a:pt x="2" y="2"/>
                        <a:pt x="0" y="2"/>
                        <a:pt x="1" y="2"/>
                      </a:cubicBezTo>
                      <a:cubicBezTo>
                        <a:pt x="1" y="2"/>
                        <a:pt x="1" y="3"/>
                        <a:pt x="2" y="3"/>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5" name="Freeform 25"/>
                <p:cNvSpPr/>
                <p:nvPr/>
              </p:nvSpPr>
              <p:spPr bwMode="auto">
                <a:xfrm>
                  <a:off x="3070622" y="2459833"/>
                  <a:ext cx="19050" cy="28575"/>
                </a:xfrm>
                <a:custGeom>
                  <a:avLst/>
                  <a:gdLst>
                    <a:gd name="T0" fmla="*/ 4 w 4"/>
                    <a:gd name="T1" fmla="*/ 5 h 6"/>
                    <a:gd name="T2" fmla="*/ 0 w 4"/>
                    <a:gd name="T3" fmla="*/ 6 h 6"/>
                    <a:gd name="T4" fmla="*/ 0 w 4"/>
                    <a:gd name="T5" fmla="*/ 0 h 6"/>
                    <a:gd name="T6" fmla="*/ 4 w 4"/>
                    <a:gd name="T7" fmla="*/ 5 h 6"/>
                  </a:gdLst>
                  <a:ahLst/>
                  <a:cxnLst>
                    <a:cxn ang="0">
                      <a:pos x="T0" y="T1"/>
                    </a:cxn>
                    <a:cxn ang="0">
                      <a:pos x="T2" y="T3"/>
                    </a:cxn>
                    <a:cxn ang="0">
                      <a:pos x="T4" y="T5"/>
                    </a:cxn>
                    <a:cxn ang="0">
                      <a:pos x="T6" y="T7"/>
                    </a:cxn>
                  </a:cxnLst>
                  <a:rect l="0" t="0" r="r" b="b"/>
                  <a:pathLst>
                    <a:path w="4" h="6">
                      <a:moveTo>
                        <a:pt x="4" y="5"/>
                      </a:moveTo>
                      <a:cubicBezTo>
                        <a:pt x="0" y="6"/>
                        <a:pt x="0" y="6"/>
                        <a:pt x="0" y="6"/>
                      </a:cubicBezTo>
                      <a:cubicBezTo>
                        <a:pt x="0" y="0"/>
                        <a:pt x="0" y="0"/>
                        <a:pt x="0" y="0"/>
                      </a:cubicBezTo>
                      <a:cubicBezTo>
                        <a:pt x="0" y="0"/>
                        <a:pt x="3" y="2"/>
                        <a:pt x="4" y="5"/>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6" name="Freeform 26"/>
                <p:cNvSpPr/>
                <p:nvPr/>
              </p:nvSpPr>
              <p:spPr bwMode="auto">
                <a:xfrm>
                  <a:off x="3070622" y="2341961"/>
                  <a:ext cx="100012" cy="155972"/>
                </a:xfrm>
                <a:custGeom>
                  <a:avLst/>
                  <a:gdLst>
                    <a:gd name="T0" fmla="*/ 0 w 21"/>
                    <a:gd name="T1" fmla="*/ 25 h 33"/>
                    <a:gd name="T2" fmla="*/ 2 w 21"/>
                    <a:gd name="T3" fmla="*/ 33 h 33"/>
                    <a:gd name="T4" fmla="*/ 12 w 21"/>
                    <a:gd name="T5" fmla="*/ 28 h 33"/>
                    <a:gd name="T6" fmla="*/ 20 w 21"/>
                    <a:gd name="T7" fmla="*/ 25 h 33"/>
                    <a:gd name="T8" fmla="*/ 19 w 21"/>
                    <a:gd name="T9" fmla="*/ 16 h 33"/>
                    <a:gd name="T10" fmla="*/ 13 w 21"/>
                    <a:gd name="T11" fmla="*/ 4 h 33"/>
                    <a:gd name="T12" fmla="*/ 10 w 21"/>
                    <a:gd name="T13" fmla="*/ 1 h 33"/>
                    <a:gd name="T14" fmla="*/ 10 w 21"/>
                    <a:gd name="T15" fmla="*/ 17 h 33"/>
                    <a:gd name="T16" fmla="*/ 10 w 21"/>
                    <a:gd name="T17" fmla="*/ 19 h 33"/>
                    <a:gd name="T18" fmla="*/ 0 w 21"/>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0" y="25"/>
                      </a:moveTo>
                      <a:cubicBezTo>
                        <a:pt x="2" y="33"/>
                        <a:pt x="2" y="33"/>
                        <a:pt x="2" y="33"/>
                      </a:cubicBezTo>
                      <a:cubicBezTo>
                        <a:pt x="2" y="33"/>
                        <a:pt x="11" y="29"/>
                        <a:pt x="12" y="28"/>
                      </a:cubicBezTo>
                      <a:cubicBezTo>
                        <a:pt x="14" y="27"/>
                        <a:pt x="20" y="25"/>
                        <a:pt x="20" y="25"/>
                      </a:cubicBezTo>
                      <a:cubicBezTo>
                        <a:pt x="21" y="24"/>
                        <a:pt x="20" y="18"/>
                        <a:pt x="19" y="16"/>
                      </a:cubicBezTo>
                      <a:cubicBezTo>
                        <a:pt x="18" y="13"/>
                        <a:pt x="14" y="5"/>
                        <a:pt x="13" y="4"/>
                      </a:cubicBezTo>
                      <a:cubicBezTo>
                        <a:pt x="12" y="3"/>
                        <a:pt x="11" y="0"/>
                        <a:pt x="10" y="1"/>
                      </a:cubicBezTo>
                      <a:cubicBezTo>
                        <a:pt x="10" y="1"/>
                        <a:pt x="8" y="9"/>
                        <a:pt x="10" y="17"/>
                      </a:cubicBezTo>
                      <a:cubicBezTo>
                        <a:pt x="10" y="19"/>
                        <a:pt x="10" y="19"/>
                        <a:pt x="10" y="19"/>
                      </a:cubicBezTo>
                      <a:lnTo>
                        <a:pt x="0" y="25"/>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7" name="Freeform 27"/>
                <p:cNvSpPr/>
                <p:nvPr/>
              </p:nvSpPr>
              <p:spPr bwMode="auto">
                <a:xfrm>
                  <a:off x="3070622" y="2341961"/>
                  <a:ext cx="90487" cy="141684"/>
                </a:xfrm>
                <a:custGeom>
                  <a:avLst/>
                  <a:gdLst>
                    <a:gd name="T0" fmla="*/ 14 w 19"/>
                    <a:gd name="T1" fmla="*/ 18 h 30"/>
                    <a:gd name="T2" fmla="*/ 18 w 19"/>
                    <a:gd name="T3" fmla="*/ 19 h 30"/>
                    <a:gd name="T4" fmla="*/ 14 w 19"/>
                    <a:gd name="T5" fmla="*/ 16 h 30"/>
                    <a:gd name="T6" fmla="*/ 14 w 19"/>
                    <a:gd name="T7" fmla="*/ 11 h 30"/>
                    <a:gd name="T8" fmla="*/ 11 w 19"/>
                    <a:gd name="T9" fmla="*/ 11 h 30"/>
                    <a:gd name="T10" fmla="*/ 13 w 19"/>
                    <a:gd name="T11" fmla="*/ 8 h 30"/>
                    <a:gd name="T12" fmla="*/ 11 w 19"/>
                    <a:gd name="T13" fmla="*/ 8 h 30"/>
                    <a:gd name="T14" fmla="*/ 12 w 19"/>
                    <a:gd name="T15" fmla="*/ 5 h 30"/>
                    <a:gd name="T16" fmla="*/ 11 w 19"/>
                    <a:gd name="T17" fmla="*/ 6 h 30"/>
                    <a:gd name="T18" fmla="*/ 12 w 19"/>
                    <a:gd name="T19" fmla="*/ 2 h 30"/>
                    <a:gd name="T20" fmla="*/ 10 w 19"/>
                    <a:gd name="T21" fmla="*/ 1 h 30"/>
                    <a:gd name="T22" fmla="*/ 10 w 19"/>
                    <a:gd name="T23" fmla="*/ 17 h 30"/>
                    <a:gd name="T24" fmla="*/ 10 w 19"/>
                    <a:gd name="T25" fmla="*/ 19 h 30"/>
                    <a:gd name="T26" fmla="*/ 0 w 19"/>
                    <a:gd name="T27" fmla="*/ 25 h 30"/>
                    <a:gd name="T28" fmla="*/ 1 w 19"/>
                    <a:gd name="T29" fmla="*/ 30 h 30"/>
                    <a:gd name="T30" fmla="*/ 4 w 19"/>
                    <a:gd name="T31" fmla="*/ 27 h 30"/>
                    <a:gd name="T32" fmla="*/ 13 w 19"/>
                    <a:gd name="T33" fmla="*/ 25 h 30"/>
                    <a:gd name="T34" fmla="*/ 8 w 19"/>
                    <a:gd name="T35" fmla="*/ 24 h 30"/>
                    <a:gd name="T36" fmla="*/ 12 w 19"/>
                    <a:gd name="T37" fmla="*/ 23 h 30"/>
                    <a:gd name="T38" fmla="*/ 19 w 19"/>
                    <a:gd name="T39" fmla="*/ 23 h 30"/>
                    <a:gd name="T40" fmla="*/ 14 w 19"/>
                    <a:gd name="T4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0">
                      <a:moveTo>
                        <a:pt x="14" y="18"/>
                      </a:moveTo>
                      <a:cubicBezTo>
                        <a:pt x="14" y="16"/>
                        <a:pt x="18" y="19"/>
                        <a:pt x="18" y="19"/>
                      </a:cubicBezTo>
                      <a:cubicBezTo>
                        <a:pt x="16" y="16"/>
                        <a:pt x="14" y="16"/>
                        <a:pt x="14" y="16"/>
                      </a:cubicBezTo>
                      <a:cubicBezTo>
                        <a:pt x="13" y="14"/>
                        <a:pt x="14" y="11"/>
                        <a:pt x="14" y="11"/>
                      </a:cubicBezTo>
                      <a:cubicBezTo>
                        <a:pt x="12" y="10"/>
                        <a:pt x="11" y="11"/>
                        <a:pt x="11" y="11"/>
                      </a:cubicBezTo>
                      <a:cubicBezTo>
                        <a:pt x="11" y="9"/>
                        <a:pt x="13" y="8"/>
                        <a:pt x="13" y="8"/>
                      </a:cubicBezTo>
                      <a:cubicBezTo>
                        <a:pt x="11" y="8"/>
                        <a:pt x="11" y="8"/>
                        <a:pt x="11" y="8"/>
                      </a:cubicBezTo>
                      <a:cubicBezTo>
                        <a:pt x="11" y="7"/>
                        <a:pt x="12" y="5"/>
                        <a:pt x="12" y="5"/>
                      </a:cubicBezTo>
                      <a:cubicBezTo>
                        <a:pt x="11" y="6"/>
                        <a:pt x="11" y="6"/>
                        <a:pt x="11" y="6"/>
                      </a:cubicBezTo>
                      <a:cubicBezTo>
                        <a:pt x="11" y="5"/>
                        <a:pt x="11" y="3"/>
                        <a:pt x="12" y="2"/>
                      </a:cubicBezTo>
                      <a:cubicBezTo>
                        <a:pt x="11" y="1"/>
                        <a:pt x="11" y="0"/>
                        <a:pt x="10" y="1"/>
                      </a:cubicBezTo>
                      <a:cubicBezTo>
                        <a:pt x="10" y="1"/>
                        <a:pt x="8" y="9"/>
                        <a:pt x="10" y="17"/>
                      </a:cubicBezTo>
                      <a:cubicBezTo>
                        <a:pt x="10" y="19"/>
                        <a:pt x="10" y="19"/>
                        <a:pt x="10" y="19"/>
                      </a:cubicBezTo>
                      <a:cubicBezTo>
                        <a:pt x="0" y="25"/>
                        <a:pt x="0" y="25"/>
                        <a:pt x="0" y="25"/>
                      </a:cubicBezTo>
                      <a:cubicBezTo>
                        <a:pt x="0" y="25"/>
                        <a:pt x="0" y="27"/>
                        <a:pt x="1" y="30"/>
                      </a:cubicBezTo>
                      <a:cubicBezTo>
                        <a:pt x="4" y="27"/>
                        <a:pt x="4" y="27"/>
                        <a:pt x="4" y="27"/>
                      </a:cubicBezTo>
                      <a:cubicBezTo>
                        <a:pt x="7" y="28"/>
                        <a:pt x="13" y="25"/>
                        <a:pt x="13" y="25"/>
                      </a:cubicBezTo>
                      <a:cubicBezTo>
                        <a:pt x="11" y="25"/>
                        <a:pt x="8" y="24"/>
                        <a:pt x="8" y="24"/>
                      </a:cubicBezTo>
                      <a:cubicBezTo>
                        <a:pt x="12" y="23"/>
                        <a:pt x="12" y="23"/>
                        <a:pt x="12" y="23"/>
                      </a:cubicBezTo>
                      <a:cubicBezTo>
                        <a:pt x="15" y="25"/>
                        <a:pt x="19" y="23"/>
                        <a:pt x="19" y="23"/>
                      </a:cubicBezTo>
                      <a:cubicBezTo>
                        <a:pt x="19" y="23"/>
                        <a:pt x="13" y="20"/>
                        <a:pt x="14" y="1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8" name="Freeform 28"/>
                <p:cNvSpPr/>
                <p:nvPr/>
              </p:nvSpPr>
              <p:spPr bwMode="auto">
                <a:xfrm>
                  <a:off x="3094434" y="2418161"/>
                  <a:ext cx="23812" cy="23812"/>
                </a:xfrm>
                <a:custGeom>
                  <a:avLst/>
                  <a:gdLst>
                    <a:gd name="T0" fmla="*/ 0 w 5"/>
                    <a:gd name="T1" fmla="*/ 1 h 5"/>
                    <a:gd name="T2" fmla="*/ 1 w 5"/>
                    <a:gd name="T3" fmla="*/ 5 h 5"/>
                    <a:gd name="T4" fmla="*/ 5 w 5"/>
                    <a:gd name="T5" fmla="*/ 3 h 5"/>
                    <a:gd name="T6" fmla="*/ 5 w 5"/>
                    <a:gd name="T7" fmla="*/ 1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1" y="4"/>
                        <a:pt x="1" y="5"/>
                      </a:cubicBezTo>
                      <a:cubicBezTo>
                        <a:pt x="5" y="3"/>
                        <a:pt x="5" y="3"/>
                        <a:pt x="5" y="3"/>
                      </a:cubicBezTo>
                      <a:cubicBezTo>
                        <a:pt x="5" y="1"/>
                        <a:pt x="5" y="1"/>
                        <a:pt x="5" y="1"/>
                      </a:cubicBezTo>
                      <a:cubicBezTo>
                        <a:pt x="5" y="1"/>
                        <a:pt x="2" y="0"/>
                        <a:pt x="0" y="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9" name="Freeform 29"/>
                <p:cNvSpPr/>
                <p:nvPr/>
              </p:nvSpPr>
              <p:spPr bwMode="auto">
                <a:xfrm>
                  <a:off x="2971800" y="2375298"/>
                  <a:ext cx="127397" cy="113109"/>
                </a:xfrm>
                <a:custGeom>
                  <a:avLst/>
                  <a:gdLst>
                    <a:gd name="T0" fmla="*/ 1 w 27"/>
                    <a:gd name="T1" fmla="*/ 0 h 24"/>
                    <a:gd name="T2" fmla="*/ 0 w 27"/>
                    <a:gd name="T3" fmla="*/ 8 h 24"/>
                    <a:gd name="T4" fmla="*/ 8 w 27"/>
                    <a:gd name="T5" fmla="*/ 23 h 24"/>
                    <a:gd name="T6" fmla="*/ 19 w 27"/>
                    <a:gd name="T7" fmla="*/ 21 h 24"/>
                    <a:gd name="T8" fmla="*/ 27 w 27"/>
                    <a:gd name="T9" fmla="*/ 14 h 24"/>
                    <a:gd name="T10" fmla="*/ 26 w 27"/>
                    <a:gd name="T11" fmla="*/ 10 h 24"/>
                    <a:gd name="T12" fmla="*/ 18 w 27"/>
                    <a:gd name="T13" fmla="*/ 12 h 24"/>
                    <a:gd name="T14" fmla="*/ 13 w 27"/>
                    <a:gd name="T15" fmla="*/ 12 h 24"/>
                    <a:gd name="T16" fmla="*/ 9 w 27"/>
                    <a:gd name="T17" fmla="*/ 14 h 24"/>
                    <a:gd name="T18" fmla="*/ 8 w 27"/>
                    <a:gd name="T19" fmla="*/ 6 h 24"/>
                    <a:gd name="T20" fmla="*/ 1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 y="0"/>
                      </a:moveTo>
                      <a:cubicBezTo>
                        <a:pt x="1" y="0"/>
                        <a:pt x="1" y="5"/>
                        <a:pt x="0" y="8"/>
                      </a:cubicBezTo>
                      <a:cubicBezTo>
                        <a:pt x="0" y="12"/>
                        <a:pt x="4" y="22"/>
                        <a:pt x="8" y="23"/>
                      </a:cubicBezTo>
                      <a:cubicBezTo>
                        <a:pt x="11" y="24"/>
                        <a:pt x="16" y="22"/>
                        <a:pt x="19" y="21"/>
                      </a:cubicBezTo>
                      <a:cubicBezTo>
                        <a:pt x="21" y="19"/>
                        <a:pt x="23" y="16"/>
                        <a:pt x="27" y="14"/>
                      </a:cubicBezTo>
                      <a:cubicBezTo>
                        <a:pt x="26" y="10"/>
                        <a:pt x="26" y="10"/>
                        <a:pt x="26" y="10"/>
                      </a:cubicBezTo>
                      <a:cubicBezTo>
                        <a:pt x="18" y="12"/>
                        <a:pt x="18" y="12"/>
                        <a:pt x="18" y="12"/>
                      </a:cubicBezTo>
                      <a:cubicBezTo>
                        <a:pt x="13" y="12"/>
                        <a:pt x="13" y="12"/>
                        <a:pt x="13" y="12"/>
                      </a:cubicBezTo>
                      <a:cubicBezTo>
                        <a:pt x="9" y="14"/>
                        <a:pt x="9" y="14"/>
                        <a:pt x="9" y="14"/>
                      </a:cubicBezTo>
                      <a:cubicBezTo>
                        <a:pt x="9" y="14"/>
                        <a:pt x="9" y="11"/>
                        <a:pt x="8" y="6"/>
                      </a:cubicBezTo>
                      <a:cubicBezTo>
                        <a:pt x="6" y="1"/>
                        <a:pt x="3" y="0"/>
                        <a:pt x="1" y="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30"/>
                <p:cNvSpPr/>
                <p:nvPr/>
              </p:nvSpPr>
              <p:spPr bwMode="auto">
                <a:xfrm>
                  <a:off x="2995612" y="2422923"/>
                  <a:ext cx="38100" cy="32147"/>
                </a:xfrm>
                <a:custGeom>
                  <a:avLst/>
                  <a:gdLst>
                    <a:gd name="T0" fmla="*/ 4 w 8"/>
                    <a:gd name="T1" fmla="*/ 5 h 7"/>
                    <a:gd name="T2" fmla="*/ 7 w 8"/>
                    <a:gd name="T3" fmla="*/ 3 h 7"/>
                    <a:gd name="T4" fmla="*/ 8 w 8"/>
                    <a:gd name="T5" fmla="*/ 2 h 7"/>
                    <a:gd name="T6" fmla="*/ 4 w 8"/>
                    <a:gd name="T7" fmla="*/ 2 h 7"/>
                    <a:gd name="T8" fmla="*/ 2 w 8"/>
                    <a:gd name="T9" fmla="*/ 2 h 7"/>
                    <a:gd name="T10" fmla="*/ 2 w 8"/>
                    <a:gd name="T11" fmla="*/ 0 h 7"/>
                    <a:gd name="T12" fmla="*/ 1 w 8"/>
                    <a:gd name="T13" fmla="*/ 2 h 7"/>
                    <a:gd name="T14" fmla="*/ 2 w 8"/>
                    <a:gd name="T15" fmla="*/ 4 h 7"/>
                    <a:gd name="T16" fmla="*/ 2 w 8"/>
                    <a:gd name="T17" fmla="*/ 5 h 7"/>
                    <a:gd name="T18" fmla="*/ 3 w 8"/>
                    <a:gd name="T19" fmla="*/ 7 h 7"/>
                    <a:gd name="T20" fmla="*/ 4 w 8"/>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4" y="5"/>
                      </a:moveTo>
                      <a:cubicBezTo>
                        <a:pt x="4" y="5"/>
                        <a:pt x="6" y="4"/>
                        <a:pt x="7" y="3"/>
                      </a:cubicBezTo>
                      <a:cubicBezTo>
                        <a:pt x="7" y="3"/>
                        <a:pt x="8" y="2"/>
                        <a:pt x="8" y="2"/>
                      </a:cubicBezTo>
                      <a:cubicBezTo>
                        <a:pt x="4" y="2"/>
                        <a:pt x="4" y="2"/>
                        <a:pt x="4" y="2"/>
                      </a:cubicBezTo>
                      <a:cubicBezTo>
                        <a:pt x="2" y="2"/>
                        <a:pt x="2" y="2"/>
                        <a:pt x="2" y="2"/>
                      </a:cubicBezTo>
                      <a:cubicBezTo>
                        <a:pt x="2" y="0"/>
                        <a:pt x="2" y="0"/>
                        <a:pt x="2" y="0"/>
                      </a:cubicBezTo>
                      <a:cubicBezTo>
                        <a:pt x="2" y="0"/>
                        <a:pt x="0" y="1"/>
                        <a:pt x="1" y="2"/>
                      </a:cubicBezTo>
                      <a:cubicBezTo>
                        <a:pt x="1" y="3"/>
                        <a:pt x="2" y="4"/>
                        <a:pt x="2" y="4"/>
                      </a:cubicBezTo>
                      <a:cubicBezTo>
                        <a:pt x="2" y="5"/>
                        <a:pt x="2" y="5"/>
                        <a:pt x="2" y="5"/>
                      </a:cubicBezTo>
                      <a:cubicBezTo>
                        <a:pt x="3" y="7"/>
                        <a:pt x="3" y="7"/>
                        <a:pt x="3" y="7"/>
                      </a:cubicBezTo>
                      <a:cubicBezTo>
                        <a:pt x="3" y="7"/>
                        <a:pt x="3" y="5"/>
                        <a:pt x="4"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1" name="Freeform 31"/>
                <p:cNvSpPr>
                  <a:spLocks noEditPoints="1"/>
                </p:cNvSpPr>
                <p:nvPr/>
              </p:nvSpPr>
              <p:spPr bwMode="auto">
                <a:xfrm>
                  <a:off x="2971800" y="2389586"/>
                  <a:ext cx="127397" cy="98822"/>
                </a:xfrm>
                <a:custGeom>
                  <a:avLst/>
                  <a:gdLst>
                    <a:gd name="T0" fmla="*/ 27 w 27"/>
                    <a:gd name="T1" fmla="*/ 11 h 21"/>
                    <a:gd name="T2" fmla="*/ 26 w 27"/>
                    <a:gd name="T3" fmla="*/ 9 h 21"/>
                    <a:gd name="T4" fmla="*/ 21 w 27"/>
                    <a:gd name="T5" fmla="*/ 10 h 21"/>
                    <a:gd name="T6" fmla="*/ 16 w 27"/>
                    <a:gd name="T7" fmla="*/ 13 h 21"/>
                    <a:gd name="T8" fmla="*/ 16 w 27"/>
                    <a:gd name="T9" fmla="*/ 11 h 21"/>
                    <a:gd name="T10" fmla="*/ 13 w 27"/>
                    <a:gd name="T11" fmla="*/ 14 h 21"/>
                    <a:gd name="T12" fmla="*/ 11 w 27"/>
                    <a:gd name="T13" fmla="*/ 11 h 21"/>
                    <a:gd name="T14" fmla="*/ 9 w 27"/>
                    <a:gd name="T15" fmla="*/ 17 h 21"/>
                    <a:gd name="T16" fmla="*/ 8 w 27"/>
                    <a:gd name="T17" fmla="*/ 16 h 21"/>
                    <a:gd name="T18" fmla="*/ 8 w 27"/>
                    <a:gd name="T19" fmla="*/ 13 h 21"/>
                    <a:gd name="T20" fmla="*/ 5 w 27"/>
                    <a:gd name="T21" fmla="*/ 9 h 21"/>
                    <a:gd name="T22" fmla="*/ 5 w 27"/>
                    <a:gd name="T23" fmla="*/ 6 h 21"/>
                    <a:gd name="T24" fmla="*/ 3 w 27"/>
                    <a:gd name="T25" fmla="*/ 6 h 21"/>
                    <a:gd name="T26" fmla="*/ 5 w 27"/>
                    <a:gd name="T27" fmla="*/ 3 h 21"/>
                    <a:gd name="T28" fmla="*/ 2 w 27"/>
                    <a:gd name="T29" fmla="*/ 2 h 21"/>
                    <a:gd name="T30" fmla="*/ 5 w 27"/>
                    <a:gd name="T31" fmla="*/ 1 h 21"/>
                    <a:gd name="T32" fmla="*/ 4 w 27"/>
                    <a:gd name="T33" fmla="*/ 0 h 21"/>
                    <a:gd name="T34" fmla="*/ 1 w 27"/>
                    <a:gd name="T35" fmla="*/ 0 h 21"/>
                    <a:gd name="T36" fmla="*/ 0 w 27"/>
                    <a:gd name="T37" fmla="*/ 5 h 21"/>
                    <a:gd name="T38" fmla="*/ 8 w 27"/>
                    <a:gd name="T39" fmla="*/ 20 h 21"/>
                    <a:gd name="T40" fmla="*/ 19 w 27"/>
                    <a:gd name="T41" fmla="*/ 18 h 21"/>
                    <a:gd name="T42" fmla="*/ 27 w 27"/>
                    <a:gd name="T43" fmla="*/ 11 h 21"/>
                    <a:gd name="T44" fmla="*/ 3 w 27"/>
                    <a:gd name="T45" fmla="*/ 7 h 21"/>
                    <a:gd name="T46" fmla="*/ 2 w 27"/>
                    <a:gd name="T47" fmla="*/ 8 h 21"/>
                    <a:gd name="T48" fmla="*/ 3 w 27"/>
                    <a:gd name="T4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1">
                      <a:moveTo>
                        <a:pt x="27" y="11"/>
                      </a:moveTo>
                      <a:cubicBezTo>
                        <a:pt x="26" y="9"/>
                        <a:pt x="26" y="9"/>
                        <a:pt x="26" y="9"/>
                      </a:cubicBezTo>
                      <a:cubicBezTo>
                        <a:pt x="25" y="9"/>
                        <a:pt x="22" y="9"/>
                        <a:pt x="21" y="10"/>
                      </a:cubicBezTo>
                      <a:cubicBezTo>
                        <a:pt x="19" y="10"/>
                        <a:pt x="17" y="13"/>
                        <a:pt x="16" y="13"/>
                      </a:cubicBezTo>
                      <a:cubicBezTo>
                        <a:pt x="16" y="13"/>
                        <a:pt x="16" y="11"/>
                        <a:pt x="16" y="11"/>
                      </a:cubicBezTo>
                      <a:cubicBezTo>
                        <a:pt x="13" y="14"/>
                        <a:pt x="13" y="14"/>
                        <a:pt x="13" y="14"/>
                      </a:cubicBezTo>
                      <a:cubicBezTo>
                        <a:pt x="11" y="11"/>
                        <a:pt x="11" y="11"/>
                        <a:pt x="11" y="11"/>
                      </a:cubicBezTo>
                      <a:cubicBezTo>
                        <a:pt x="9" y="12"/>
                        <a:pt x="9" y="17"/>
                        <a:pt x="9" y="17"/>
                      </a:cubicBezTo>
                      <a:cubicBezTo>
                        <a:pt x="9" y="17"/>
                        <a:pt x="9" y="17"/>
                        <a:pt x="8" y="16"/>
                      </a:cubicBezTo>
                      <a:cubicBezTo>
                        <a:pt x="7" y="16"/>
                        <a:pt x="8" y="13"/>
                        <a:pt x="8" y="13"/>
                      </a:cubicBezTo>
                      <a:cubicBezTo>
                        <a:pt x="8" y="13"/>
                        <a:pt x="6" y="10"/>
                        <a:pt x="5" y="9"/>
                      </a:cubicBezTo>
                      <a:cubicBezTo>
                        <a:pt x="4" y="8"/>
                        <a:pt x="5" y="6"/>
                        <a:pt x="5" y="6"/>
                      </a:cubicBezTo>
                      <a:cubicBezTo>
                        <a:pt x="4" y="5"/>
                        <a:pt x="3" y="6"/>
                        <a:pt x="3" y="6"/>
                      </a:cubicBezTo>
                      <a:cubicBezTo>
                        <a:pt x="4" y="5"/>
                        <a:pt x="5" y="3"/>
                        <a:pt x="5" y="3"/>
                      </a:cubicBezTo>
                      <a:cubicBezTo>
                        <a:pt x="4" y="2"/>
                        <a:pt x="2" y="2"/>
                        <a:pt x="2" y="2"/>
                      </a:cubicBezTo>
                      <a:cubicBezTo>
                        <a:pt x="2" y="2"/>
                        <a:pt x="5" y="2"/>
                        <a:pt x="5" y="1"/>
                      </a:cubicBezTo>
                      <a:cubicBezTo>
                        <a:pt x="4" y="1"/>
                        <a:pt x="4" y="1"/>
                        <a:pt x="4" y="0"/>
                      </a:cubicBezTo>
                      <a:cubicBezTo>
                        <a:pt x="4" y="0"/>
                        <a:pt x="2" y="0"/>
                        <a:pt x="1" y="0"/>
                      </a:cubicBezTo>
                      <a:cubicBezTo>
                        <a:pt x="1" y="1"/>
                        <a:pt x="1" y="4"/>
                        <a:pt x="0" y="5"/>
                      </a:cubicBezTo>
                      <a:cubicBezTo>
                        <a:pt x="0" y="9"/>
                        <a:pt x="4" y="19"/>
                        <a:pt x="8" y="20"/>
                      </a:cubicBezTo>
                      <a:cubicBezTo>
                        <a:pt x="11" y="21"/>
                        <a:pt x="16" y="19"/>
                        <a:pt x="19" y="18"/>
                      </a:cubicBezTo>
                      <a:cubicBezTo>
                        <a:pt x="21" y="16"/>
                        <a:pt x="25" y="13"/>
                        <a:pt x="27" y="11"/>
                      </a:cubicBezTo>
                      <a:close/>
                      <a:moveTo>
                        <a:pt x="3" y="7"/>
                      </a:moveTo>
                      <a:cubicBezTo>
                        <a:pt x="3" y="8"/>
                        <a:pt x="2" y="8"/>
                        <a:pt x="2" y="8"/>
                      </a:cubicBezTo>
                      <a:cubicBezTo>
                        <a:pt x="2" y="8"/>
                        <a:pt x="3" y="8"/>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32"/>
                <p:cNvSpPr/>
                <p:nvPr/>
              </p:nvSpPr>
              <p:spPr bwMode="auto">
                <a:xfrm>
                  <a:off x="3005137" y="2422923"/>
                  <a:ext cx="33337" cy="19050"/>
                </a:xfrm>
                <a:custGeom>
                  <a:avLst/>
                  <a:gdLst>
                    <a:gd name="T0" fmla="*/ 7 w 7"/>
                    <a:gd name="T1" fmla="*/ 2 h 4"/>
                    <a:gd name="T2" fmla="*/ 4 w 7"/>
                    <a:gd name="T3" fmla="*/ 0 h 4"/>
                    <a:gd name="T4" fmla="*/ 1 w 7"/>
                    <a:gd name="T5" fmla="*/ 0 h 4"/>
                    <a:gd name="T6" fmla="*/ 0 w 7"/>
                    <a:gd name="T7" fmla="*/ 1 h 4"/>
                    <a:gd name="T8" fmla="*/ 1 w 7"/>
                    <a:gd name="T9" fmla="*/ 2 h 4"/>
                    <a:gd name="T10" fmla="*/ 2 w 7"/>
                    <a:gd name="T11" fmla="*/ 3 h 4"/>
                    <a:gd name="T12" fmla="*/ 3 w 7"/>
                    <a:gd name="T13" fmla="*/ 4 h 4"/>
                    <a:gd name="T14" fmla="*/ 7 w 7"/>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2"/>
                      </a:moveTo>
                      <a:cubicBezTo>
                        <a:pt x="6" y="2"/>
                        <a:pt x="5" y="1"/>
                        <a:pt x="4" y="0"/>
                      </a:cubicBezTo>
                      <a:cubicBezTo>
                        <a:pt x="1" y="0"/>
                        <a:pt x="1" y="0"/>
                        <a:pt x="1" y="0"/>
                      </a:cubicBezTo>
                      <a:cubicBezTo>
                        <a:pt x="1" y="0"/>
                        <a:pt x="1" y="0"/>
                        <a:pt x="0" y="1"/>
                      </a:cubicBezTo>
                      <a:cubicBezTo>
                        <a:pt x="0" y="1"/>
                        <a:pt x="0" y="2"/>
                        <a:pt x="1" y="2"/>
                      </a:cubicBezTo>
                      <a:cubicBezTo>
                        <a:pt x="1" y="2"/>
                        <a:pt x="1" y="3"/>
                        <a:pt x="2" y="3"/>
                      </a:cubicBezTo>
                      <a:cubicBezTo>
                        <a:pt x="2" y="3"/>
                        <a:pt x="3" y="3"/>
                        <a:pt x="3" y="4"/>
                      </a:cubicBezTo>
                      <a:cubicBezTo>
                        <a:pt x="3" y="4"/>
                        <a:pt x="6" y="3"/>
                        <a:pt x="7" y="2"/>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11" name="组合 10"/>
            <p:cNvGrpSpPr/>
            <p:nvPr/>
          </p:nvGrpSpPr>
          <p:grpSpPr>
            <a:xfrm>
              <a:off x="627862" y="3139297"/>
              <a:ext cx="7361863" cy="2808365"/>
              <a:chOff x="2109403" y="3441205"/>
              <a:chExt cx="7361863" cy="2808365"/>
            </a:xfrm>
          </p:grpSpPr>
          <p:sp>
            <p:nvSpPr>
              <p:cNvPr id="14" name="矩形 13"/>
              <p:cNvSpPr/>
              <p:nvPr/>
            </p:nvSpPr>
            <p:spPr>
              <a:xfrm>
                <a:off x="3437450" y="3591173"/>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09403" y="4922215"/>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3437450" y="3591173"/>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flipH="1">
                <a:off x="2114321" y="4922215"/>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632007" y="3785629"/>
                <a:ext cx="1008525" cy="1008000"/>
              </a:xfrm>
              <a:prstGeom prst="ellipse">
                <a:avLst/>
              </a:prstGeom>
              <a:solidFill>
                <a:srgbClr val="A1C921"/>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269163" y="5081891"/>
                <a:ext cx="1008525" cy="1008000"/>
              </a:xfrm>
              <a:prstGeom prst="ellipse">
                <a:avLst/>
              </a:prstGeom>
              <a:solidFill>
                <a:srgbClr val="C00000"/>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811251" y="4140340"/>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通览试卷</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1" name="Freeform 5"/>
              <p:cNvSpPr>
                <a:spLocks noEditPoints="1"/>
              </p:cNvSpPr>
              <p:nvPr/>
            </p:nvSpPr>
            <p:spPr bwMode="auto">
              <a:xfrm>
                <a:off x="3913109" y="4089604"/>
                <a:ext cx="446320" cy="400050"/>
              </a:xfrm>
              <a:custGeom>
                <a:avLst/>
                <a:gdLst>
                  <a:gd name="T0" fmla="*/ 24 w 116"/>
                  <a:gd name="T1" fmla="*/ 42 h 104"/>
                  <a:gd name="T2" fmla="*/ 36 w 116"/>
                  <a:gd name="T3" fmla="*/ 58 h 104"/>
                  <a:gd name="T4" fmla="*/ 52 w 116"/>
                  <a:gd name="T5" fmla="*/ 47 h 104"/>
                  <a:gd name="T6" fmla="*/ 40 w 116"/>
                  <a:gd name="T7" fmla="*/ 31 h 104"/>
                  <a:gd name="T8" fmla="*/ 53 w 116"/>
                  <a:gd name="T9" fmla="*/ 24 h 104"/>
                  <a:gd name="T10" fmla="*/ 7 w 116"/>
                  <a:gd name="T11" fmla="*/ 0 h 104"/>
                  <a:gd name="T12" fmla="*/ 11 w 116"/>
                  <a:gd name="T13" fmla="*/ 51 h 104"/>
                  <a:gd name="T14" fmla="*/ 24 w 116"/>
                  <a:gd name="T15" fmla="*/ 42 h 104"/>
                  <a:gd name="T16" fmla="*/ 93 w 116"/>
                  <a:gd name="T17" fmla="*/ 43 h 104"/>
                  <a:gd name="T18" fmla="*/ 106 w 116"/>
                  <a:gd name="T19" fmla="*/ 52 h 104"/>
                  <a:gd name="T20" fmla="*/ 111 w 116"/>
                  <a:gd name="T21" fmla="*/ 1 h 104"/>
                  <a:gd name="T22" fmla="*/ 65 w 116"/>
                  <a:gd name="T23" fmla="*/ 24 h 104"/>
                  <a:gd name="T24" fmla="*/ 77 w 116"/>
                  <a:gd name="T25" fmla="*/ 32 h 104"/>
                  <a:gd name="T26" fmla="*/ 0 w 116"/>
                  <a:gd name="T27" fmla="*/ 83 h 104"/>
                  <a:gd name="T28" fmla="*/ 3 w 116"/>
                  <a:gd name="T29" fmla="*/ 102 h 104"/>
                  <a:gd name="T30" fmla="*/ 93 w 116"/>
                  <a:gd name="T31" fmla="*/ 43 h 104"/>
                  <a:gd name="T32" fmla="*/ 81 w 116"/>
                  <a:gd name="T33" fmla="*/ 70 h 104"/>
                  <a:gd name="T34" fmla="*/ 65 w 116"/>
                  <a:gd name="T35" fmla="*/ 83 h 104"/>
                  <a:gd name="T36" fmla="*/ 111 w 116"/>
                  <a:gd name="T37" fmla="*/ 104 h 104"/>
                  <a:gd name="T38" fmla="*/ 116 w 116"/>
                  <a:gd name="T39" fmla="*/ 85 h 104"/>
                  <a:gd name="T40" fmla="*/ 81 w 116"/>
                  <a:gd name="T4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27"/>
              <p:cNvSpPr>
                <a:spLocks noChangeAspect="1" noEditPoints="1"/>
              </p:cNvSpPr>
              <p:nvPr/>
            </p:nvSpPr>
            <p:spPr bwMode="auto">
              <a:xfrm>
                <a:off x="2520678" y="5333891"/>
                <a:ext cx="498212" cy="504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grpSp>
            <p:nvGrpSpPr>
              <p:cNvPr id="23" name="组合 22"/>
              <p:cNvGrpSpPr>
                <a:grpSpLocks noChangeAspect="1"/>
              </p:cNvGrpSpPr>
              <p:nvPr/>
            </p:nvGrpSpPr>
            <p:grpSpPr>
              <a:xfrm>
                <a:off x="2747313" y="3650604"/>
                <a:ext cx="701412" cy="1332000"/>
                <a:chOff x="3046809" y="3253979"/>
                <a:chExt cx="345282" cy="656034"/>
              </a:xfrm>
              <a:effectLst>
                <a:outerShdw blurRad="76200" dir="18900000" sy="23000" kx="-1200000" algn="bl" rotWithShape="0">
                  <a:prstClr val="black">
                    <a:alpha val="20000"/>
                  </a:prstClr>
                </a:outerShdw>
              </a:effectLst>
            </p:grpSpPr>
            <p:sp>
              <p:nvSpPr>
                <p:cNvPr id="24"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5"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6"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7"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8"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9"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0"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1"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2"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3"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4"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5"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6"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9"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0"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1"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2"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3"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4"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5"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4" name="文本框 3"/>
              <p:cNvSpPr txBox="1"/>
              <p:nvPr/>
            </p:nvSpPr>
            <p:spPr>
              <a:xfrm>
                <a:off x="5969876" y="3441205"/>
                <a:ext cx="3501390" cy="398780"/>
              </a:xfrm>
              <a:prstGeom prst="rect">
                <a:avLst/>
              </a:prstGeom>
              <a:noFill/>
            </p:spPr>
            <p:txBody>
              <a:bodyPr wrap="none" rtlCol="0">
                <a:spAutoFit/>
              </a:bodyPr>
              <a:p>
                <a:pPr algn="l"/>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提前了解考试试卷格式和题型</a:t>
                </a:r>
                <a:endPar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sp>
          <p:nvSpPr>
            <p:cNvPr id="12" name="文本框 11"/>
            <p:cNvSpPr txBox="1"/>
            <p:nvPr/>
          </p:nvSpPr>
          <p:spPr>
            <a:xfrm>
              <a:off x="5354864" y="5135879"/>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卷面效果</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3" name="文本框 12"/>
            <p:cNvSpPr txBox="1"/>
            <p:nvPr/>
          </p:nvSpPr>
          <p:spPr>
            <a:xfrm>
              <a:off x="5186149" y="5838471"/>
              <a:ext cx="172354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答题态度端正</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三、笔试的方法和技巧</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94" name="f7bd5707-9e31-4108-a577-177cc64f5122"/>
          <p:cNvGrpSpPr>
            <a:grpSpLocks noChangeAspect="1"/>
          </p:cNvGrpSpPr>
          <p:nvPr>
            <p:custDataLst>
              <p:tags r:id="rId1"/>
            </p:custDataLst>
          </p:nvPr>
        </p:nvGrpSpPr>
        <p:grpSpPr>
          <a:xfrm>
            <a:off x="1163452" y="3077713"/>
            <a:ext cx="9865096" cy="2116343"/>
            <a:chOff x="1163453" y="2136018"/>
            <a:chExt cx="9865095" cy="2116343"/>
          </a:xfrm>
        </p:grpSpPr>
        <p:grpSp>
          <p:nvGrpSpPr>
            <p:cNvPr id="95" name="Group 1"/>
            <p:cNvGrpSpPr/>
            <p:nvPr/>
          </p:nvGrpSpPr>
          <p:grpSpPr>
            <a:xfrm>
              <a:off x="1809677" y="2136018"/>
              <a:ext cx="8572646" cy="1499363"/>
              <a:chOff x="1844061" y="2136018"/>
              <a:chExt cx="8572646" cy="1499363"/>
            </a:xfrm>
          </p:grpSpPr>
          <p:sp>
            <p:nvSpPr>
              <p:cNvPr id="109" name="i$liḋe-Oval 4"/>
              <p:cNvSpPr/>
              <p:nvPr>
                <p:custDataLst>
                  <p:tags r:id="rId2"/>
                </p:custDataLst>
              </p:nvPr>
            </p:nvSpPr>
            <p:spPr>
              <a:xfrm>
                <a:off x="9293137" y="2492896"/>
                <a:ext cx="1123570" cy="1123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0" name="i$liḋe-Freeform: Shape 5"/>
              <p:cNvSpPr/>
              <p:nvPr>
                <p:custDataLst>
                  <p:tags r:id="rId3"/>
                </p:custDataLst>
              </p:nvPr>
            </p:nvSpPr>
            <p:spPr bwMode="auto">
              <a:xfrm>
                <a:off x="9649388" y="2770342"/>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1" name="i$liḋe-Oval 6"/>
              <p:cNvSpPr/>
              <p:nvPr>
                <p:custDataLst>
                  <p:tags r:id="rId4"/>
                </p:custDataLst>
              </p:nvPr>
            </p:nvSpPr>
            <p:spPr>
              <a:xfrm>
                <a:off x="6767677" y="2492896"/>
                <a:ext cx="1123570" cy="1123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2" name="i$liḋe-Freeform: Shape 7"/>
              <p:cNvSpPr/>
              <p:nvPr>
                <p:custDataLst>
                  <p:tags r:id="rId5"/>
                </p:custDataLst>
              </p:nvPr>
            </p:nvSpPr>
            <p:spPr bwMode="auto">
              <a:xfrm>
                <a:off x="7034473" y="2780991"/>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3" name="i$liḋe-Oval 8"/>
              <p:cNvSpPr/>
              <p:nvPr>
                <p:custDataLst>
                  <p:tags r:id="rId6"/>
                </p:custDataLst>
              </p:nvPr>
            </p:nvSpPr>
            <p:spPr>
              <a:xfrm>
                <a:off x="4345541" y="2492896"/>
                <a:ext cx="1123570" cy="1123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4" name="i$liḋe-Freeform: Shape 9"/>
              <p:cNvSpPr/>
              <p:nvPr>
                <p:custDataLst>
                  <p:tags r:id="rId7"/>
                </p:custDataLst>
              </p:nvPr>
            </p:nvSpPr>
            <p:spPr bwMode="auto">
              <a:xfrm>
                <a:off x="4628311" y="2815069"/>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5" name="i$liḋe-Oval 10"/>
              <p:cNvSpPr/>
              <p:nvPr>
                <p:custDataLst>
                  <p:tags r:id="rId8"/>
                </p:custDataLst>
              </p:nvPr>
            </p:nvSpPr>
            <p:spPr>
              <a:xfrm>
                <a:off x="1844061" y="2511811"/>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6" name="i$liḋe-Freeform: Shape 11"/>
              <p:cNvSpPr/>
              <p:nvPr>
                <p:custDataLst>
                  <p:tags r:id="rId9"/>
                </p:custDataLst>
              </p:nvPr>
            </p:nvSpPr>
            <p:spPr bwMode="auto">
              <a:xfrm>
                <a:off x="2111923" y="2741335"/>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anchor="ctr"/>
              <a:lstStyle/>
              <a:p>
                <a:pPr algn="ctr"/>
                <a:endParaRPr sz="3600">
                  <a:latin typeface="Arial" panose="020B0604020202020204" pitchFamily="34" charset="0"/>
                  <a:ea typeface="微软雅黑" panose="020B0503020204020204" pitchFamily="34" charset="-122"/>
                  <a:sym typeface="Arial" panose="020B0604020202020204" pitchFamily="34" charset="0"/>
                </a:endParaRPr>
              </a:p>
            </p:txBody>
          </p:sp>
          <p:sp>
            <p:nvSpPr>
              <p:cNvPr id="117" name="i$liḋe-Rectangle 12"/>
              <p:cNvSpPr/>
              <p:nvPr>
                <p:custDataLst>
                  <p:tags r:id="rId10"/>
                </p:custDataLst>
              </p:nvPr>
            </p:nvSpPr>
            <p:spPr>
              <a:xfrm>
                <a:off x="1944180" y="2155748"/>
                <a:ext cx="923330" cy="184666"/>
              </a:xfrm>
              <a:prstGeom prst="rect">
                <a:avLst/>
              </a:prstGeom>
            </p:spPr>
            <p:txBody>
              <a:bodyPr wrap="none" lIns="0" tIns="0" rIns="0" bIns="0" anchor="ctr" anchorCtr="0">
                <a:noAutofit/>
              </a:bodyPr>
              <a:lstStyle/>
              <a:p>
                <a:pPr algn="ctr"/>
                <a:r>
                  <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i$liḋe-Rectangle 13"/>
              <p:cNvSpPr/>
              <p:nvPr>
                <p:custDataLst>
                  <p:tags r:id="rId11"/>
                </p:custDataLst>
              </p:nvPr>
            </p:nvSpPr>
            <p:spPr>
              <a:xfrm>
                <a:off x="4445660" y="2140039"/>
                <a:ext cx="923330" cy="184666"/>
              </a:xfrm>
              <a:prstGeom prst="rect">
                <a:avLst/>
              </a:prstGeom>
            </p:spPr>
            <p:txBody>
              <a:bodyPr wrap="none" lIns="0" tIns="0" rIns="0" bIns="0" anchor="ctr" anchorCtr="0">
                <a:noAutofit/>
              </a:bodyPr>
              <a:lstStyle/>
              <a:p>
                <a:pPr algn="ctr"/>
                <a:r>
                  <a:rPr lang="en-US" altLang="zh-CN"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i$liḋe-Rectangle 14"/>
              <p:cNvSpPr/>
              <p:nvPr>
                <p:custDataLst>
                  <p:tags r:id="rId12"/>
                </p:custDataLst>
              </p:nvPr>
            </p:nvSpPr>
            <p:spPr>
              <a:xfrm>
                <a:off x="6867796" y="2136018"/>
                <a:ext cx="923330" cy="184666"/>
              </a:xfrm>
              <a:prstGeom prst="rect">
                <a:avLst/>
              </a:prstGeom>
            </p:spPr>
            <p:txBody>
              <a:bodyPr wrap="none" lIns="0" tIns="0" rIns="0" bIns="0" anchor="ctr" anchorCtr="0">
                <a:noAutofit/>
              </a:bodyPr>
              <a:lstStyle/>
              <a:p>
                <a:pPr algn="ctr"/>
                <a:r>
                  <a:rPr lang="en-US" altLang="zh-CN"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i$liḋe-Rectangle 15"/>
              <p:cNvSpPr/>
              <p:nvPr>
                <p:custDataLst>
                  <p:tags r:id="rId13"/>
                </p:custDataLst>
              </p:nvPr>
            </p:nvSpPr>
            <p:spPr>
              <a:xfrm>
                <a:off x="9393257" y="2141548"/>
                <a:ext cx="923330" cy="184666"/>
              </a:xfrm>
              <a:prstGeom prst="rect">
                <a:avLst/>
              </a:prstGeom>
            </p:spPr>
            <p:txBody>
              <a:bodyPr wrap="none" lIns="0" tIns="0" rIns="0" bIns="0" anchor="ctr" anchorCtr="0">
                <a:noAutofit/>
              </a:bodyPr>
              <a:lstStyle/>
              <a:p>
                <a:pPr algn="ctr"/>
                <a:r>
                  <a:rPr lang="en-US" altLang="zh-CN"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endParaRPr lang="zh-CN" altLang="en-US"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Group 24"/>
            <p:cNvGrpSpPr/>
            <p:nvPr/>
          </p:nvGrpSpPr>
          <p:grpSpPr>
            <a:xfrm>
              <a:off x="1163453" y="3969331"/>
              <a:ext cx="9865095" cy="283030"/>
              <a:chOff x="1768931" y="3638220"/>
              <a:chExt cx="9298705" cy="283030"/>
            </a:xfrm>
          </p:grpSpPr>
          <p:sp>
            <p:nvSpPr>
              <p:cNvPr id="107" name="i$liḋe-TextBox 35"/>
              <p:cNvSpPr txBox="1"/>
              <p:nvPr>
                <p:custDataLst>
                  <p:tags r:id="rId14"/>
                </p:custDataLst>
              </p:nvPr>
            </p:nvSpPr>
            <p:spPr bwMode="auto">
              <a:xfrm>
                <a:off x="1768931" y="3638220"/>
                <a:ext cx="2213143" cy="283030"/>
              </a:xfrm>
              <a:prstGeom prst="rect">
                <a:avLst/>
              </a:prstGeom>
              <a:noFill/>
              <a:ln w="9525">
                <a:noFill/>
                <a:miter lim="800000"/>
              </a:ln>
            </p:spPr>
            <p:txBody>
              <a:bodyPr wrap="none" lIns="0" tIns="0" rIns="0" bIns="0" anchor="ctr" anchorCtr="1">
                <a:normAutofit fontScale="72500"/>
                <a:scene3d>
                  <a:camera prst="orthographicFront"/>
                  <a:lightRig rig="threePt" dir="t"/>
                </a:scene3d>
                <a:sp3d>
                  <a:bevelT w="0" h="0"/>
                </a:sp3d>
              </a:bodyPr>
              <a:lstStyle/>
              <a:p>
                <a:pPr marL="0" lvl="1" algn="ct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熟悉平台操作</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i$liḋe-TextBox 33"/>
              <p:cNvSpPr txBox="1"/>
              <p:nvPr>
                <p:custDataLst>
                  <p:tags r:id="rId15"/>
                </p:custDataLst>
              </p:nvPr>
            </p:nvSpPr>
            <p:spPr bwMode="auto">
              <a:xfrm>
                <a:off x="4130785" y="3638220"/>
                <a:ext cx="2213143" cy="283030"/>
              </a:xfrm>
              <a:prstGeom prst="rect">
                <a:avLst/>
              </a:prstGeom>
              <a:noFill/>
              <a:ln w="9525">
                <a:noFill/>
                <a:miter lim="800000"/>
              </a:ln>
            </p:spPr>
            <p:txBody>
              <a:bodyPr wrap="none" lIns="0" tIns="0" rIns="0" bIns="0" anchor="ctr" anchorCtr="1">
                <a:normAutofit fontScale="72500"/>
                <a:scene3d>
                  <a:camera prst="orthographicFront"/>
                  <a:lightRig rig="threePt" dir="t"/>
                </a:scene3d>
                <a:sp3d>
                  <a:bevelT w="0" h="0"/>
                </a:sp3d>
              </a:bodyPr>
              <a:lstStyle/>
              <a:p>
                <a:pPr marL="0" lvl="1" algn="ctr"/>
                <a:r>
                  <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检查设备和网络</a:t>
                </a:r>
                <a:endParaRPr lang="zh-CN" altLang="en-US" sz="2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iS1ide-TextBox 31"/>
              <p:cNvSpPr txBox="1"/>
              <p:nvPr>
                <p:custDataLst>
                  <p:tags r:id="rId16"/>
                </p:custDataLst>
              </p:nvPr>
            </p:nvSpPr>
            <p:spPr bwMode="auto">
              <a:xfrm>
                <a:off x="6492639" y="3638220"/>
                <a:ext cx="2213143" cy="283030"/>
              </a:xfrm>
              <a:prstGeom prst="rect">
                <a:avLst/>
              </a:prstGeom>
              <a:noFill/>
              <a:ln w="9525">
                <a:noFill/>
                <a:miter lim="800000"/>
              </a:ln>
            </p:spPr>
            <p:txBody>
              <a:bodyPr wrap="none" lIns="0" tIns="0" rIns="0" bIns="0" anchor="ctr" anchorCtr="1">
                <a:normAutofit fontScale="72500"/>
                <a:scene3d>
                  <a:camera prst="orthographicFront"/>
                  <a:lightRig rig="threePt" dir="t"/>
                </a:scene3d>
                <a:sp3d>
                  <a:bevelT w="0" h="0"/>
                </a:sp3d>
              </a:bodyPr>
              <a:lstStyle/>
              <a:p>
                <a:pPr marL="0" lvl="1" algn="ctr"/>
                <a:r>
                  <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保持专注</a:t>
                </a:r>
                <a:endParaRPr lang="zh-CN" altLang="en-US" sz="24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iS1ide-TextBox 29"/>
              <p:cNvSpPr txBox="1"/>
              <p:nvPr>
                <p:custDataLst>
                  <p:tags r:id="rId17"/>
                </p:custDataLst>
              </p:nvPr>
            </p:nvSpPr>
            <p:spPr bwMode="auto">
              <a:xfrm>
                <a:off x="8854493" y="3638220"/>
                <a:ext cx="2213143" cy="283030"/>
              </a:xfrm>
              <a:prstGeom prst="rect">
                <a:avLst/>
              </a:prstGeom>
              <a:noFill/>
              <a:ln w="9525">
                <a:noFill/>
                <a:miter lim="800000"/>
              </a:ln>
            </p:spPr>
            <p:txBody>
              <a:bodyPr wrap="none" lIns="0" tIns="0" rIns="0" bIns="0" anchor="ctr" anchorCtr="1">
                <a:normAutofit fontScale="72500"/>
                <a:scene3d>
                  <a:camera prst="orthographicFront"/>
                  <a:lightRig rig="threePt" dir="t"/>
                </a:scene3d>
                <a:sp3d>
                  <a:bevelT w="0" h="0"/>
                </a:sp3d>
              </a:bodyPr>
              <a:lstStyle/>
              <a:p>
                <a:pPr marL="0" lvl="1" algn="ctr"/>
                <a:r>
                  <a:rPr lang="zh-CN" altLang="en-US"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合理分配时间</a:t>
                </a:r>
                <a:endParaRPr lang="zh-CN" altLang="en-US" sz="24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0" name="圆角矩形 29"/>
          <p:cNvSpPr/>
          <p:nvPr/>
        </p:nvSpPr>
        <p:spPr>
          <a:xfrm>
            <a:off x="-436605" y="1450866"/>
            <a:ext cx="5622754"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3</a:t>
            </a:r>
            <a:r>
              <a:rPr lang="zh-CN" altLang="en-US" sz="2800" b="1" dirty="0">
                <a:solidFill>
                  <a:schemeClr val="bg1"/>
                </a:solidFill>
              </a:rPr>
              <a:t>．线上笔试技巧</a:t>
            </a:r>
            <a:endParaRPr lang="zh-CN" altLang="en-US" sz="2800" b="1" dirty="0">
              <a:solidFill>
                <a:schemeClr val="bg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p:spPr>
        <p:txBody>
          <a:bodyPr wrap="none">
            <a:spAutoFit/>
          </a:bodyPr>
          <a:lstStyle/>
          <a:p>
            <a:r>
              <a:rPr lang="zh-CN" altLang="en-US" sz="3200" dirty="0"/>
              <a:t>第一节  就业信息的获取与处理</a:t>
            </a:r>
            <a:endParaRPr lang="zh-CN" altLang="en-US" sz="3200" dirty="0"/>
          </a:p>
        </p:txBody>
      </p:sp>
      <p:sp>
        <p:nvSpPr>
          <p:cNvPr id="8" name="矩形 7"/>
          <p:cNvSpPr/>
          <p:nvPr/>
        </p:nvSpPr>
        <p:spPr>
          <a:xfrm>
            <a:off x="5370093" y="2124566"/>
            <a:ext cx="4515980" cy="584775"/>
          </a:xfrm>
          <a:prstGeom prst="rect">
            <a:avLst/>
          </a:prstGeom>
        </p:spPr>
        <p:txBody>
          <a:bodyPr wrap="none">
            <a:spAutoFit/>
          </a:bodyPr>
          <a:lstStyle/>
          <a:p>
            <a:r>
              <a:rPr lang="zh-CN" altLang="en-US" sz="3200" dirty="0"/>
              <a:t>第二节  求职材料的准备</a:t>
            </a:r>
            <a:endParaRPr lang="zh-CN" altLang="en-US" sz="3200" dirty="0"/>
          </a:p>
        </p:txBody>
      </p:sp>
      <p:sp>
        <p:nvSpPr>
          <p:cNvPr id="10" name="矩形 9"/>
          <p:cNvSpPr/>
          <p:nvPr/>
        </p:nvSpPr>
        <p:spPr>
          <a:xfrm>
            <a:off x="5370093" y="3071626"/>
            <a:ext cx="3284874" cy="584775"/>
          </a:xfrm>
          <a:prstGeom prst="rect">
            <a:avLst/>
          </a:prstGeom>
        </p:spPr>
        <p:txBody>
          <a:bodyPr wrap="none">
            <a:spAutoFit/>
          </a:bodyPr>
          <a:lstStyle/>
          <a:p>
            <a:r>
              <a:rPr lang="zh-CN" altLang="en-US" sz="3200" dirty="0"/>
              <a:t>第三节  面试攻略</a:t>
            </a:r>
            <a:endParaRPr lang="zh-CN" altLang="en-US" sz="3200" dirty="0"/>
          </a:p>
        </p:txBody>
      </p:sp>
      <p:sp>
        <p:nvSpPr>
          <p:cNvPr id="13" name="double-left-arrows_45721"/>
          <p:cNvSpPr>
            <a:spLocks noChangeAspect="1"/>
          </p:cNvSpPr>
          <p:nvPr/>
        </p:nvSpPr>
        <p:spPr bwMode="auto">
          <a:xfrm flipH="1">
            <a:off x="4596663" y="512196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63136"/>
            <a:ext cx="3284874" cy="584775"/>
          </a:xfrm>
          <a:prstGeom prst="rect">
            <a:avLst/>
          </a:prstGeom>
        </p:spPr>
        <p:txBody>
          <a:bodyPr wrap="none">
            <a:spAutoFit/>
          </a:bodyPr>
          <a:lstStyle/>
          <a:p>
            <a:r>
              <a:rPr lang="zh-CN" altLang="en-US" sz="3200" dirty="0"/>
              <a:t>第四节  笔试攻略</a:t>
            </a:r>
            <a:endParaRPr lang="zh-CN" altLang="en-US" sz="3200" dirty="0"/>
          </a:p>
        </p:txBody>
      </p:sp>
      <p:sp>
        <p:nvSpPr>
          <p:cNvPr id="9" name="矩形 8"/>
          <p:cNvSpPr/>
          <p:nvPr/>
        </p:nvSpPr>
        <p:spPr>
          <a:xfrm>
            <a:off x="5370093" y="5032422"/>
            <a:ext cx="4066540" cy="583565"/>
          </a:xfrm>
          <a:prstGeom prst="rect">
            <a:avLst/>
          </a:prstGeom>
          <a:solidFill>
            <a:schemeClr val="accent1"/>
          </a:solidFill>
        </p:spPr>
        <p:txBody>
          <a:bodyPr wrap="none">
            <a:spAutoFit/>
          </a:bodyPr>
          <a:lstStyle/>
          <a:p>
            <a:r>
              <a:rPr lang="zh-CN" altLang="en-US" sz="3200" dirty="0">
                <a:solidFill>
                  <a:schemeClr val="bg1"/>
                </a:solidFill>
              </a:rPr>
              <a:t>第五节  毕业手续办理</a:t>
            </a:r>
            <a:endParaRPr lang="zh-CN" altLang="en-US" sz="3200" dirty="0">
              <a:solidFill>
                <a:schemeClr val="bg1"/>
              </a:solidFill>
            </a:endParaRPr>
          </a:p>
        </p:txBody>
      </p:sp>
      <p:sp>
        <p:nvSpPr>
          <p:cNvPr id="2" name="矩形 1"/>
          <p:cNvSpPr/>
          <p:nvPr/>
        </p:nvSpPr>
        <p:spPr>
          <a:xfrm>
            <a:off x="5370093" y="6018577"/>
            <a:ext cx="3253740" cy="583565"/>
          </a:xfrm>
          <a:prstGeom prst="rect">
            <a:avLst/>
          </a:prstGeom>
        </p:spPr>
        <p:txBody>
          <a:bodyPr wrap="none">
            <a:spAutoFit/>
          </a:bodyPr>
          <a:p>
            <a:r>
              <a:rPr lang="zh-CN" altLang="en-US" sz="3200" dirty="0"/>
              <a:t>第六节  课堂实践</a:t>
            </a:r>
            <a:endParaRPr lang="zh-CN" altLang="en-US" sz="3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一、离校手续办理</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 name="Group 337"/>
          <p:cNvGrpSpPr/>
          <p:nvPr/>
        </p:nvGrpSpPr>
        <p:grpSpPr>
          <a:xfrm>
            <a:off x="1037446" y="3218598"/>
            <a:ext cx="2196135" cy="1436125"/>
            <a:chOff x="1" y="0"/>
            <a:chExt cx="4392858" cy="2872248"/>
          </a:xfrm>
        </p:grpSpPr>
        <p:sp>
          <p:nvSpPr>
            <p:cNvPr id="5"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6" name="Shape 335"/>
            <p:cNvSpPr/>
            <p:nvPr/>
          </p:nvSpPr>
          <p:spPr>
            <a:xfrm>
              <a:off x="1300659" y="1208121"/>
              <a:ext cx="2438726" cy="49149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清理各类款项</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13" name="Group 342"/>
          <p:cNvGrpSpPr/>
          <p:nvPr/>
        </p:nvGrpSpPr>
        <p:grpSpPr>
          <a:xfrm>
            <a:off x="2950166" y="3218598"/>
            <a:ext cx="2196135" cy="1436125"/>
            <a:chOff x="0" y="0"/>
            <a:chExt cx="4392859" cy="2872248"/>
          </a:xfrm>
        </p:grpSpPr>
        <p:sp>
          <p:nvSpPr>
            <p:cNvPr id="14"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600" dirty="0">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5"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证件注销与退还</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16" name="Group 347"/>
          <p:cNvGrpSpPr/>
          <p:nvPr/>
        </p:nvGrpSpPr>
        <p:grpSpPr>
          <a:xfrm>
            <a:off x="4910143" y="3218598"/>
            <a:ext cx="2196135" cy="1436125"/>
            <a:chOff x="0" y="0"/>
            <a:chExt cx="4392859" cy="2872248"/>
          </a:xfrm>
        </p:grpSpPr>
        <p:sp>
          <p:nvSpPr>
            <p:cNvPr id="17"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18" name="Shape 345"/>
            <p:cNvSpPr/>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领取毕业证书和学位证书</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19" name="Group 352"/>
          <p:cNvGrpSpPr/>
          <p:nvPr/>
        </p:nvGrpSpPr>
        <p:grpSpPr>
          <a:xfrm>
            <a:off x="6853972" y="3218598"/>
            <a:ext cx="2196133" cy="1436125"/>
            <a:chOff x="0" y="0"/>
            <a:chExt cx="4392859" cy="2872248"/>
          </a:xfrm>
        </p:grpSpPr>
        <p:sp>
          <p:nvSpPr>
            <p:cNvPr id="20"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defRPr sz="11200"/>
              </a:pPr>
              <a:endParaRPr sz="1600" dirty="0">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1"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毕业去向登记的填写</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22" name="Group 357"/>
          <p:cNvGrpSpPr/>
          <p:nvPr/>
        </p:nvGrpSpPr>
        <p:grpSpPr>
          <a:xfrm>
            <a:off x="8825073" y="3218598"/>
            <a:ext cx="2196133" cy="1436125"/>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6" name="Shape 355"/>
            <p:cNvSpPr/>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户口迁移手续</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24" name="Group 360"/>
          <p:cNvGrpSpPr/>
          <p:nvPr/>
        </p:nvGrpSpPr>
        <p:grpSpPr>
          <a:xfrm>
            <a:off x="1922892" y="4449475"/>
            <a:ext cx="425240" cy="42529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1</a:t>
              </a: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25" name="Group 363"/>
          <p:cNvGrpSpPr/>
          <p:nvPr/>
        </p:nvGrpSpPr>
        <p:grpSpPr>
          <a:xfrm>
            <a:off x="3839649" y="4449475"/>
            <a:ext cx="425240" cy="425297"/>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7" name="Shape 362"/>
            <p:cNvSpPr/>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2</a:t>
              </a: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30" name="Group 366"/>
          <p:cNvGrpSpPr/>
          <p:nvPr/>
        </p:nvGrpSpPr>
        <p:grpSpPr>
          <a:xfrm>
            <a:off x="5795589" y="4449475"/>
            <a:ext cx="425240" cy="42529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5" name="Shape 365"/>
            <p:cNvSpPr/>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3</a:t>
              </a: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9" name="Group 369"/>
          <p:cNvGrpSpPr/>
          <p:nvPr/>
        </p:nvGrpSpPr>
        <p:grpSpPr>
          <a:xfrm>
            <a:off x="7739418" y="4449475"/>
            <a:ext cx="425240" cy="425297"/>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4</a:t>
              </a: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grpSp>
        <p:nvGrpSpPr>
          <p:cNvPr id="36" name="Group 372"/>
          <p:cNvGrpSpPr/>
          <p:nvPr/>
        </p:nvGrpSpPr>
        <p:grpSpPr>
          <a:xfrm>
            <a:off x="9710521" y="4449475"/>
            <a:ext cx="425240" cy="425297"/>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41" name="Shape 371"/>
            <p:cNvSpPr/>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5</a:t>
              </a:r>
              <a:endParaRPr sz="16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grpSp>
      <p:sp>
        <p:nvSpPr>
          <p:cNvPr id="82" name="文本框 43"/>
          <p:cNvSpPr txBox="1"/>
          <p:nvPr/>
        </p:nvSpPr>
        <p:spPr>
          <a:xfrm>
            <a:off x="534011" y="1396697"/>
            <a:ext cx="11052400" cy="1198880"/>
          </a:xfrm>
          <a:prstGeom prst="rect">
            <a:avLst/>
          </a:prstGeom>
          <a:noFill/>
        </p:spPr>
        <p:txBody>
          <a:bodyPr wrap="square" rtlCol="0">
            <a:spAutoFit/>
          </a:bodyPr>
          <a:p>
            <a:pPr indent="457200" algn="just">
              <a:lnSpc>
                <a:spcPct val="150000"/>
              </a:lnSpc>
            </a:pPr>
            <a:r>
              <a:rPr lang="zh-CN" altLang="en-US" sz="2400" dirty="0"/>
              <a:t>高校毕业生在校学习期满，并且各科成绩合格达到毕业要求后，就要开始着手办理离校手续，主要内容包括但不限于以下几个方面。</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indefinite" fill="hold"/>
                                        <p:tgtEl>
                                          <p:spTgt spid="19"/>
                                        </p:tgtEl>
                                        <p:attrNameLst>
                                          <p:attrName>style.visibility</p:attrName>
                                        </p:attrNameLst>
                                      </p:cBhvr>
                                      <p:to>
                                        <p:strVal val="visible"/>
                                      </p:to>
                                    </p:set>
                                    <p:anim calcmode="lin" valueType="num">
                                      <p:cBhvr>
                                        <p:cTn id="11" dur="800" fill="hold"/>
                                        <p:tgtEl>
                                          <p:spTgt spid="19"/>
                                        </p:tgtEl>
                                        <p:attrNameLst>
                                          <p:attrName>ppt_x</p:attrName>
                                        </p:attrNameLst>
                                      </p:cBhvr>
                                      <p:tavLst>
                                        <p:tav tm="0">
                                          <p:val>
                                            <p:strVal val="0-#ppt_w/2"/>
                                          </p:val>
                                        </p:tav>
                                        <p:tav tm="100000">
                                          <p:val>
                                            <p:strVal val="#ppt_x"/>
                                          </p:val>
                                        </p:tav>
                                      </p:tavLst>
                                    </p:anim>
                                    <p:anim calcmode="lin" valueType="num">
                                      <p:cBhvr>
                                        <p:cTn id="12" dur="8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childTnLst>
                                    <p:set>
                                      <p:cBhvr>
                                        <p:cTn id="14" dur="indefinite" fill="hold"/>
                                        <p:tgtEl>
                                          <p:spTgt spid="16"/>
                                        </p:tgtEl>
                                        <p:attrNameLst>
                                          <p:attrName>style.visibility</p:attrName>
                                        </p:attrNameLst>
                                      </p:cBhvr>
                                      <p:to>
                                        <p:strVal val="visible"/>
                                      </p:to>
                                    </p:set>
                                    <p:anim calcmode="lin" valueType="num">
                                      <p:cBhvr>
                                        <p:cTn id="15" dur="800" fill="hold"/>
                                        <p:tgtEl>
                                          <p:spTgt spid="16"/>
                                        </p:tgtEl>
                                        <p:attrNameLst>
                                          <p:attrName>ppt_x</p:attrName>
                                        </p:attrNameLst>
                                      </p:cBhvr>
                                      <p:tavLst>
                                        <p:tav tm="0">
                                          <p:val>
                                            <p:strVal val="0-#ppt_w/2"/>
                                          </p:val>
                                        </p:tav>
                                        <p:tav tm="100000">
                                          <p:val>
                                            <p:strVal val="#ppt_x"/>
                                          </p:val>
                                        </p:tav>
                                      </p:tavLst>
                                    </p:anim>
                                    <p:anim calcmode="lin" valueType="num">
                                      <p:cBhvr>
                                        <p:cTn id="16" dur="8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childTnLst>
                                    <p:set>
                                      <p:cBhvr>
                                        <p:cTn id="18" dur="indefinite" fill="hold"/>
                                        <p:tgtEl>
                                          <p:spTgt spid="13"/>
                                        </p:tgtEl>
                                        <p:attrNameLst>
                                          <p:attrName>style.visibility</p:attrName>
                                        </p:attrNameLst>
                                      </p:cBhvr>
                                      <p:to>
                                        <p:strVal val="visible"/>
                                      </p:to>
                                    </p:set>
                                    <p:anim calcmode="lin" valueType="num">
                                      <p:cBhvr>
                                        <p:cTn id="19" dur="800" fill="hold"/>
                                        <p:tgtEl>
                                          <p:spTgt spid="13"/>
                                        </p:tgtEl>
                                        <p:attrNameLst>
                                          <p:attrName>ppt_x</p:attrName>
                                        </p:attrNameLst>
                                      </p:cBhvr>
                                      <p:tavLst>
                                        <p:tav tm="0">
                                          <p:val>
                                            <p:strVal val="0-#ppt_w/2"/>
                                          </p:val>
                                        </p:tav>
                                        <p:tav tm="100000">
                                          <p:val>
                                            <p:strVal val="#ppt_x"/>
                                          </p:val>
                                        </p:tav>
                                      </p:tavLst>
                                    </p:anim>
                                    <p:anim calcmode="lin" valueType="num">
                                      <p:cBhvr>
                                        <p:cTn id="20" dur="8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childTnLst>
                                    <p:set>
                                      <p:cBhvr>
                                        <p:cTn id="22" dur="indefinite" fill="hold"/>
                                        <p:tgtEl>
                                          <p:spTgt spid="4"/>
                                        </p:tgtEl>
                                        <p:attrNameLst>
                                          <p:attrName>style.visibility</p:attrName>
                                        </p:attrNameLst>
                                      </p:cBhvr>
                                      <p:to>
                                        <p:strVal val="visible"/>
                                      </p:to>
                                    </p:set>
                                    <p:anim calcmode="lin" valueType="num">
                                      <p:cBhvr>
                                        <p:cTn id="23" dur="800" fill="hold"/>
                                        <p:tgtEl>
                                          <p:spTgt spid="4"/>
                                        </p:tgtEl>
                                        <p:attrNameLst>
                                          <p:attrName>ppt_x</p:attrName>
                                        </p:attrNameLst>
                                      </p:cBhvr>
                                      <p:tavLst>
                                        <p:tav tm="0">
                                          <p:val>
                                            <p:strVal val="0-#ppt_w/2"/>
                                          </p:val>
                                        </p:tav>
                                        <p:tav tm="100000">
                                          <p:val>
                                            <p:strVal val="#ppt_x"/>
                                          </p:val>
                                        </p:tav>
                                      </p:tavLst>
                                    </p:anim>
                                    <p:anim calcmode="lin" valueType="num">
                                      <p:cBhvr>
                                        <p:cTn id="24" dur="8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indefinite" fill="hold"/>
                                        <p:tgtEl>
                                          <p:spTgt spid="24"/>
                                        </p:tgtEl>
                                        <p:attrNameLst>
                                          <p:attrName>style.visibility</p:attrName>
                                        </p:attrNameLst>
                                      </p:cBhvr>
                                      <p:to>
                                        <p:strVal val="visible"/>
                                      </p:to>
                                    </p:set>
                                    <p:anim calcmode="lin" valueType="num">
                                      <p:cBhvr>
                                        <p:cTn id="28" dur="600" fill="hold"/>
                                        <p:tgtEl>
                                          <p:spTgt spid="24"/>
                                        </p:tgtEl>
                                        <p:attrNameLst>
                                          <p:attrName>ppt_x</p:attrName>
                                        </p:attrNameLst>
                                      </p:cBhvr>
                                      <p:tavLst>
                                        <p:tav tm="0">
                                          <p:val>
                                            <p:strVal val="#ppt_x"/>
                                          </p:val>
                                        </p:tav>
                                        <p:tav tm="100000">
                                          <p:val>
                                            <p:strVal val="#ppt_x"/>
                                          </p:val>
                                        </p:tav>
                                      </p:tavLst>
                                    </p:anim>
                                    <p:anim calcmode="lin" valueType="num">
                                      <p:cBhvr>
                                        <p:cTn id="29" dur="6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indefinite" fill="hold"/>
                                        <p:tgtEl>
                                          <p:spTgt spid="25"/>
                                        </p:tgtEl>
                                        <p:attrNameLst>
                                          <p:attrName>style.visibility</p:attrName>
                                        </p:attrNameLst>
                                      </p:cBhvr>
                                      <p:to>
                                        <p:strVal val="visible"/>
                                      </p:to>
                                    </p:set>
                                    <p:anim calcmode="lin" valueType="num">
                                      <p:cBhvr>
                                        <p:cTn id="32" dur="600" fill="hold"/>
                                        <p:tgtEl>
                                          <p:spTgt spid="25"/>
                                        </p:tgtEl>
                                        <p:attrNameLst>
                                          <p:attrName>ppt_x</p:attrName>
                                        </p:attrNameLst>
                                      </p:cBhvr>
                                      <p:tavLst>
                                        <p:tav tm="0">
                                          <p:val>
                                            <p:strVal val="#ppt_x"/>
                                          </p:val>
                                        </p:tav>
                                        <p:tav tm="100000">
                                          <p:val>
                                            <p:strVal val="#ppt_x"/>
                                          </p:val>
                                        </p:tav>
                                      </p:tavLst>
                                    </p:anim>
                                    <p:anim calcmode="lin" valueType="num">
                                      <p:cBhvr>
                                        <p:cTn id="33" dur="6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indefinite" fill="hold"/>
                                        <p:tgtEl>
                                          <p:spTgt spid="30"/>
                                        </p:tgtEl>
                                        <p:attrNameLst>
                                          <p:attrName>style.visibility</p:attrName>
                                        </p:attrNameLst>
                                      </p:cBhvr>
                                      <p:to>
                                        <p:strVal val="visible"/>
                                      </p:to>
                                    </p:set>
                                    <p:anim calcmode="lin" valueType="num">
                                      <p:cBhvr>
                                        <p:cTn id="36" dur="600" fill="hold"/>
                                        <p:tgtEl>
                                          <p:spTgt spid="30"/>
                                        </p:tgtEl>
                                        <p:attrNameLst>
                                          <p:attrName>ppt_x</p:attrName>
                                        </p:attrNameLst>
                                      </p:cBhvr>
                                      <p:tavLst>
                                        <p:tav tm="0">
                                          <p:val>
                                            <p:strVal val="#ppt_x"/>
                                          </p:val>
                                        </p:tav>
                                        <p:tav tm="100000">
                                          <p:val>
                                            <p:strVal val="#ppt_x"/>
                                          </p:val>
                                        </p:tav>
                                      </p:tavLst>
                                    </p:anim>
                                    <p:anim calcmode="lin" valueType="num">
                                      <p:cBhvr>
                                        <p:cTn id="37" dur="6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indefinite" fill="hold"/>
                                        <p:tgtEl>
                                          <p:spTgt spid="9"/>
                                        </p:tgtEl>
                                        <p:attrNameLst>
                                          <p:attrName>style.visibility</p:attrName>
                                        </p:attrNameLst>
                                      </p:cBhvr>
                                      <p:to>
                                        <p:strVal val="visible"/>
                                      </p:to>
                                    </p:set>
                                    <p:anim calcmode="lin" valueType="num">
                                      <p:cBhvr>
                                        <p:cTn id="40" dur="600" fill="hold"/>
                                        <p:tgtEl>
                                          <p:spTgt spid="9"/>
                                        </p:tgtEl>
                                        <p:attrNameLst>
                                          <p:attrName>ppt_x</p:attrName>
                                        </p:attrNameLst>
                                      </p:cBhvr>
                                      <p:tavLst>
                                        <p:tav tm="0">
                                          <p:val>
                                            <p:strVal val="#ppt_x"/>
                                          </p:val>
                                        </p:tav>
                                        <p:tav tm="100000">
                                          <p:val>
                                            <p:strVal val="#ppt_x"/>
                                          </p:val>
                                        </p:tav>
                                      </p:tavLst>
                                    </p:anim>
                                    <p:anim calcmode="lin" valueType="num">
                                      <p:cBhvr>
                                        <p:cTn id="41" dur="600" fill="hold"/>
                                        <p:tgtEl>
                                          <p:spTgt spid="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indefinite" fill="hold"/>
                                        <p:tgtEl>
                                          <p:spTgt spid="36"/>
                                        </p:tgtEl>
                                        <p:attrNameLst>
                                          <p:attrName>style.visibility</p:attrName>
                                        </p:attrNameLst>
                                      </p:cBhvr>
                                      <p:to>
                                        <p:strVal val="visible"/>
                                      </p:to>
                                    </p:set>
                                    <p:anim calcmode="lin" valueType="num">
                                      <p:cBhvr>
                                        <p:cTn id="44" dur="600" fill="hold"/>
                                        <p:tgtEl>
                                          <p:spTgt spid="36"/>
                                        </p:tgtEl>
                                        <p:attrNameLst>
                                          <p:attrName>ppt_x</p:attrName>
                                        </p:attrNameLst>
                                      </p:cBhvr>
                                      <p:tavLst>
                                        <p:tav tm="0">
                                          <p:val>
                                            <p:strVal val="#ppt_x"/>
                                          </p:val>
                                        </p:tav>
                                        <p:tav tm="100000">
                                          <p:val>
                                            <p:strVal val="#ppt_x"/>
                                          </p:val>
                                        </p:tav>
                                      </p:tavLst>
                                    </p:anim>
                                    <p:anim calcmode="lin" valueType="num">
                                      <p:cBhvr>
                                        <p:cTn id="45" dur="6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dvAuto="0"/>
      <p:bldP spid="13" grpId="0" bldLvl="0" animBg="1" advAuto="0"/>
      <p:bldP spid="16" grpId="0" bldLvl="0" animBg="1" advAuto="0"/>
      <p:bldP spid="19" grpId="0" bldLvl="0" animBg="1" advAuto="0"/>
      <p:bldP spid="22" grpId="0" bldLvl="0" animBg="1" advAuto="0"/>
      <p:bldP spid="24" grpId="0" bldLvl="0" animBg="1" advAuto="0"/>
      <p:bldP spid="25" grpId="0" bldLvl="0" animBg="1" advAuto="0"/>
      <p:bldP spid="30" grpId="0" bldLvl="0" animBg="1" advAuto="0"/>
      <p:bldP spid="9" grpId="0" bldLvl="0" animBg="1" advAuto="0"/>
      <p:bldP spid="36" grpId="0" bldLvl="0" animBg="1" advAuto="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二、签订《就业协议书》</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35" y="1285875"/>
            <a:ext cx="10819765" cy="4093845"/>
          </a:xfrm>
          <a:prstGeom prst="rect">
            <a:avLst/>
          </a:prstGeom>
          <a:noFill/>
        </p:spPr>
        <p:txBody>
          <a:bodyPr wrap="square" rtlCol="0">
            <a:noAutofit/>
          </a:bodyPr>
          <a:lstStyle/>
          <a:p>
            <a:pPr indent="457200" algn="just">
              <a:lnSpc>
                <a:spcPct val="150000"/>
              </a:lnSpc>
            </a:pPr>
            <a:r>
              <a:rPr lang="zh-CN" altLang="en-US" sz="2400" dirty="0"/>
              <a:t>《全国普通高等学校毕业生就业协议书》（以下简称《就业协议书》）是高校毕业生和用人单位在正式确立劳动关系前，经双向选择，双方在规定期限内就确立就业关系、明确双方权利和义务而达成的书面协议。</a:t>
            </a:r>
            <a:endParaRPr lang="zh-CN" altLang="en-US" sz="2400" dirty="0"/>
          </a:p>
          <a:p>
            <a:pPr indent="457200" algn="just">
              <a:lnSpc>
                <a:spcPct val="150000"/>
              </a:lnSpc>
            </a:pPr>
            <a:r>
              <a:rPr lang="zh-CN" altLang="en-US" sz="2400" dirty="0"/>
              <a:t>协议条款应该是协议主体之间权利与义务的明确表示，对双方当事人皆具约束力。一经订立后，双方当事人不得随意解除，否则应承担违约责任。《就业协议书》明确了毕业生、用人单位、学校三方在高校毕业生就业中的权利和义务。</a:t>
            </a:r>
            <a:endParaRPr lang="zh-CN" altLang="en-US" sz="2400" dirty="0"/>
          </a:p>
        </p:txBody>
      </p:sp>
      <p:sp>
        <p:nvSpPr>
          <p:cNvPr id="22" name="矩形 21"/>
          <p:cNvSpPr/>
          <p:nvPr/>
        </p:nvSpPr>
        <p:spPr>
          <a:xfrm>
            <a:off x="0" y="5668157"/>
            <a:ext cx="12192000" cy="7295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0" y="6526768"/>
            <a:ext cx="12192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一、签订《就业协议书》</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1" name="圆角矩形 20"/>
          <p:cNvSpPr/>
          <p:nvPr/>
        </p:nvSpPr>
        <p:spPr>
          <a:xfrm>
            <a:off x="-436606" y="1450866"/>
            <a:ext cx="743960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．填写</a:t>
            </a:r>
            <a:r>
              <a:rPr lang="en-US" altLang="zh-CN" sz="2800" b="1" dirty="0">
                <a:solidFill>
                  <a:schemeClr val="bg1"/>
                </a:solidFill>
              </a:rPr>
              <a:t>《</a:t>
            </a:r>
            <a:r>
              <a:rPr lang="zh-CN" altLang="en-US" sz="2800" b="1" dirty="0">
                <a:solidFill>
                  <a:schemeClr val="bg1"/>
                </a:solidFill>
              </a:rPr>
              <a:t>就业协议书</a:t>
            </a:r>
            <a:r>
              <a:rPr lang="en-US" altLang="zh-CN" sz="2800" b="1" dirty="0">
                <a:solidFill>
                  <a:schemeClr val="bg1"/>
                </a:solidFill>
              </a:rPr>
              <a:t>》</a:t>
            </a:r>
            <a:r>
              <a:rPr lang="zh-CN" altLang="en-US" sz="2800" b="1" dirty="0">
                <a:solidFill>
                  <a:schemeClr val="bg1"/>
                </a:solidFill>
              </a:rPr>
              <a:t>的注意事项</a:t>
            </a:r>
            <a:endParaRPr lang="zh-CN" altLang="en-US" sz="2800" b="1" dirty="0">
              <a:solidFill>
                <a:schemeClr val="bg1"/>
              </a:solidFill>
            </a:endParaRPr>
          </a:p>
        </p:txBody>
      </p:sp>
      <p:grpSp>
        <p:nvGrpSpPr>
          <p:cNvPr id="5" name="组合 4"/>
          <p:cNvGrpSpPr/>
          <p:nvPr/>
        </p:nvGrpSpPr>
        <p:grpSpPr>
          <a:xfrm>
            <a:off x="41385" y="2417098"/>
            <a:ext cx="12098638" cy="4280958"/>
            <a:chOff x="41385" y="1271687"/>
            <a:chExt cx="12098638" cy="4280958"/>
          </a:xfrm>
        </p:grpSpPr>
        <p:grpSp>
          <p:nvGrpSpPr>
            <p:cNvPr id="22" name="组合 21"/>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23" name="任意多边形 22"/>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4" name="任意多边形 23"/>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1" name="任意多边形 4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42"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3"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4"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5" name="椭圆 44"/>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46" name="组合 45"/>
            <p:cNvGrpSpPr/>
            <p:nvPr/>
          </p:nvGrpSpPr>
          <p:grpSpPr>
            <a:xfrm>
              <a:off x="4197990" y="3046770"/>
              <a:ext cx="952996" cy="764461"/>
              <a:chOff x="4145699" y="1416086"/>
              <a:chExt cx="952500" cy="764461"/>
            </a:xfrm>
          </p:grpSpPr>
          <p:sp>
            <p:nvSpPr>
              <p:cNvPr id="47" name="文本框 46"/>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48" name="文本框 47"/>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49" name="组合 48"/>
            <p:cNvGrpSpPr/>
            <p:nvPr/>
          </p:nvGrpSpPr>
          <p:grpSpPr>
            <a:xfrm>
              <a:off x="6050007" y="1975612"/>
              <a:ext cx="952996" cy="764461"/>
              <a:chOff x="4145699" y="1416086"/>
              <a:chExt cx="952500" cy="764461"/>
            </a:xfrm>
          </p:grpSpPr>
          <p:sp>
            <p:nvSpPr>
              <p:cNvPr id="50" name="文本框 49"/>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1" name="文本框 50"/>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52" name="组合 51"/>
            <p:cNvGrpSpPr/>
            <p:nvPr/>
          </p:nvGrpSpPr>
          <p:grpSpPr>
            <a:xfrm>
              <a:off x="6050007" y="4108436"/>
              <a:ext cx="952996" cy="764461"/>
              <a:chOff x="4145699" y="1416086"/>
              <a:chExt cx="952500" cy="764461"/>
            </a:xfrm>
          </p:grpSpPr>
          <p:sp>
            <p:nvSpPr>
              <p:cNvPr id="53" name="文本框 52"/>
              <p:cNvSpPr txBox="1"/>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4" name="文本框 53"/>
              <p:cNvSpPr txBox="1"/>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sp>
          <p:nvSpPr>
            <p:cNvPr id="55"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6"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7"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58" name="组合 57"/>
            <p:cNvGrpSpPr/>
            <p:nvPr/>
          </p:nvGrpSpPr>
          <p:grpSpPr>
            <a:xfrm>
              <a:off x="4742609" y="4882142"/>
              <a:ext cx="441400" cy="363475"/>
              <a:chOff x="7623010" y="5580803"/>
              <a:chExt cx="645918" cy="532165"/>
            </a:xfrm>
            <a:solidFill>
              <a:schemeClr val="accent3"/>
            </a:solidFill>
          </p:grpSpPr>
          <p:sp>
            <p:nvSpPr>
              <p:cNvPr id="59"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0"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4"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7634420" y="3277724"/>
              <a:ext cx="447656" cy="320608"/>
              <a:chOff x="9335872" y="5612184"/>
              <a:chExt cx="655071" cy="469403"/>
            </a:xfrm>
            <a:solidFill>
              <a:schemeClr val="accent2"/>
            </a:solidFill>
          </p:grpSpPr>
          <p:sp>
            <p:nvSpPr>
              <p:cNvPr id="66"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72" name="组合 71"/>
            <p:cNvGrpSpPr/>
            <p:nvPr/>
          </p:nvGrpSpPr>
          <p:grpSpPr>
            <a:xfrm>
              <a:off x="4782633" y="1574530"/>
              <a:ext cx="365450" cy="361689"/>
              <a:chOff x="11048734" y="5583418"/>
              <a:chExt cx="534778" cy="529549"/>
            </a:xfrm>
            <a:solidFill>
              <a:schemeClr val="accent1"/>
            </a:solidFill>
          </p:grpSpPr>
          <p:sp>
            <p:nvSpPr>
              <p:cNvPr id="73"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1"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84" name="文本框 83"/>
            <p:cNvSpPr txBox="1"/>
            <p:nvPr/>
          </p:nvSpPr>
          <p:spPr bwMode="auto">
            <a:xfrm flipH="1">
              <a:off x="7840363" y="1731690"/>
              <a:ext cx="3513436" cy="461665"/>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用人单位部分</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87" name="文本框 86"/>
            <p:cNvSpPr txBox="1"/>
            <p:nvPr/>
          </p:nvSpPr>
          <p:spPr bwMode="auto">
            <a:xfrm>
              <a:off x="41385" y="3107870"/>
              <a:ext cx="3607554" cy="461665"/>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学生部分</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90" name="文本框 89"/>
            <p:cNvSpPr txBox="1"/>
            <p:nvPr/>
          </p:nvSpPr>
          <p:spPr bwMode="auto">
            <a:xfrm>
              <a:off x="7626977" y="4671427"/>
              <a:ext cx="4513046" cy="461665"/>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甲、乙双方协商达成条款部分</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91" name="组合 90"/>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一、签订《就业协议书》</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1" name="圆角矩形 20"/>
          <p:cNvSpPr/>
          <p:nvPr/>
        </p:nvSpPr>
        <p:spPr>
          <a:xfrm>
            <a:off x="-436606" y="1450866"/>
            <a:ext cx="743960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．签订</a:t>
            </a:r>
            <a:r>
              <a:rPr lang="en-US" altLang="zh-CN" sz="2800" b="1" dirty="0">
                <a:solidFill>
                  <a:schemeClr val="bg1"/>
                </a:solidFill>
              </a:rPr>
              <a:t>《</a:t>
            </a:r>
            <a:r>
              <a:rPr lang="zh-CN" altLang="en-US" sz="2800" b="1" dirty="0">
                <a:solidFill>
                  <a:schemeClr val="bg1"/>
                </a:solidFill>
              </a:rPr>
              <a:t>就业协议书</a:t>
            </a:r>
            <a:r>
              <a:rPr lang="en-US" altLang="zh-CN" sz="2800" b="1" dirty="0">
                <a:solidFill>
                  <a:schemeClr val="bg1"/>
                </a:solidFill>
              </a:rPr>
              <a:t>》</a:t>
            </a:r>
            <a:r>
              <a:rPr lang="zh-CN" altLang="en-US" sz="2800" b="1" dirty="0">
                <a:solidFill>
                  <a:schemeClr val="bg1"/>
                </a:solidFill>
              </a:rPr>
              <a:t>的程序</a:t>
            </a:r>
            <a:endParaRPr lang="zh-CN" altLang="en-US" sz="2800" b="1" dirty="0">
              <a:solidFill>
                <a:schemeClr val="bg1"/>
              </a:solidFill>
            </a:endParaRPr>
          </a:p>
        </p:txBody>
      </p:sp>
      <p:sp>
        <p:nvSpPr>
          <p:cNvPr id="82" name="文本框 43"/>
          <p:cNvSpPr txBox="1"/>
          <p:nvPr/>
        </p:nvSpPr>
        <p:spPr>
          <a:xfrm>
            <a:off x="534011" y="2294587"/>
            <a:ext cx="11052400" cy="580415"/>
          </a:xfrm>
          <a:prstGeom prst="rect">
            <a:avLst/>
          </a:prstGeom>
          <a:noFill/>
        </p:spPr>
        <p:txBody>
          <a:bodyPr wrap="square" rtlCol="0">
            <a:spAutoFit/>
          </a:bodyPr>
          <a:lstStyle/>
          <a:p>
            <a:pPr indent="457200" algn="just">
              <a:lnSpc>
                <a:spcPct val="150000"/>
              </a:lnSpc>
            </a:pPr>
            <a:r>
              <a:rPr lang="zh-CN" altLang="en-US" sz="2400" dirty="0"/>
              <a:t>签订</a:t>
            </a:r>
            <a:r>
              <a:rPr lang="en-US" altLang="zh-CN" sz="2400" dirty="0"/>
              <a:t>《</a:t>
            </a:r>
            <a:r>
              <a:rPr lang="zh-CN" altLang="en-US" sz="2400" dirty="0"/>
              <a:t>就业协议书</a:t>
            </a:r>
            <a:r>
              <a:rPr lang="en-US" altLang="zh-CN" sz="2400" dirty="0"/>
              <a:t>》</a:t>
            </a:r>
            <a:r>
              <a:rPr lang="zh-CN" altLang="en-US" sz="2400" dirty="0"/>
              <a:t>的基本程序如下。</a:t>
            </a:r>
            <a:endParaRPr lang="en-US" altLang="zh-CN" sz="2400" dirty="0"/>
          </a:p>
        </p:txBody>
      </p:sp>
      <p:sp>
        <p:nvSpPr>
          <p:cNvPr id="83" name="文本框 43"/>
          <p:cNvSpPr txBox="1"/>
          <p:nvPr/>
        </p:nvSpPr>
        <p:spPr>
          <a:xfrm>
            <a:off x="1705094" y="3071122"/>
            <a:ext cx="9701810" cy="3322955"/>
          </a:xfrm>
          <a:prstGeom prst="rect">
            <a:avLst/>
          </a:prstGeom>
          <a:noFill/>
        </p:spPr>
        <p:txBody>
          <a:bodyPr wrap="square" rtlCol="0">
            <a:spAutoFit/>
          </a:bodyPr>
          <a:lstStyle/>
          <a:p>
            <a:pPr algn="just">
              <a:lnSpc>
                <a:spcPct val="150000"/>
              </a:lnSpc>
            </a:pPr>
            <a:r>
              <a:rPr lang="zh-CN" altLang="en-US" sz="2000" dirty="0"/>
              <a:t>高校毕业生在网上申请并下载打印纸质就业协议书（建议一式三份）。</a:t>
            </a:r>
            <a:endParaRPr lang="zh-CN" altLang="en-US" sz="2000" dirty="0"/>
          </a:p>
          <a:p>
            <a:pPr algn="just">
              <a:lnSpc>
                <a:spcPct val="150000"/>
              </a:lnSpc>
            </a:pPr>
            <a:r>
              <a:rPr lang="zh-CN" altLang="en-US" sz="2000" dirty="0"/>
              <a:t>毕业生和用人单位经双向选择、达成就业意向后，双方在就业协议书上签字盖章。</a:t>
            </a:r>
            <a:endParaRPr lang="zh-CN" altLang="en-US" sz="2000" dirty="0"/>
          </a:p>
          <a:p>
            <a:pPr algn="just">
              <a:lnSpc>
                <a:spcPct val="150000"/>
              </a:lnSpc>
            </a:pPr>
            <a:r>
              <a:rPr lang="zh-CN" altLang="en-US" sz="2000" dirty="0"/>
              <a:t>用人单位或毕业生本人将</a:t>
            </a:r>
            <a:r>
              <a:rPr lang="en-US" altLang="zh-CN" sz="2000" dirty="0"/>
              <a:t>《</a:t>
            </a:r>
            <a:r>
              <a:rPr lang="zh-CN" altLang="en-US" sz="2000" dirty="0"/>
              <a:t>就业协议书</a:t>
            </a:r>
            <a:r>
              <a:rPr lang="en-US" altLang="zh-CN" sz="2000" dirty="0"/>
              <a:t>》</a:t>
            </a:r>
            <a:r>
              <a:rPr lang="zh-CN" altLang="en-US" sz="2000" dirty="0"/>
              <a:t>交至学校院系，由学校院系签署意见并加盖公章，纳入就业计划派遣。</a:t>
            </a:r>
            <a:endParaRPr lang="zh-CN" altLang="en-US" sz="2000" dirty="0"/>
          </a:p>
          <a:p>
            <a:pPr algn="just">
              <a:lnSpc>
                <a:spcPct val="150000"/>
              </a:lnSpc>
            </a:pPr>
            <a:r>
              <a:rPr lang="zh-CN" altLang="en-US" sz="2000" dirty="0"/>
              <a:t>用人单位或毕业生本人将</a:t>
            </a:r>
            <a:r>
              <a:rPr lang="en-US" altLang="zh-CN" sz="2000" dirty="0"/>
              <a:t>《</a:t>
            </a:r>
            <a:r>
              <a:rPr lang="zh-CN" altLang="en-US" sz="2000" dirty="0"/>
              <a:t>就业协议书</a:t>
            </a:r>
            <a:r>
              <a:rPr lang="en-US" altLang="zh-CN" sz="2000" dirty="0"/>
              <a:t>》</a:t>
            </a:r>
            <a:r>
              <a:rPr lang="zh-CN" altLang="en-US" sz="2000" dirty="0"/>
              <a:t>交至学校学生处就业指导科，由就业指导科签署意见并加盖公章。</a:t>
            </a:r>
            <a:endParaRPr lang="zh-CN" altLang="en-US" sz="2000" dirty="0"/>
          </a:p>
          <a:p>
            <a:pPr algn="just">
              <a:lnSpc>
                <a:spcPct val="150000"/>
              </a:lnSpc>
            </a:pPr>
            <a:r>
              <a:rPr lang="zh-CN" altLang="en-US" sz="2000" dirty="0"/>
              <a:t>学校、毕业生、用人单位各留一份。</a:t>
            </a:r>
            <a:endParaRPr lang="en-US" altLang="zh-CN" sz="2000" dirty="0"/>
          </a:p>
        </p:txBody>
      </p:sp>
      <p:grpSp>
        <p:nvGrpSpPr>
          <p:cNvPr id="85" name="组合 84"/>
          <p:cNvGrpSpPr/>
          <p:nvPr/>
        </p:nvGrpSpPr>
        <p:grpSpPr>
          <a:xfrm>
            <a:off x="1155652" y="3239416"/>
            <a:ext cx="372897" cy="372896"/>
            <a:chOff x="996993" y="1047096"/>
            <a:chExt cx="672956" cy="672955"/>
          </a:xfrm>
        </p:grpSpPr>
        <p:sp>
          <p:nvSpPr>
            <p:cNvPr id="86" name="Oval 47"/>
            <p:cNvSpPr>
              <a:spLocks noChangeArrowheads="1"/>
            </p:cNvSpPr>
            <p:nvPr/>
          </p:nvSpPr>
          <p:spPr bwMode="auto">
            <a:xfrm>
              <a:off x="1160164" y="1047096"/>
              <a:ext cx="509785" cy="510766"/>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8"/>
            <p:cNvSpPr/>
            <p:nvPr/>
          </p:nvSpPr>
          <p:spPr bwMode="auto">
            <a:xfrm>
              <a:off x="996993" y="1411041"/>
              <a:ext cx="309991" cy="309010"/>
            </a:xfrm>
            <a:custGeom>
              <a:avLst/>
              <a:gdLst>
                <a:gd name="T0" fmla="*/ 242 w 401"/>
                <a:gd name="T1" fmla="*/ 0 h 400"/>
                <a:gd name="T2" fmla="*/ 44 w 401"/>
                <a:gd name="T3" fmla="*/ 198 h 400"/>
                <a:gd name="T4" fmla="*/ 44 w 401"/>
                <a:gd name="T5" fmla="*/ 357 h 400"/>
                <a:gd name="T6" fmla="*/ 203 w 401"/>
                <a:gd name="T7" fmla="*/ 357 h 400"/>
                <a:gd name="T8" fmla="*/ 401 w 401"/>
                <a:gd name="T9" fmla="*/ 159 h 400"/>
                <a:gd name="T10" fmla="*/ 242 w 401"/>
                <a:gd name="T11" fmla="*/ 0 h 400"/>
              </a:gdLst>
              <a:ahLst/>
              <a:cxnLst>
                <a:cxn ang="0">
                  <a:pos x="T0" y="T1"/>
                </a:cxn>
                <a:cxn ang="0">
                  <a:pos x="T2" y="T3"/>
                </a:cxn>
                <a:cxn ang="0">
                  <a:pos x="T4" y="T5"/>
                </a:cxn>
                <a:cxn ang="0">
                  <a:pos x="T6" y="T7"/>
                </a:cxn>
                <a:cxn ang="0">
                  <a:pos x="T8" y="T9"/>
                </a:cxn>
                <a:cxn ang="0">
                  <a:pos x="T10" y="T11"/>
                </a:cxn>
              </a:cxnLst>
              <a:rect l="0" t="0" r="r" b="b"/>
              <a:pathLst>
                <a:path w="401" h="400">
                  <a:moveTo>
                    <a:pt x="242" y="0"/>
                  </a:moveTo>
                  <a:cubicBezTo>
                    <a:pt x="44" y="198"/>
                    <a:pt x="44" y="198"/>
                    <a:pt x="44" y="198"/>
                  </a:cubicBezTo>
                  <a:cubicBezTo>
                    <a:pt x="0" y="242"/>
                    <a:pt x="0" y="313"/>
                    <a:pt x="44" y="357"/>
                  </a:cubicBezTo>
                  <a:cubicBezTo>
                    <a:pt x="88" y="400"/>
                    <a:pt x="159" y="400"/>
                    <a:pt x="203" y="357"/>
                  </a:cubicBezTo>
                  <a:cubicBezTo>
                    <a:pt x="401" y="159"/>
                    <a:pt x="401" y="159"/>
                    <a:pt x="401" y="159"/>
                  </a:cubicBezTo>
                  <a:cubicBezTo>
                    <a:pt x="331" y="126"/>
                    <a:pt x="275" y="70"/>
                    <a:pt x="242"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Rectangle 49"/>
            <p:cNvSpPr>
              <a:spLocks noChangeArrowheads="1"/>
            </p:cNvSpPr>
            <p:nvPr/>
          </p:nvSpPr>
          <p:spPr bwMode="auto">
            <a:xfrm>
              <a:off x="1184034" y="1411041"/>
              <a:ext cx="122950" cy="122950"/>
            </a:xfrm>
            <a:prstGeom prst="rect">
              <a:avLst/>
            </a:prstGeom>
            <a:solidFill>
              <a:srgbClr val="B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9" name="Freeform 50"/>
            <p:cNvSpPr/>
            <p:nvPr/>
          </p:nvSpPr>
          <p:spPr bwMode="auto">
            <a:xfrm>
              <a:off x="1153297" y="1411041"/>
              <a:ext cx="153688" cy="153034"/>
            </a:xfrm>
            <a:custGeom>
              <a:avLst/>
              <a:gdLst>
                <a:gd name="T0" fmla="*/ 40 w 199"/>
                <a:gd name="T1" fmla="*/ 0 h 198"/>
                <a:gd name="T2" fmla="*/ 40 w 199"/>
                <a:gd name="T3" fmla="*/ 0 h 198"/>
                <a:gd name="T4" fmla="*/ 0 w 199"/>
                <a:gd name="T5" fmla="*/ 40 h 198"/>
                <a:gd name="T6" fmla="*/ 159 w 199"/>
                <a:gd name="T7" fmla="*/ 198 h 198"/>
                <a:gd name="T8" fmla="*/ 199 w 199"/>
                <a:gd name="T9" fmla="*/ 159 h 198"/>
                <a:gd name="T10" fmla="*/ 40 w 199"/>
                <a:gd name="T11" fmla="*/ 0 h 198"/>
              </a:gdLst>
              <a:ahLst/>
              <a:cxnLst>
                <a:cxn ang="0">
                  <a:pos x="T0" y="T1"/>
                </a:cxn>
                <a:cxn ang="0">
                  <a:pos x="T2" y="T3"/>
                </a:cxn>
                <a:cxn ang="0">
                  <a:pos x="T4" y="T5"/>
                </a:cxn>
                <a:cxn ang="0">
                  <a:pos x="T6" y="T7"/>
                </a:cxn>
                <a:cxn ang="0">
                  <a:pos x="T8" y="T9"/>
                </a:cxn>
                <a:cxn ang="0">
                  <a:pos x="T10" y="T11"/>
                </a:cxn>
              </a:cxnLst>
              <a:rect l="0" t="0" r="r" b="b"/>
              <a:pathLst>
                <a:path w="199" h="198">
                  <a:moveTo>
                    <a:pt x="40" y="0"/>
                  </a:moveTo>
                  <a:cubicBezTo>
                    <a:pt x="40" y="0"/>
                    <a:pt x="40" y="0"/>
                    <a:pt x="40" y="0"/>
                  </a:cubicBezTo>
                  <a:cubicBezTo>
                    <a:pt x="0" y="40"/>
                    <a:pt x="0" y="40"/>
                    <a:pt x="0" y="40"/>
                  </a:cubicBezTo>
                  <a:cubicBezTo>
                    <a:pt x="159" y="198"/>
                    <a:pt x="159" y="198"/>
                    <a:pt x="159" y="198"/>
                  </a:cubicBezTo>
                  <a:cubicBezTo>
                    <a:pt x="199" y="159"/>
                    <a:pt x="199" y="159"/>
                    <a:pt x="199" y="159"/>
                  </a:cubicBezTo>
                  <a:cubicBezTo>
                    <a:pt x="129" y="126"/>
                    <a:pt x="73" y="70"/>
                    <a:pt x="40" y="0"/>
                  </a:cubicBezTo>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1"/>
            <p:cNvSpPr/>
            <p:nvPr/>
          </p:nvSpPr>
          <p:spPr bwMode="auto">
            <a:xfrm>
              <a:off x="1217388" y="1104974"/>
              <a:ext cx="394683" cy="395010"/>
            </a:xfrm>
            <a:custGeom>
              <a:avLst/>
              <a:gdLst>
                <a:gd name="T0" fmla="*/ 256 w 511"/>
                <a:gd name="T1" fmla="*/ 511 h 511"/>
                <a:gd name="T2" fmla="*/ 0 w 511"/>
                <a:gd name="T3" fmla="*/ 256 h 511"/>
                <a:gd name="T4" fmla="*/ 256 w 511"/>
                <a:gd name="T5" fmla="*/ 0 h 511"/>
                <a:gd name="T6" fmla="*/ 511 w 511"/>
                <a:gd name="T7" fmla="*/ 256 h 511"/>
                <a:gd name="T8" fmla="*/ 256 w 511"/>
                <a:gd name="T9" fmla="*/ 511 h 511"/>
              </a:gdLst>
              <a:ahLst/>
              <a:cxnLst>
                <a:cxn ang="0">
                  <a:pos x="T0" y="T1"/>
                </a:cxn>
                <a:cxn ang="0">
                  <a:pos x="T2" y="T3"/>
                </a:cxn>
                <a:cxn ang="0">
                  <a:pos x="T4" y="T5"/>
                </a:cxn>
                <a:cxn ang="0">
                  <a:pos x="T6" y="T7"/>
                </a:cxn>
                <a:cxn ang="0">
                  <a:pos x="T8" y="T9"/>
                </a:cxn>
              </a:cxnLst>
              <a:rect l="0" t="0" r="r" b="b"/>
              <a:pathLst>
                <a:path w="511" h="511">
                  <a:moveTo>
                    <a:pt x="256" y="511"/>
                  </a:moveTo>
                  <a:cubicBezTo>
                    <a:pt x="115" y="511"/>
                    <a:pt x="1" y="397"/>
                    <a:pt x="0" y="256"/>
                  </a:cubicBezTo>
                  <a:cubicBezTo>
                    <a:pt x="1" y="115"/>
                    <a:pt x="115" y="0"/>
                    <a:pt x="256" y="0"/>
                  </a:cubicBezTo>
                  <a:cubicBezTo>
                    <a:pt x="397" y="0"/>
                    <a:pt x="511" y="115"/>
                    <a:pt x="511" y="256"/>
                  </a:cubicBezTo>
                  <a:cubicBezTo>
                    <a:pt x="511" y="397"/>
                    <a:pt x="397" y="511"/>
                    <a:pt x="256" y="511"/>
                  </a:cubicBezTo>
                  <a:close/>
                </a:path>
              </a:pathLst>
            </a:custGeom>
            <a:solidFill>
              <a:srgbClr val="108F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52"/>
            <p:cNvSpPr>
              <a:spLocks noChangeArrowheads="1"/>
            </p:cNvSpPr>
            <p:nvPr/>
          </p:nvSpPr>
          <p:spPr bwMode="auto">
            <a:xfrm>
              <a:off x="1232102" y="1119689"/>
              <a:ext cx="365907" cy="365580"/>
            </a:xfrm>
            <a:prstGeom prst="ellipse">
              <a:avLst/>
            </a:prstGeom>
            <a:solidFill>
              <a:srgbClr val="3DAD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2" name="组合 101"/>
          <p:cNvGrpSpPr/>
          <p:nvPr/>
        </p:nvGrpSpPr>
        <p:grpSpPr>
          <a:xfrm>
            <a:off x="1155652" y="3625960"/>
            <a:ext cx="372897" cy="372896"/>
            <a:chOff x="996993" y="1047096"/>
            <a:chExt cx="672956" cy="672955"/>
          </a:xfrm>
        </p:grpSpPr>
        <p:sp>
          <p:nvSpPr>
            <p:cNvPr id="103" name="Oval 47"/>
            <p:cNvSpPr>
              <a:spLocks noChangeArrowheads="1"/>
            </p:cNvSpPr>
            <p:nvPr/>
          </p:nvSpPr>
          <p:spPr bwMode="auto">
            <a:xfrm>
              <a:off x="1160164" y="1047096"/>
              <a:ext cx="509785" cy="510766"/>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8"/>
            <p:cNvSpPr/>
            <p:nvPr/>
          </p:nvSpPr>
          <p:spPr bwMode="auto">
            <a:xfrm>
              <a:off x="996993" y="1411041"/>
              <a:ext cx="309991" cy="309010"/>
            </a:xfrm>
            <a:custGeom>
              <a:avLst/>
              <a:gdLst>
                <a:gd name="T0" fmla="*/ 242 w 401"/>
                <a:gd name="T1" fmla="*/ 0 h 400"/>
                <a:gd name="T2" fmla="*/ 44 w 401"/>
                <a:gd name="T3" fmla="*/ 198 h 400"/>
                <a:gd name="T4" fmla="*/ 44 w 401"/>
                <a:gd name="T5" fmla="*/ 357 h 400"/>
                <a:gd name="T6" fmla="*/ 203 w 401"/>
                <a:gd name="T7" fmla="*/ 357 h 400"/>
                <a:gd name="T8" fmla="*/ 401 w 401"/>
                <a:gd name="T9" fmla="*/ 159 h 400"/>
                <a:gd name="T10" fmla="*/ 242 w 401"/>
                <a:gd name="T11" fmla="*/ 0 h 400"/>
              </a:gdLst>
              <a:ahLst/>
              <a:cxnLst>
                <a:cxn ang="0">
                  <a:pos x="T0" y="T1"/>
                </a:cxn>
                <a:cxn ang="0">
                  <a:pos x="T2" y="T3"/>
                </a:cxn>
                <a:cxn ang="0">
                  <a:pos x="T4" y="T5"/>
                </a:cxn>
                <a:cxn ang="0">
                  <a:pos x="T6" y="T7"/>
                </a:cxn>
                <a:cxn ang="0">
                  <a:pos x="T8" y="T9"/>
                </a:cxn>
                <a:cxn ang="0">
                  <a:pos x="T10" y="T11"/>
                </a:cxn>
              </a:cxnLst>
              <a:rect l="0" t="0" r="r" b="b"/>
              <a:pathLst>
                <a:path w="401" h="400">
                  <a:moveTo>
                    <a:pt x="242" y="0"/>
                  </a:moveTo>
                  <a:cubicBezTo>
                    <a:pt x="44" y="198"/>
                    <a:pt x="44" y="198"/>
                    <a:pt x="44" y="198"/>
                  </a:cubicBezTo>
                  <a:cubicBezTo>
                    <a:pt x="0" y="242"/>
                    <a:pt x="0" y="313"/>
                    <a:pt x="44" y="357"/>
                  </a:cubicBezTo>
                  <a:cubicBezTo>
                    <a:pt x="88" y="400"/>
                    <a:pt x="159" y="400"/>
                    <a:pt x="203" y="357"/>
                  </a:cubicBezTo>
                  <a:cubicBezTo>
                    <a:pt x="401" y="159"/>
                    <a:pt x="401" y="159"/>
                    <a:pt x="401" y="159"/>
                  </a:cubicBezTo>
                  <a:cubicBezTo>
                    <a:pt x="331" y="126"/>
                    <a:pt x="275" y="70"/>
                    <a:pt x="242"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Rectangle 49"/>
            <p:cNvSpPr>
              <a:spLocks noChangeArrowheads="1"/>
            </p:cNvSpPr>
            <p:nvPr/>
          </p:nvSpPr>
          <p:spPr bwMode="auto">
            <a:xfrm>
              <a:off x="1184034" y="1411041"/>
              <a:ext cx="122950" cy="122950"/>
            </a:xfrm>
            <a:prstGeom prst="rect">
              <a:avLst/>
            </a:prstGeom>
            <a:solidFill>
              <a:srgbClr val="B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 name="Freeform 50"/>
            <p:cNvSpPr/>
            <p:nvPr/>
          </p:nvSpPr>
          <p:spPr bwMode="auto">
            <a:xfrm>
              <a:off x="1153297" y="1411041"/>
              <a:ext cx="153688" cy="153034"/>
            </a:xfrm>
            <a:custGeom>
              <a:avLst/>
              <a:gdLst>
                <a:gd name="T0" fmla="*/ 40 w 199"/>
                <a:gd name="T1" fmla="*/ 0 h 198"/>
                <a:gd name="T2" fmla="*/ 40 w 199"/>
                <a:gd name="T3" fmla="*/ 0 h 198"/>
                <a:gd name="T4" fmla="*/ 0 w 199"/>
                <a:gd name="T5" fmla="*/ 40 h 198"/>
                <a:gd name="T6" fmla="*/ 159 w 199"/>
                <a:gd name="T7" fmla="*/ 198 h 198"/>
                <a:gd name="T8" fmla="*/ 199 w 199"/>
                <a:gd name="T9" fmla="*/ 159 h 198"/>
                <a:gd name="T10" fmla="*/ 40 w 199"/>
                <a:gd name="T11" fmla="*/ 0 h 198"/>
              </a:gdLst>
              <a:ahLst/>
              <a:cxnLst>
                <a:cxn ang="0">
                  <a:pos x="T0" y="T1"/>
                </a:cxn>
                <a:cxn ang="0">
                  <a:pos x="T2" y="T3"/>
                </a:cxn>
                <a:cxn ang="0">
                  <a:pos x="T4" y="T5"/>
                </a:cxn>
                <a:cxn ang="0">
                  <a:pos x="T6" y="T7"/>
                </a:cxn>
                <a:cxn ang="0">
                  <a:pos x="T8" y="T9"/>
                </a:cxn>
                <a:cxn ang="0">
                  <a:pos x="T10" y="T11"/>
                </a:cxn>
              </a:cxnLst>
              <a:rect l="0" t="0" r="r" b="b"/>
              <a:pathLst>
                <a:path w="199" h="198">
                  <a:moveTo>
                    <a:pt x="40" y="0"/>
                  </a:moveTo>
                  <a:cubicBezTo>
                    <a:pt x="40" y="0"/>
                    <a:pt x="40" y="0"/>
                    <a:pt x="40" y="0"/>
                  </a:cubicBezTo>
                  <a:cubicBezTo>
                    <a:pt x="0" y="40"/>
                    <a:pt x="0" y="40"/>
                    <a:pt x="0" y="40"/>
                  </a:cubicBezTo>
                  <a:cubicBezTo>
                    <a:pt x="159" y="198"/>
                    <a:pt x="159" y="198"/>
                    <a:pt x="159" y="198"/>
                  </a:cubicBezTo>
                  <a:cubicBezTo>
                    <a:pt x="199" y="159"/>
                    <a:pt x="199" y="159"/>
                    <a:pt x="199" y="159"/>
                  </a:cubicBezTo>
                  <a:cubicBezTo>
                    <a:pt x="129" y="126"/>
                    <a:pt x="73" y="70"/>
                    <a:pt x="40" y="0"/>
                  </a:cubicBezTo>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51"/>
            <p:cNvSpPr/>
            <p:nvPr/>
          </p:nvSpPr>
          <p:spPr bwMode="auto">
            <a:xfrm>
              <a:off x="1217388" y="1104974"/>
              <a:ext cx="394683" cy="395010"/>
            </a:xfrm>
            <a:custGeom>
              <a:avLst/>
              <a:gdLst>
                <a:gd name="T0" fmla="*/ 256 w 511"/>
                <a:gd name="T1" fmla="*/ 511 h 511"/>
                <a:gd name="T2" fmla="*/ 0 w 511"/>
                <a:gd name="T3" fmla="*/ 256 h 511"/>
                <a:gd name="T4" fmla="*/ 256 w 511"/>
                <a:gd name="T5" fmla="*/ 0 h 511"/>
                <a:gd name="T6" fmla="*/ 511 w 511"/>
                <a:gd name="T7" fmla="*/ 256 h 511"/>
                <a:gd name="T8" fmla="*/ 256 w 511"/>
                <a:gd name="T9" fmla="*/ 511 h 511"/>
              </a:gdLst>
              <a:ahLst/>
              <a:cxnLst>
                <a:cxn ang="0">
                  <a:pos x="T0" y="T1"/>
                </a:cxn>
                <a:cxn ang="0">
                  <a:pos x="T2" y="T3"/>
                </a:cxn>
                <a:cxn ang="0">
                  <a:pos x="T4" y="T5"/>
                </a:cxn>
                <a:cxn ang="0">
                  <a:pos x="T6" y="T7"/>
                </a:cxn>
                <a:cxn ang="0">
                  <a:pos x="T8" y="T9"/>
                </a:cxn>
              </a:cxnLst>
              <a:rect l="0" t="0" r="r" b="b"/>
              <a:pathLst>
                <a:path w="511" h="511">
                  <a:moveTo>
                    <a:pt x="256" y="511"/>
                  </a:moveTo>
                  <a:cubicBezTo>
                    <a:pt x="115" y="511"/>
                    <a:pt x="1" y="397"/>
                    <a:pt x="0" y="256"/>
                  </a:cubicBezTo>
                  <a:cubicBezTo>
                    <a:pt x="1" y="115"/>
                    <a:pt x="115" y="0"/>
                    <a:pt x="256" y="0"/>
                  </a:cubicBezTo>
                  <a:cubicBezTo>
                    <a:pt x="397" y="0"/>
                    <a:pt x="511" y="115"/>
                    <a:pt x="511" y="256"/>
                  </a:cubicBezTo>
                  <a:cubicBezTo>
                    <a:pt x="511" y="397"/>
                    <a:pt x="397" y="511"/>
                    <a:pt x="256" y="511"/>
                  </a:cubicBezTo>
                  <a:close/>
                </a:path>
              </a:pathLst>
            </a:custGeom>
            <a:solidFill>
              <a:srgbClr val="108F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52"/>
            <p:cNvSpPr>
              <a:spLocks noChangeArrowheads="1"/>
            </p:cNvSpPr>
            <p:nvPr/>
          </p:nvSpPr>
          <p:spPr bwMode="auto">
            <a:xfrm>
              <a:off x="1232102" y="1119689"/>
              <a:ext cx="365907" cy="365580"/>
            </a:xfrm>
            <a:prstGeom prst="ellipse">
              <a:avLst/>
            </a:prstGeom>
            <a:solidFill>
              <a:srgbClr val="3DAD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9" name="组合 108"/>
          <p:cNvGrpSpPr/>
          <p:nvPr/>
        </p:nvGrpSpPr>
        <p:grpSpPr>
          <a:xfrm>
            <a:off x="1155652" y="5034238"/>
            <a:ext cx="372897" cy="372896"/>
            <a:chOff x="996993" y="1047096"/>
            <a:chExt cx="672956" cy="672955"/>
          </a:xfrm>
        </p:grpSpPr>
        <p:sp>
          <p:nvSpPr>
            <p:cNvPr id="110" name="Oval 47"/>
            <p:cNvSpPr>
              <a:spLocks noChangeArrowheads="1"/>
            </p:cNvSpPr>
            <p:nvPr/>
          </p:nvSpPr>
          <p:spPr bwMode="auto">
            <a:xfrm>
              <a:off x="1160164" y="1047096"/>
              <a:ext cx="509785" cy="510766"/>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8"/>
            <p:cNvSpPr/>
            <p:nvPr/>
          </p:nvSpPr>
          <p:spPr bwMode="auto">
            <a:xfrm>
              <a:off x="996993" y="1411041"/>
              <a:ext cx="309991" cy="309010"/>
            </a:xfrm>
            <a:custGeom>
              <a:avLst/>
              <a:gdLst>
                <a:gd name="T0" fmla="*/ 242 w 401"/>
                <a:gd name="T1" fmla="*/ 0 h 400"/>
                <a:gd name="T2" fmla="*/ 44 w 401"/>
                <a:gd name="T3" fmla="*/ 198 h 400"/>
                <a:gd name="T4" fmla="*/ 44 w 401"/>
                <a:gd name="T5" fmla="*/ 357 h 400"/>
                <a:gd name="T6" fmla="*/ 203 w 401"/>
                <a:gd name="T7" fmla="*/ 357 h 400"/>
                <a:gd name="T8" fmla="*/ 401 w 401"/>
                <a:gd name="T9" fmla="*/ 159 h 400"/>
                <a:gd name="T10" fmla="*/ 242 w 401"/>
                <a:gd name="T11" fmla="*/ 0 h 400"/>
              </a:gdLst>
              <a:ahLst/>
              <a:cxnLst>
                <a:cxn ang="0">
                  <a:pos x="T0" y="T1"/>
                </a:cxn>
                <a:cxn ang="0">
                  <a:pos x="T2" y="T3"/>
                </a:cxn>
                <a:cxn ang="0">
                  <a:pos x="T4" y="T5"/>
                </a:cxn>
                <a:cxn ang="0">
                  <a:pos x="T6" y="T7"/>
                </a:cxn>
                <a:cxn ang="0">
                  <a:pos x="T8" y="T9"/>
                </a:cxn>
                <a:cxn ang="0">
                  <a:pos x="T10" y="T11"/>
                </a:cxn>
              </a:cxnLst>
              <a:rect l="0" t="0" r="r" b="b"/>
              <a:pathLst>
                <a:path w="401" h="400">
                  <a:moveTo>
                    <a:pt x="242" y="0"/>
                  </a:moveTo>
                  <a:cubicBezTo>
                    <a:pt x="44" y="198"/>
                    <a:pt x="44" y="198"/>
                    <a:pt x="44" y="198"/>
                  </a:cubicBezTo>
                  <a:cubicBezTo>
                    <a:pt x="0" y="242"/>
                    <a:pt x="0" y="313"/>
                    <a:pt x="44" y="357"/>
                  </a:cubicBezTo>
                  <a:cubicBezTo>
                    <a:pt x="88" y="400"/>
                    <a:pt x="159" y="400"/>
                    <a:pt x="203" y="357"/>
                  </a:cubicBezTo>
                  <a:cubicBezTo>
                    <a:pt x="401" y="159"/>
                    <a:pt x="401" y="159"/>
                    <a:pt x="401" y="159"/>
                  </a:cubicBezTo>
                  <a:cubicBezTo>
                    <a:pt x="331" y="126"/>
                    <a:pt x="275" y="70"/>
                    <a:pt x="242"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Rectangle 49"/>
            <p:cNvSpPr>
              <a:spLocks noChangeArrowheads="1"/>
            </p:cNvSpPr>
            <p:nvPr/>
          </p:nvSpPr>
          <p:spPr bwMode="auto">
            <a:xfrm>
              <a:off x="1184034" y="1411041"/>
              <a:ext cx="122950" cy="122950"/>
            </a:xfrm>
            <a:prstGeom prst="rect">
              <a:avLst/>
            </a:prstGeom>
            <a:solidFill>
              <a:srgbClr val="B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Freeform 50"/>
            <p:cNvSpPr/>
            <p:nvPr/>
          </p:nvSpPr>
          <p:spPr bwMode="auto">
            <a:xfrm>
              <a:off x="1153297" y="1411041"/>
              <a:ext cx="153688" cy="153034"/>
            </a:xfrm>
            <a:custGeom>
              <a:avLst/>
              <a:gdLst>
                <a:gd name="T0" fmla="*/ 40 w 199"/>
                <a:gd name="T1" fmla="*/ 0 h 198"/>
                <a:gd name="T2" fmla="*/ 40 w 199"/>
                <a:gd name="T3" fmla="*/ 0 h 198"/>
                <a:gd name="T4" fmla="*/ 0 w 199"/>
                <a:gd name="T5" fmla="*/ 40 h 198"/>
                <a:gd name="T6" fmla="*/ 159 w 199"/>
                <a:gd name="T7" fmla="*/ 198 h 198"/>
                <a:gd name="T8" fmla="*/ 199 w 199"/>
                <a:gd name="T9" fmla="*/ 159 h 198"/>
                <a:gd name="T10" fmla="*/ 40 w 199"/>
                <a:gd name="T11" fmla="*/ 0 h 198"/>
              </a:gdLst>
              <a:ahLst/>
              <a:cxnLst>
                <a:cxn ang="0">
                  <a:pos x="T0" y="T1"/>
                </a:cxn>
                <a:cxn ang="0">
                  <a:pos x="T2" y="T3"/>
                </a:cxn>
                <a:cxn ang="0">
                  <a:pos x="T4" y="T5"/>
                </a:cxn>
                <a:cxn ang="0">
                  <a:pos x="T6" y="T7"/>
                </a:cxn>
                <a:cxn ang="0">
                  <a:pos x="T8" y="T9"/>
                </a:cxn>
                <a:cxn ang="0">
                  <a:pos x="T10" y="T11"/>
                </a:cxn>
              </a:cxnLst>
              <a:rect l="0" t="0" r="r" b="b"/>
              <a:pathLst>
                <a:path w="199" h="198">
                  <a:moveTo>
                    <a:pt x="40" y="0"/>
                  </a:moveTo>
                  <a:cubicBezTo>
                    <a:pt x="40" y="0"/>
                    <a:pt x="40" y="0"/>
                    <a:pt x="40" y="0"/>
                  </a:cubicBezTo>
                  <a:cubicBezTo>
                    <a:pt x="0" y="40"/>
                    <a:pt x="0" y="40"/>
                    <a:pt x="0" y="40"/>
                  </a:cubicBezTo>
                  <a:cubicBezTo>
                    <a:pt x="159" y="198"/>
                    <a:pt x="159" y="198"/>
                    <a:pt x="159" y="198"/>
                  </a:cubicBezTo>
                  <a:cubicBezTo>
                    <a:pt x="199" y="159"/>
                    <a:pt x="199" y="159"/>
                    <a:pt x="199" y="159"/>
                  </a:cubicBezTo>
                  <a:cubicBezTo>
                    <a:pt x="129" y="126"/>
                    <a:pt x="73" y="70"/>
                    <a:pt x="40" y="0"/>
                  </a:cubicBezTo>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1"/>
            <p:cNvSpPr/>
            <p:nvPr/>
          </p:nvSpPr>
          <p:spPr bwMode="auto">
            <a:xfrm>
              <a:off x="1217388" y="1104974"/>
              <a:ext cx="394683" cy="395010"/>
            </a:xfrm>
            <a:custGeom>
              <a:avLst/>
              <a:gdLst>
                <a:gd name="T0" fmla="*/ 256 w 511"/>
                <a:gd name="T1" fmla="*/ 511 h 511"/>
                <a:gd name="T2" fmla="*/ 0 w 511"/>
                <a:gd name="T3" fmla="*/ 256 h 511"/>
                <a:gd name="T4" fmla="*/ 256 w 511"/>
                <a:gd name="T5" fmla="*/ 0 h 511"/>
                <a:gd name="T6" fmla="*/ 511 w 511"/>
                <a:gd name="T7" fmla="*/ 256 h 511"/>
                <a:gd name="T8" fmla="*/ 256 w 511"/>
                <a:gd name="T9" fmla="*/ 511 h 511"/>
              </a:gdLst>
              <a:ahLst/>
              <a:cxnLst>
                <a:cxn ang="0">
                  <a:pos x="T0" y="T1"/>
                </a:cxn>
                <a:cxn ang="0">
                  <a:pos x="T2" y="T3"/>
                </a:cxn>
                <a:cxn ang="0">
                  <a:pos x="T4" y="T5"/>
                </a:cxn>
                <a:cxn ang="0">
                  <a:pos x="T6" y="T7"/>
                </a:cxn>
                <a:cxn ang="0">
                  <a:pos x="T8" y="T9"/>
                </a:cxn>
              </a:cxnLst>
              <a:rect l="0" t="0" r="r" b="b"/>
              <a:pathLst>
                <a:path w="511" h="511">
                  <a:moveTo>
                    <a:pt x="256" y="511"/>
                  </a:moveTo>
                  <a:cubicBezTo>
                    <a:pt x="115" y="511"/>
                    <a:pt x="1" y="397"/>
                    <a:pt x="0" y="256"/>
                  </a:cubicBezTo>
                  <a:cubicBezTo>
                    <a:pt x="1" y="115"/>
                    <a:pt x="115" y="0"/>
                    <a:pt x="256" y="0"/>
                  </a:cubicBezTo>
                  <a:cubicBezTo>
                    <a:pt x="397" y="0"/>
                    <a:pt x="511" y="115"/>
                    <a:pt x="511" y="256"/>
                  </a:cubicBezTo>
                  <a:cubicBezTo>
                    <a:pt x="511" y="397"/>
                    <a:pt x="397" y="511"/>
                    <a:pt x="256" y="511"/>
                  </a:cubicBezTo>
                  <a:close/>
                </a:path>
              </a:pathLst>
            </a:custGeom>
            <a:solidFill>
              <a:srgbClr val="108F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Oval 52"/>
            <p:cNvSpPr>
              <a:spLocks noChangeArrowheads="1"/>
            </p:cNvSpPr>
            <p:nvPr/>
          </p:nvSpPr>
          <p:spPr bwMode="auto">
            <a:xfrm>
              <a:off x="1232102" y="1119689"/>
              <a:ext cx="365907" cy="365580"/>
            </a:xfrm>
            <a:prstGeom prst="ellipse">
              <a:avLst/>
            </a:prstGeom>
            <a:solidFill>
              <a:srgbClr val="3DAD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6" name="组合 115"/>
          <p:cNvGrpSpPr/>
          <p:nvPr/>
        </p:nvGrpSpPr>
        <p:grpSpPr>
          <a:xfrm>
            <a:off x="1155652" y="5967326"/>
            <a:ext cx="372897" cy="372896"/>
            <a:chOff x="996993" y="1047096"/>
            <a:chExt cx="672956" cy="672955"/>
          </a:xfrm>
        </p:grpSpPr>
        <p:sp>
          <p:nvSpPr>
            <p:cNvPr id="117" name="Oval 47"/>
            <p:cNvSpPr>
              <a:spLocks noChangeArrowheads="1"/>
            </p:cNvSpPr>
            <p:nvPr/>
          </p:nvSpPr>
          <p:spPr bwMode="auto">
            <a:xfrm>
              <a:off x="1160164" y="1047096"/>
              <a:ext cx="509785" cy="510766"/>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8"/>
            <p:cNvSpPr/>
            <p:nvPr/>
          </p:nvSpPr>
          <p:spPr bwMode="auto">
            <a:xfrm>
              <a:off x="996993" y="1411041"/>
              <a:ext cx="309991" cy="309010"/>
            </a:xfrm>
            <a:custGeom>
              <a:avLst/>
              <a:gdLst>
                <a:gd name="T0" fmla="*/ 242 w 401"/>
                <a:gd name="T1" fmla="*/ 0 h 400"/>
                <a:gd name="T2" fmla="*/ 44 w 401"/>
                <a:gd name="T3" fmla="*/ 198 h 400"/>
                <a:gd name="T4" fmla="*/ 44 w 401"/>
                <a:gd name="T5" fmla="*/ 357 h 400"/>
                <a:gd name="T6" fmla="*/ 203 w 401"/>
                <a:gd name="T7" fmla="*/ 357 h 400"/>
                <a:gd name="T8" fmla="*/ 401 w 401"/>
                <a:gd name="T9" fmla="*/ 159 h 400"/>
                <a:gd name="T10" fmla="*/ 242 w 401"/>
                <a:gd name="T11" fmla="*/ 0 h 400"/>
              </a:gdLst>
              <a:ahLst/>
              <a:cxnLst>
                <a:cxn ang="0">
                  <a:pos x="T0" y="T1"/>
                </a:cxn>
                <a:cxn ang="0">
                  <a:pos x="T2" y="T3"/>
                </a:cxn>
                <a:cxn ang="0">
                  <a:pos x="T4" y="T5"/>
                </a:cxn>
                <a:cxn ang="0">
                  <a:pos x="T6" y="T7"/>
                </a:cxn>
                <a:cxn ang="0">
                  <a:pos x="T8" y="T9"/>
                </a:cxn>
                <a:cxn ang="0">
                  <a:pos x="T10" y="T11"/>
                </a:cxn>
              </a:cxnLst>
              <a:rect l="0" t="0" r="r" b="b"/>
              <a:pathLst>
                <a:path w="401" h="400">
                  <a:moveTo>
                    <a:pt x="242" y="0"/>
                  </a:moveTo>
                  <a:cubicBezTo>
                    <a:pt x="44" y="198"/>
                    <a:pt x="44" y="198"/>
                    <a:pt x="44" y="198"/>
                  </a:cubicBezTo>
                  <a:cubicBezTo>
                    <a:pt x="0" y="242"/>
                    <a:pt x="0" y="313"/>
                    <a:pt x="44" y="357"/>
                  </a:cubicBezTo>
                  <a:cubicBezTo>
                    <a:pt x="88" y="400"/>
                    <a:pt x="159" y="400"/>
                    <a:pt x="203" y="357"/>
                  </a:cubicBezTo>
                  <a:cubicBezTo>
                    <a:pt x="401" y="159"/>
                    <a:pt x="401" y="159"/>
                    <a:pt x="401" y="159"/>
                  </a:cubicBezTo>
                  <a:cubicBezTo>
                    <a:pt x="331" y="126"/>
                    <a:pt x="275" y="70"/>
                    <a:pt x="242"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Rectangle 49"/>
            <p:cNvSpPr>
              <a:spLocks noChangeArrowheads="1"/>
            </p:cNvSpPr>
            <p:nvPr/>
          </p:nvSpPr>
          <p:spPr bwMode="auto">
            <a:xfrm>
              <a:off x="1184034" y="1411041"/>
              <a:ext cx="122950" cy="122950"/>
            </a:xfrm>
            <a:prstGeom prst="rect">
              <a:avLst/>
            </a:prstGeom>
            <a:solidFill>
              <a:srgbClr val="B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0" name="Freeform 50"/>
            <p:cNvSpPr/>
            <p:nvPr/>
          </p:nvSpPr>
          <p:spPr bwMode="auto">
            <a:xfrm>
              <a:off x="1153297" y="1411041"/>
              <a:ext cx="153688" cy="153034"/>
            </a:xfrm>
            <a:custGeom>
              <a:avLst/>
              <a:gdLst>
                <a:gd name="T0" fmla="*/ 40 w 199"/>
                <a:gd name="T1" fmla="*/ 0 h 198"/>
                <a:gd name="T2" fmla="*/ 40 w 199"/>
                <a:gd name="T3" fmla="*/ 0 h 198"/>
                <a:gd name="T4" fmla="*/ 0 w 199"/>
                <a:gd name="T5" fmla="*/ 40 h 198"/>
                <a:gd name="T6" fmla="*/ 159 w 199"/>
                <a:gd name="T7" fmla="*/ 198 h 198"/>
                <a:gd name="T8" fmla="*/ 199 w 199"/>
                <a:gd name="T9" fmla="*/ 159 h 198"/>
                <a:gd name="T10" fmla="*/ 40 w 199"/>
                <a:gd name="T11" fmla="*/ 0 h 198"/>
              </a:gdLst>
              <a:ahLst/>
              <a:cxnLst>
                <a:cxn ang="0">
                  <a:pos x="T0" y="T1"/>
                </a:cxn>
                <a:cxn ang="0">
                  <a:pos x="T2" y="T3"/>
                </a:cxn>
                <a:cxn ang="0">
                  <a:pos x="T4" y="T5"/>
                </a:cxn>
                <a:cxn ang="0">
                  <a:pos x="T6" y="T7"/>
                </a:cxn>
                <a:cxn ang="0">
                  <a:pos x="T8" y="T9"/>
                </a:cxn>
                <a:cxn ang="0">
                  <a:pos x="T10" y="T11"/>
                </a:cxn>
              </a:cxnLst>
              <a:rect l="0" t="0" r="r" b="b"/>
              <a:pathLst>
                <a:path w="199" h="198">
                  <a:moveTo>
                    <a:pt x="40" y="0"/>
                  </a:moveTo>
                  <a:cubicBezTo>
                    <a:pt x="40" y="0"/>
                    <a:pt x="40" y="0"/>
                    <a:pt x="40" y="0"/>
                  </a:cubicBezTo>
                  <a:cubicBezTo>
                    <a:pt x="0" y="40"/>
                    <a:pt x="0" y="40"/>
                    <a:pt x="0" y="40"/>
                  </a:cubicBezTo>
                  <a:cubicBezTo>
                    <a:pt x="159" y="198"/>
                    <a:pt x="159" y="198"/>
                    <a:pt x="159" y="198"/>
                  </a:cubicBezTo>
                  <a:cubicBezTo>
                    <a:pt x="199" y="159"/>
                    <a:pt x="199" y="159"/>
                    <a:pt x="199" y="159"/>
                  </a:cubicBezTo>
                  <a:cubicBezTo>
                    <a:pt x="129" y="126"/>
                    <a:pt x="73" y="70"/>
                    <a:pt x="40" y="0"/>
                  </a:cubicBezTo>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1"/>
            <p:cNvSpPr/>
            <p:nvPr/>
          </p:nvSpPr>
          <p:spPr bwMode="auto">
            <a:xfrm>
              <a:off x="1217388" y="1104974"/>
              <a:ext cx="394683" cy="395010"/>
            </a:xfrm>
            <a:custGeom>
              <a:avLst/>
              <a:gdLst>
                <a:gd name="T0" fmla="*/ 256 w 511"/>
                <a:gd name="T1" fmla="*/ 511 h 511"/>
                <a:gd name="T2" fmla="*/ 0 w 511"/>
                <a:gd name="T3" fmla="*/ 256 h 511"/>
                <a:gd name="T4" fmla="*/ 256 w 511"/>
                <a:gd name="T5" fmla="*/ 0 h 511"/>
                <a:gd name="T6" fmla="*/ 511 w 511"/>
                <a:gd name="T7" fmla="*/ 256 h 511"/>
                <a:gd name="T8" fmla="*/ 256 w 511"/>
                <a:gd name="T9" fmla="*/ 511 h 511"/>
              </a:gdLst>
              <a:ahLst/>
              <a:cxnLst>
                <a:cxn ang="0">
                  <a:pos x="T0" y="T1"/>
                </a:cxn>
                <a:cxn ang="0">
                  <a:pos x="T2" y="T3"/>
                </a:cxn>
                <a:cxn ang="0">
                  <a:pos x="T4" y="T5"/>
                </a:cxn>
                <a:cxn ang="0">
                  <a:pos x="T6" y="T7"/>
                </a:cxn>
                <a:cxn ang="0">
                  <a:pos x="T8" y="T9"/>
                </a:cxn>
              </a:cxnLst>
              <a:rect l="0" t="0" r="r" b="b"/>
              <a:pathLst>
                <a:path w="511" h="511">
                  <a:moveTo>
                    <a:pt x="256" y="511"/>
                  </a:moveTo>
                  <a:cubicBezTo>
                    <a:pt x="115" y="511"/>
                    <a:pt x="1" y="397"/>
                    <a:pt x="0" y="256"/>
                  </a:cubicBezTo>
                  <a:cubicBezTo>
                    <a:pt x="1" y="115"/>
                    <a:pt x="115" y="0"/>
                    <a:pt x="256" y="0"/>
                  </a:cubicBezTo>
                  <a:cubicBezTo>
                    <a:pt x="397" y="0"/>
                    <a:pt x="511" y="115"/>
                    <a:pt x="511" y="256"/>
                  </a:cubicBezTo>
                  <a:cubicBezTo>
                    <a:pt x="511" y="397"/>
                    <a:pt x="397" y="511"/>
                    <a:pt x="256" y="511"/>
                  </a:cubicBezTo>
                  <a:close/>
                </a:path>
              </a:pathLst>
            </a:custGeom>
            <a:solidFill>
              <a:srgbClr val="108F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Oval 52"/>
            <p:cNvSpPr>
              <a:spLocks noChangeArrowheads="1"/>
            </p:cNvSpPr>
            <p:nvPr/>
          </p:nvSpPr>
          <p:spPr bwMode="auto">
            <a:xfrm>
              <a:off x="1232102" y="1119689"/>
              <a:ext cx="365907" cy="365580"/>
            </a:xfrm>
            <a:prstGeom prst="ellipse">
              <a:avLst/>
            </a:prstGeom>
            <a:solidFill>
              <a:srgbClr val="3DAD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155652" y="4240005"/>
            <a:ext cx="372897" cy="372896"/>
            <a:chOff x="996993" y="1047096"/>
            <a:chExt cx="672956" cy="672955"/>
          </a:xfrm>
        </p:grpSpPr>
        <p:sp>
          <p:nvSpPr>
            <p:cNvPr id="5" name="Oval 47"/>
            <p:cNvSpPr>
              <a:spLocks noChangeArrowheads="1"/>
            </p:cNvSpPr>
            <p:nvPr/>
          </p:nvSpPr>
          <p:spPr bwMode="auto">
            <a:xfrm>
              <a:off x="1160164" y="1047096"/>
              <a:ext cx="509785" cy="510766"/>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48"/>
            <p:cNvSpPr/>
            <p:nvPr/>
          </p:nvSpPr>
          <p:spPr bwMode="auto">
            <a:xfrm>
              <a:off x="996993" y="1411041"/>
              <a:ext cx="309991" cy="309010"/>
            </a:xfrm>
            <a:custGeom>
              <a:avLst/>
              <a:gdLst>
                <a:gd name="T0" fmla="*/ 242 w 401"/>
                <a:gd name="T1" fmla="*/ 0 h 400"/>
                <a:gd name="T2" fmla="*/ 44 w 401"/>
                <a:gd name="T3" fmla="*/ 198 h 400"/>
                <a:gd name="T4" fmla="*/ 44 w 401"/>
                <a:gd name="T5" fmla="*/ 357 h 400"/>
                <a:gd name="T6" fmla="*/ 203 w 401"/>
                <a:gd name="T7" fmla="*/ 357 h 400"/>
                <a:gd name="T8" fmla="*/ 401 w 401"/>
                <a:gd name="T9" fmla="*/ 159 h 400"/>
                <a:gd name="T10" fmla="*/ 242 w 401"/>
                <a:gd name="T11" fmla="*/ 0 h 400"/>
              </a:gdLst>
              <a:ahLst/>
              <a:cxnLst>
                <a:cxn ang="0">
                  <a:pos x="T0" y="T1"/>
                </a:cxn>
                <a:cxn ang="0">
                  <a:pos x="T2" y="T3"/>
                </a:cxn>
                <a:cxn ang="0">
                  <a:pos x="T4" y="T5"/>
                </a:cxn>
                <a:cxn ang="0">
                  <a:pos x="T6" y="T7"/>
                </a:cxn>
                <a:cxn ang="0">
                  <a:pos x="T8" y="T9"/>
                </a:cxn>
                <a:cxn ang="0">
                  <a:pos x="T10" y="T11"/>
                </a:cxn>
              </a:cxnLst>
              <a:rect l="0" t="0" r="r" b="b"/>
              <a:pathLst>
                <a:path w="401" h="400">
                  <a:moveTo>
                    <a:pt x="242" y="0"/>
                  </a:moveTo>
                  <a:cubicBezTo>
                    <a:pt x="44" y="198"/>
                    <a:pt x="44" y="198"/>
                    <a:pt x="44" y="198"/>
                  </a:cubicBezTo>
                  <a:cubicBezTo>
                    <a:pt x="0" y="242"/>
                    <a:pt x="0" y="313"/>
                    <a:pt x="44" y="357"/>
                  </a:cubicBezTo>
                  <a:cubicBezTo>
                    <a:pt x="88" y="400"/>
                    <a:pt x="159" y="400"/>
                    <a:pt x="203" y="357"/>
                  </a:cubicBezTo>
                  <a:cubicBezTo>
                    <a:pt x="401" y="159"/>
                    <a:pt x="401" y="159"/>
                    <a:pt x="401" y="159"/>
                  </a:cubicBezTo>
                  <a:cubicBezTo>
                    <a:pt x="331" y="126"/>
                    <a:pt x="275" y="70"/>
                    <a:pt x="242"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 name="Rectangle 49"/>
            <p:cNvSpPr>
              <a:spLocks noChangeArrowheads="1"/>
            </p:cNvSpPr>
            <p:nvPr/>
          </p:nvSpPr>
          <p:spPr bwMode="auto">
            <a:xfrm>
              <a:off x="1184034" y="1411041"/>
              <a:ext cx="122950" cy="122950"/>
            </a:xfrm>
            <a:prstGeom prst="rect">
              <a:avLst/>
            </a:prstGeom>
            <a:solidFill>
              <a:srgbClr val="B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8" name="Freeform 50"/>
            <p:cNvSpPr/>
            <p:nvPr/>
          </p:nvSpPr>
          <p:spPr bwMode="auto">
            <a:xfrm>
              <a:off x="1153297" y="1411041"/>
              <a:ext cx="153688" cy="153034"/>
            </a:xfrm>
            <a:custGeom>
              <a:avLst/>
              <a:gdLst>
                <a:gd name="T0" fmla="*/ 40 w 199"/>
                <a:gd name="T1" fmla="*/ 0 h 198"/>
                <a:gd name="T2" fmla="*/ 40 w 199"/>
                <a:gd name="T3" fmla="*/ 0 h 198"/>
                <a:gd name="T4" fmla="*/ 0 w 199"/>
                <a:gd name="T5" fmla="*/ 40 h 198"/>
                <a:gd name="T6" fmla="*/ 159 w 199"/>
                <a:gd name="T7" fmla="*/ 198 h 198"/>
                <a:gd name="T8" fmla="*/ 199 w 199"/>
                <a:gd name="T9" fmla="*/ 159 h 198"/>
                <a:gd name="T10" fmla="*/ 40 w 199"/>
                <a:gd name="T11" fmla="*/ 0 h 198"/>
              </a:gdLst>
              <a:ahLst/>
              <a:cxnLst>
                <a:cxn ang="0">
                  <a:pos x="T0" y="T1"/>
                </a:cxn>
                <a:cxn ang="0">
                  <a:pos x="T2" y="T3"/>
                </a:cxn>
                <a:cxn ang="0">
                  <a:pos x="T4" y="T5"/>
                </a:cxn>
                <a:cxn ang="0">
                  <a:pos x="T6" y="T7"/>
                </a:cxn>
                <a:cxn ang="0">
                  <a:pos x="T8" y="T9"/>
                </a:cxn>
                <a:cxn ang="0">
                  <a:pos x="T10" y="T11"/>
                </a:cxn>
              </a:cxnLst>
              <a:rect l="0" t="0" r="r" b="b"/>
              <a:pathLst>
                <a:path w="199" h="198">
                  <a:moveTo>
                    <a:pt x="40" y="0"/>
                  </a:moveTo>
                  <a:cubicBezTo>
                    <a:pt x="40" y="0"/>
                    <a:pt x="40" y="0"/>
                    <a:pt x="40" y="0"/>
                  </a:cubicBezTo>
                  <a:cubicBezTo>
                    <a:pt x="0" y="40"/>
                    <a:pt x="0" y="40"/>
                    <a:pt x="0" y="40"/>
                  </a:cubicBezTo>
                  <a:cubicBezTo>
                    <a:pt x="159" y="198"/>
                    <a:pt x="159" y="198"/>
                    <a:pt x="159" y="198"/>
                  </a:cubicBezTo>
                  <a:cubicBezTo>
                    <a:pt x="199" y="159"/>
                    <a:pt x="199" y="159"/>
                    <a:pt x="199" y="159"/>
                  </a:cubicBezTo>
                  <a:cubicBezTo>
                    <a:pt x="129" y="126"/>
                    <a:pt x="73" y="70"/>
                    <a:pt x="40" y="0"/>
                  </a:cubicBezTo>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51"/>
            <p:cNvSpPr/>
            <p:nvPr/>
          </p:nvSpPr>
          <p:spPr bwMode="auto">
            <a:xfrm>
              <a:off x="1217388" y="1104974"/>
              <a:ext cx="394683" cy="395010"/>
            </a:xfrm>
            <a:custGeom>
              <a:avLst/>
              <a:gdLst>
                <a:gd name="T0" fmla="*/ 256 w 511"/>
                <a:gd name="T1" fmla="*/ 511 h 511"/>
                <a:gd name="T2" fmla="*/ 0 w 511"/>
                <a:gd name="T3" fmla="*/ 256 h 511"/>
                <a:gd name="T4" fmla="*/ 256 w 511"/>
                <a:gd name="T5" fmla="*/ 0 h 511"/>
                <a:gd name="T6" fmla="*/ 511 w 511"/>
                <a:gd name="T7" fmla="*/ 256 h 511"/>
                <a:gd name="T8" fmla="*/ 256 w 511"/>
                <a:gd name="T9" fmla="*/ 511 h 511"/>
              </a:gdLst>
              <a:ahLst/>
              <a:cxnLst>
                <a:cxn ang="0">
                  <a:pos x="T0" y="T1"/>
                </a:cxn>
                <a:cxn ang="0">
                  <a:pos x="T2" y="T3"/>
                </a:cxn>
                <a:cxn ang="0">
                  <a:pos x="T4" y="T5"/>
                </a:cxn>
                <a:cxn ang="0">
                  <a:pos x="T6" y="T7"/>
                </a:cxn>
                <a:cxn ang="0">
                  <a:pos x="T8" y="T9"/>
                </a:cxn>
              </a:cxnLst>
              <a:rect l="0" t="0" r="r" b="b"/>
              <a:pathLst>
                <a:path w="511" h="511">
                  <a:moveTo>
                    <a:pt x="256" y="511"/>
                  </a:moveTo>
                  <a:cubicBezTo>
                    <a:pt x="115" y="511"/>
                    <a:pt x="1" y="397"/>
                    <a:pt x="0" y="256"/>
                  </a:cubicBezTo>
                  <a:cubicBezTo>
                    <a:pt x="1" y="115"/>
                    <a:pt x="115" y="0"/>
                    <a:pt x="256" y="0"/>
                  </a:cubicBezTo>
                  <a:cubicBezTo>
                    <a:pt x="397" y="0"/>
                    <a:pt x="511" y="115"/>
                    <a:pt x="511" y="256"/>
                  </a:cubicBezTo>
                  <a:cubicBezTo>
                    <a:pt x="511" y="397"/>
                    <a:pt x="397" y="511"/>
                    <a:pt x="256" y="511"/>
                  </a:cubicBezTo>
                  <a:close/>
                </a:path>
              </a:pathLst>
            </a:custGeom>
            <a:solidFill>
              <a:srgbClr val="108F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Oval 52"/>
            <p:cNvSpPr>
              <a:spLocks noChangeArrowheads="1"/>
            </p:cNvSpPr>
            <p:nvPr/>
          </p:nvSpPr>
          <p:spPr bwMode="auto">
            <a:xfrm>
              <a:off x="1232102" y="1119689"/>
              <a:ext cx="365907" cy="365580"/>
            </a:xfrm>
            <a:prstGeom prst="ellipse">
              <a:avLst/>
            </a:prstGeom>
            <a:solidFill>
              <a:srgbClr val="3DAD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二、就业信息的分析与利用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1</a:t>
            </a:r>
            <a:r>
              <a:rPr lang="zh-CN" altLang="en-US" sz="2800" b="1" dirty="0">
                <a:solidFill>
                  <a:schemeClr val="bg1"/>
                </a:solidFill>
              </a:rPr>
              <a:t>．分析招聘信息</a:t>
            </a:r>
            <a:endParaRPr lang="zh-CN" altLang="en-US" sz="2800" b="1" dirty="0">
              <a:solidFill>
                <a:schemeClr val="bg1"/>
              </a:solidFill>
            </a:endParaRPr>
          </a:p>
        </p:txBody>
      </p:sp>
      <p:grpSp>
        <p:nvGrpSpPr>
          <p:cNvPr id="4" name="组合 3"/>
          <p:cNvGrpSpPr/>
          <p:nvPr>
            <p:custDataLst>
              <p:tags r:id="rId1"/>
            </p:custDataLst>
          </p:nvPr>
        </p:nvGrpSpPr>
        <p:grpSpPr>
          <a:xfrm>
            <a:off x="4561682" y="2645308"/>
            <a:ext cx="3219450" cy="3446440"/>
            <a:chOff x="4561682" y="2200808"/>
            <a:chExt cx="3219450" cy="3446440"/>
          </a:xfrm>
        </p:grpSpPr>
        <p:sp>
          <p:nvSpPr>
            <p:cNvPr id="5" name="i$liḋe-Oval 12"/>
            <p:cNvSpPr/>
            <p:nvPr>
              <p:custDataLst>
                <p:tags r:id="rId2"/>
              </p:custDataLst>
            </p:nvPr>
          </p:nvSpPr>
          <p:spPr bwMode="auto">
            <a:xfrm>
              <a:off x="4996764" y="2200808"/>
              <a:ext cx="2284976" cy="2283619"/>
            </a:xfrm>
            <a:prstGeom prst="ellipse">
              <a:avLst/>
            </a:prstGeom>
            <a:solidFill>
              <a:schemeClr val="accent1"/>
            </a:solidFill>
            <a:ln w="50800">
              <a:solidFill>
                <a:schemeClr val="tx1">
                  <a:alpha val="0"/>
                </a:schemeClr>
              </a:solidFill>
              <a:miter lim="800000"/>
            </a:ln>
          </p:spPr>
          <p:txBody>
            <a:bodyPr wrap="none" lIns="0" tIns="0" rIns="0" bIns="0" anchor="ctr">
              <a:normAutofit/>
            </a:bodyPr>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职位职责</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i$liḋe-Oval 14"/>
            <p:cNvSpPr/>
            <p:nvPr>
              <p:custDataLst>
                <p:tags r:id="rId3"/>
              </p:custDataLst>
            </p:nvPr>
          </p:nvSpPr>
          <p:spPr bwMode="auto">
            <a:xfrm>
              <a:off x="4561682" y="3048533"/>
              <a:ext cx="326312" cy="3262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i$liḋe-Oval 15"/>
            <p:cNvSpPr/>
            <p:nvPr>
              <p:custDataLst>
                <p:tags r:id="rId4"/>
              </p:custDataLst>
            </p:nvPr>
          </p:nvSpPr>
          <p:spPr bwMode="auto">
            <a:xfrm>
              <a:off x="5878044" y="4354252"/>
              <a:ext cx="543853" cy="543719"/>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i$liḋe-Oval 16"/>
            <p:cNvSpPr/>
            <p:nvPr>
              <p:custDataLst>
                <p:tags r:id="rId5"/>
              </p:custDataLst>
            </p:nvPr>
          </p:nvSpPr>
          <p:spPr bwMode="auto">
            <a:xfrm>
              <a:off x="6856979" y="2222239"/>
              <a:ext cx="173874" cy="1738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i$liḋe-Oval 17"/>
            <p:cNvSpPr/>
            <p:nvPr>
              <p:custDataLst>
                <p:tags r:id="rId6"/>
              </p:custDataLst>
            </p:nvPr>
          </p:nvSpPr>
          <p:spPr bwMode="auto">
            <a:xfrm>
              <a:off x="7118187" y="3908165"/>
              <a:ext cx="402530" cy="4024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i$liḋe-Oval 18"/>
            <p:cNvSpPr/>
            <p:nvPr>
              <p:custDataLst>
                <p:tags r:id="rId7"/>
              </p:custDataLst>
            </p:nvPr>
          </p:nvSpPr>
          <p:spPr bwMode="auto">
            <a:xfrm>
              <a:off x="7292061" y="2939789"/>
              <a:ext cx="489071" cy="489744"/>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îṣļîḑé-TextBox 36"/>
            <p:cNvSpPr txBox="1"/>
            <p:nvPr>
              <p:custDataLst>
                <p:tags r:id="rId8"/>
              </p:custDataLst>
            </p:nvPr>
          </p:nvSpPr>
          <p:spPr bwMode="auto">
            <a:xfrm>
              <a:off x="4996764" y="4809634"/>
              <a:ext cx="2386516" cy="837614"/>
            </a:xfrm>
            <a:prstGeom prst="rect">
              <a:avLst/>
            </a:prstGeom>
            <a:noFill/>
          </p:spPr>
          <p:txBody>
            <a:bodyPr wrap="square" lIns="90000" tIns="46800" rIns="90000" bIns="46800" anchor="ctr" anchorCtr="1">
              <a:noAutofit/>
            </a:bodyPr>
            <a:p>
              <a:pPr latinLnBrk="0">
                <a:lnSpc>
                  <a:spcPct val="120000"/>
                </a:lnSpc>
              </a:pPr>
              <a:r>
                <a:rPr lang="zh-CN" altLang="en-US"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分析职位的具体职责，了解自己在该职位上需要承担的工作内容。</a:t>
              </a:r>
              <a:endParaRPr lang="zh-CN" altLang="en-US"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custDataLst>
              <p:tags r:id="rId9"/>
            </p:custDataLst>
          </p:nvPr>
        </p:nvGrpSpPr>
        <p:grpSpPr>
          <a:xfrm>
            <a:off x="7981950" y="1966652"/>
            <a:ext cx="3551238" cy="4160815"/>
            <a:chOff x="7981950" y="1522152"/>
            <a:chExt cx="3551238" cy="4160815"/>
          </a:xfrm>
        </p:grpSpPr>
        <p:sp>
          <p:nvSpPr>
            <p:cNvPr id="16" name="i$liḋe-Oval 20"/>
            <p:cNvSpPr/>
            <p:nvPr>
              <p:custDataLst>
                <p:tags r:id="rId10"/>
              </p:custDataLst>
            </p:nvPr>
          </p:nvSpPr>
          <p:spPr bwMode="auto">
            <a:xfrm>
              <a:off x="8528050" y="2202396"/>
              <a:ext cx="2294732" cy="2295525"/>
            </a:xfrm>
            <a:prstGeom prst="ellipse">
              <a:avLst/>
            </a:prstGeom>
            <a:solidFill>
              <a:schemeClr val="accent2"/>
            </a:solidFill>
            <a:ln w="50800">
              <a:solidFill>
                <a:schemeClr val="tx1">
                  <a:alpha val="0"/>
                </a:schemeClr>
              </a:solidFill>
              <a:miter lim="800000"/>
            </a:ln>
          </p:spPr>
          <p:txBody>
            <a:bodyPr wrap="none" lIns="0" tIns="0" rIns="0" bIns="0" anchor="ctr">
              <a:normAutofit/>
            </a:bodyPr>
            <a:p>
              <a:pPr algn="ctr"/>
              <a:r>
                <a:rPr lang="zh-CN" altLang="en-US" sz="2000" b="1">
                  <a:solidFill>
                    <a:schemeClr val="bg1"/>
                  </a:solidFill>
                  <a:latin typeface="Arial" panose="020B0604020202020204" pitchFamily="34" charset="0"/>
                  <a:ea typeface="微软雅黑" panose="020B0503020204020204" pitchFamily="34" charset="-122"/>
                  <a:sym typeface="Arial" panose="020B0604020202020204" pitchFamily="34" charset="0"/>
                </a:rPr>
                <a:t>公司背景</a:t>
              </a:r>
              <a:endParaRPr lang="zh-CN" altLang="en-US" sz="20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i$liḋe-Oval 22"/>
            <p:cNvSpPr/>
            <p:nvPr>
              <p:custDataLst>
                <p:tags r:id="rId11"/>
              </p:custDataLst>
            </p:nvPr>
          </p:nvSpPr>
          <p:spPr bwMode="auto">
            <a:xfrm>
              <a:off x="7981950" y="3161246"/>
              <a:ext cx="491331" cy="491331"/>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i$liḋe-Oval 23"/>
            <p:cNvSpPr/>
            <p:nvPr>
              <p:custDataLst>
                <p:tags r:id="rId12"/>
              </p:custDataLst>
            </p:nvPr>
          </p:nvSpPr>
          <p:spPr bwMode="auto">
            <a:xfrm>
              <a:off x="9205913" y="1522152"/>
              <a:ext cx="250825" cy="250825"/>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îṣļîḑé-Oval 24"/>
            <p:cNvSpPr/>
            <p:nvPr>
              <p:custDataLst>
                <p:tags r:id="rId13"/>
              </p:custDataLst>
            </p:nvPr>
          </p:nvSpPr>
          <p:spPr bwMode="auto">
            <a:xfrm>
              <a:off x="10167144" y="3915308"/>
              <a:ext cx="623094" cy="623094"/>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îṣļîḑé-Oval 25"/>
            <p:cNvSpPr/>
            <p:nvPr/>
          </p:nvSpPr>
          <p:spPr bwMode="auto">
            <a:xfrm>
              <a:off x="11358563" y="3477952"/>
              <a:ext cx="174625" cy="174625"/>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îṣļîḑé-Oval 26"/>
            <p:cNvSpPr/>
            <p:nvPr>
              <p:custDataLst>
                <p:tags r:id="rId14"/>
              </p:custDataLst>
            </p:nvPr>
          </p:nvSpPr>
          <p:spPr bwMode="auto">
            <a:xfrm>
              <a:off x="9752013" y="2035708"/>
              <a:ext cx="415131" cy="415131"/>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îṣļîḑé-TextBox 41"/>
            <p:cNvSpPr txBox="1"/>
            <p:nvPr>
              <p:custDataLst>
                <p:tags r:id="rId15"/>
              </p:custDataLst>
            </p:nvPr>
          </p:nvSpPr>
          <p:spPr bwMode="auto">
            <a:xfrm>
              <a:off x="8488254" y="4845353"/>
              <a:ext cx="2386516" cy="837614"/>
            </a:xfrm>
            <a:prstGeom prst="rect">
              <a:avLst/>
            </a:prstGeom>
            <a:noFill/>
          </p:spPr>
          <p:txBody>
            <a:bodyPr wrap="square" lIns="90000" tIns="46800" rIns="90000" bIns="46800" anchor="ctr" anchorCtr="1">
              <a:normAutofit/>
            </a:bodyPr>
            <a:p>
              <a:pPr latinLnBrk="0">
                <a:lnSpc>
                  <a:spcPct val="120000"/>
                </a:lnSpc>
              </a:pPr>
              <a:r>
                <a:rPr lang="zh-CN" altLang="en-US"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了解公司的行业地位、发展前景、文化氛围等信息。</a:t>
              </a:r>
              <a:endParaRPr lang="en-US" altLang="zh-CN"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custDataLst>
              <p:tags r:id="rId16"/>
            </p:custDataLst>
          </p:nvPr>
        </p:nvGrpSpPr>
        <p:grpSpPr>
          <a:xfrm>
            <a:off x="755650" y="2373845"/>
            <a:ext cx="3562350" cy="3806327"/>
            <a:chOff x="755650" y="1929345"/>
            <a:chExt cx="3562350" cy="3806327"/>
          </a:xfrm>
        </p:grpSpPr>
        <p:sp>
          <p:nvSpPr>
            <p:cNvPr id="26" name="i$liḋe-Oval 4"/>
            <p:cNvSpPr/>
            <p:nvPr>
              <p:custDataLst>
                <p:tags r:id="rId17"/>
              </p:custDataLst>
            </p:nvPr>
          </p:nvSpPr>
          <p:spPr bwMode="auto">
            <a:xfrm>
              <a:off x="1560731" y="2263601"/>
              <a:ext cx="2222500" cy="2223081"/>
            </a:xfrm>
            <a:prstGeom prst="ellipse">
              <a:avLst/>
            </a:prstGeom>
            <a:solidFill>
              <a:schemeClr val="accent4"/>
            </a:solidFill>
            <a:ln w="50800" cap="flat">
              <a:solidFill>
                <a:schemeClr val="tx1">
                  <a:alpha val="0"/>
                </a:schemeClr>
              </a:solidFill>
              <a:prstDash val="solid"/>
              <a:miter lim="800000"/>
              <a:headEnd type="none" w="med" len="med"/>
              <a:tailEnd type="none" w="med" len="med"/>
            </a:ln>
          </p:spPr>
          <p:txBody>
            <a:bodyPr wrap="none" lIns="0" tIns="0" rIns="0" bIns="0" anchor="ctr">
              <a:normAutofit/>
            </a:bodyPr>
            <a:p>
              <a:pPr algn="ctr">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职位匹配度</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i$liḋe-Oval 6"/>
            <p:cNvSpPr/>
            <p:nvPr>
              <p:custDataLst>
                <p:tags r:id="rId18"/>
              </p:custDataLst>
            </p:nvPr>
          </p:nvSpPr>
          <p:spPr bwMode="auto">
            <a:xfrm>
              <a:off x="3967956" y="3601420"/>
              <a:ext cx="350044"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i$liḋe-Oval 7"/>
            <p:cNvSpPr/>
            <p:nvPr>
              <p:custDataLst>
                <p:tags r:id="rId19"/>
              </p:custDataLst>
            </p:nvPr>
          </p:nvSpPr>
          <p:spPr bwMode="auto">
            <a:xfrm>
              <a:off x="1524000" y="3834843"/>
              <a:ext cx="349250"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i$liḋe-Oval 8"/>
            <p:cNvSpPr/>
            <p:nvPr>
              <p:custDataLst>
                <p:tags r:id="rId20"/>
              </p:custDataLst>
            </p:nvPr>
          </p:nvSpPr>
          <p:spPr bwMode="auto">
            <a:xfrm>
              <a:off x="2010569" y="4363619"/>
              <a:ext cx="603250" cy="603408"/>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i$liḋe-Oval 9"/>
            <p:cNvSpPr/>
            <p:nvPr>
              <p:custDataLst>
                <p:tags r:id="rId21"/>
              </p:custDataLst>
            </p:nvPr>
          </p:nvSpPr>
          <p:spPr bwMode="auto">
            <a:xfrm>
              <a:off x="2486819" y="1929345"/>
              <a:ext cx="200819" cy="20087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i$liḋe-Oval 10"/>
            <p:cNvSpPr/>
            <p:nvPr>
              <p:custDataLst>
                <p:tags r:id="rId22"/>
              </p:custDataLst>
            </p:nvPr>
          </p:nvSpPr>
          <p:spPr bwMode="auto">
            <a:xfrm>
              <a:off x="755650" y="3109960"/>
              <a:ext cx="433388" cy="435089"/>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îṣļîḑé-TextBox 44"/>
            <p:cNvSpPr txBox="1"/>
            <p:nvPr>
              <p:custDataLst>
                <p:tags r:id="rId23"/>
              </p:custDataLst>
            </p:nvPr>
          </p:nvSpPr>
          <p:spPr bwMode="auto">
            <a:xfrm>
              <a:off x="1643188" y="4898058"/>
              <a:ext cx="2386516" cy="837614"/>
            </a:xfrm>
            <a:prstGeom prst="rect">
              <a:avLst/>
            </a:prstGeom>
            <a:noFill/>
          </p:spPr>
          <p:txBody>
            <a:bodyPr wrap="square" lIns="90000" tIns="46800" rIns="90000" bIns="46800" anchor="ctr" anchorCtr="1">
              <a:noAutofit/>
            </a:bodyPr>
            <a:p>
              <a:pPr latinLnBrk="0">
                <a:lnSpc>
                  <a:spcPct val="120000"/>
                </a:lnSpc>
              </a:pPr>
              <a:r>
                <a:rPr lang="zh-CN" altLang="en-US"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分析自己的专业背景、工作经验和技能是否与招聘信息中的任职要求相匹配。</a:t>
              </a:r>
              <a:endParaRPr lang="zh-CN" altLang="en-US" sz="14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一、签订《就业协议书》</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1" name="圆角矩形 20"/>
          <p:cNvSpPr/>
          <p:nvPr/>
        </p:nvSpPr>
        <p:spPr>
          <a:xfrm>
            <a:off x="-436605" y="1450866"/>
            <a:ext cx="603218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．解除</a:t>
            </a:r>
            <a:r>
              <a:rPr lang="en-US" altLang="zh-CN" sz="2800" b="1" dirty="0">
                <a:solidFill>
                  <a:schemeClr val="bg1"/>
                </a:solidFill>
              </a:rPr>
              <a:t>《</a:t>
            </a:r>
            <a:r>
              <a:rPr lang="zh-CN" altLang="en-US" sz="2800" b="1" dirty="0">
                <a:solidFill>
                  <a:schemeClr val="bg1"/>
                </a:solidFill>
              </a:rPr>
              <a:t>就业协议书</a:t>
            </a:r>
            <a:r>
              <a:rPr lang="en-US" altLang="zh-CN" sz="2800" b="1" dirty="0">
                <a:solidFill>
                  <a:schemeClr val="bg1"/>
                </a:solidFill>
              </a:rPr>
              <a:t>》</a:t>
            </a:r>
            <a:endParaRPr lang="zh-CN" altLang="en-US" sz="2800" b="1" dirty="0">
              <a:solidFill>
                <a:schemeClr val="bg1"/>
              </a:solidFill>
            </a:endParaRPr>
          </a:p>
        </p:txBody>
      </p:sp>
      <p:grpSp>
        <p:nvGrpSpPr>
          <p:cNvPr id="35" name="组合 34"/>
          <p:cNvGrpSpPr/>
          <p:nvPr/>
        </p:nvGrpSpPr>
        <p:grpSpPr>
          <a:xfrm>
            <a:off x="3702945" y="2685178"/>
            <a:ext cx="7572381" cy="3714621"/>
            <a:chOff x="3040202" y="2442370"/>
            <a:chExt cx="7572381" cy="3714621"/>
          </a:xfrm>
        </p:grpSpPr>
        <p:grpSp>
          <p:nvGrpSpPr>
            <p:cNvPr id="36" name="组合 35"/>
            <p:cNvGrpSpPr/>
            <p:nvPr/>
          </p:nvGrpSpPr>
          <p:grpSpPr>
            <a:xfrm>
              <a:off x="3040202" y="2442370"/>
              <a:ext cx="1056238" cy="2753845"/>
              <a:chOff x="5586548" y="2151064"/>
              <a:chExt cx="1056238" cy="2753845"/>
            </a:xfrm>
          </p:grpSpPr>
          <p:sp>
            <p:nvSpPr>
              <p:cNvPr id="41" name="Freeform 706"/>
              <p:cNvSpPr/>
              <p:nvPr/>
            </p:nvSpPr>
            <p:spPr bwMode="auto">
              <a:xfrm>
                <a:off x="5586548" y="2151064"/>
                <a:ext cx="1056238"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b="1" dirty="0">
                    <a:solidFill>
                      <a:schemeClr val="bg1"/>
                    </a:solidFill>
                  </a:rPr>
                  <a:t>(1)</a:t>
                </a:r>
                <a:endParaRPr lang="zh-CN" altLang="en-US" sz="3200" b="1" dirty="0">
                  <a:solidFill>
                    <a:schemeClr val="bg1"/>
                  </a:solidFill>
                </a:endParaRPr>
              </a:p>
            </p:txBody>
          </p:sp>
          <p:sp>
            <p:nvSpPr>
              <p:cNvPr id="42" name="Freeform 709"/>
              <p:cNvSpPr/>
              <p:nvPr/>
            </p:nvSpPr>
            <p:spPr bwMode="auto">
              <a:xfrm>
                <a:off x="5586548" y="4322296"/>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b="1" dirty="0">
                    <a:solidFill>
                      <a:schemeClr val="bg1"/>
                    </a:solidFill>
                  </a:rPr>
                  <a:t>(2)</a:t>
                </a:r>
                <a:endParaRPr lang="zh-CN" altLang="en-US" sz="3200" b="1" dirty="0">
                  <a:solidFill>
                    <a:schemeClr val="bg1"/>
                  </a:solidFill>
                </a:endParaRPr>
              </a:p>
            </p:txBody>
          </p:sp>
        </p:grpSp>
        <p:sp>
          <p:nvSpPr>
            <p:cNvPr id="37" name="TextBox 24"/>
            <p:cNvSpPr txBox="1"/>
            <p:nvPr/>
          </p:nvSpPr>
          <p:spPr>
            <a:xfrm>
              <a:off x="4276000" y="2549010"/>
              <a:ext cx="296829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单方解除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8" name="TextBox 24"/>
            <p:cNvSpPr txBox="1"/>
            <p:nvPr/>
          </p:nvSpPr>
          <p:spPr>
            <a:xfrm>
              <a:off x="4276000" y="4704853"/>
              <a:ext cx="296829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三方解除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9" name="文本框 38"/>
            <p:cNvSpPr txBox="1"/>
            <p:nvPr/>
          </p:nvSpPr>
          <p:spPr>
            <a:xfrm>
              <a:off x="4276001" y="3031039"/>
              <a:ext cx="6336582"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000" dirty="0"/>
                <a:t>单方解除包括单方擅自解除和单方依法或依协议解除。</a:t>
              </a:r>
              <a:endParaRPr lang="en-US" altLang="zh-CN" sz="2000" dirty="0"/>
            </a:p>
          </p:txBody>
        </p:sp>
        <p:sp>
          <p:nvSpPr>
            <p:cNvPr id="40" name="文本框 43"/>
            <p:cNvSpPr txBox="1"/>
            <p:nvPr/>
          </p:nvSpPr>
          <p:spPr>
            <a:xfrm>
              <a:off x="4276000" y="5196215"/>
              <a:ext cx="6336582" cy="9607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000" dirty="0"/>
                <a:t>三方解除指毕业生、用人单位、学校三方经协商一致，取消原先签订的协议，此类解除三方均不承担法律责任。</a:t>
              </a:r>
              <a:endParaRPr lang="en-US" altLang="zh-CN" sz="2000" dirty="0"/>
            </a:p>
          </p:txBody>
        </p:sp>
      </p:grpSp>
      <p:grpSp>
        <p:nvGrpSpPr>
          <p:cNvPr id="43" name="组合 42"/>
          <p:cNvGrpSpPr/>
          <p:nvPr/>
        </p:nvGrpSpPr>
        <p:grpSpPr>
          <a:xfrm>
            <a:off x="916675" y="2685181"/>
            <a:ext cx="2290433" cy="2997728"/>
            <a:chOff x="2951163" y="2495550"/>
            <a:chExt cx="1208088" cy="1581150"/>
          </a:xfrm>
        </p:grpSpPr>
        <p:sp>
          <p:nvSpPr>
            <p:cNvPr id="44"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021931"/>
            <a:ext cx="5747086" cy="584775"/>
          </a:xfrm>
          <a:prstGeom prst="rect">
            <a:avLst/>
          </a:prstGeom>
        </p:spPr>
        <p:txBody>
          <a:bodyPr wrap="none">
            <a:spAutoFit/>
          </a:bodyPr>
          <a:lstStyle/>
          <a:p>
            <a:r>
              <a:rPr lang="zh-CN" altLang="en-US" sz="3200" dirty="0"/>
              <a:t>第一节  就业信息的获取与处理</a:t>
            </a:r>
            <a:endParaRPr lang="zh-CN" altLang="en-US" sz="3200" dirty="0"/>
          </a:p>
        </p:txBody>
      </p:sp>
      <p:sp>
        <p:nvSpPr>
          <p:cNvPr id="8" name="矩形 7"/>
          <p:cNvSpPr/>
          <p:nvPr/>
        </p:nvSpPr>
        <p:spPr>
          <a:xfrm>
            <a:off x="5370093" y="2124566"/>
            <a:ext cx="4515980" cy="584775"/>
          </a:xfrm>
          <a:prstGeom prst="rect">
            <a:avLst/>
          </a:prstGeom>
        </p:spPr>
        <p:txBody>
          <a:bodyPr wrap="none">
            <a:spAutoFit/>
          </a:bodyPr>
          <a:lstStyle/>
          <a:p>
            <a:r>
              <a:rPr lang="zh-CN" altLang="en-US" sz="3200" dirty="0"/>
              <a:t>第二节  求职材料的准备</a:t>
            </a:r>
            <a:endParaRPr lang="zh-CN" altLang="en-US" sz="3200" dirty="0"/>
          </a:p>
        </p:txBody>
      </p:sp>
      <p:sp>
        <p:nvSpPr>
          <p:cNvPr id="10" name="矩形 9"/>
          <p:cNvSpPr/>
          <p:nvPr/>
        </p:nvSpPr>
        <p:spPr>
          <a:xfrm>
            <a:off x="5370093" y="3071626"/>
            <a:ext cx="3284874" cy="584775"/>
          </a:xfrm>
          <a:prstGeom prst="rect">
            <a:avLst/>
          </a:prstGeom>
        </p:spPr>
        <p:txBody>
          <a:bodyPr wrap="none">
            <a:spAutoFit/>
          </a:bodyPr>
          <a:lstStyle/>
          <a:p>
            <a:r>
              <a:rPr lang="zh-CN" altLang="en-US" sz="3200" dirty="0"/>
              <a:t>第三节  面试攻略</a:t>
            </a:r>
            <a:endParaRPr lang="zh-CN" altLang="en-US" sz="3200" dirty="0"/>
          </a:p>
        </p:txBody>
      </p:sp>
      <p:sp>
        <p:nvSpPr>
          <p:cNvPr id="6" name="矩形 5"/>
          <p:cNvSpPr/>
          <p:nvPr/>
        </p:nvSpPr>
        <p:spPr>
          <a:xfrm>
            <a:off x="5370093" y="4063136"/>
            <a:ext cx="3284874" cy="584775"/>
          </a:xfrm>
          <a:prstGeom prst="rect">
            <a:avLst/>
          </a:prstGeom>
        </p:spPr>
        <p:txBody>
          <a:bodyPr wrap="none">
            <a:spAutoFit/>
          </a:bodyPr>
          <a:lstStyle/>
          <a:p>
            <a:r>
              <a:rPr lang="zh-CN" altLang="en-US" sz="3200" dirty="0"/>
              <a:t>第四节  笔试攻略</a:t>
            </a:r>
            <a:endParaRPr lang="zh-CN" altLang="en-US" sz="3200" dirty="0"/>
          </a:p>
        </p:txBody>
      </p:sp>
      <p:sp>
        <p:nvSpPr>
          <p:cNvPr id="9" name="矩形 8"/>
          <p:cNvSpPr/>
          <p:nvPr/>
        </p:nvSpPr>
        <p:spPr>
          <a:xfrm>
            <a:off x="5370093" y="5032422"/>
            <a:ext cx="4066540" cy="583565"/>
          </a:xfrm>
          <a:prstGeom prst="rect">
            <a:avLst/>
          </a:prstGeom>
          <a:noFill/>
          <a:extLst>
            <a:ext uri="{909E8E84-426E-40DD-AFC4-6F175D3DCCD1}">
              <a14:hiddenFill xmlns:a14="http://schemas.microsoft.com/office/drawing/2010/main">
                <a:solidFill>
                  <a:schemeClr val="accent1"/>
                </a:solidFill>
              </a14:hiddenFill>
            </a:ext>
          </a:extLst>
        </p:spPr>
        <p:txBody>
          <a:bodyPr wrap="none">
            <a:spAutoFit/>
          </a:bodyPr>
          <a:lstStyle/>
          <a:p>
            <a:r>
              <a:rPr lang="zh-CN" altLang="en-US" sz="3200" dirty="0"/>
              <a:t>第五节  毕业手续办理</a:t>
            </a:r>
            <a:endParaRPr lang="zh-CN" altLang="en-US" sz="3200" dirty="0"/>
          </a:p>
        </p:txBody>
      </p:sp>
      <p:sp>
        <p:nvSpPr>
          <p:cNvPr id="3" name="double-left-arrows_45721"/>
          <p:cNvSpPr>
            <a:spLocks noChangeAspect="1"/>
          </p:cNvSpPr>
          <p:nvPr/>
        </p:nvSpPr>
        <p:spPr bwMode="auto">
          <a:xfrm flipH="1">
            <a:off x="4596663" y="6039544"/>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4" name="矩形 3"/>
          <p:cNvSpPr/>
          <p:nvPr/>
        </p:nvSpPr>
        <p:spPr>
          <a:xfrm>
            <a:off x="5370093" y="5949997"/>
            <a:ext cx="3253740" cy="583565"/>
          </a:xfrm>
          <a:prstGeom prst="rect">
            <a:avLst/>
          </a:prstGeom>
          <a:solidFill>
            <a:schemeClr val="accent1"/>
          </a:solidFill>
        </p:spPr>
        <p:txBody>
          <a:bodyPr wrap="none">
            <a:spAutoFit/>
          </a:bodyPr>
          <a:p>
            <a:pPr algn="l"/>
            <a:r>
              <a:rPr lang="zh-CN" altLang="en-US" sz="3200" dirty="0">
                <a:solidFill>
                  <a:schemeClr val="bg1"/>
                </a:solidFill>
              </a:rPr>
              <a:t>第六节  课堂实践</a:t>
            </a:r>
            <a:endParaRPr lang="zh-CN" altLang="en-US" sz="3200" dirty="0">
              <a:solidFill>
                <a:schemeClr val="bg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AI</a:t>
            </a:r>
            <a:r>
              <a:rPr lang="zh-CN" altLang="en-US" dirty="0"/>
              <a:t>简历制作与优化</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270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756920" y="2338070"/>
            <a:ext cx="10596245" cy="2122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）学生需要从不同途径获取应聘职位的相关信息，包括主要工作内容、所需技能与资格、薪资水平等。</a:t>
            </a:r>
            <a:endParaRPr lang="zh-CN" altLang="en-US" sz="2200" dirty="0"/>
          </a:p>
          <a:p>
            <a:pPr indent="457200" algn="just">
              <a:lnSpc>
                <a:spcPct val="150000"/>
              </a:lnSpc>
            </a:pPr>
            <a:r>
              <a:rPr lang="zh-CN" altLang="en-US" sz="2200" dirty="0"/>
              <a:t>（</a:t>
            </a:r>
            <a:r>
              <a:rPr lang="en-US" altLang="zh-CN" sz="2200" dirty="0"/>
              <a:t>2</a:t>
            </a:r>
            <a:r>
              <a:rPr lang="zh-CN" altLang="en-US" sz="2200" dirty="0"/>
              <a:t>）利用</a:t>
            </a:r>
            <a:r>
              <a:rPr lang="en-US" altLang="zh-CN" sz="2200" dirty="0"/>
              <a:t>AI</a:t>
            </a:r>
            <a:r>
              <a:rPr lang="zh-CN" altLang="en-US" sz="2200" dirty="0"/>
              <a:t>工具，根据所选职位的相关信息，生成一份简历草稿。</a:t>
            </a:r>
            <a:endParaRPr lang="zh-CN" altLang="en-US" sz="2200" dirty="0"/>
          </a:p>
          <a:p>
            <a:pPr indent="457200" algn="just">
              <a:lnSpc>
                <a:spcPct val="150000"/>
              </a:lnSpc>
            </a:pPr>
            <a:r>
              <a:rPr lang="zh-CN" altLang="en-US" sz="2200" dirty="0"/>
              <a:t>（</a:t>
            </a:r>
            <a:r>
              <a:rPr lang="en-US" altLang="zh-CN" sz="2200" dirty="0"/>
              <a:t>3</a:t>
            </a:r>
            <a:r>
              <a:rPr lang="zh-CN" altLang="en-US" sz="2200" dirty="0"/>
              <a:t>）学生需要对生成的简历草稿进行个性化修改和优化，以适应应聘职位需求。</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606" y="4493151"/>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140960"/>
            <a:ext cx="7054850" cy="1553845"/>
          </a:xfrm>
          <a:prstGeom prst="rect">
            <a:avLst/>
          </a:prstGeom>
          <a:noFill/>
        </p:spPr>
        <p:txBody>
          <a:bodyPr wrap="square" rtlCol="0">
            <a:noAutofit/>
          </a:bodyPr>
          <a:p>
            <a:pPr indent="457200" algn="just">
              <a:lnSpc>
                <a:spcPct val="150000"/>
              </a:lnSpc>
            </a:pPr>
            <a:r>
              <a:rPr lang="zh-CN" altLang="en-US" sz="2200" dirty="0"/>
              <a:t>提交一份</a:t>
            </a:r>
            <a:r>
              <a:rPr lang="en-US" altLang="zh-CN" sz="2200" dirty="0"/>
              <a:t>AI</a:t>
            </a:r>
            <a:r>
              <a:rPr lang="zh-CN" altLang="en-US" sz="2200" dirty="0"/>
              <a:t>辅助生成并进行个性化修改的简历。</a:t>
            </a:r>
            <a:endParaRPr lang="zh-CN" altLang="en-US" sz="2200" dirty="0"/>
          </a:p>
        </p:txBody>
      </p:sp>
      <p:grpSp>
        <p:nvGrpSpPr>
          <p:cNvPr id="6" name="组合 5"/>
          <p:cNvGrpSpPr/>
          <p:nvPr/>
        </p:nvGrpSpPr>
        <p:grpSpPr>
          <a:xfrm>
            <a:off x="248586" y="415839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1" name="图片 10"/>
          <p:cNvPicPr>
            <a:picLocks noChangeAspect="1"/>
          </p:cNvPicPr>
          <p:nvPr/>
        </p:nvPicPr>
        <p:blipFill>
          <a:blip r:embed="rId1"/>
          <a:stretch>
            <a:fillRect/>
          </a:stretch>
        </p:blipFill>
        <p:spPr>
          <a:xfrm>
            <a:off x="9238615" y="4556760"/>
            <a:ext cx="1449705" cy="221678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AI</a:t>
            </a:r>
            <a:r>
              <a:rPr lang="zh-CN" altLang="en-US" dirty="0"/>
              <a:t>简历制作与优化</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270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756920" y="2338070"/>
            <a:ext cx="10596245" cy="1106805"/>
          </a:xfrm>
          <a:prstGeom prst="rect">
            <a:avLst/>
          </a:prstGeom>
          <a:noFill/>
        </p:spPr>
        <p:txBody>
          <a:bodyPr wrap="square" rtlCol="0">
            <a:spAutoFit/>
          </a:bodyPr>
          <a:p>
            <a:pPr indent="457200" algn="just">
              <a:lnSpc>
                <a:spcPct val="150000"/>
              </a:lnSpc>
            </a:pPr>
            <a:r>
              <a:rPr lang="zh-CN" altLang="en-US" sz="2200" dirty="0"/>
              <a:t>学生需要模拟实际面试场景，包括自我介绍、回答专业问题、展现个人特质和应变能力等环节。</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606" y="411532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4763135"/>
            <a:ext cx="7054850" cy="1553845"/>
          </a:xfrm>
          <a:prstGeom prst="rect">
            <a:avLst/>
          </a:prstGeom>
          <a:noFill/>
        </p:spPr>
        <p:txBody>
          <a:bodyPr wrap="square" rtlCol="0">
            <a:noAutofit/>
          </a:bodyPr>
          <a:p>
            <a:pPr indent="457200" algn="just">
              <a:lnSpc>
                <a:spcPct val="150000"/>
              </a:lnSpc>
            </a:pPr>
            <a:r>
              <a:rPr lang="zh-CN" altLang="en-US" sz="2200" dirty="0"/>
              <a:t>每位学生在模拟面试后，提供一份自我评估报告，分析自己的表现和需要改进的地方。</a:t>
            </a:r>
            <a:endParaRPr lang="zh-CN" altLang="en-US" sz="2200" dirty="0"/>
          </a:p>
        </p:txBody>
      </p:sp>
      <p:grpSp>
        <p:nvGrpSpPr>
          <p:cNvPr id="6" name="组合 5"/>
          <p:cNvGrpSpPr/>
          <p:nvPr/>
        </p:nvGrpSpPr>
        <p:grpSpPr>
          <a:xfrm>
            <a:off x="248586" y="3780572"/>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0" name="图片 9"/>
          <p:cNvPicPr>
            <a:picLocks noChangeAspect="1"/>
          </p:cNvPicPr>
          <p:nvPr/>
        </p:nvPicPr>
        <p:blipFill>
          <a:blip r:embed="rId1"/>
          <a:stretch>
            <a:fillRect/>
          </a:stretch>
        </p:blipFill>
        <p:spPr>
          <a:xfrm>
            <a:off x="8188960" y="3956685"/>
            <a:ext cx="1543685" cy="235966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二、就业信息的筛选</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30" name="组合 29"/>
          <p:cNvGrpSpPr/>
          <p:nvPr/>
        </p:nvGrpSpPr>
        <p:grpSpPr>
          <a:xfrm>
            <a:off x="7937" y="2610942"/>
            <a:ext cx="12179302" cy="3793663"/>
            <a:chOff x="7937" y="1877517"/>
            <a:chExt cx="12179302" cy="3793663"/>
          </a:xfrm>
        </p:grpSpPr>
        <p:sp>
          <p:nvSpPr>
            <p:cNvPr id="31" name="Freeform 6"/>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2" name="组合 31"/>
            <p:cNvGrpSpPr/>
            <p:nvPr/>
          </p:nvGrpSpPr>
          <p:grpSpPr>
            <a:xfrm>
              <a:off x="1136912" y="1877517"/>
              <a:ext cx="8199120" cy="3793663"/>
              <a:chOff x="1136912" y="1877517"/>
              <a:chExt cx="8199120" cy="3793663"/>
            </a:xfrm>
          </p:grpSpPr>
          <p:grpSp>
            <p:nvGrpSpPr>
              <p:cNvPr id="33" name="组合 32"/>
              <p:cNvGrpSpPr/>
              <p:nvPr/>
            </p:nvGrpSpPr>
            <p:grpSpPr>
              <a:xfrm>
                <a:off x="5447134" y="3868363"/>
                <a:ext cx="1294661" cy="1294660"/>
                <a:chOff x="6953364" y="3507721"/>
                <a:chExt cx="1294661" cy="1294660"/>
              </a:xfrm>
            </p:grpSpPr>
            <p:sp>
              <p:nvSpPr>
                <p:cNvPr id="51"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1847108" y="2828376"/>
                <a:ext cx="6839481" cy="1768985"/>
                <a:chOff x="5987571" y="2328492"/>
                <a:chExt cx="6839481" cy="1768985"/>
              </a:xfrm>
            </p:grpSpPr>
            <p:sp>
              <p:nvSpPr>
                <p:cNvPr id="5" name="椭圆 3"/>
                <p:cNvSpPr/>
                <p:nvPr/>
              </p:nvSpPr>
              <p:spPr>
                <a:xfrm>
                  <a:off x="11532391" y="2328492"/>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椭圆 3"/>
                <p:cNvSpPr/>
                <p:nvPr/>
              </p:nvSpPr>
              <p:spPr>
                <a:xfrm>
                  <a:off x="5987571"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25"/>
                <p:cNvSpPr>
                  <a:spLocks noEditPoints="1"/>
                </p:cNvSpPr>
                <p:nvPr/>
              </p:nvSpPr>
              <p:spPr bwMode="auto">
                <a:xfrm>
                  <a:off x="11839731" y="2681552"/>
                  <a:ext cx="709295" cy="686435"/>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790950" y="2304347"/>
                <a:ext cx="1294661" cy="1294660"/>
                <a:chOff x="6953364" y="2097915"/>
                <a:chExt cx="1294661" cy="1294660"/>
              </a:xfrm>
            </p:grpSpPr>
            <p:sp>
              <p:nvSpPr>
                <p:cNvPr id="47"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2025205" y="3599039"/>
                <a:ext cx="1052453" cy="632842"/>
                <a:chOff x="3064562" y="2984009"/>
                <a:chExt cx="1052453" cy="632842"/>
              </a:xfrm>
            </p:grpSpPr>
            <p:sp>
              <p:nvSpPr>
                <p:cNvPr id="46" name="Freeform 27"/>
                <p:cNvSpPr>
                  <a:spLocks noEditPoints="1"/>
                </p:cNvSpPr>
                <p:nvPr/>
              </p:nvSpPr>
              <p:spPr bwMode="auto">
                <a:xfrm>
                  <a:off x="3234742" y="2984009"/>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 name="Freeform 27"/>
                <p:cNvSpPr>
                  <a:spLocks noEditPoints="1"/>
                </p:cNvSpPr>
                <p:nvPr/>
              </p:nvSpPr>
              <p:spPr bwMode="auto">
                <a:xfrm>
                  <a:off x="3064562" y="2984009"/>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
                  <a:endParaRPr lang="zh-CN" altLang="en-US"/>
                </a:p>
              </p:txBody>
            </p:sp>
          </p:grpSp>
          <p:sp>
            <p:nvSpPr>
              <p:cNvPr id="38" name="TextBox 18"/>
              <p:cNvSpPr txBox="1"/>
              <p:nvPr/>
            </p:nvSpPr>
            <p:spPr>
              <a:xfrm>
                <a:off x="1136912" y="2574680"/>
                <a:ext cx="1628207" cy="39878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制作简历</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9" name="TextBox 20"/>
              <p:cNvSpPr txBox="1"/>
              <p:nvPr/>
            </p:nvSpPr>
            <p:spPr>
              <a:xfrm>
                <a:off x="5447180" y="5272400"/>
                <a:ext cx="2135308" cy="39878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建立信息网络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41" name="TextBox 24"/>
              <p:cNvSpPr txBox="1"/>
              <p:nvPr/>
            </p:nvSpPr>
            <p:spPr>
              <a:xfrm>
                <a:off x="4774178" y="1877517"/>
                <a:ext cx="1628207" cy="39878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准备面试</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42" name="TextBox 26"/>
              <p:cNvSpPr txBox="1"/>
              <p:nvPr/>
            </p:nvSpPr>
            <p:spPr>
              <a:xfrm>
                <a:off x="7289427" y="2183587"/>
                <a:ext cx="2046605" cy="706755"/>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持续关注行业动态</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2</a:t>
            </a:r>
            <a:r>
              <a:rPr lang="zh-CN" altLang="en-US" sz="2800" b="1" dirty="0">
                <a:solidFill>
                  <a:schemeClr val="bg1"/>
                </a:solidFill>
              </a:rPr>
              <a:t>．利用招聘信息</a:t>
            </a:r>
            <a:endParaRPr lang="zh-CN" altLang="en-US" sz="2800"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三、就业途径的选择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圆角矩形 29"/>
          <p:cNvSpPr/>
          <p:nvPr/>
        </p:nvSpPr>
        <p:spPr>
          <a:xfrm>
            <a:off x="-436605" y="1450866"/>
            <a:ext cx="409420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．自主择业</a:t>
            </a:r>
            <a:endParaRPr lang="zh-CN" altLang="en-US" sz="2800" b="1" dirty="0">
              <a:solidFill>
                <a:schemeClr val="bg1"/>
              </a:solidFill>
            </a:endParaRPr>
          </a:p>
        </p:txBody>
      </p:sp>
      <p:sp>
        <p:nvSpPr>
          <p:cNvPr id="28" name="文本框 43"/>
          <p:cNvSpPr txBox="1"/>
          <p:nvPr/>
        </p:nvSpPr>
        <p:spPr>
          <a:xfrm>
            <a:off x="534011" y="2351361"/>
            <a:ext cx="10616648" cy="1134413"/>
          </a:xfrm>
          <a:prstGeom prst="rect">
            <a:avLst/>
          </a:prstGeom>
          <a:noFill/>
        </p:spPr>
        <p:txBody>
          <a:bodyPr wrap="square" rtlCol="0">
            <a:spAutoFit/>
          </a:bodyPr>
          <a:lstStyle/>
          <a:p>
            <a:pPr indent="457200" algn="just">
              <a:lnSpc>
                <a:spcPct val="150000"/>
              </a:lnSpc>
            </a:pPr>
            <a:r>
              <a:rPr lang="zh-CN" altLang="en-US" sz="2400" dirty="0"/>
              <a:t>自主择业是指大学生毕业后，通过各种渠道自谋职业。大学生自主择业时的求职方式是多种多样的，常见的求职方式如下。</a:t>
            </a:r>
            <a:endParaRPr lang="zh-CN" altLang="en-US" sz="2400" dirty="0"/>
          </a:p>
        </p:txBody>
      </p:sp>
      <p:sp>
        <p:nvSpPr>
          <p:cNvPr id="10" name="椭圆 9"/>
          <p:cNvSpPr/>
          <p:nvPr>
            <p:custDataLst>
              <p:tags r:id="rId1"/>
            </p:custDataLst>
          </p:nvPr>
        </p:nvSpPr>
        <p:spPr>
          <a:xfrm>
            <a:off x="6178233" y="4056380"/>
            <a:ext cx="1747520" cy="1746885"/>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4" name="椭圆 3"/>
          <p:cNvSpPr/>
          <p:nvPr>
            <p:custDataLst>
              <p:tags r:id="rId2"/>
            </p:custDataLst>
          </p:nvPr>
        </p:nvSpPr>
        <p:spPr>
          <a:xfrm>
            <a:off x="6268403" y="4147185"/>
            <a:ext cx="1567180" cy="156718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547370" rIns="90170" bIns="0" numCol="1" spcCol="0" rtlCol="0" fromWordArt="0" anchor="t" anchorCtr="0" forceAA="0" compatLnSpc="1">
            <a:noAutofit/>
          </a:bodyPr>
          <a:p>
            <a:pPr lvl="0" algn="ctr">
              <a:buClrTx/>
              <a:buSzTx/>
              <a:buFontTx/>
            </a:pPr>
            <a:r>
              <a:rPr lang="zh-CN" altLang="en-US" b="1">
                <a:solidFill>
                  <a:srgbClr val="FFFFFF"/>
                </a:solidFill>
                <a:latin typeface="+mn-ea"/>
                <a:cs typeface="+mj-ea"/>
                <a:sym typeface="+mn-ea"/>
              </a:rPr>
              <a:t>网络应聘</a:t>
            </a:r>
            <a:endParaRPr lang="zh-CN" altLang="en-US" b="1">
              <a:solidFill>
                <a:srgbClr val="FFFFFF"/>
              </a:solidFill>
              <a:latin typeface="+mn-ea"/>
              <a:cs typeface="+mj-ea"/>
              <a:sym typeface="+mn-ea"/>
            </a:endParaRPr>
          </a:p>
        </p:txBody>
      </p:sp>
      <p:sp>
        <p:nvSpPr>
          <p:cNvPr id="5" name="椭圆 4"/>
          <p:cNvSpPr/>
          <p:nvPr>
            <p:custDataLst>
              <p:tags r:id="rId3"/>
            </p:custDataLst>
          </p:nvPr>
        </p:nvSpPr>
        <p:spPr>
          <a:xfrm>
            <a:off x="6350000" y="4227830"/>
            <a:ext cx="1403985" cy="140398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pitchFamily="34" charset="-122"/>
              <a:sym typeface="+mn-ea"/>
            </a:endParaRPr>
          </a:p>
        </p:txBody>
      </p:sp>
      <p:sp>
        <p:nvSpPr>
          <p:cNvPr id="13" name="弧形 12"/>
          <p:cNvSpPr/>
          <p:nvPr>
            <p:custDataLst>
              <p:tags r:id="rId4"/>
            </p:custDataLst>
          </p:nvPr>
        </p:nvSpPr>
        <p:spPr>
          <a:xfrm flipV="1">
            <a:off x="5941060" y="3822065"/>
            <a:ext cx="2221865" cy="2221865"/>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6" name="椭圆 5"/>
          <p:cNvSpPr/>
          <p:nvPr>
            <p:custDataLst>
              <p:tags r:id="rId5"/>
            </p:custDataLst>
          </p:nvPr>
        </p:nvSpPr>
        <p:spPr>
          <a:xfrm>
            <a:off x="8375333" y="4056380"/>
            <a:ext cx="1747520" cy="1746885"/>
          </a:xfrm>
          <a:prstGeom prst="ellipse">
            <a:avLst/>
          </a:prstGeom>
          <a:solidFill>
            <a:schemeClr val="accent4">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4" name="椭圆 23"/>
          <p:cNvSpPr/>
          <p:nvPr>
            <p:custDataLst>
              <p:tags r:id="rId6"/>
            </p:custDataLst>
          </p:nvPr>
        </p:nvSpPr>
        <p:spPr>
          <a:xfrm>
            <a:off x="8465503" y="4147185"/>
            <a:ext cx="1567180" cy="1567180"/>
          </a:xfrm>
          <a:prstGeom prst="ellipse">
            <a:avLst/>
          </a:prstGeom>
          <a:solidFill>
            <a:schemeClr val="accent4"/>
          </a:solidFill>
          <a:ln>
            <a:noFill/>
          </a:ln>
          <a:effectLst>
            <a:innerShdw blurRad="152400">
              <a:schemeClr val="accent4">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547370" rIns="90170" bIns="0" numCol="1" spcCol="0" rtlCol="0" fromWordArt="0" anchor="t" anchorCtr="0" forceAA="0" compatLnSpc="1">
            <a:noAutofit/>
          </a:bodyPr>
          <a:p>
            <a:pPr lvl="0" algn="ctr">
              <a:buClrTx/>
              <a:buSzTx/>
              <a:buFontTx/>
            </a:pPr>
            <a:r>
              <a:rPr lang="zh-CN" altLang="en-US" b="1">
                <a:solidFill>
                  <a:srgbClr val="FFFFFF"/>
                </a:solidFill>
                <a:latin typeface="+mn-ea"/>
                <a:cs typeface="+mj-ea"/>
                <a:sym typeface="+mn-ea"/>
              </a:rPr>
              <a:t>实习就业</a:t>
            </a:r>
            <a:endParaRPr lang="zh-CN" altLang="en-US" b="1">
              <a:solidFill>
                <a:srgbClr val="FFFFFF"/>
              </a:solidFill>
              <a:latin typeface="+mn-ea"/>
              <a:cs typeface="+mj-ea"/>
              <a:sym typeface="+mn-ea"/>
            </a:endParaRPr>
          </a:p>
        </p:txBody>
      </p:sp>
      <p:sp>
        <p:nvSpPr>
          <p:cNvPr id="16" name="椭圆 15"/>
          <p:cNvSpPr/>
          <p:nvPr>
            <p:custDataLst>
              <p:tags r:id="rId7"/>
            </p:custDataLst>
          </p:nvPr>
        </p:nvSpPr>
        <p:spPr>
          <a:xfrm>
            <a:off x="8547100" y="4227830"/>
            <a:ext cx="1403985" cy="140398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4">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pitchFamily="34" charset="-122"/>
              <a:sym typeface="+mn-ea"/>
            </a:endParaRPr>
          </a:p>
        </p:txBody>
      </p:sp>
      <p:sp>
        <p:nvSpPr>
          <p:cNvPr id="19" name="弧形 18"/>
          <p:cNvSpPr/>
          <p:nvPr>
            <p:custDataLst>
              <p:tags r:id="rId8"/>
            </p:custDataLst>
          </p:nvPr>
        </p:nvSpPr>
        <p:spPr>
          <a:xfrm flipV="1">
            <a:off x="8138160" y="3822065"/>
            <a:ext cx="2221865" cy="2221865"/>
          </a:xfrm>
          <a:prstGeom prst="arc">
            <a:avLst>
              <a:gd name="adj1" fmla="val 10822527"/>
              <a:gd name="adj2" fmla="val 20157622"/>
            </a:avLst>
          </a:prstGeom>
          <a:ln w="44450" cap="rnd">
            <a:solidFill>
              <a:schemeClr val="accent4">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8" name="椭圆 7"/>
          <p:cNvSpPr/>
          <p:nvPr>
            <p:custDataLst>
              <p:tags r:id="rId9"/>
            </p:custDataLst>
          </p:nvPr>
        </p:nvSpPr>
        <p:spPr>
          <a:xfrm>
            <a:off x="1784668" y="4056380"/>
            <a:ext cx="1747520" cy="174688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8" name="椭圆 17"/>
          <p:cNvSpPr/>
          <p:nvPr>
            <p:custDataLst>
              <p:tags r:id="rId10"/>
            </p:custDataLst>
          </p:nvPr>
        </p:nvSpPr>
        <p:spPr>
          <a:xfrm>
            <a:off x="1874838" y="4147185"/>
            <a:ext cx="1567180" cy="156718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547370" rIns="90170" bIns="0" numCol="1" spcCol="0" rtlCol="0" fromWordArt="0" anchor="t" anchorCtr="0" forceAA="0" compatLnSpc="1">
            <a:noAutofit/>
          </a:bodyPr>
          <a:p>
            <a:pPr lvl="0" algn="ctr">
              <a:buClrTx/>
              <a:buSzTx/>
              <a:buFontTx/>
            </a:pPr>
            <a:r>
              <a:rPr lang="zh-CN" altLang="en-US" b="1">
                <a:solidFill>
                  <a:srgbClr val="FFFFFF"/>
                </a:solidFill>
                <a:latin typeface="+mn-ea"/>
                <a:cs typeface="+mj-ea"/>
                <a:sym typeface="+mn-ea"/>
              </a:rPr>
              <a:t>参加招聘会</a:t>
            </a:r>
            <a:endParaRPr lang="zh-CN" altLang="en-US" b="1">
              <a:solidFill>
                <a:srgbClr val="FFFFFF"/>
              </a:solidFill>
              <a:latin typeface="+mn-ea"/>
              <a:cs typeface="+mj-ea"/>
              <a:sym typeface="+mn-ea"/>
            </a:endParaRPr>
          </a:p>
        </p:txBody>
      </p:sp>
      <p:sp>
        <p:nvSpPr>
          <p:cNvPr id="9" name="椭圆 8"/>
          <p:cNvSpPr/>
          <p:nvPr>
            <p:custDataLst>
              <p:tags r:id="rId11"/>
            </p:custDataLst>
          </p:nvPr>
        </p:nvSpPr>
        <p:spPr>
          <a:xfrm>
            <a:off x="1956435" y="4227830"/>
            <a:ext cx="1403985" cy="140398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pitchFamily="34" charset="-122"/>
              <a:sym typeface="+mn-ea"/>
            </a:endParaRPr>
          </a:p>
        </p:txBody>
      </p:sp>
      <p:sp>
        <p:nvSpPr>
          <p:cNvPr id="15" name="弧形 14"/>
          <p:cNvSpPr/>
          <p:nvPr>
            <p:custDataLst>
              <p:tags r:id="rId12"/>
            </p:custDataLst>
          </p:nvPr>
        </p:nvSpPr>
        <p:spPr>
          <a:xfrm flipV="1">
            <a:off x="1547495" y="3822065"/>
            <a:ext cx="2221865" cy="2221865"/>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21" name="椭圆 20"/>
          <p:cNvSpPr/>
          <p:nvPr>
            <p:custDataLst>
              <p:tags r:id="rId13"/>
            </p:custDataLst>
          </p:nvPr>
        </p:nvSpPr>
        <p:spPr>
          <a:xfrm>
            <a:off x="3981768" y="4056380"/>
            <a:ext cx="1747520" cy="1746885"/>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5" name="椭圆 24"/>
          <p:cNvSpPr/>
          <p:nvPr>
            <p:custDataLst>
              <p:tags r:id="rId14"/>
            </p:custDataLst>
          </p:nvPr>
        </p:nvSpPr>
        <p:spPr>
          <a:xfrm>
            <a:off x="4071938" y="4147185"/>
            <a:ext cx="1567180" cy="156718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547370" rIns="90170" bIns="0" numCol="1" spcCol="0" rtlCol="0" fromWordArt="0" anchor="t" anchorCtr="0" forceAA="0" compatLnSpc="1">
            <a:noAutofit/>
          </a:bodyPr>
          <a:p>
            <a:pPr lvl="0" algn="ctr">
              <a:buClrTx/>
              <a:buSzTx/>
              <a:buFontTx/>
            </a:pPr>
            <a:r>
              <a:rPr lang="zh-CN" altLang="en-US" b="1">
                <a:solidFill>
                  <a:srgbClr val="FFFFFF"/>
                </a:solidFill>
                <a:latin typeface="+mn-ea"/>
                <a:cs typeface="+mj-ea"/>
                <a:sym typeface="+mn-ea"/>
              </a:rPr>
              <a:t>他人推荐</a:t>
            </a:r>
            <a:endParaRPr lang="zh-CN" altLang="en-US" b="1">
              <a:solidFill>
                <a:srgbClr val="FFFFFF"/>
              </a:solidFill>
              <a:latin typeface="+mn-ea"/>
              <a:cs typeface="+mj-ea"/>
              <a:sym typeface="+mn-ea"/>
            </a:endParaRPr>
          </a:p>
        </p:txBody>
      </p:sp>
      <p:sp>
        <p:nvSpPr>
          <p:cNvPr id="26" name="椭圆 25"/>
          <p:cNvSpPr/>
          <p:nvPr>
            <p:custDataLst>
              <p:tags r:id="rId15"/>
            </p:custDataLst>
          </p:nvPr>
        </p:nvSpPr>
        <p:spPr>
          <a:xfrm>
            <a:off x="4153535" y="4227830"/>
            <a:ext cx="1403985" cy="140398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mn-ea"/>
              <a:cs typeface="微软雅黑" panose="020B0503020204020204" pitchFamily="34" charset="-122"/>
              <a:sym typeface="+mn-ea"/>
            </a:endParaRPr>
          </a:p>
        </p:txBody>
      </p:sp>
      <p:sp>
        <p:nvSpPr>
          <p:cNvPr id="11" name="弧形 10"/>
          <p:cNvSpPr/>
          <p:nvPr>
            <p:custDataLst>
              <p:tags r:id="rId16"/>
            </p:custDataLst>
          </p:nvPr>
        </p:nvSpPr>
        <p:spPr>
          <a:xfrm flipV="1">
            <a:off x="3744595" y="3822065"/>
            <a:ext cx="2221865" cy="2221865"/>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pic>
        <p:nvPicPr>
          <p:cNvPr id="45" name="图片 15" descr="343439383331313b343532303033313bd3a6d3c3c9ccb3c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518093" y="4521200"/>
            <a:ext cx="288000" cy="288000"/>
          </a:xfrm>
          <a:prstGeom prst="rect">
            <a:avLst/>
          </a:prstGeom>
        </p:spPr>
      </p:pic>
      <p:pic>
        <p:nvPicPr>
          <p:cNvPr id="46" name="图片 19" descr="343435383038363b343532323339393bd6b4d0d0d5aad2aa"/>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06938" y="4512945"/>
            <a:ext cx="288000" cy="288000"/>
          </a:xfrm>
          <a:prstGeom prst="rect">
            <a:avLst/>
          </a:prstGeom>
        </p:spPr>
      </p:pic>
      <p:pic>
        <p:nvPicPr>
          <p:cNvPr id="47" name="图片 11" descr="343439383331313b343532303032373bbfcdbba7b5b5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913868" y="4523409"/>
            <a:ext cx="288000" cy="288000"/>
          </a:xfrm>
          <a:prstGeom prst="rect">
            <a:avLst/>
          </a:prstGeom>
        </p:spPr>
      </p:pic>
      <p:pic>
        <p:nvPicPr>
          <p:cNvPr id="48" name="图片 12"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105766" y="4518208"/>
            <a:ext cx="288000" cy="28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三、就业途径的选择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．公务员考试</a:t>
            </a:r>
            <a:endParaRPr lang="zh-CN" altLang="en-US" sz="2800" b="1" dirty="0">
              <a:solidFill>
                <a:schemeClr val="bg1"/>
              </a:solidFill>
            </a:endParaRPr>
          </a:p>
        </p:txBody>
      </p:sp>
      <p:sp>
        <p:nvSpPr>
          <p:cNvPr id="31" name="矩形 30"/>
          <p:cNvSpPr/>
          <p:nvPr/>
        </p:nvSpPr>
        <p:spPr>
          <a:xfrm>
            <a:off x="-3522" y="2562241"/>
            <a:ext cx="12192000" cy="35137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668909"/>
            <a:ext cx="11052400" cy="3350404"/>
          </a:xfrm>
          <a:prstGeom prst="rect">
            <a:avLst/>
          </a:prstGeom>
          <a:noFill/>
        </p:spPr>
        <p:txBody>
          <a:bodyPr wrap="square" rtlCol="0">
            <a:spAutoFit/>
          </a:bodyPr>
          <a:lstStyle/>
          <a:p>
            <a:pPr indent="457200" algn="just">
              <a:lnSpc>
                <a:spcPct val="150000"/>
              </a:lnSpc>
            </a:pPr>
            <a:r>
              <a:rPr lang="zh-CN" altLang="en-US" sz="2400" dirty="0"/>
              <a:t>我国对国家机关行政人员实行公务员制度，国家每年都会招考公务员，因此报考国家公务员也是部分大学生就业的渠道之一。</a:t>
            </a:r>
            <a:endParaRPr lang="zh-CN" altLang="en-US" sz="2400" dirty="0"/>
          </a:p>
          <a:p>
            <a:pPr indent="457200" algn="just">
              <a:lnSpc>
                <a:spcPct val="150000"/>
              </a:lnSpc>
            </a:pPr>
            <a:r>
              <a:rPr lang="zh-CN" altLang="en-US" sz="2400" dirty="0"/>
              <a:t>国家行政机关录用公务员，采取公开考试、严格考察、平等竞争、择优录取的办法。国家公务员录用考试包括笔试和面试两个环节。考试的内容一般包括公共科目和专业科目，其中公共科目包含</a:t>
            </a:r>
            <a:r>
              <a:rPr lang="en-US" altLang="zh-CN" sz="2400" dirty="0"/>
              <a:t>《</a:t>
            </a:r>
            <a:r>
              <a:rPr lang="zh-CN" altLang="en-US" sz="2400" dirty="0"/>
              <a:t>行政职业能力测验</a:t>
            </a:r>
            <a:r>
              <a:rPr lang="en-US" altLang="zh-CN" sz="2400" dirty="0"/>
              <a:t>》</a:t>
            </a:r>
            <a:r>
              <a:rPr lang="zh-CN" altLang="en-US" sz="2400" dirty="0"/>
              <a:t>和</a:t>
            </a:r>
            <a:r>
              <a:rPr lang="en-US" altLang="zh-CN" sz="2400" dirty="0"/>
              <a:t>《</a:t>
            </a:r>
            <a:r>
              <a:rPr lang="zh-CN" altLang="en-US" sz="2400" dirty="0"/>
              <a:t>申论</a:t>
            </a:r>
            <a:r>
              <a:rPr lang="en-US" altLang="zh-CN" sz="2400" dirty="0"/>
              <a:t>》</a:t>
            </a:r>
            <a:r>
              <a:rPr lang="zh-CN" altLang="en-US" sz="2400" dirty="0"/>
              <a:t>，专业科目依据不同职位类别分别设置。</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三、就业途径的选择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．延时就业</a:t>
            </a:r>
            <a:endParaRPr lang="zh-CN" altLang="en-US" sz="2800" b="1" dirty="0">
              <a:solidFill>
                <a:schemeClr val="bg1"/>
              </a:solidFill>
            </a:endParaRPr>
          </a:p>
        </p:txBody>
      </p:sp>
      <p:sp>
        <p:nvSpPr>
          <p:cNvPr id="32" name="文本框 43"/>
          <p:cNvSpPr txBox="1"/>
          <p:nvPr/>
        </p:nvSpPr>
        <p:spPr>
          <a:xfrm>
            <a:off x="534010" y="2955512"/>
            <a:ext cx="4611195" cy="2242409"/>
          </a:xfrm>
          <a:prstGeom prst="rect">
            <a:avLst/>
          </a:prstGeom>
          <a:noFill/>
        </p:spPr>
        <p:txBody>
          <a:bodyPr wrap="square" rtlCol="0">
            <a:spAutoFit/>
          </a:bodyPr>
          <a:lstStyle/>
          <a:p>
            <a:pPr indent="457200" algn="just">
              <a:lnSpc>
                <a:spcPct val="150000"/>
              </a:lnSpc>
            </a:pPr>
            <a:r>
              <a:rPr lang="zh-CN" altLang="en-US" sz="2400" dirty="0"/>
              <a:t>延时就业指大学生在毕业时，暂时未找到满意的工作，或由于其他原因暂缓找工作，以及升学深造，然后再就业的就业方式。</a:t>
            </a:r>
            <a:endParaRPr lang="zh-CN" altLang="en-US" sz="2400" dirty="0"/>
          </a:p>
        </p:txBody>
      </p:sp>
      <p:sp>
        <p:nvSpPr>
          <p:cNvPr id="8" name="形状 3122"/>
          <p:cNvSpPr/>
          <p:nvPr/>
        </p:nvSpPr>
        <p:spPr>
          <a:xfrm>
            <a:off x="8418513" y="1797832"/>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81738" y="2339005"/>
            <a:ext cx="5238750" cy="35718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三、就业途径的选择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606" y="1450866"/>
            <a:ext cx="425797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．自主创业</a:t>
            </a:r>
            <a:endParaRPr lang="zh-CN" altLang="en-US" sz="2800" b="1" dirty="0">
              <a:solidFill>
                <a:schemeClr val="bg1"/>
              </a:solidFill>
            </a:endParaRPr>
          </a:p>
        </p:txBody>
      </p:sp>
      <p:sp>
        <p:nvSpPr>
          <p:cNvPr id="32" name="文本框 43"/>
          <p:cNvSpPr txBox="1"/>
          <p:nvPr/>
        </p:nvSpPr>
        <p:spPr>
          <a:xfrm>
            <a:off x="534010" y="2547652"/>
            <a:ext cx="5076216" cy="3904402"/>
          </a:xfrm>
          <a:prstGeom prst="rect">
            <a:avLst/>
          </a:prstGeom>
          <a:noFill/>
        </p:spPr>
        <p:txBody>
          <a:bodyPr wrap="square" rtlCol="0">
            <a:spAutoFit/>
          </a:bodyPr>
          <a:lstStyle/>
          <a:p>
            <a:pPr indent="457200" algn="just">
              <a:lnSpc>
                <a:spcPct val="150000"/>
              </a:lnSpc>
            </a:pPr>
            <a:r>
              <a:rPr lang="zh-CN" altLang="en-US" sz="2400" dirty="0"/>
              <a:t>自主创业指大学生毕业后不是“寻求”工作，而是选择自己或与他人合作创办公司。自主创业已成为目前大学生就业的一种新途径。它将大学生从一个雇员提升到雇主的位置，同时也对大学生的知识、能力和综合素质等方面提出了更高的要求。</a:t>
            </a:r>
            <a:endParaRPr lang="zh-CN" altLang="en-US" sz="2400" dirty="0"/>
          </a:p>
        </p:txBody>
      </p:sp>
      <p:sp>
        <p:nvSpPr>
          <p:cNvPr id="8" name="形状 3122"/>
          <p:cNvSpPr/>
          <p:nvPr/>
        </p:nvSpPr>
        <p:spPr>
          <a:xfrm>
            <a:off x="8418513" y="1797832"/>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81738" y="2339005"/>
            <a:ext cx="5238750" cy="357187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206.85,&quot;left&quot;:47.8,&quot;top&quot;:231.75,&quot;width&quot;:679.55}"/>
</p:tagLst>
</file>

<file path=ppt/tags/tag10.xml><?xml version="1.0" encoding="utf-8"?>
<p:tagLst xmlns:p="http://schemas.openxmlformats.org/presentationml/2006/main">
  <p:tag name="KSO_WM_DIAGRAM_VIRTUALLY_FRAME" val="{&quot;height&quot;:206.85,&quot;left&quot;:47.8,&quot;top&quot;:231.75,&quot;width&quot;:679.55}"/>
</p:tagLst>
</file>

<file path=ppt/tags/tag10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0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xml><?xml version="1.0" encoding="utf-8"?>
<p:tagLst xmlns:p="http://schemas.openxmlformats.org/presentationml/2006/main">
  <p:tag name="KSO_WM_DIAGRAM_VIRTUALLY_FRAME" val="{&quot;height&quot;:206.85,&quot;left&quot;:47.8,&quot;top&quot;:231.75,&quot;width&quot;:679.55}"/>
</p:tagLst>
</file>

<file path=ppt/tags/tag11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1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xml><?xml version="1.0" encoding="utf-8"?>
<p:tagLst xmlns:p="http://schemas.openxmlformats.org/presentationml/2006/main">
  <p:tag name="KSO_WM_DIAGRAM_VIRTUALLY_FRAME" val="{&quot;height&quot;:206.85,&quot;left&quot;:47.8,&quot;top&quot;:231.75,&quot;width&quot;:679.55}"/>
</p:tagLst>
</file>

<file path=ppt/tags/tag12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2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xml><?xml version="1.0" encoding="utf-8"?>
<p:tagLst xmlns:p="http://schemas.openxmlformats.org/presentationml/2006/main">
  <p:tag name="KSO_WM_DIAGRAM_VIRTUALLY_FRAME" val="{&quot;height&quot;:206.85,&quot;left&quot;:47.8,&quot;top&quot;:231.75,&quot;width&quot;:679.55}"/>
</p:tagLst>
</file>

<file path=ppt/tags/tag13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3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xml><?xml version="1.0" encoding="utf-8"?>
<p:tagLst xmlns:p="http://schemas.openxmlformats.org/presentationml/2006/main">
  <p:tag name="KSO_WM_DIAGRAM_VIRTUALLY_FRAME" val="{&quot;height&quot;:206.85,&quot;left&quot;:47.8,&quot;top&quot;:231.75,&quot;width&quot;:679.55}"/>
</p:tagLst>
</file>

<file path=ppt/tags/tag14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4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xml><?xml version="1.0" encoding="utf-8"?>
<p:tagLst xmlns:p="http://schemas.openxmlformats.org/presentationml/2006/main">
  <p:tag name="KSO_WM_DIAGRAM_VIRTUALLY_FRAME" val="{&quot;height&quot;:206.85,&quot;left&quot;:47.8,&quot;top&quot;:231.75,&quot;width&quot;:679.55}"/>
</p:tagLst>
</file>

<file path=ppt/tags/tag15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5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xml><?xml version="1.0" encoding="utf-8"?>
<p:tagLst xmlns:p="http://schemas.openxmlformats.org/presentationml/2006/main">
  <p:tag name="KSO_WM_DIAGRAM_VIRTUALLY_FRAME" val="{&quot;height&quot;:206.85,&quot;left&quot;:47.8,&quot;top&quot;:231.75,&quot;width&quot;:679.55}"/>
</p:tagLst>
</file>

<file path=ppt/tags/tag16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6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xml><?xml version="1.0" encoding="utf-8"?>
<p:tagLst xmlns:p="http://schemas.openxmlformats.org/presentationml/2006/main">
  <p:tag name="KSO_WM_DIAGRAM_VIRTUALLY_FRAME" val="{&quot;height&quot;:206.85,&quot;left&quot;:47.8,&quot;top&quot;:231.75,&quot;width&quot;:679.55}"/>
</p:tagLst>
</file>

<file path=ppt/tags/tag17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7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xml><?xml version="1.0" encoding="utf-8"?>
<p:tagLst xmlns:p="http://schemas.openxmlformats.org/presentationml/2006/main">
  <p:tag name="KSO_WM_DIAGRAM_VIRTUALLY_FRAME" val="{&quot;height&quot;:206.85,&quot;left&quot;:47.8,&quot;top&quot;:231.75,&quot;width&quot;:679.55}"/>
</p:tagLst>
</file>

<file path=ppt/tags/tag18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8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xml><?xml version="1.0" encoding="utf-8"?>
<p:tagLst xmlns:p="http://schemas.openxmlformats.org/presentationml/2006/main">
  <p:tag name="KSO_WM_DIAGRAM_VIRTUALLY_FRAME" val="{&quot;height&quot;:206.85,&quot;left&quot;:47.8,&quot;top&quot;:231.75,&quot;width&quot;:679.55}"/>
</p:tagLst>
</file>

<file path=ppt/tags/tag19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19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xml><?xml version="1.0" encoding="utf-8"?>
<p:tagLst xmlns:p="http://schemas.openxmlformats.org/presentationml/2006/main">
  <p:tag name="KSO_WM_DIAGRAM_VIRTUALLY_FRAME" val="{&quot;height&quot;:206.85,&quot;left&quot;:47.8,&quot;top&quot;:231.75,&quot;width&quot;:679.55}"/>
</p:tagLst>
</file>

<file path=ppt/tags/tag20.xml><?xml version="1.0" encoding="utf-8"?>
<p:tagLst xmlns:p="http://schemas.openxmlformats.org/presentationml/2006/main">
  <p:tag name="KSO_WM_DIAGRAM_VIRTUALLY_FRAME" val="{&quot;height&quot;:206.85,&quot;left&quot;:47.8,&quot;top&quot;:231.75,&quot;width&quot;:679.55}"/>
</p:tagLst>
</file>

<file path=ppt/tags/tag20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5.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6.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0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xml><?xml version="1.0" encoding="utf-8"?>
<p:tagLst xmlns:p="http://schemas.openxmlformats.org/presentationml/2006/main">
  <p:tag name="KSO_WM_DIAGRAM_VIRTUALLY_FRAME" val="{&quot;height&quot;:310,&quot;left&quot;:99.80023622047244,&quot;top&quot;:148,&quot;width&quot;:760.39968503937}"/>
</p:tagLst>
</file>

<file path=ppt/tags/tag210.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1.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2.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3.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4.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215.xml><?xml version="1.0" encoding="utf-8"?>
<p:tagLst xmlns:p="http://schemas.openxmlformats.org/presentationml/2006/main">
  <p:tag name="KSO_WM_UNIT_VALUE" val="1904*165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69_1*d*1"/>
  <p:tag name="KSO_WM_TEMPLATE_CATEGORY" val="custom"/>
  <p:tag name="KSO_WM_TEMPLATE_INDEX" val="20232469"/>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216.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17.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18.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19.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xml><?xml version="1.0" encoding="utf-8"?>
<p:tagLst xmlns:p="http://schemas.openxmlformats.org/presentationml/2006/main">
  <p:tag name="KSO_WM_DIAGRAM_VIRTUALLY_FRAME" val="{&quot;height&quot;:310,&quot;left&quot;:99.80023622047244,&quot;top&quot;:148,&quot;width&quot;:760.39968503937}"/>
</p:tagLst>
</file>

<file path=ppt/tags/tag220.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1.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2.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3.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4.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5.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6.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7.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8.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29.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3.xml><?xml version="1.0" encoding="utf-8"?>
<p:tagLst xmlns:p="http://schemas.openxmlformats.org/presentationml/2006/main">
  <p:tag name="KSO_WM_DIAGRAM_VIRTUALLY_FRAME" val="{&quot;height&quot;:206.85,&quot;left&quot;:47.8,&quot;top&quot;:231.75,&quot;width&quot;:679.55}"/>
</p:tagLst>
</file>

<file path=ppt/tags/tag230.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31.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32.xml><?xml version="1.0" encoding="utf-8"?>
<p:tagLst xmlns:p="http://schemas.openxmlformats.org/presentationml/2006/main">
  <p:tag name="KSO_WM_DIAGRAM_VIRTUALLY_FRAME" val="{&quot;height&quot;:166.64118110236222,&quot;left&quot;:91.6103937007874,&quot;top&quot;:242.33960629921256,&quot;width&quot;:776.7792125984251}"/>
</p:tagLst>
</file>

<file path=ppt/tags/tag233.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 name="resource_record_key" val="{&quot;13&quot;:[4364947]}"/>
</p:tagLst>
</file>

<file path=ppt/tags/tag24.xml><?xml version="1.0" encoding="utf-8"?>
<p:tagLst xmlns:p="http://schemas.openxmlformats.org/presentationml/2006/main">
  <p:tag name="KSO_WM_DIAGRAM_VIRTUALLY_FRAME" val="{&quot;height&quot;:206.85,&quot;left&quot;:47.8,&quot;top&quot;:231.75,&quot;width&quot;:679.55}"/>
</p:tagLst>
</file>

<file path=ppt/tags/tag25.xml><?xml version="1.0" encoding="utf-8"?>
<p:tagLst xmlns:p="http://schemas.openxmlformats.org/presentationml/2006/main">
  <p:tag name="KSO_WM_DIAGRAM_VIRTUALLY_FRAME" val="{&quot;height&quot;:350.37322834645676,&quot;left&quot;:59.5,&quot;top&quot;:154.85448818897638,&quot;width&quot;:848.6250393700788}"/>
</p:tagLst>
</file>

<file path=ppt/tags/tag26.xml><?xml version="1.0" encoding="utf-8"?>
<p:tagLst xmlns:p="http://schemas.openxmlformats.org/presentationml/2006/main">
  <p:tag name="KSO_WM_DIAGRAM_VIRTUALLY_FRAME" val="{&quot;height&quot;:350.37322834645676,&quot;left&quot;:59.5,&quot;top&quot;:154.85448818897638,&quot;width&quot;:848.6250393700788}"/>
</p:tagLst>
</file>

<file path=ppt/tags/tag27.xml><?xml version="1.0" encoding="utf-8"?>
<p:tagLst xmlns:p="http://schemas.openxmlformats.org/presentationml/2006/main">
  <p:tag name="KSO_WM_DIAGRAM_VIRTUALLY_FRAME" val="{&quot;height&quot;:350.37322834645676,&quot;left&quot;:59.5,&quot;top&quot;:154.85448818897638,&quot;width&quot;:848.6250393700788}"/>
</p:tagLst>
</file>

<file path=ppt/tags/tag28.xml><?xml version="1.0" encoding="utf-8"?>
<p:tagLst xmlns:p="http://schemas.openxmlformats.org/presentationml/2006/main">
  <p:tag name="KSO_WM_DIAGRAM_VIRTUALLY_FRAME" val="{&quot;height&quot;:350.37322834645676,&quot;left&quot;:59.5,&quot;top&quot;:154.85448818897638,&quot;width&quot;:848.6250393700788}"/>
</p:tagLst>
</file>

<file path=ppt/tags/tag29.xml><?xml version="1.0" encoding="utf-8"?>
<p:tagLst xmlns:p="http://schemas.openxmlformats.org/presentationml/2006/main">
  <p:tag name="KSO_WM_DIAGRAM_VIRTUALLY_FRAME" val="{&quot;height&quot;:350.37322834645676,&quot;left&quot;:59.5,&quot;top&quot;:154.85448818897638,&quot;width&quot;:848.6250393700788}"/>
</p:tagLst>
</file>

<file path=ppt/tags/tag3.xml><?xml version="1.0" encoding="utf-8"?>
<p:tagLst xmlns:p="http://schemas.openxmlformats.org/presentationml/2006/main">
  <p:tag name="KSO_WM_DIAGRAM_VIRTUALLY_FRAME" val="{&quot;height&quot;:206.85,&quot;left&quot;:47.8,&quot;top&quot;:231.75,&quot;width&quot;:679.55}"/>
</p:tagLst>
</file>

<file path=ppt/tags/tag30.xml><?xml version="1.0" encoding="utf-8"?>
<p:tagLst xmlns:p="http://schemas.openxmlformats.org/presentationml/2006/main">
  <p:tag name="KSO_WM_DIAGRAM_VIRTUALLY_FRAME" val="{&quot;height&quot;:350.37322834645676,&quot;left&quot;:59.5,&quot;top&quot;:154.85448818897638,&quot;width&quot;:848.6250393700788}"/>
</p:tagLst>
</file>

<file path=ppt/tags/tag31.xml><?xml version="1.0" encoding="utf-8"?>
<p:tagLst xmlns:p="http://schemas.openxmlformats.org/presentationml/2006/main">
  <p:tag name="KSO_WM_DIAGRAM_VIRTUALLY_FRAME" val="{&quot;height&quot;:350.37322834645676,&quot;left&quot;:59.5,&quot;top&quot;:154.85448818897638,&quot;width&quot;:848.6250393700788}"/>
</p:tagLst>
</file>

<file path=ppt/tags/tag32.xml><?xml version="1.0" encoding="utf-8"?>
<p:tagLst xmlns:p="http://schemas.openxmlformats.org/presentationml/2006/main">
  <p:tag name="KSO_WM_DIAGRAM_VIRTUALLY_FRAME" val="{&quot;height&quot;:350.37322834645676,&quot;left&quot;:59.5,&quot;top&quot;:154.85448818897638,&quot;width&quot;:848.6250393700788}"/>
</p:tagLst>
</file>

<file path=ppt/tags/tag33.xml><?xml version="1.0" encoding="utf-8"?>
<p:tagLst xmlns:p="http://schemas.openxmlformats.org/presentationml/2006/main">
  <p:tag name="KSO_WM_DIAGRAM_VIRTUALLY_FRAME" val="{&quot;height&quot;:350.37322834645676,&quot;left&quot;:59.5,&quot;top&quot;:154.85448818897638,&quot;width&quot;:848.6250393700788}"/>
</p:tagLst>
</file>

<file path=ppt/tags/tag34.xml><?xml version="1.0" encoding="utf-8"?>
<p:tagLst xmlns:p="http://schemas.openxmlformats.org/presentationml/2006/main">
  <p:tag name="KSO_WM_DIAGRAM_VIRTUALLY_FRAME" val="{&quot;height&quot;:350.37322834645676,&quot;left&quot;:59.5,&quot;top&quot;:154.85448818897638,&quot;width&quot;:848.6250393700788}"/>
</p:tagLst>
</file>

<file path=ppt/tags/tag35.xml><?xml version="1.0" encoding="utf-8"?>
<p:tagLst xmlns:p="http://schemas.openxmlformats.org/presentationml/2006/main">
  <p:tag name="KSO_WM_DIAGRAM_VIRTUALLY_FRAME" val="{&quot;height&quot;:350.37322834645676,&quot;left&quot;:59.5,&quot;top&quot;:154.85448818897638,&quot;width&quot;:848.6250393700788}"/>
</p:tagLst>
</file>

<file path=ppt/tags/tag36.xml><?xml version="1.0" encoding="utf-8"?>
<p:tagLst xmlns:p="http://schemas.openxmlformats.org/presentationml/2006/main">
  <p:tag name="KSO_WM_DIAGRAM_VIRTUALLY_FRAME" val="{&quot;height&quot;:350.37322834645676,&quot;left&quot;:59.5,&quot;top&quot;:154.85448818897638,&quot;width&quot;:848.6250393700788}"/>
</p:tagLst>
</file>

<file path=ppt/tags/tag37.xml><?xml version="1.0" encoding="utf-8"?>
<p:tagLst xmlns:p="http://schemas.openxmlformats.org/presentationml/2006/main">
  <p:tag name="KSO_WM_DIAGRAM_VIRTUALLY_FRAME" val="{&quot;height&quot;:350.37322834645676,&quot;left&quot;:59.5,&quot;top&quot;:154.85448818897638,&quot;width&quot;:848.6250393700788}"/>
</p:tagLst>
</file>

<file path=ppt/tags/tag38.xml><?xml version="1.0" encoding="utf-8"?>
<p:tagLst xmlns:p="http://schemas.openxmlformats.org/presentationml/2006/main">
  <p:tag name="KSO_WM_DIAGRAM_VIRTUALLY_FRAME" val="{&quot;height&quot;:350.37322834645676,&quot;left&quot;:59.5,&quot;top&quot;:154.85448818897638,&quot;width&quot;:848.6250393700788}"/>
</p:tagLst>
</file>

<file path=ppt/tags/tag39.xml><?xml version="1.0" encoding="utf-8"?>
<p:tagLst xmlns:p="http://schemas.openxmlformats.org/presentationml/2006/main">
  <p:tag name="KSO_WM_DIAGRAM_VIRTUALLY_FRAME" val="{&quot;height&quot;:350.37322834645676,&quot;left&quot;:59.5,&quot;top&quot;:154.85448818897638,&quot;width&quot;:848.6250393700788}"/>
</p:tagLst>
</file>

<file path=ppt/tags/tag4.xml><?xml version="1.0" encoding="utf-8"?>
<p:tagLst xmlns:p="http://schemas.openxmlformats.org/presentationml/2006/main">
  <p:tag name="KSO_WM_DIAGRAM_VIRTUALLY_FRAME" val="{&quot;height&quot;:206.85,&quot;left&quot;:47.8,&quot;top&quot;:231.75,&quot;width&quot;:679.55}"/>
</p:tagLst>
</file>

<file path=ppt/tags/tag40.xml><?xml version="1.0" encoding="utf-8"?>
<p:tagLst xmlns:p="http://schemas.openxmlformats.org/presentationml/2006/main">
  <p:tag name="KSO_WM_DIAGRAM_VIRTUALLY_FRAME" val="{&quot;height&quot;:350.37322834645676,&quot;left&quot;:59.5,&quot;top&quot;:154.85448818897638,&quot;width&quot;:848.6250393700788}"/>
</p:tagLst>
</file>

<file path=ppt/tags/tag41.xml><?xml version="1.0" encoding="utf-8"?>
<p:tagLst xmlns:p="http://schemas.openxmlformats.org/presentationml/2006/main">
  <p:tag name="KSO_WM_DIAGRAM_VIRTUALLY_FRAME" val="{&quot;height&quot;:350.37322834645676,&quot;left&quot;:59.5,&quot;top&quot;:154.85448818897638,&quot;width&quot;:848.6250393700788}"/>
</p:tagLst>
</file>

<file path=ppt/tags/tag42.xml><?xml version="1.0" encoding="utf-8"?>
<p:tagLst xmlns:p="http://schemas.openxmlformats.org/presentationml/2006/main">
  <p:tag name="KSO_WM_DIAGRAM_VIRTUALLY_FRAME" val="{&quot;height&quot;:350.37322834645676,&quot;left&quot;:59.5,&quot;top&quot;:154.85448818897638,&quot;width&quot;:848.6250393700788}"/>
</p:tagLst>
</file>

<file path=ppt/tags/tag43.xml><?xml version="1.0" encoding="utf-8"?>
<p:tagLst xmlns:p="http://schemas.openxmlformats.org/presentationml/2006/main">
  <p:tag name="KSO_WM_DIAGRAM_VIRTUALLY_FRAME" val="{&quot;height&quot;:350.37322834645676,&quot;left&quot;:59.5,&quot;top&quot;:154.85448818897638,&quot;width&quot;:848.6250393700788}"/>
</p:tagLst>
</file>

<file path=ppt/tags/tag44.xml><?xml version="1.0" encoding="utf-8"?>
<p:tagLst xmlns:p="http://schemas.openxmlformats.org/presentationml/2006/main">
  <p:tag name="KSO_WM_DIAGRAM_VIRTUALLY_FRAME" val="{&quot;height&quot;:350.37322834645676,&quot;left&quot;:59.5,&quot;top&quot;:154.85448818897638,&quot;width&quot;:848.6250393700788}"/>
</p:tagLst>
</file>

<file path=ppt/tags/tag45.xml><?xml version="1.0" encoding="utf-8"?>
<p:tagLst xmlns:p="http://schemas.openxmlformats.org/presentationml/2006/main">
  <p:tag name="KSO_WM_DIAGRAM_VIRTUALLY_FRAME" val="{&quot;height&quot;:350.37322834645676,&quot;left&quot;:59.5,&quot;top&quot;:154.85448818897638,&quot;width&quot;:848.6250393700788}"/>
</p:tagLst>
</file>

<file path=ppt/tags/tag46.xml><?xml version="1.0" encoding="utf-8"?>
<p:tagLst xmlns:p="http://schemas.openxmlformats.org/presentationml/2006/main">
  <p:tag name="KSO_WM_DIAGRAM_VIRTUALLY_FRAME" val="{&quot;height&quot;:350.37322834645676,&quot;left&quot;:59.5,&quot;top&quot;:154.85448818897638,&quot;width&quot;:848.6250393700788}"/>
</p:tagLst>
</file>

<file path=ppt/tags/tag47.xml><?xml version="1.0" encoding="utf-8"?>
<p:tagLst xmlns:p="http://schemas.openxmlformats.org/presentationml/2006/main">
  <p:tag name="KSO_WM_DIAGRAM_VIRTUALLY_FRAME" val="{&quot;height&quot;:350.37322834645676,&quot;left&quot;:59.5,&quot;top&quot;:154.85448818897638,&quot;width&quot;:848.6250393700788}"/>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 val="7"/>
  <p:tag name="KSO_WM_UNIT_USESOURCEFORMAT_APPLY" val="1"/>
</p:tagLst>
</file>

<file path=ppt/tags/tag5.xml><?xml version="1.0" encoding="utf-8"?>
<p:tagLst xmlns:p="http://schemas.openxmlformats.org/presentationml/2006/main">
  <p:tag name="KSO_WM_DIAGRAM_VIRTUALLY_FRAME" val="{&quot;height&quot;:206.85,&quot;left&quot;:47.8,&quot;top&quot;:231.75,&quot;width&quot;:679.5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4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4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8,&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a*1_4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4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8,&quot;transparency&quot;:0},&quot;type&quot;:1},&quot;glow&quot;:{&quot;colorType&quot;:0},&quot;line&quot;:{&quot;type&quot;:0},&quot;shadow&quot;:{&quot;brightness&quot;:0.800000011920929,&quot;colorType&quot;:1,&quot;foreColorIndex&quot;:8,&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8"/>
  <p:tag name="KSO_WM_UNIT_FILL_FORE_SCHEMECOLOR_INDEX_BRIGHTNESS" val="0"/>
  <p:tag name="KSO_WM_UNIT_TEXT_TYPE" val="1"/>
  <p:tag name="KSO_WM_UNIT_SHADOW_SCHEMECOLOR_INDEX" val="8"/>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4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4_1"/>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4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4_3"/>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solidLine&quot;:{&quot;brightness&quot;:0,&quot;colorType&quot;:1,&quot;foreColorIndex&quot;:8,&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 val="5"/>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DIAGRAM_VIRTUALLY_FRAME" val="{&quot;height&quot;:206.85,&quot;left&quot;:47.8,&quot;top&quot;:231.75,&quot;width&quot;:679.5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 val="6"/>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21.1000061035156,&quot;width&quot;:867}"/>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x*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78*72"/>
  <p:tag name="KSO_WM_UNIT_TYPE" val="m_h_x"/>
  <p:tag name="KSO_WM_UNIT_INDEX" val="1_1_1"/>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x*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82*70"/>
  <p:tag name="KSO_WM_UNIT_TYPE" val="m_h_x"/>
  <p:tag name="KSO_WM_UNIT_INDEX" val="1_2_1"/>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x*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77*82"/>
  <p:tag name="KSO_WM_UNIT_TYPE" val="m_h_x"/>
  <p:tag name="KSO_WM_UNIT_INDEX" val="1_3_1"/>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4*m_h_x*1_4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80*82"/>
  <p:tag name="KSO_WM_UNIT_TYPE" val="m_h_x"/>
  <p:tag name="KSO_WM_UNIT_INDEX" val="1_4_1"/>
  <p:tag name="KSO_WM_DIAGRAM_MAX_ITEMCNT" val="6"/>
  <p:tag name="KSO_WM_DIAGRAM_MIN_ITEMCNT" val="2"/>
  <p:tag name="KSO_WM_DIAGRAM_VIRTUALLY_FRAME" val="{&quot;height&quot;:321.1000061035156,&quot;width&quot;:86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69.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xml><?xml version="1.0" encoding="utf-8"?>
<p:tagLst xmlns:p="http://schemas.openxmlformats.org/presentationml/2006/main">
  <p:tag name="KSO_WM_DIAGRAM_VIRTUALLY_FRAME" val="{&quot;height&quot;:206.85,&quot;left&quot;:47.8,&quot;top&quot;:231.75,&quot;width&quot;:679.55}"/>
</p:tagLst>
</file>

<file path=ppt/tags/tag70.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1.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2.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3.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4.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5.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6.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7.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8.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79.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8.xml><?xml version="1.0" encoding="utf-8"?>
<p:tagLst xmlns:p="http://schemas.openxmlformats.org/presentationml/2006/main">
  <p:tag name="KSO_WM_DIAGRAM_VIRTUALLY_FRAME" val="{&quot;height&quot;:206.85,&quot;left&quot;:47.8,&quot;top&quot;:231.75,&quot;width&quot;:679.55}"/>
</p:tagLst>
</file>

<file path=ppt/tags/tag80.xml><?xml version="1.0" encoding="utf-8"?>
<p:tagLst xmlns:p="http://schemas.openxmlformats.org/presentationml/2006/main">
  <p:tag name="KSO_WM_DIAGRAM_VIRTUALLY_FRAME" val="{&quot;height&quot;:409.1561417322833,&quot;left&quot;:91.61047244094487,&quot;top&quot;:168.1903937007874,&quot;width&quot;:776.779212598425}"/>
</p:tagLst>
</file>

<file path=ppt/tags/tag81.xml><?xml version="1.0" encoding="utf-8"?>
<p:tagLst xmlns:p="http://schemas.openxmlformats.org/presentationml/2006/main">
  <p:tag name="ISLIDE.DIAGRAM" val="219194"/>
  <p:tag name="KSO_WM_DIAGRAM_VIRTUALLY_FRAME" val="{&quot;height&quot;:334.5074015748031,&quot;left&quot;:0.05,&quot;top&quot;:195.24653543307085,&quot;width&quot;:924.7055118110238}"/>
</p:tagLst>
</file>

<file path=ppt/tags/tag82.xml><?xml version="1.0" encoding="utf-8"?>
<p:tagLst xmlns:p="http://schemas.openxmlformats.org/presentationml/2006/main">
  <p:tag name="KSO_WM_DIAGRAM_VIRTUALLY_FRAME" val="{&quot;height&quot;:334.5074015748031,&quot;left&quot;:0.05,&quot;top&quot;:195.24653543307085,&quot;width&quot;:924.7055118110238}"/>
</p:tagLst>
</file>

<file path=ppt/tags/tag83.xml><?xml version="1.0" encoding="utf-8"?>
<p:tagLst xmlns:p="http://schemas.openxmlformats.org/presentationml/2006/main">
  <p:tag name="KSO_WM_DIAGRAM_VIRTUALLY_FRAME" val="{&quot;height&quot;:334.5074015748031,&quot;left&quot;:0.05,&quot;top&quot;:195.24653543307085,&quot;width&quot;:924.7055118110238}"/>
</p:tagLst>
</file>

<file path=ppt/tags/tag84.xml><?xml version="1.0" encoding="utf-8"?>
<p:tagLst xmlns:p="http://schemas.openxmlformats.org/presentationml/2006/main">
  <p:tag name="KSO_WM_DIAGRAM_VIRTUALLY_FRAME" val="{&quot;height&quot;:334.5074015748031,&quot;left&quot;:0.05,&quot;top&quot;:195.24653543307085,&quot;width&quot;:924.7055118110238}"/>
</p:tagLst>
</file>

<file path=ppt/tags/tag85.xml><?xml version="1.0" encoding="utf-8"?>
<p:tagLst xmlns:p="http://schemas.openxmlformats.org/presentationml/2006/main">
  <p:tag name="KSO_WM_DIAGRAM_VIRTUALLY_FRAME" val="{&quot;height&quot;:334.5074015748031,&quot;left&quot;:0.05,&quot;top&quot;:195.24653543307085,&quot;width&quot;:924.7055118110238}"/>
</p:tagLst>
</file>

<file path=ppt/tags/tag86.xml><?xml version="1.0" encoding="utf-8"?>
<p:tagLst xmlns:p="http://schemas.openxmlformats.org/presentationml/2006/main">
  <p:tag name="KSO_WM_DIAGRAM_VIRTUALLY_FRAME" val="{&quot;height&quot;:334.5074015748031,&quot;left&quot;:0.05,&quot;top&quot;:195.24653543307085,&quot;width&quot;:924.7055118110238}"/>
</p:tagLst>
</file>

<file path=ppt/tags/tag87.xml><?xml version="1.0" encoding="utf-8"?>
<p:tagLst xmlns:p="http://schemas.openxmlformats.org/presentationml/2006/main">
  <p:tag name="KSO_WM_DIAGRAM_VIRTUALLY_FRAME" val="{&quot;height&quot;:334.5074015748031,&quot;left&quot;:0.05,&quot;top&quot;:195.24653543307085,&quot;width&quot;:924.7055118110238}"/>
</p:tagLst>
</file>

<file path=ppt/tags/tag88.xml><?xml version="1.0" encoding="utf-8"?>
<p:tagLst xmlns:p="http://schemas.openxmlformats.org/presentationml/2006/main">
  <p:tag name="KSO_WM_DIAGRAM_VIRTUALLY_FRAME" val="{&quot;height&quot;:334.5074015748031,&quot;left&quot;:0.05,&quot;top&quot;:195.24653543307085,&quot;width&quot;:924.7055118110238}"/>
</p:tagLst>
</file>

<file path=ppt/tags/tag89.xml><?xml version="1.0" encoding="utf-8"?>
<p:tagLst xmlns:p="http://schemas.openxmlformats.org/presentationml/2006/main">
  <p:tag name="KSO_WM_DIAGRAM_VIRTUALLY_FRAME" val="{&quot;height&quot;:334.5074015748031,&quot;left&quot;:0.05,&quot;top&quot;:195.24653543307085,&quot;width&quot;:924.7055118110238}"/>
</p:tagLst>
</file>

<file path=ppt/tags/tag9.xml><?xml version="1.0" encoding="utf-8"?>
<p:tagLst xmlns:p="http://schemas.openxmlformats.org/presentationml/2006/main">
  <p:tag name="KSO_WM_DIAGRAM_VIRTUALLY_FRAME" val="{&quot;height&quot;:206.85,&quot;left&quot;:47.8,&quot;top&quot;:231.75,&quot;width&quot;:679.55}"/>
</p:tagLst>
</file>

<file path=ppt/tags/tag90.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1.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2.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3.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4.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5.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6.xml><?xml version="1.0" encoding="utf-8"?>
<p:tagLst xmlns:p="http://schemas.openxmlformats.org/presentationml/2006/main">
  <p:tag name="KSO_WM_DIAGRAM_VIRTUALLY_FRAME" val="{&quot;height&quot;:260.87496062992125,&quot;left&quot;:254.06685039370078,&quot;top&quot;:218.56299212598424,&quot;width&quot;:689.7411811023624}"/>
</p:tagLst>
</file>

<file path=ppt/tags/tag97.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98.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ags/tag99.xml><?xml version="1.0" encoding="utf-8"?>
<p:tagLst xmlns:p="http://schemas.openxmlformats.org/presentationml/2006/main">
  <p:tag name="KSO_WM_DIAGRAM_VIRTUALLY_FRAME" val="{&quot;height&quot;:418.4720472440945,&quot;left&quot;:86.25039370078738,&quot;top&quot;:114.47283464566928,&quot;width&quot;:794.3093700787401}"/>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5055</Words>
  <Application>WPS 演示</Application>
  <PresentationFormat>宽屏</PresentationFormat>
  <Paragraphs>666</Paragraphs>
  <Slides>44</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44</vt:i4>
      </vt:variant>
    </vt:vector>
  </HeadingPairs>
  <TitlesOfParts>
    <vt:vector size="65" baseType="lpstr">
      <vt:lpstr>Arial</vt:lpstr>
      <vt:lpstr>宋体</vt:lpstr>
      <vt:lpstr>Wingdings</vt:lpstr>
      <vt:lpstr>微软雅黑</vt:lpstr>
      <vt:lpstr>华文黑体</vt:lpstr>
      <vt:lpstr>黑体</vt:lpstr>
      <vt:lpstr>Calibri</vt:lpstr>
      <vt:lpstr>方正黑体简体</vt:lpstr>
      <vt:lpstr>Arial Unicode MS</vt:lpstr>
      <vt:lpstr>Impact</vt:lpstr>
      <vt:lpstr>时尚中黑简体</vt:lpstr>
      <vt:lpstr>Calibri</vt:lpstr>
      <vt:lpstr>方正正纤黑简体</vt:lpstr>
      <vt:lpstr>LiHei Pro</vt:lpstr>
      <vt:lpstr>字魂35号-经典雅黑</vt:lpstr>
      <vt:lpstr>思源黑体 CN Light</vt:lpstr>
      <vt:lpstr>FZSSK--GBK1-0</vt:lpstr>
      <vt:lpstr>Segoe Print</vt:lpstr>
      <vt:lpstr>STIXGeneral-Bold</vt:lpstr>
      <vt:lpstr>Oxygen</vt:lpstr>
      <vt:lpstr>主题5</vt:lpstr>
      <vt:lpstr>第七章   大学生就业流程指导—— 开启职业之门</vt:lpstr>
      <vt:lpstr>PowerPoint 演示文稿</vt:lpstr>
      <vt:lpstr>一、就业信息的收集</vt:lpstr>
      <vt:lpstr>二、就业信息的筛选</vt:lpstr>
      <vt:lpstr>二、就业信息的筛选</vt:lpstr>
      <vt:lpstr>三、就业途径的选择</vt:lpstr>
      <vt:lpstr>三、就业途径的选择</vt:lpstr>
      <vt:lpstr>三、就业途径的选择</vt:lpstr>
      <vt:lpstr>三、就业途径的选择</vt:lpstr>
      <vt:lpstr>PowerPoint 演示文稿</vt:lpstr>
      <vt:lpstr>一、简历</vt:lpstr>
      <vt:lpstr>一、简历</vt:lpstr>
      <vt:lpstr>一、制作简历</vt:lpstr>
      <vt:lpstr>一、制作简历</vt:lpstr>
      <vt:lpstr>二、撰写自我介绍</vt:lpstr>
      <vt:lpstr>二、求职信</vt:lpstr>
      <vt:lpstr>三、过往经历复盘</vt:lpstr>
      <vt:lpstr>三、过往经历复盘</vt:lpstr>
      <vt:lpstr>三、课堂实践——制作个人简历</vt:lpstr>
      <vt:lpstr>PowerPoint 演示文稿</vt:lpstr>
      <vt:lpstr>一、面试的内容</vt:lpstr>
      <vt:lpstr>二、面试的形式</vt:lpstr>
      <vt:lpstr>二、面试的形式</vt:lpstr>
      <vt:lpstr>二、面试的形式</vt:lpstr>
      <vt:lpstr>二、面试的形式</vt:lpstr>
      <vt:lpstr>二、面试的形式</vt:lpstr>
      <vt:lpstr>二、面试的形式</vt:lpstr>
      <vt:lpstr>三、面试的技巧</vt:lpstr>
      <vt:lpstr>PowerPoint 演示文稿</vt:lpstr>
      <vt:lpstr>一、笔试的种类</vt:lpstr>
      <vt:lpstr>二、笔试的准备</vt:lpstr>
      <vt:lpstr>三、笔试的方法和技巧</vt:lpstr>
      <vt:lpstr>三、笔试的方法和技巧</vt:lpstr>
      <vt:lpstr>四、参加笔试应注意的细节问题</vt:lpstr>
      <vt:lpstr>PowerPoint 演示文稿</vt:lpstr>
      <vt:lpstr>一、大学生就业环境</vt:lpstr>
      <vt:lpstr>一、签订就业协议书</vt:lpstr>
      <vt:lpstr>一、签订就业协议书</vt:lpstr>
      <vt:lpstr>一、签订就业协议书</vt:lpstr>
      <vt:lpstr>一、签订就业协议书</vt:lpstr>
      <vt:lpstr>PowerPoint 演示文稿</vt:lpstr>
      <vt:lpstr>课堂实践</vt:lpstr>
      <vt:lpstr>一、AI简历制作与优化</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208</cp:revision>
  <cp:lastPrinted>2019-01-09T16:00:00Z</cp:lastPrinted>
  <dcterms:created xsi:type="dcterms:W3CDTF">2019-01-09T16:00:00Z</dcterms:created>
  <dcterms:modified xsi:type="dcterms:W3CDTF">2025-03-23T13:36:25Z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243C7F57D5624C948EEF36EBD0081865_13</vt:lpwstr>
  </property>
  <property fmtid="{D5CDD505-2E9C-101B-9397-08002B2CF9AE}" pid="4" name="KSOProductBuildVer">
    <vt:lpwstr>2052-12.1.0.20305</vt:lpwstr>
  </property>
</Properties>
</file>