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7"/>
  </p:notesMasterIdLst>
  <p:handoutMasterIdLst>
    <p:handoutMasterId r:id="rId38"/>
  </p:handoutMasterIdLst>
  <p:sldIdLst>
    <p:sldId id="256" r:id="rId3"/>
    <p:sldId id="258" r:id="rId4"/>
    <p:sldId id="7189" r:id="rId5"/>
    <p:sldId id="7334" r:id="rId6"/>
    <p:sldId id="7308" r:id="rId7"/>
    <p:sldId id="7335" r:id="rId8"/>
    <p:sldId id="7336" r:id="rId9"/>
    <p:sldId id="7337" r:id="rId10"/>
    <p:sldId id="7358" r:id="rId11"/>
    <p:sldId id="7339" r:id="rId12"/>
    <p:sldId id="7341" r:id="rId13"/>
    <p:sldId id="7309" r:id="rId14"/>
    <p:sldId id="7342" r:id="rId15"/>
    <p:sldId id="7343" r:id="rId16"/>
    <p:sldId id="7344" r:id="rId17"/>
    <p:sldId id="7345" r:id="rId18"/>
    <p:sldId id="7346" r:id="rId19"/>
    <p:sldId id="7347" r:id="rId20"/>
    <p:sldId id="7348" r:id="rId21"/>
    <p:sldId id="7350" r:id="rId22"/>
    <p:sldId id="7310" r:id="rId23"/>
    <p:sldId id="7351" r:id="rId24"/>
    <p:sldId id="7352" r:id="rId25"/>
    <p:sldId id="7353" r:id="rId26"/>
    <p:sldId id="7354" r:id="rId27"/>
    <p:sldId id="7356" r:id="rId28"/>
    <p:sldId id="7360" r:id="rId29"/>
    <p:sldId id="7362" r:id="rId30"/>
    <p:sldId id="7363" r:id="rId31"/>
    <p:sldId id="7364" r:id="rId32"/>
    <p:sldId id="7361" r:id="rId33"/>
    <p:sldId id="7357" r:id="rId34"/>
    <p:sldId id="7365" r:id="rId35"/>
    <p:sldId id="261" r:id="rId36"/>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userDrawn="1">
          <p15:clr>
            <a:srgbClr val="A4A3A4"/>
          </p15:clr>
        </p15:guide>
        <p15:guide id="2" pos="392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6182" autoAdjust="0"/>
  </p:normalViewPr>
  <p:slideViewPr>
    <p:cSldViewPr snapToGrid="0" showGuides="1">
      <p:cViewPr>
        <p:scale>
          <a:sx n="90" d="100"/>
          <a:sy n="90" d="100"/>
        </p:scale>
        <p:origin x="1338" y="624"/>
      </p:cViewPr>
      <p:guideLst>
        <p:guide orient="horz" pos="2156"/>
        <p:guide pos="3922"/>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62.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slideLayout" Target="../slideLayouts/slideLayout3.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9" Type="http://schemas.openxmlformats.org/officeDocument/2006/relationships/slideLayout" Target="../slideLayouts/slideLayout3.xml"/><Relationship Id="rId38" Type="http://schemas.openxmlformats.org/officeDocument/2006/relationships/tags" Target="../tags/tag55.xml"/><Relationship Id="rId37" Type="http://schemas.openxmlformats.org/officeDocument/2006/relationships/tags" Target="../tags/tag54.xml"/><Relationship Id="rId36" Type="http://schemas.openxmlformats.org/officeDocument/2006/relationships/tags" Target="../tags/tag53.xml"/><Relationship Id="rId35" Type="http://schemas.openxmlformats.org/officeDocument/2006/relationships/tags" Target="../tags/tag52.xml"/><Relationship Id="rId34" Type="http://schemas.openxmlformats.org/officeDocument/2006/relationships/tags" Target="../tags/tag51.xml"/><Relationship Id="rId33" Type="http://schemas.openxmlformats.org/officeDocument/2006/relationships/tags" Target="../tags/tag50.xml"/><Relationship Id="rId32" Type="http://schemas.openxmlformats.org/officeDocument/2006/relationships/tags" Target="../tags/tag49.xml"/><Relationship Id="rId31" Type="http://schemas.openxmlformats.org/officeDocument/2006/relationships/tags" Target="../tags/tag48.xml"/><Relationship Id="rId30" Type="http://schemas.openxmlformats.org/officeDocument/2006/relationships/tags" Target="../tags/tag47.xml"/><Relationship Id="rId3" Type="http://schemas.openxmlformats.org/officeDocument/2006/relationships/tags" Target="../tags/tag20.xml"/><Relationship Id="rId29" Type="http://schemas.openxmlformats.org/officeDocument/2006/relationships/tags" Target="../tags/tag46.xml"/><Relationship Id="rId28" Type="http://schemas.openxmlformats.org/officeDocument/2006/relationships/tags" Target="../tags/tag45.xml"/><Relationship Id="rId27" Type="http://schemas.openxmlformats.org/officeDocument/2006/relationships/tags" Target="../tags/tag44.xml"/><Relationship Id="rId26" Type="http://schemas.openxmlformats.org/officeDocument/2006/relationships/tags" Target="../tags/tag43.xml"/><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tags" Target="../tags/tag5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tags" Target="../tags/tag58.xml"/><Relationship Id="rId1" Type="http://schemas.openxmlformats.org/officeDocument/2006/relationships/tags" Target="../tags/tag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620223" y="602928"/>
            <a:ext cx="5922626" cy="2520152"/>
          </a:xfrm>
          <a:prstGeom prst="rect">
            <a:avLst/>
          </a:prstGeom>
          <a:noFill/>
        </p:spPr>
        <p:txBody>
          <a:bodyPr>
            <a:noAutofit/>
          </a:bodyPr>
          <a:lstStyle/>
          <a:p>
            <a:pPr>
              <a:lnSpc>
                <a:spcPct val="130000"/>
              </a:lnSpc>
            </a:pPr>
            <a:r>
              <a:rPr lang="zh-CN" altLang="en-US" sz="2400" b="0" dirty="0"/>
              <a:t>第九章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就业权益的守护者</a:t>
            </a:r>
            <a:r>
              <a:rPr lang="en-US" altLang="zh-CN" sz="3600" dirty="0"/>
              <a:t>——</a:t>
            </a:r>
            <a:r>
              <a:rPr lang="zh-CN" altLang="en-US" sz="3600" dirty="0"/>
              <a:t>就业权益保障与法律知识</a:t>
            </a:r>
            <a:endParaRPr lang="zh-CN" altLang="en-US" sz="3600" dirty="0"/>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p>
            <a:pPr indent="0" algn="ctr"/>
            <a:r>
              <a:rPr lang="zh-CN" altLang="en-US" sz="1800" b="1" dirty="0">
                <a:sym typeface="+mn-ea"/>
              </a:rPr>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二、大学生就业权益的自我保护</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34011" y="1344052"/>
            <a:ext cx="10819788" cy="1134413"/>
          </a:xfrm>
          <a:prstGeom prst="rect">
            <a:avLst/>
          </a:prstGeom>
          <a:noFill/>
        </p:spPr>
        <p:txBody>
          <a:bodyPr wrap="square" rtlCol="0">
            <a:spAutoFit/>
          </a:bodyPr>
          <a:lstStyle/>
          <a:p>
            <a:pPr indent="457200" algn="just">
              <a:lnSpc>
                <a:spcPct val="150000"/>
              </a:lnSpc>
            </a:pPr>
            <a:r>
              <a:rPr lang="zh-CN" altLang="en-US" sz="2400" dirty="0"/>
              <a:t>大学毕业生在就业的过程中必须学会相应的自我保护措施，从而保护自身的合理权益不被侵害。</a:t>
            </a:r>
            <a:endParaRPr lang="zh-CN" altLang="en-US" sz="2400" dirty="0"/>
          </a:p>
        </p:txBody>
      </p:sp>
      <p:grpSp>
        <p:nvGrpSpPr>
          <p:cNvPr id="22" name="组合 21"/>
          <p:cNvGrpSpPr/>
          <p:nvPr/>
        </p:nvGrpSpPr>
        <p:grpSpPr>
          <a:xfrm>
            <a:off x="4033589" y="2811837"/>
            <a:ext cx="3497638" cy="3482008"/>
            <a:chOff x="4071718" y="2098922"/>
            <a:chExt cx="3950615" cy="3932961"/>
          </a:xfrm>
        </p:grpSpPr>
        <p:grpSp>
          <p:nvGrpSpPr>
            <p:cNvPr id="23" name="e0b6ad73-686c-49fd-bc37-e8d334bec4d6"/>
            <p:cNvGrpSpPr>
              <a:grpSpLocks noChangeAspect="1"/>
            </p:cNvGrpSpPr>
            <p:nvPr/>
          </p:nvGrpSpPr>
          <p:grpSpPr>
            <a:xfrm>
              <a:off x="4071718" y="2098922"/>
              <a:ext cx="3950615" cy="3932961"/>
              <a:chOff x="4131876" y="1633840"/>
              <a:chExt cx="3950615" cy="3932961"/>
            </a:xfrm>
          </p:grpSpPr>
          <p:sp>
            <p:nvSpPr>
              <p:cNvPr id="25" name="is1ide-Rectangle 1"/>
              <p:cNvSpPr/>
              <p:nvPr/>
            </p:nvSpPr>
            <p:spPr>
              <a:xfrm rot="18900000">
                <a:off x="5302469" y="1633840"/>
                <a:ext cx="1588917" cy="1588917"/>
              </a:xfrm>
              <a:prstGeom prst="rect">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is1ide-Rectangle 2"/>
              <p:cNvSpPr/>
              <p:nvPr/>
            </p:nvSpPr>
            <p:spPr>
              <a:xfrm rot="18900000">
                <a:off x="5310703" y="3994353"/>
                <a:ext cx="1572448" cy="1572448"/>
              </a:xfrm>
              <a:prstGeom prst="rect">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is1ide-Rectangle 3"/>
              <p:cNvSpPr/>
              <p:nvPr/>
            </p:nvSpPr>
            <p:spPr>
              <a:xfrm rot="18900000">
                <a:off x="4131876" y="2810890"/>
                <a:ext cx="1589215" cy="1589215"/>
              </a:xfrm>
              <a:prstGeom prst="rect">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is1ide-Rectangle 4"/>
              <p:cNvSpPr/>
              <p:nvPr/>
            </p:nvSpPr>
            <p:spPr>
              <a:xfrm rot="18900000">
                <a:off x="6476283" y="2802392"/>
                <a:ext cx="1606208" cy="1606208"/>
              </a:xfrm>
              <a:prstGeom prst="rect">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is1ide-Rectangle 5"/>
              <p:cNvSpPr/>
              <p:nvPr/>
            </p:nvSpPr>
            <p:spPr>
              <a:xfrm rot="18900000">
                <a:off x="5386816" y="2895387"/>
                <a:ext cx="1420218" cy="1420218"/>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is1ide-Freeform: Shape 33"/>
              <p:cNvSpPr/>
              <p:nvPr/>
            </p:nvSpPr>
            <p:spPr bwMode="auto">
              <a:xfrm>
                <a:off x="4461846" y="3381435"/>
                <a:ext cx="468052" cy="46805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is1ide-Freeform: Shape 34"/>
              <p:cNvSpPr/>
              <p:nvPr/>
            </p:nvSpPr>
            <p:spPr bwMode="auto">
              <a:xfrm>
                <a:off x="7279387" y="3381435"/>
                <a:ext cx="468052" cy="46805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is1ide-Freeform: Shape 35"/>
              <p:cNvSpPr/>
              <p:nvPr/>
            </p:nvSpPr>
            <p:spPr bwMode="auto">
              <a:xfrm>
                <a:off x="5860675" y="1786581"/>
                <a:ext cx="468052" cy="4680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is1ide-Freeform: Shape 36"/>
              <p:cNvSpPr/>
              <p:nvPr/>
            </p:nvSpPr>
            <p:spPr bwMode="auto">
              <a:xfrm>
                <a:off x="5860675" y="4963269"/>
                <a:ext cx="468052" cy="46805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矩形 23"/>
            <p:cNvSpPr/>
            <p:nvPr/>
          </p:nvSpPr>
          <p:spPr>
            <a:xfrm>
              <a:off x="5311170" y="3880737"/>
              <a:ext cx="1338009" cy="417164"/>
            </a:xfrm>
            <a:prstGeom prst="rect">
              <a:avLst/>
            </a:prstGeom>
          </p:spPr>
          <p:txBody>
            <a:bodyPr wrap="square">
              <a:spAutoFit/>
            </a:bodyPr>
            <a:lstStyle/>
            <a:p>
              <a:pPr algn="ctr"/>
              <a:r>
                <a:rPr lang="zh-CN" altLang="en-US" b="1" dirty="0"/>
                <a:t>自我保护</a:t>
              </a:r>
              <a:endParaRPr lang="zh-CN" altLang="en-US" b="1" dirty="0"/>
            </a:p>
          </p:txBody>
        </p:sp>
      </p:grpSp>
      <p:sp>
        <p:nvSpPr>
          <p:cNvPr id="36" name="矩形 35"/>
          <p:cNvSpPr/>
          <p:nvPr/>
        </p:nvSpPr>
        <p:spPr>
          <a:xfrm>
            <a:off x="1275416" y="3052354"/>
            <a:ext cx="2635658" cy="400110"/>
          </a:xfrm>
          <a:prstGeom prst="rect">
            <a:avLst/>
          </a:prstGeom>
        </p:spPr>
        <p:txBody>
          <a:bodyPr wrap="none">
            <a:spAutoFit/>
          </a:bodyPr>
          <a:lstStyle/>
          <a:p>
            <a:r>
              <a:rPr lang="en-US" altLang="zh-CN" sz="2000" b="1" dirty="0"/>
              <a:t>1</a:t>
            </a:r>
            <a:r>
              <a:rPr lang="zh-CN" altLang="en-US" sz="2000" b="1" dirty="0"/>
              <a:t>．自觉遵守就业规范</a:t>
            </a:r>
            <a:endParaRPr lang="zh-CN" altLang="en-US" sz="2000" b="1" dirty="0"/>
          </a:p>
        </p:txBody>
      </p:sp>
      <p:sp>
        <p:nvSpPr>
          <p:cNvPr id="37" name="矩形 36"/>
          <p:cNvSpPr/>
          <p:nvPr/>
        </p:nvSpPr>
        <p:spPr>
          <a:xfrm>
            <a:off x="8380567" y="3061879"/>
            <a:ext cx="2379177" cy="400110"/>
          </a:xfrm>
          <a:prstGeom prst="rect">
            <a:avLst/>
          </a:prstGeom>
        </p:spPr>
        <p:txBody>
          <a:bodyPr wrap="none">
            <a:spAutoFit/>
          </a:bodyPr>
          <a:lstStyle/>
          <a:p>
            <a:r>
              <a:rPr lang="en-US" altLang="zh-CN" sz="2000" b="1" dirty="0"/>
              <a:t>2</a:t>
            </a:r>
            <a:r>
              <a:rPr lang="zh-CN" altLang="en-US" sz="2000" b="1" dirty="0"/>
              <a:t>．了解政策和法规</a:t>
            </a:r>
            <a:endParaRPr lang="zh-CN" altLang="en-US" sz="2000" b="1" dirty="0"/>
          </a:p>
        </p:txBody>
      </p:sp>
      <p:sp>
        <p:nvSpPr>
          <p:cNvPr id="38" name="矩形 37"/>
          <p:cNvSpPr/>
          <p:nvPr/>
        </p:nvSpPr>
        <p:spPr>
          <a:xfrm>
            <a:off x="1019175" y="5357613"/>
            <a:ext cx="2892138" cy="400110"/>
          </a:xfrm>
          <a:prstGeom prst="rect">
            <a:avLst/>
          </a:prstGeom>
        </p:spPr>
        <p:txBody>
          <a:bodyPr wrap="none">
            <a:spAutoFit/>
          </a:bodyPr>
          <a:lstStyle/>
          <a:p>
            <a:r>
              <a:rPr lang="en-US" altLang="zh-CN" sz="2000" b="1" dirty="0"/>
              <a:t>3</a:t>
            </a:r>
            <a:r>
              <a:rPr lang="zh-CN" altLang="en-US" sz="2000" b="1" dirty="0"/>
              <a:t>．预防合法权益受侵害</a:t>
            </a:r>
            <a:endParaRPr lang="zh-CN" altLang="en-US" sz="2000" b="1" dirty="0"/>
          </a:p>
        </p:txBody>
      </p:sp>
      <p:sp>
        <p:nvSpPr>
          <p:cNvPr id="39" name="矩形 38"/>
          <p:cNvSpPr/>
          <p:nvPr/>
        </p:nvSpPr>
        <p:spPr>
          <a:xfrm>
            <a:off x="7950052" y="5446513"/>
            <a:ext cx="2635658" cy="400110"/>
          </a:xfrm>
          <a:prstGeom prst="rect">
            <a:avLst/>
          </a:prstGeom>
        </p:spPr>
        <p:txBody>
          <a:bodyPr wrap="none">
            <a:spAutoFit/>
          </a:bodyPr>
          <a:lstStyle/>
          <a:p>
            <a:r>
              <a:rPr lang="en-US" altLang="zh-CN" sz="2000" b="1" dirty="0"/>
              <a:t>4</a:t>
            </a:r>
            <a:r>
              <a:rPr lang="zh-CN" altLang="en-US" sz="2000" b="1" dirty="0"/>
              <a:t>．维护自身合法权益</a:t>
            </a:r>
            <a:endParaRPr lang="zh-CN" altLang="en-US" sz="20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51762"/>
            <a:ext cx="6567824" cy="584775"/>
          </a:xfrm>
          <a:prstGeom prst="rect">
            <a:avLst/>
          </a:prstGeom>
        </p:spPr>
        <p:txBody>
          <a:bodyPr wrap="none">
            <a:spAutoFit/>
          </a:bodyPr>
          <a:lstStyle/>
          <a:p>
            <a:r>
              <a:rPr lang="zh-CN" altLang="en-US" sz="3200" dirty="0"/>
              <a:t>第一节  大学生就业权益与自我保护</a:t>
            </a:r>
            <a:endParaRPr lang="zh-CN" altLang="en-US" sz="3200" dirty="0"/>
          </a:p>
        </p:txBody>
      </p:sp>
      <p:sp>
        <p:nvSpPr>
          <p:cNvPr id="8" name="矩形 7"/>
          <p:cNvSpPr/>
          <p:nvPr/>
        </p:nvSpPr>
        <p:spPr>
          <a:xfrm>
            <a:off x="5370093" y="2523868"/>
            <a:ext cx="5747086" cy="584775"/>
          </a:xfrm>
          <a:prstGeom prst="rect">
            <a:avLst/>
          </a:prstGeom>
          <a:solidFill>
            <a:schemeClr val="accent1"/>
          </a:solidFill>
        </p:spPr>
        <p:txBody>
          <a:bodyPr wrap="none">
            <a:spAutoFit/>
          </a:bodyPr>
          <a:lstStyle/>
          <a:p>
            <a:r>
              <a:rPr lang="zh-CN" altLang="en-US" sz="3200" dirty="0">
                <a:solidFill>
                  <a:schemeClr val="bg1"/>
                </a:solidFill>
              </a:rPr>
              <a:t>第二节  大学生就业的法律保障</a:t>
            </a:r>
            <a:endParaRPr lang="zh-CN" altLang="en-US" sz="3200" dirty="0">
              <a:solidFill>
                <a:schemeClr val="bg1"/>
              </a:solidFill>
            </a:endParaRPr>
          </a:p>
        </p:txBody>
      </p:sp>
      <p:sp>
        <p:nvSpPr>
          <p:cNvPr id="13" name="double-left-arrows_45721"/>
          <p:cNvSpPr>
            <a:spLocks noChangeAspect="1"/>
          </p:cNvSpPr>
          <p:nvPr/>
        </p:nvSpPr>
        <p:spPr bwMode="auto">
          <a:xfrm flipH="1">
            <a:off x="4596663" y="261341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3511741"/>
            <a:ext cx="5336717" cy="584775"/>
          </a:xfrm>
          <a:prstGeom prst="rect">
            <a:avLst/>
          </a:prstGeom>
        </p:spPr>
        <p:txBody>
          <a:bodyPr wrap="none">
            <a:spAutoFit/>
          </a:bodyPr>
          <a:p>
            <a:r>
              <a:rPr lang="zh-CN" altLang="en-US" sz="3200" dirty="0"/>
              <a:t>第三节  违约责任与劳动争议</a:t>
            </a:r>
            <a:endParaRPr lang="zh-CN" altLang="en-US" sz="3200" dirty="0"/>
          </a:p>
        </p:txBody>
      </p:sp>
      <p:sp>
        <p:nvSpPr>
          <p:cNvPr id="3" name="矩形 2"/>
          <p:cNvSpPr/>
          <p:nvPr/>
        </p:nvSpPr>
        <p:spPr>
          <a:xfrm>
            <a:off x="5370093" y="4550601"/>
            <a:ext cx="5285740" cy="583565"/>
          </a:xfrm>
          <a:prstGeom prst="rect">
            <a:avLst/>
          </a:prstGeom>
        </p:spPr>
        <p:txBody>
          <a:bodyPr wrap="none">
            <a:spAutoFit/>
          </a:bodyPr>
          <a:p>
            <a:pPr algn="l"/>
            <a:r>
              <a:rPr lang="zh-CN" altLang="en-US" sz="3200" dirty="0"/>
              <a:t>第四节  大学生常见就业陷阱</a:t>
            </a:r>
            <a:endParaRPr lang="zh-CN" altLang="en-US" sz="3200" dirty="0"/>
          </a:p>
        </p:txBody>
      </p:sp>
      <p:sp>
        <p:nvSpPr>
          <p:cNvPr id="4" name="矩形 3"/>
          <p:cNvSpPr/>
          <p:nvPr/>
        </p:nvSpPr>
        <p:spPr>
          <a:xfrm>
            <a:off x="5370093" y="5451666"/>
            <a:ext cx="5716270" cy="1076325"/>
          </a:xfrm>
          <a:prstGeom prst="rect">
            <a:avLst/>
          </a:prstGeom>
        </p:spPr>
        <p:txBody>
          <a:bodyPr wrap="none">
            <a:spAutoFit/>
          </a:bodyPr>
          <a:p>
            <a:pPr algn="l"/>
            <a:r>
              <a:rPr lang="zh-CN" altLang="en-US" sz="3200" dirty="0"/>
              <a:t>第五节  课堂实践</a:t>
            </a:r>
            <a:r>
              <a:rPr lang="en-US" altLang="zh-CN" sz="3200" dirty="0"/>
              <a:t>——</a:t>
            </a:r>
            <a:endParaRPr lang="en-US" altLang="zh-CN" sz="3200" dirty="0"/>
          </a:p>
          <a:p>
            <a:pPr algn="l"/>
            <a:r>
              <a:rPr lang="en-US" altLang="zh-CN" sz="3200" dirty="0"/>
              <a:t>             </a:t>
            </a:r>
            <a:r>
              <a:rPr lang="zh-CN" altLang="en-US" sz="3200" dirty="0"/>
              <a:t>解析劳动合同纠纷案例</a:t>
            </a:r>
            <a:endParaRPr lang="zh-CN" alt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a:t>
            </a:r>
            <a:r>
              <a:rPr lang="zh-CN" altLang="en-US" dirty="0"/>
              <a:t>就业协议书</a:t>
            </a:r>
            <a:r>
              <a:rPr lang="en-US" altLang="zh-CN" dirty="0"/>
              <a:t>》</a:t>
            </a:r>
            <a:r>
              <a:rPr lang="zh-CN" altLang="en-US" dirty="0"/>
              <a:t>的作用</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310957"/>
            <a:ext cx="11052400" cy="1198880"/>
          </a:xfrm>
          <a:prstGeom prst="rect">
            <a:avLst/>
          </a:prstGeom>
          <a:noFill/>
        </p:spPr>
        <p:txBody>
          <a:bodyPr wrap="square" rtlCol="0">
            <a:spAutoFit/>
          </a:bodyPr>
          <a:lstStyle/>
          <a:p>
            <a:pPr indent="457200" algn="just">
              <a:lnSpc>
                <a:spcPct val="150000"/>
              </a:lnSpc>
            </a:pPr>
            <a:r>
              <a:rPr lang="en-US" altLang="zh-CN" sz="2400" dirty="0"/>
              <a:t>《</a:t>
            </a:r>
            <a:r>
              <a:rPr lang="zh-CN" altLang="en-US" sz="2400" dirty="0"/>
              <a:t>就业协议书</a:t>
            </a:r>
            <a:r>
              <a:rPr lang="en-US" altLang="zh-CN" sz="2400" dirty="0"/>
              <a:t>》</a:t>
            </a:r>
            <a:r>
              <a:rPr lang="zh-CN" altLang="en-US" sz="2400" dirty="0"/>
              <a:t>是为了明确毕业生、用人单位、学校三方，在毕业生就业工作中的权利和义务，经协商签订的协议。其作用主要体现在以下几个方面。</a:t>
            </a:r>
            <a:endParaRPr lang="zh-CN" altLang="en-US" sz="2400" dirty="0"/>
          </a:p>
        </p:txBody>
      </p:sp>
      <p:grpSp>
        <p:nvGrpSpPr>
          <p:cNvPr id="8" name="组合 7"/>
          <p:cNvGrpSpPr/>
          <p:nvPr/>
        </p:nvGrpSpPr>
        <p:grpSpPr>
          <a:xfrm>
            <a:off x="1019175" y="3856960"/>
            <a:ext cx="622925" cy="622925"/>
            <a:chOff x="2744453" y="1040883"/>
            <a:chExt cx="622925" cy="622925"/>
          </a:xfrm>
        </p:grpSpPr>
        <p:sp>
          <p:nvSpPr>
            <p:cNvPr id="9" name="Freeform 127"/>
            <p:cNvSpPr/>
            <p:nvPr/>
          </p:nvSpPr>
          <p:spPr bwMode="auto">
            <a:xfrm>
              <a:off x="2744453" y="1434258"/>
              <a:ext cx="229550" cy="229550"/>
            </a:xfrm>
            <a:custGeom>
              <a:avLst/>
              <a:gdLst>
                <a:gd name="T0" fmla="*/ 131 w 297"/>
                <a:gd name="T1" fmla="*/ 0 h 297"/>
                <a:gd name="T2" fmla="*/ 80 w 297"/>
                <a:gd name="T3" fmla="*/ 52 h 297"/>
                <a:gd name="T4" fmla="*/ 3 w 297"/>
                <a:gd name="T5" fmla="*/ 282 h 297"/>
                <a:gd name="T6" fmla="*/ 15 w 297"/>
                <a:gd name="T7" fmla="*/ 294 h 297"/>
                <a:gd name="T8" fmla="*/ 245 w 297"/>
                <a:gd name="T9" fmla="*/ 217 h 297"/>
                <a:gd name="T10" fmla="*/ 297 w 297"/>
                <a:gd name="T11" fmla="*/ 166 h 297"/>
                <a:gd name="T12" fmla="*/ 131 w 297"/>
                <a:gd name="T13" fmla="*/ 0 h 297"/>
              </a:gdLst>
              <a:ahLst/>
              <a:cxnLst>
                <a:cxn ang="0">
                  <a:pos x="T0" y="T1"/>
                </a:cxn>
                <a:cxn ang="0">
                  <a:pos x="T2" y="T3"/>
                </a:cxn>
                <a:cxn ang="0">
                  <a:pos x="T4" y="T5"/>
                </a:cxn>
                <a:cxn ang="0">
                  <a:pos x="T6" y="T7"/>
                </a:cxn>
                <a:cxn ang="0">
                  <a:pos x="T8" y="T9"/>
                </a:cxn>
                <a:cxn ang="0">
                  <a:pos x="T10" y="T11"/>
                </a:cxn>
                <a:cxn ang="0">
                  <a:pos x="T12" y="T13"/>
                </a:cxn>
              </a:cxnLst>
              <a:rect l="0" t="0" r="r" b="b"/>
              <a:pathLst>
                <a:path w="297" h="297">
                  <a:moveTo>
                    <a:pt x="131" y="0"/>
                  </a:moveTo>
                  <a:cubicBezTo>
                    <a:pt x="80" y="52"/>
                    <a:pt x="80" y="52"/>
                    <a:pt x="80" y="52"/>
                  </a:cubicBezTo>
                  <a:cubicBezTo>
                    <a:pt x="3" y="282"/>
                    <a:pt x="3" y="282"/>
                    <a:pt x="3" y="282"/>
                  </a:cubicBezTo>
                  <a:cubicBezTo>
                    <a:pt x="0" y="291"/>
                    <a:pt x="6" y="297"/>
                    <a:pt x="15" y="294"/>
                  </a:cubicBezTo>
                  <a:cubicBezTo>
                    <a:pt x="245" y="217"/>
                    <a:pt x="245" y="217"/>
                    <a:pt x="245" y="217"/>
                  </a:cubicBezTo>
                  <a:cubicBezTo>
                    <a:pt x="297" y="166"/>
                    <a:pt x="297" y="166"/>
                    <a:pt x="297" y="166"/>
                  </a:cubicBezTo>
                  <a:lnTo>
                    <a:pt x="131" y="0"/>
                  </a:lnTo>
                  <a:close/>
                </a:path>
              </a:pathLst>
            </a:custGeom>
            <a:solidFill>
              <a:srgbClr val="FFE2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8"/>
            <p:cNvSpPr/>
            <p:nvPr/>
          </p:nvSpPr>
          <p:spPr bwMode="auto">
            <a:xfrm>
              <a:off x="3180337" y="1040883"/>
              <a:ext cx="187041" cy="187041"/>
            </a:xfrm>
            <a:custGeom>
              <a:avLst/>
              <a:gdLst>
                <a:gd name="T0" fmla="*/ 165 w 242"/>
                <a:gd name="T1" fmla="*/ 242 h 242"/>
                <a:gd name="T2" fmla="*/ 0 w 242"/>
                <a:gd name="T3" fmla="*/ 77 h 242"/>
                <a:gd name="T4" fmla="*/ 60 w 242"/>
                <a:gd name="T5" fmla="*/ 17 h 242"/>
                <a:gd name="T6" fmla="*/ 121 w 242"/>
                <a:gd name="T7" fmla="*/ 17 h 242"/>
                <a:gd name="T8" fmla="*/ 225 w 242"/>
                <a:gd name="T9" fmla="*/ 121 h 242"/>
                <a:gd name="T10" fmla="*/ 225 w 242"/>
                <a:gd name="T11" fmla="*/ 182 h 242"/>
                <a:gd name="T12" fmla="*/ 165 w 242"/>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165" y="242"/>
                  </a:moveTo>
                  <a:cubicBezTo>
                    <a:pt x="0" y="77"/>
                    <a:pt x="0" y="77"/>
                    <a:pt x="0" y="77"/>
                  </a:cubicBezTo>
                  <a:cubicBezTo>
                    <a:pt x="60" y="17"/>
                    <a:pt x="60" y="17"/>
                    <a:pt x="60" y="17"/>
                  </a:cubicBezTo>
                  <a:cubicBezTo>
                    <a:pt x="77" y="0"/>
                    <a:pt x="104" y="0"/>
                    <a:pt x="121" y="17"/>
                  </a:cubicBezTo>
                  <a:cubicBezTo>
                    <a:pt x="225" y="121"/>
                    <a:pt x="225" y="121"/>
                    <a:pt x="225" y="121"/>
                  </a:cubicBezTo>
                  <a:cubicBezTo>
                    <a:pt x="242" y="138"/>
                    <a:pt x="242" y="165"/>
                    <a:pt x="225" y="182"/>
                  </a:cubicBezTo>
                  <a:lnTo>
                    <a:pt x="165" y="242"/>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9"/>
            <p:cNvSpPr/>
            <p:nvPr/>
          </p:nvSpPr>
          <p:spPr bwMode="auto">
            <a:xfrm>
              <a:off x="3136193" y="1092875"/>
              <a:ext cx="179193" cy="179193"/>
            </a:xfrm>
            <a:custGeom>
              <a:avLst/>
              <a:gdLst>
                <a:gd name="T0" fmla="*/ 392 w 548"/>
                <a:gd name="T1" fmla="*/ 548 h 548"/>
                <a:gd name="T2" fmla="*/ 0 w 548"/>
                <a:gd name="T3" fmla="*/ 156 h 548"/>
                <a:gd name="T4" fmla="*/ 158 w 548"/>
                <a:gd name="T5" fmla="*/ 0 h 548"/>
                <a:gd name="T6" fmla="*/ 548 w 548"/>
                <a:gd name="T7" fmla="*/ 389 h 548"/>
                <a:gd name="T8" fmla="*/ 392 w 548"/>
                <a:gd name="T9" fmla="*/ 548 h 548"/>
              </a:gdLst>
              <a:ahLst/>
              <a:cxnLst>
                <a:cxn ang="0">
                  <a:pos x="T0" y="T1"/>
                </a:cxn>
                <a:cxn ang="0">
                  <a:pos x="T2" y="T3"/>
                </a:cxn>
                <a:cxn ang="0">
                  <a:pos x="T4" y="T5"/>
                </a:cxn>
                <a:cxn ang="0">
                  <a:pos x="T6" y="T7"/>
                </a:cxn>
                <a:cxn ang="0">
                  <a:pos x="T8" y="T9"/>
                </a:cxn>
              </a:cxnLst>
              <a:rect l="0" t="0" r="r" b="b"/>
              <a:pathLst>
                <a:path w="548" h="548">
                  <a:moveTo>
                    <a:pt x="392" y="548"/>
                  </a:moveTo>
                  <a:lnTo>
                    <a:pt x="0" y="156"/>
                  </a:lnTo>
                  <a:lnTo>
                    <a:pt x="158" y="0"/>
                  </a:lnTo>
                  <a:lnTo>
                    <a:pt x="548" y="389"/>
                  </a:lnTo>
                  <a:lnTo>
                    <a:pt x="392" y="548"/>
                  </a:lnTo>
                  <a:close/>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0"/>
            <p:cNvSpPr/>
            <p:nvPr/>
          </p:nvSpPr>
          <p:spPr bwMode="auto">
            <a:xfrm>
              <a:off x="2806255" y="1141598"/>
              <a:ext cx="460409" cy="460409"/>
            </a:xfrm>
            <a:custGeom>
              <a:avLst/>
              <a:gdLst>
                <a:gd name="T0" fmla="*/ 1016 w 1408"/>
                <a:gd name="T1" fmla="*/ 0 h 1408"/>
                <a:gd name="T2" fmla="*/ 0 w 1408"/>
                <a:gd name="T3" fmla="*/ 1018 h 1408"/>
                <a:gd name="T4" fmla="*/ 208 w 1408"/>
                <a:gd name="T5" fmla="*/ 1004 h 1408"/>
                <a:gd name="T6" fmla="*/ 196 w 1408"/>
                <a:gd name="T7" fmla="*/ 1212 h 1408"/>
                <a:gd name="T8" fmla="*/ 404 w 1408"/>
                <a:gd name="T9" fmla="*/ 1200 h 1408"/>
                <a:gd name="T10" fmla="*/ 390 w 1408"/>
                <a:gd name="T11" fmla="*/ 1408 h 1408"/>
                <a:gd name="T12" fmla="*/ 1408 w 1408"/>
                <a:gd name="T13" fmla="*/ 392 h 1408"/>
                <a:gd name="T14" fmla="*/ 1016 w 1408"/>
                <a:gd name="T15" fmla="*/ 0 h 1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408">
                  <a:moveTo>
                    <a:pt x="1016" y="0"/>
                  </a:moveTo>
                  <a:lnTo>
                    <a:pt x="0" y="1018"/>
                  </a:lnTo>
                  <a:lnTo>
                    <a:pt x="208" y="1004"/>
                  </a:lnTo>
                  <a:lnTo>
                    <a:pt x="196" y="1212"/>
                  </a:lnTo>
                  <a:lnTo>
                    <a:pt x="404" y="1200"/>
                  </a:lnTo>
                  <a:lnTo>
                    <a:pt x="390" y="1408"/>
                  </a:lnTo>
                  <a:lnTo>
                    <a:pt x="1408" y="392"/>
                  </a:lnTo>
                  <a:lnTo>
                    <a:pt x="1016" y="0"/>
                  </a:lnTo>
                  <a:close/>
                </a:path>
              </a:pathLst>
            </a:custGeom>
            <a:solidFill>
              <a:srgbClr val="F8B1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1"/>
            <p:cNvSpPr/>
            <p:nvPr/>
          </p:nvSpPr>
          <p:spPr bwMode="auto">
            <a:xfrm>
              <a:off x="2806255" y="1141598"/>
              <a:ext cx="364926" cy="332881"/>
            </a:xfrm>
            <a:custGeom>
              <a:avLst/>
              <a:gdLst>
                <a:gd name="T0" fmla="*/ 1116 w 1116"/>
                <a:gd name="T1" fmla="*/ 99 h 1018"/>
                <a:gd name="T2" fmla="*/ 1016 w 1116"/>
                <a:gd name="T3" fmla="*/ 0 h 1018"/>
                <a:gd name="T4" fmla="*/ 0 w 1116"/>
                <a:gd name="T5" fmla="*/ 1018 h 1018"/>
                <a:gd name="T6" fmla="*/ 208 w 1116"/>
                <a:gd name="T7" fmla="*/ 1004 h 1018"/>
                <a:gd name="T8" fmla="*/ 1116 w 1116"/>
                <a:gd name="T9" fmla="*/ 99 h 1018"/>
              </a:gdLst>
              <a:ahLst/>
              <a:cxnLst>
                <a:cxn ang="0">
                  <a:pos x="T0" y="T1"/>
                </a:cxn>
                <a:cxn ang="0">
                  <a:pos x="T2" y="T3"/>
                </a:cxn>
                <a:cxn ang="0">
                  <a:pos x="T4" y="T5"/>
                </a:cxn>
                <a:cxn ang="0">
                  <a:pos x="T6" y="T7"/>
                </a:cxn>
                <a:cxn ang="0">
                  <a:pos x="T8" y="T9"/>
                </a:cxn>
              </a:cxnLst>
              <a:rect l="0" t="0" r="r" b="b"/>
              <a:pathLst>
                <a:path w="1116" h="1018">
                  <a:moveTo>
                    <a:pt x="1116" y="99"/>
                  </a:moveTo>
                  <a:lnTo>
                    <a:pt x="1016" y="0"/>
                  </a:lnTo>
                  <a:lnTo>
                    <a:pt x="0" y="1018"/>
                  </a:lnTo>
                  <a:lnTo>
                    <a:pt x="208" y="1004"/>
                  </a:lnTo>
                  <a:lnTo>
                    <a:pt x="1116" y="99"/>
                  </a:lnTo>
                  <a:close/>
                </a:path>
              </a:pathLst>
            </a:custGeom>
            <a:solidFill>
              <a:srgbClr val="FFD0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2"/>
            <p:cNvSpPr/>
            <p:nvPr/>
          </p:nvSpPr>
          <p:spPr bwMode="auto">
            <a:xfrm>
              <a:off x="2933783" y="1237080"/>
              <a:ext cx="332881" cy="364926"/>
            </a:xfrm>
            <a:custGeom>
              <a:avLst/>
              <a:gdLst>
                <a:gd name="T0" fmla="*/ 919 w 1018"/>
                <a:gd name="T1" fmla="*/ 0 h 1116"/>
                <a:gd name="T2" fmla="*/ 1018 w 1018"/>
                <a:gd name="T3" fmla="*/ 100 h 1116"/>
                <a:gd name="T4" fmla="*/ 0 w 1018"/>
                <a:gd name="T5" fmla="*/ 1116 h 1116"/>
                <a:gd name="T6" fmla="*/ 14 w 1018"/>
                <a:gd name="T7" fmla="*/ 908 h 1116"/>
                <a:gd name="T8" fmla="*/ 919 w 1018"/>
                <a:gd name="T9" fmla="*/ 0 h 1116"/>
              </a:gdLst>
              <a:ahLst/>
              <a:cxnLst>
                <a:cxn ang="0">
                  <a:pos x="T0" y="T1"/>
                </a:cxn>
                <a:cxn ang="0">
                  <a:pos x="T2" y="T3"/>
                </a:cxn>
                <a:cxn ang="0">
                  <a:pos x="T4" y="T5"/>
                </a:cxn>
                <a:cxn ang="0">
                  <a:pos x="T6" y="T7"/>
                </a:cxn>
                <a:cxn ang="0">
                  <a:pos x="T8" y="T9"/>
                </a:cxn>
              </a:cxnLst>
              <a:rect l="0" t="0" r="r" b="b"/>
              <a:pathLst>
                <a:path w="1018" h="1116">
                  <a:moveTo>
                    <a:pt x="919" y="0"/>
                  </a:moveTo>
                  <a:lnTo>
                    <a:pt x="1018" y="100"/>
                  </a:lnTo>
                  <a:lnTo>
                    <a:pt x="0" y="1116"/>
                  </a:lnTo>
                  <a:lnTo>
                    <a:pt x="14" y="908"/>
                  </a:lnTo>
                  <a:lnTo>
                    <a:pt x="919" y="0"/>
                  </a:lnTo>
                  <a:close/>
                </a:path>
              </a:pathLst>
            </a:custGeom>
            <a:solidFill>
              <a:srgbClr val="C981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3"/>
            <p:cNvSpPr/>
            <p:nvPr/>
          </p:nvSpPr>
          <p:spPr bwMode="auto">
            <a:xfrm>
              <a:off x="2744453" y="1594812"/>
              <a:ext cx="68996" cy="68996"/>
            </a:xfrm>
            <a:custGeom>
              <a:avLst/>
              <a:gdLst>
                <a:gd name="T0" fmla="*/ 27 w 89"/>
                <a:gd name="T1" fmla="*/ 0 h 89"/>
                <a:gd name="T2" fmla="*/ 3 w 89"/>
                <a:gd name="T3" fmla="*/ 74 h 89"/>
                <a:gd name="T4" fmla="*/ 15 w 89"/>
                <a:gd name="T5" fmla="*/ 86 h 89"/>
                <a:gd name="T6" fmla="*/ 89 w 89"/>
                <a:gd name="T7" fmla="*/ 62 h 89"/>
                <a:gd name="T8" fmla="*/ 66 w 89"/>
                <a:gd name="T9" fmla="*/ 23 h 89"/>
                <a:gd name="T10" fmla="*/ 27 w 89"/>
                <a:gd name="T11" fmla="*/ 0 h 89"/>
              </a:gdLst>
              <a:ahLst/>
              <a:cxnLst>
                <a:cxn ang="0">
                  <a:pos x="T0" y="T1"/>
                </a:cxn>
                <a:cxn ang="0">
                  <a:pos x="T2" y="T3"/>
                </a:cxn>
                <a:cxn ang="0">
                  <a:pos x="T4" y="T5"/>
                </a:cxn>
                <a:cxn ang="0">
                  <a:pos x="T6" y="T7"/>
                </a:cxn>
                <a:cxn ang="0">
                  <a:pos x="T8" y="T9"/>
                </a:cxn>
                <a:cxn ang="0">
                  <a:pos x="T10" y="T11"/>
                </a:cxn>
              </a:cxnLst>
              <a:rect l="0" t="0" r="r" b="b"/>
              <a:pathLst>
                <a:path w="89" h="89">
                  <a:moveTo>
                    <a:pt x="27" y="0"/>
                  </a:moveTo>
                  <a:cubicBezTo>
                    <a:pt x="3" y="74"/>
                    <a:pt x="3" y="74"/>
                    <a:pt x="3" y="74"/>
                  </a:cubicBezTo>
                  <a:cubicBezTo>
                    <a:pt x="0" y="83"/>
                    <a:pt x="6" y="89"/>
                    <a:pt x="15" y="86"/>
                  </a:cubicBezTo>
                  <a:cubicBezTo>
                    <a:pt x="89" y="62"/>
                    <a:pt x="89" y="62"/>
                    <a:pt x="89" y="62"/>
                  </a:cubicBezTo>
                  <a:cubicBezTo>
                    <a:pt x="84" y="47"/>
                    <a:pt x="77" y="34"/>
                    <a:pt x="66" y="23"/>
                  </a:cubicBezTo>
                  <a:cubicBezTo>
                    <a:pt x="55" y="12"/>
                    <a:pt x="42" y="5"/>
                    <a:pt x="2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1019175" y="5084730"/>
            <a:ext cx="622925" cy="622925"/>
            <a:chOff x="2744453" y="1040883"/>
            <a:chExt cx="622925" cy="622925"/>
          </a:xfrm>
        </p:grpSpPr>
        <p:sp>
          <p:nvSpPr>
            <p:cNvPr id="17" name="Freeform 127"/>
            <p:cNvSpPr/>
            <p:nvPr/>
          </p:nvSpPr>
          <p:spPr bwMode="auto">
            <a:xfrm>
              <a:off x="2744453" y="1434258"/>
              <a:ext cx="229550" cy="229550"/>
            </a:xfrm>
            <a:custGeom>
              <a:avLst/>
              <a:gdLst>
                <a:gd name="T0" fmla="*/ 131 w 297"/>
                <a:gd name="T1" fmla="*/ 0 h 297"/>
                <a:gd name="T2" fmla="*/ 80 w 297"/>
                <a:gd name="T3" fmla="*/ 52 h 297"/>
                <a:gd name="T4" fmla="*/ 3 w 297"/>
                <a:gd name="T5" fmla="*/ 282 h 297"/>
                <a:gd name="T6" fmla="*/ 15 w 297"/>
                <a:gd name="T7" fmla="*/ 294 h 297"/>
                <a:gd name="T8" fmla="*/ 245 w 297"/>
                <a:gd name="T9" fmla="*/ 217 h 297"/>
                <a:gd name="T10" fmla="*/ 297 w 297"/>
                <a:gd name="T11" fmla="*/ 166 h 297"/>
                <a:gd name="T12" fmla="*/ 131 w 297"/>
                <a:gd name="T13" fmla="*/ 0 h 297"/>
              </a:gdLst>
              <a:ahLst/>
              <a:cxnLst>
                <a:cxn ang="0">
                  <a:pos x="T0" y="T1"/>
                </a:cxn>
                <a:cxn ang="0">
                  <a:pos x="T2" y="T3"/>
                </a:cxn>
                <a:cxn ang="0">
                  <a:pos x="T4" y="T5"/>
                </a:cxn>
                <a:cxn ang="0">
                  <a:pos x="T6" y="T7"/>
                </a:cxn>
                <a:cxn ang="0">
                  <a:pos x="T8" y="T9"/>
                </a:cxn>
                <a:cxn ang="0">
                  <a:pos x="T10" y="T11"/>
                </a:cxn>
                <a:cxn ang="0">
                  <a:pos x="T12" y="T13"/>
                </a:cxn>
              </a:cxnLst>
              <a:rect l="0" t="0" r="r" b="b"/>
              <a:pathLst>
                <a:path w="297" h="297">
                  <a:moveTo>
                    <a:pt x="131" y="0"/>
                  </a:moveTo>
                  <a:cubicBezTo>
                    <a:pt x="80" y="52"/>
                    <a:pt x="80" y="52"/>
                    <a:pt x="80" y="52"/>
                  </a:cubicBezTo>
                  <a:cubicBezTo>
                    <a:pt x="3" y="282"/>
                    <a:pt x="3" y="282"/>
                    <a:pt x="3" y="282"/>
                  </a:cubicBezTo>
                  <a:cubicBezTo>
                    <a:pt x="0" y="291"/>
                    <a:pt x="6" y="297"/>
                    <a:pt x="15" y="294"/>
                  </a:cubicBezTo>
                  <a:cubicBezTo>
                    <a:pt x="245" y="217"/>
                    <a:pt x="245" y="217"/>
                    <a:pt x="245" y="217"/>
                  </a:cubicBezTo>
                  <a:cubicBezTo>
                    <a:pt x="297" y="166"/>
                    <a:pt x="297" y="166"/>
                    <a:pt x="297" y="166"/>
                  </a:cubicBezTo>
                  <a:lnTo>
                    <a:pt x="131" y="0"/>
                  </a:lnTo>
                  <a:close/>
                </a:path>
              </a:pathLst>
            </a:custGeom>
            <a:solidFill>
              <a:srgbClr val="FFE2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8"/>
            <p:cNvSpPr/>
            <p:nvPr/>
          </p:nvSpPr>
          <p:spPr bwMode="auto">
            <a:xfrm>
              <a:off x="3180337" y="1040883"/>
              <a:ext cx="187041" cy="187041"/>
            </a:xfrm>
            <a:custGeom>
              <a:avLst/>
              <a:gdLst>
                <a:gd name="T0" fmla="*/ 165 w 242"/>
                <a:gd name="T1" fmla="*/ 242 h 242"/>
                <a:gd name="T2" fmla="*/ 0 w 242"/>
                <a:gd name="T3" fmla="*/ 77 h 242"/>
                <a:gd name="T4" fmla="*/ 60 w 242"/>
                <a:gd name="T5" fmla="*/ 17 h 242"/>
                <a:gd name="T6" fmla="*/ 121 w 242"/>
                <a:gd name="T7" fmla="*/ 17 h 242"/>
                <a:gd name="T8" fmla="*/ 225 w 242"/>
                <a:gd name="T9" fmla="*/ 121 h 242"/>
                <a:gd name="T10" fmla="*/ 225 w 242"/>
                <a:gd name="T11" fmla="*/ 182 h 242"/>
                <a:gd name="T12" fmla="*/ 165 w 242"/>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165" y="242"/>
                  </a:moveTo>
                  <a:cubicBezTo>
                    <a:pt x="0" y="77"/>
                    <a:pt x="0" y="77"/>
                    <a:pt x="0" y="77"/>
                  </a:cubicBezTo>
                  <a:cubicBezTo>
                    <a:pt x="60" y="17"/>
                    <a:pt x="60" y="17"/>
                    <a:pt x="60" y="17"/>
                  </a:cubicBezTo>
                  <a:cubicBezTo>
                    <a:pt x="77" y="0"/>
                    <a:pt x="104" y="0"/>
                    <a:pt x="121" y="17"/>
                  </a:cubicBezTo>
                  <a:cubicBezTo>
                    <a:pt x="225" y="121"/>
                    <a:pt x="225" y="121"/>
                    <a:pt x="225" y="121"/>
                  </a:cubicBezTo>
                  <a:cubicBezTo>
                    <a:pt x="242" y="138"/>
                    <a:pt x="242" y="165"/>
                    <a:pt x="225" y="182"/>
                  </a:cubicBezTo>
                  <a:lnTo>
                    <a:pt x="165" y="242"/>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9"/>
            <p:cNvSpPr/>
            <p:nvPr/>
          </p:nvSpPr>
          <p:spPr bwMode="auto">
            <a:xfrm>
              <a:off x="3136193" y="1092875"/>
              <a:ext cx="179193" cy="179193"/>
            </a:xfrm>
            <a:custGeom>
              <a:avLst/>
              <a:gdLst>
                <a:gd name="T0" fmla="*/ 392 w 548"/>
                <a:gd name="T1" fmla="*/ 548 h 548"/>
                <a:gd name="T2" fmla="*/ 0 w 548"/>
                <a:gd name="T3" fmla="*/ 156 h 548"/>
                <a:gd name="T4" fmla="*/ 158 w 548"/>
                <a:gd name="T5" fmla="*/ 0 h 548"/>
                <a:gd name="T6" fmla="*/ 548 w 548"/>
                <a:gd name="T7" fmla="*/ 389 h 548"/>
                <a:gd name="T8" fmla="*/ 392 w 548"/>
                <a:gd name="T9" fmla="*/ 548 h 548"/>
              </a:gdLst>
              <a:ahLst/>
              <a:cxnLst>
                <a:cxn ang="0">
                  <a:pos x="T0" y="T1"/>
                </a:cxn>
                <a:cxn ang="0">
                  <a:pos x="T2" y="T3"/>
                </a:cxn>
                <a:cxn ang="0">
                  <a:pos x="T4" y="T5"/>
                </a:cxn>
                <a:cxn ang="0">
                  <a:pos x="T6" y="T7"/>
                </a:cxn>
                <a:cxn ang="0">
                  <a:pos x="T8" y="T9"/>
                </a:cxn>
              </a:cxnLst>
              <a:rect l="0" t="0" r="r" b="b"/>
              <a:pathLst>
                <a:path w="548" h="548">
                  <a:moveTo>
                    <a:pt x="392" y="548"/>
                  </a:moveTo>
                  <a:lnTo>
                    <a:pt x="0" y="156"/>
                  </a:lnTo>
                  <a:lnTo>
                    <a:pt x="158" y="0"/>
                  </a:lnTo>
                  <a:lnTo>
                    <a:pt x="548" y="389"/>
                  </a:lnTo>
                  <a:lnTo>
                    <a:pt x="392" y="548"/>
                  </a:lnTo>
                  <a:close/>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0"/>
            <p:cNvSpPr/>
            <p:nvPr/>
          </p:nvSpPr>
          <p:spPr bwMode="auto">
            <a:xfrm>
              <a:off x="2806255" y="1141598"/>
              <a:ext cx="460409" cy="460409"/>
            </a:xfrm>
            <a:custGeom>
              <a:avLst/>
              <a:gdLst>
                <a:gd name="T0" fmla="*/ 1016 w 1408"/>
                <a:gd name="T1" fmla="*/ 0 h 1408"/>
                <a:gd name="T2" fmla="*/ 0 w 1408"/>
                <a:gd name="T3" fmla="*/ 1018 h 1408"/>
                <a:gd name="T4" fmla="*/ 208 w 1408"/>
                <a:gd name="T5" fmla="*/ 1004 h 1408"/>
                <a:gd name="T6" fmla="*/ 196 w 1408"/>
                <a:gd name="T7" fmla="*/ 1212 h 1408"/>
                <a:gd name="T8" fmla="*/ 404 w 1408"/>
                <a:gd name="T9" fmla="*/ 1200 h 1408"/>
                <a:gd name="T10" fmla="*/ 390 w 1408"/>
                <a:gd name="T11" fmla="*/ 1408 h 1408"/>
                <a:gd name="T12" fmla="*/ 1408 w 1408"/>
                <a:gd name="T13" fmla="*/ 392 h 1408"/>
                <a:gd name="T14" fmla="*/ 1016 w 1408"/>
                <a:gd name="T15" fmla="*/ 0 h 1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408">
                  <a:moveTo>
                    <a:pt x="1016" y="0"/>
                  </a:moveTo>
                  <a:lnTo>
                    <a:pt x="0" y="1018"/>
                  </a:lnTo>
                  <a:lnTo>
                    <a:pt x="208" y="1004"/>
                  </a:lnTo>
                  <a:lnTo>
                    <a:pt x="196" y="1212"/>
                  </a:lnTo>
                  <a:lnTo>
                    <a:pt x="404" y="1200"/>
                  </a:lnTo>
                  <a:lnTo>
                    <a:pt x="390" y="1408"/>
                  </a:lnTo>
                  <a:lnTo>
                    <a:pt x="1408" y="392"/>
                  </a:lnTo>
                  <a:lnTo>
                    <a:pt x="1016" y="0"/>
                  </a:lnTo>
                  <a:close/>
                </a:path>
              </a:pathLst>
            </a:custGeom>
            <a:solidFill>
              <a:srgbClr val="F8B1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31"/>
            <p:cNvSpPr/>
            <p:nvPr/>
          </p:nvSpPr>
          <p:spPr bwMode="auto">
            <a:xfrm>
              <a:off x="2806255" y="1141598"/>
              <a:ext cx="364926" cy="332881"/>
            </a:xfrm>
            <a:custGeom>
              <a:avLst/>
              <a:gdLst>
                <a:gd name="T0" fmla="*/ 1116 w 1116"/>
                <a:gd name="T1" fmla="*/ 99 h 1018"/>
                <a:gd name="T2" fmla="*/ 1016 w 1116"/>
                <a:gd name="T3" fmla="*/ 0 h 1018"/>
                <a:gd name="T4" fmla="*/ 0 w 1116"/>
                <a:gd name="T5" fmla="*/ 1018 h 1018"/>
                <a:gd name="T6" fmla="*/ 208 w 1116"/>
                <a:gd name="T7" fmla="*/ 1004 h 1018"/>
                <a:gd name="T8" fmla="*/ 1116 w 1116"/>
                <a:gd name="T9" fmla="*/ 99 h 1018"/>
              </a:gdLst>
              <a:ahLst/>
              <a:cxnLst>
                <a:cxn ang="0">
                  <a:pos x="T0" y="T1"/>
                </a:cxn>
                <a:cxn ang="0">
                  <a:pos x="T2" y="T3"/>
                </a:cxn>
                <a:cxn ang="0">
                  <a:pos x="T4" y="T5"/>
                </a:cxn>
                <a:cxn ang="0">
                  <a:pos x="T6" y="T7"/>
                </a:cxn>
                <a:cxn ang="0">
                  <a:pos x="T8" y="T9"/>
                </a:cxn>
              </a:cxnLst>
              <a:rect l="0" t="0" r="r" b="b"/>
              <a:pathLst>
                <a:path w="1116" h="1018">
                  <a:moveTo>
                    <a:pt x="1116" y="99"/>
                  </a:moveTo>
                  <a:lnTo>
                    <a:pt x="1016" y="0"/>
                  </a:lnTo>
                  <a:lnTo>
                    <a:pt x="0" y="1018"/>
                  </a:lnTo>
                  <a:lnTo>
                    <a:pt x="208" y="1004"/>
                  </a:lnTo>
                  <a:lnTo>
                    <a:pt x="1116" y="99"/>
                  </a:lnTo>
                  <a:close/>
                </a:path>
              </a:pathLst>
            </a:custGeom>
            <a:solidFill>
              <a:srgbClr val="FFD0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2"/>
            <p:cNvSpPr/>
            <p:nvPr/>
          </p:nvSpPr>
          <p:spPr bwMode="auto">
            <a:xfrm>
              <a:off x="2933783" y="1237080"/>
              <a:ext cx="332881" cy="364926"/>
            </a:xfrm>
            <a:custGeom>
              <a:avLst/>
              <a:gdLst>
                <a:gd name="T0" fmla="*/ 919 w 1018"/>
                <a:gd name="T1" fmla="*/ 0 h 1116"/>
                <a:gd name="T2" fmla="*/ 1018 w 1018"/>
                <a:gd name="T3" fmla="*/ 100 h 1116"/>
                <a:gd name="T4" fmla="*/ 0 w 1018"/>
                <a:gd name="T5" fmla="*/ 1116 h 1116"/>
                <a:gd name="T6" fmla="*/ 14 w 1018"/>
                <a:gd name="T7" fmla="*/ 908 h 1116"/>
                <a:gd name="T8" fmla="*/ 919 w 1018"/>
                <a:gd name="T9" fmla="*/ 0 h 1116"/>
              </a:gdLst>
              <a:ahLst/>
              <a:cxnLst>
                <a:cxn ang="0">
                  <a:pos x="T0" y="T1"/>
                </a:cxn>
                <a:cxn ang="0">
                  <a:pos x="T2" y="T3"/>
                </a:cxn>
                <a:cxn ang="0">
                  <a:pos x="T4" y="T5"/>
                </a:cxn>
                <a:cxn ang="0">
                  <a:pos x="T6" y="T7"/>
                </a:cxn>
                <a:cxn ang="0">
                  <a:pos x="T8" y="T9"/>
                </a:cxn>
              </a:cxnLst>
              <a:rect l="0" t="0" r="r" b="b"/>
              <a:pathLst>
                <a:path w="1018" h="1116">
                  <a:moveTo>
                    <a:pt x="919" y="0"/>
                  </a:moveTo>
                  <a:lnTo>
                    <a:pt x="1018" y="100"/>
                  </a:lnTo>
                  <a:lnTo>
                    <a:pt x="0" y="1116"/>
                  </a:lnTo>
                  <a:lnTo>
                    <a:pt x="14" y="908"/>
                  </a:lnTo>
                  <a:lnTo>
                    <a:pt x="919" y="0"/>
                  </a:lnTo>
                  <a:close/>
                </a:path>
              </a:pathLst>
            </a:custGeom>
            <a:solidFill>
              <a:srgbClr val="C981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33"/>
            <p:cNvSpPr/>
            <p:nvPr/>
          </p:nvSpPr>
          <p:spPr bwMode="auto">
            <a:xfrm>
              <a:off x="2744453" y="1594812"/>
              <a:ext cx="68996" cy="68996"/>
            </a:xfrm>
            <a:custGeom>
              <a:avLst/>
              <a:gdLst>
                <a:gd name="T0" fmla="*/ 27 w 89"/>
                <a:gd name="T1" fmla="*/ 0 h 89"/>
                <a:gd name="T2" fmla="*/ 3 w 89"/>
                <a:gd name="T3" fmla="*/ 74 h 89"/>
                <a:gd name="T4" fmla="*/ 15 w 89"/>
                <a:gd name="T5" fmla="*/ 86 h 89"/>
                <a:gd name="T6" fmla="*/ 89 w 89"/>
                <a:gd name="T7" fmla="*/ 62 h 89"/>
                <a:gd name="T8" fmla="*/ 66 w 89"/>
                <a:gd name="T9" fmla="*/ 23 h 89"/>
                <a:gd name="T10" fmla="*/ 27 w 89"/>
                <a:gd name="T11" fmla="*/ 0 h 89"/>
              </a:gdLst>
              <a:ahLst/>
              <a:cxnLst>
                <a:cxn ang="0">
                  <a:pos x="T0" y="T1"/>
                </a:cxn>
                <a:cxn ang="0">
                  <a:pos x="T2" y="T3"/>
                </a:cxn>
                <a:cxn ang="0">
                  <a:pos x="T4" y="T5"/>
                </a:cxn>
                <a:cxn ang="0">
                  <a:pos x="T6" y="T7"/>
                </a:cxn>
                <a:cxn ang="0">
                  <a:pos x="T8" y="T9"/>
                </a:cxn>
                <a:cxn ang="0">
                  <a:pos x="T10" y="T11"/>
                </a:cxn>
              </a:cxnLst>
              <a:rect l="0" t="0" r="r" b="b"/>
              <a:pathLst>
                <a:path w="89" h="89">
                  <a:moveTo>
                    <a:pt x="27" y="0"/>
                  </a:moveTo>
                  <a:cubicBezTo>
                    <a:pt x="3" y="74"/>
                    <a:pt x="3" y="74"/>
                    <a:pt x="3" y="74"/>
                  </a:cubicBezTo>
                  <a:cubicBezTo>
                    <a:pt x="0" y="83"/>
                    <a:pt x="6" y="89"/>
                    <a:pt x="15" y="86"/>
                  </a:cubicBezTo>
                  <a:cubicBezTo>
                    <a:pt x="89" y="62"/>
                    <a:pt x="89" y="62"/>
                    <a:pt x="89" y="62"/>
                  </a:cubicBezTo>
                  <a:cubicBezTo>
                    <a:pt x="84" y="47"/>
                    <a:pt x="77" y="34"/>
                    <a:pt x="66" y="23"/>
                  </a:cubicBezTo>
                  <a:cubicBezTo>
                    <a:pt x="55" y="12"/>
                    <a:pt x="42" y="5"/>
                    <a:pt x="2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文本框 43"/>
          <p:cNvSpPr txBox="1"/>
          <p:nvPr/>
        </p:nvSpPr>
        <p:spPr>
          <a:xfrm>
            <a:off x="1454150" y="3821430"/>
            <a:ext cx="10316210" cy="645160"/>
          </a:xfrm>
          <a:prstGeom prst="rect">
            <a:avLst/>
          </a:prstGeom>
          <a:noFill/>
        </p:spPr>
        <p:txBody>
          <a:bodyPr wrap="square" rtlCol="0">
            <a:spAutoFit/>
          </a:bodyPr>
          <a:lstStyle/>
          <a:p>
            <a:pPr indent="457200" algn="just">
              <a:lnSpc>
                <a:spcPct val="150000"/>
              </a:lnSpc>
            </a:pPr>
            <a:r>
              <a:rPr lang="zh-CN" altLang="en-US" sz="2400" dirty="0"/>
              <a:t>规范就业流程：规范就业流程，确保招聘和录用过程的正式性和合法性。</a:t>
            </a:r>
            <a:endParaRPr lang="zh-CN" altLang="en-US" sz="2400" dirty="0"/>
          </a:p>
        </p:txBody>
      </p:sp>
      <p:sp>
        <p:nvSpPr>
          <p:cNvPr id="25" name="文本框 43"/>
          <p:cNvSpPr txBox="1"/>
          <p:nvPr/>
        </p:nvSpPr>
        <p:spPr>
          <a:xfrm>
            <a:off x="1921291" y="4865095"/>
            <a:ext cx="9665120" cy="1198880"/>
          </a:xfrm>
          <a:prstGeom prst="rect">
            <a:avLst/>
          </a:prstGeom>
          <a:noFill/>
        </p:spPr>
        <p:txBody>
          <a:bodyPr wrap="square" rtlCol="0">
            <a:spAutoFit/>
          </a:bodyPr>
          <a:lstStyle/>
          <a:p>
            <a:pPr algn="just">
              <a:lnSpc>
                <a:spcPct val="150000"/>
              </a:lnSpc>
            </a:pPr>
            <a:r>
              <a:rPr lang="zh-CN" altLang="en-US" sz="2400" dirty="0"/>
              <a:t>作为派遣计划依据：学校根据《就业协议书》的内容，为大学生办理相关的派遣手续，确保大学生能够顺利到用人单位报到。</a:t>
            </a:r>
            <a:endParaRPr lang="zh-CN" altLang="en-US" sz="2400" dirty="0"/>
          </a:p>
        </p:txBody>
      </p:sp>
      <p:cxnSp>
        <p:nvCxnSpPr>
          <p:cNvPr id="5" name="直接连接符 4"/>
          <p:cNvCxnSpPr/>
          <p:nvPr/>
        </p:nvCxnSpPr>
        <p:spPr>
          <a:xfrm>
            <a:off x="1263440" y="4611636"/>
            <a:ext cx="100903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263440" y="6145619"/>
            <a:ext cx="1009035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19175" y="2675225"/>
            <a:ext cx="622925" cy="622925"/>
            <a:chOff x="2744453" y="1040883"/>
            <a:chExt cx="622925" cy="622925"/>
          </a:xfrm>
        </p:grpSpPr>
        <p:sp>
          <p:nvSpPr>
            <p:cNvPr id="6" name="Freeform 127"/>
            <p:cNvSpPr/>
            <p:nvPr/>
          </p:nvSpPr>
          <p:spPr bwMode="auto">
            <a:xfrm>
              <a:off x="2744453" y="1434258"/>
              <a:ext cx="229550" cy="229550"/>
            </a:xfrm>
            <a:custGeom>
              <a:avLst/>
              <a:gdLst>
                <a:gd name="T0" fmla="*/ 131 w 297"/>
                <a:gd name="T1" fmla="*/ 0 h 297"/>
                <a:gd name="T2" fmla="*/ 80 w 297"/>
                <a:gd name="T3" fmla="*/ 52 h 297"/>
                <a:gd name="T4" fmla="*/ 3 w 297"/>
                <a:gd name="T5" fmla="*/ 282 h 297"/>
                <a:gd name="T6" fmla="*/ 15 w 297"/>
                <a:gd name="T7" fmla="*/ 294 h 297"/>
                <a:gd name="T8" fmla="*/ 245 w 297"/>
                <a:gd name="T9" fmla="*/ 217 h 297"/>
                <a:gd name="T10" fmla="*/ 297 w 297"/>
                <a:gd name="T11" fmla="*/ 166 h 297"/>
                <a:gd name="T12" fmla="*/ 131 w 297"/>
                <a:gd name="T13" fmla="*/ 0 h 297"/>
              </a:gdLst>
              <a:ahLst/>
              <a:cxnLst>
                <a:cxn ang="0">
                  <a:pos x="T0" y="T1"/>
                </a:cxn>
                <a:cxn ang="0">
                  <a:pos x="T2" y="T3"/>
                </a:cxn>
                <a:cxn ang="0">
                  <a:pos x="T4" y="T5"/>
                </a:cxn>
                <a:cxn ang="0">
                  <a:pos x="T6" y="T7"/>
                </a:cxn>
                <a:cxn ang="0">
                  <a:pos x="T8" y="T9"/>
                </a:cxn>
                <a:cxn ang="0">
                  <a:pos x="T10" y="T11"/>
                </a:cxn>
                <a:cxn ang="0">
                  <a:pos x="T12" y="T13"/>
                </a:cxn>
              </a:cxnLst>
              <a:rect l="0" t="0" r="r" b="b"/>
              <a:pathLst>
                <a:path w="297" h="297">
                  <a:moveTo>
                    <a:pt x="131" y="0"/>
                  </a:moveTo>
                  <a:cubicBezTo>
                    <a:pt x="80" y="52"/>
                    <a:pt x="80" y="52"/>
                    <a:pt x="80" y="52"/>
                  </a:cubicBezTo>
                  <a:cubicBezTo>
                    <a:pt x="3" y="282"/>
                    <a:pt x="3" y="282"/>
                    <a:pt x="3" y="282"/>
                  </a:cubicBezTo>
                  <a:cubicBezTo>
                    <a:pt x="0" y="291"/>
                    <a:pt x="6" y="297"/>
                    <a:pt x="15" y="294"/>
                  </a:cubicBezTo>
                  <a:cubicBezTo>
                    <a:pt x="245" y="217"/>
                    <a:pt x="245" y="217"/>
                    <a:pt x="245" y="217"/>
                  </a:cubicBezTo>
                  <a:cubicBezTo>
                    <a:pt x="297" y="166"/>
                    <a:pt x="297" y="166"/>
                    <a:pt x="297" y="166"/>
                  </a:cubicBezTo>
                  <a:lnTo>
                    <a:pt x="131" y="0"/>
                  </a:lnTo>
                  <a:close/>
                </a:path>
              </a:pathLst>
            </a:custGeom>
            <a:solidFill>
              <a:srgbClr val="FFE2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 name="Freeform 128"/>
            <p:cNvSpPr/>
            <p:nvPr/>
          </p:nvSpPr>
          <p:spPr bwMode="auto">
            <a:xfrm>
              <a:off x="3180337" y="1040883"/>
              <a:ext cx="187041" cy="187041"/>
            </a:xfrm>
            <a:custGeom>
              <a:avLst/>
              <a:gdLst>
                <a:gd name="T0" fmla="*/ 165 w 242"/>
                <a:gd name="T1" fmla="*/ 242 h 242"/>
                <a:gd name="T2" fmla="*/ 0 w 242"/>
                <a:gd name="T3" fmla="*/ 77 h 242"/>
                <a:gd name="T4" fmla="*/ 60 w 242"/>
                <a:gd name="T5" fmla="*/ 17 h 242"/>
                <a:gd name="T6" fmla="*/ 121 w 242"/>
                <a:gd name="T7" fmla="*/ 17 h 242"/>
                <a:gd name="T8" fmla="*/ 225 w 242"/>
                <a:gd name="T9" fmla="*/ 121 h 242"/>
                <a:gd name="T10" fmla="*/ 225 w 242"/>
                <a:gd name="T11" fmla="*/ 182 h 242"/>
                <a:gd name="T12" fmla="*/ 165 w 242"/>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165" y="242"/>
                  </a:moveTo>
                  <a:cubicBezTo>
                    <a:pt x="0" y="77"/>
                    <a:pt x="0" y="77"/>
                    <a:pt x="0" y="77"/>
                  </a:cubicBezTo>
                  <a:cubicBezTo>
                    <a:pt x="60" y="17"/>
                    <a:pt x="60" y="17"/>
                    <a:pt x="60" y="17"/>
                  </a:cubicBezTo>
                  <a:cubicBezTo>
                    <a:pt x="77" y="0"/>
                    <a:pt x="104" y="0"/>
                    <a:pt x="121" y="17"/>
                  </a:cubicBezTo>
                  <a:cubicBezTo>
                    <a:pt x="225" y="121"/>
                    <a:pt x="225" y="121"/>
                    <a:pt x="225" y="121"/>
                  </a:cubicBezTo>
                  <a:cubicBezTo>
                    <a:pt x="242" y="138"/>
                    <a:pt x="242" y="165"/>
                    <a:pt x="225" y="182"/>
                  </a:cubicBezTo>
                  <a:lnTo>
                    <a:pt x="165" y="242"/>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 name="Freeform 129"/>
            <p:cNvSpPr/>
            <p:nvPr/>
          </p:nvSpPr>
          <p:spPr bwMode="auto">
            <a:xfrm>
              <a:off x="3136193" y="1092875"/>
              <a:ext cx="179193" cy="179193"/>
            </a:xfrm>
            <a:custGeom>
              <a:avLst/>
              <a:gdLst>
                <a:gd name="T0" fmla="*/ 392 w 548"/>
                <a:gd name="T1" fmla="*/ 548 h 548"/>
                <a:gd name="T2" fmla="*/ 0 w 548"/>
                <a:gd name="T3" fmla="*/ 156 h 548"/>
                <a:gd name="T4" fmla="*/ 158 w 548"/>
                <a:gd name="T5" fmla="*/ 0 h 548"/>
                <a:gd name="T6" fmla="*/ 548 w 548"/>
                <a:gd name="T7" fmla="*/ 389 h 548"/>
                <a:gd name="T8" fmla="*/ 392 w 548"/>
                <a:gd name="T9" fmla="*/ 548 h 548"/>
              </a:gdLst>
              <a:ahLst/>
              <a:cxnLst>
                <a:cxn ang="0">
                  <a:pos x="T0" y="T1"/>
                </a:cxn>
                <a:cxn ang="0">
                  <a:pos x="T2" y="T3"/>
                </a:cxn>
                <a:cxn ang="0">
                  <a:pos x="T4" y="T5"/>
                </a:cxn>
                <a:cxn ang="0">
                  <a:pos x="T6" y="T7"/>
                </a:cxn>
                <a:cxn ang="0">
                  <a:pos x="T8" y="T9"/>
                </a:cxn>
              </a:cxnLst>
              <a:rect l="0" t="0" r="r" b="b"/>
              <a:pathLst>
                <a:path w="548" h="548">
                  <a:moveTo>
                    <a:pt x="392" y="548"/>
                  </a:moveTo>
                  <a:lnTo>
                    <a:pt x="0" y="156"/>
                  </a:lnTo>
                  <a:lnTo>
                    <a:pt x="158" y="0"/>
                  </a:lnTo>
                  <a:lnTo>
                    <a:pt x="548" y="389"/>
                  </a:lnTo>
                  <a:lnTo>
                    <a:pt x="392" y="548"/>
                  </a:lnTo>
                  <a:close/>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 name="Freeform 130"/>
            <p:cNvSpPr/>
            <p:nvPr/>
          </p:nvSpPr>
          <p:spPr bwMode="auto">
            <a:xfrm>
              <a:off x="2806255" y="1141598"/>
              <a:ext cx="460409" cy="460409"/>
            </a:xfrm>
            <a:custGeom>
              <a:avLst/>
              <a:gdLst>
                <a:gd name="T0" fmla="*/ 1016 w 1408"/>
                <a:gd name="T1" fmla="*/ 0 h 1408"/>
                <a:gd name="T2" fmla="*/ 0 w 1408"/>
                <a:gd name="T3" fmla="*/ 1018 h 1408"/>
                <a:gd name="T4" fmla="*/ 208 w 1408"/>
                <a:gd name="T5" fmla="*/ 1004 h 1408"/>
                <a:gd name="T6" fmla="*/ 196 w 1408"/>
                <a:gd name="T7" fmla="*/ 1212 h 1408"/>
                <a:gd name="T8" fmla="*/ 404 w 1408"/>
                <a:gd name="T9" fmla="*/ 1200 h 1408"/>
                <a:gd name="T10" fmla="*/ 390 w 1408"/>
                <a:gd name="T11" fmla="*/ 1408 h 1408"/>
                <a:gd name="T12" fmla="*/ 1408 w 1408"/>
                <a:gd name="T13" fmla="*/ 392 h 1408"/>
                <a:gd name="T14" fmla="*/ 1016 w 1408"/>
                <a:gd name="T15" fmla="*/ 0 h 1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1408">
                  <a:moveTo>
                    <a:pt x="1016" y="0"/>
                  </a:moveTo>
                  <a:lnTo>
                    <a:pt x="0" y="1018"/>
                  </a:lnTo>
                  <a:lnTo>
                    <a:pt x="208" y="1004"/>
                  </a:lnTo>
                  <a:lnTo>
                    <a:pt x="196" y="1212"/>
                  </a:lnTo>
                  <a:lnTo>
                    <a:pt x="404" y="1200"/>
                  </a:lnTo>
                  <a:lnTo>
                    <a:pt x="390" y="1408"/>
                  </a:lnTo>
                  <a:lnTo>
                    <a:pt x="1408" y="392"/>
                  </a:lnTo>
                  <a:lnTo>
                    <a:pt x="1016" y="0"/>
                  </a:lnTo>
                  <a:close/>
                </a:path>
              </a:pathLst>
            </a:custGeom>
            <a:solidFill>
              <a:srgbClr val="F8B1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 name="Freeform 131"/>
            <p:cNvSpPr/>
            <p:nvPr/>
          </p:nvSpPr>
          <p:spPr bwMode="auto">
            <a:xfrm>
              <a:off x="2806255" y="1141598"/>
              <a:ext cx="364926" cy="332881"/>
            </a:xfrm>
            <a:custGeom>
              <a:avLst/>
              <a:gdLst>
                <a:gd name="T0" fmla="*/ 1116 w 1116"/>
                <a:gd name="T1" fmla="*/ 99 h 1018"/>
                <a:gd name="T2" fmla="*/ 1016 w 1116"/>
                <a:gd name="T3" fmla="*/ 0 h 1018"/>
                <a:gd name="T4" fmla="*/ 0 w 1116"/>
                <a:gd name="T5" fmla="*/ 1018 h 1018"/>
                <a:gd name="T6" fmla="*/ 208 w 1116"/>
                <a:gd name="T7" fmla="*/ 1004 h 1018"/>
                <a:gd name="T8" fmla="*/ 1116 w 1116"/>
                <a:gd name="T9" fmla="*/ 99 h 1018"/>
              </a:gdLst>
              <a:ahLst/>
              <a:cxnLst>
                <a:cxn ang="0">
                  <a:pos x="T0" y="T1"/>
                </a:cxn>
                <a:cxn ang="0">
                  <a:pos x="T2" y="T3"/>
                </a:cxn>
                <a:cxn ang="0">
                  <a:pos x="T4" y="T5"/>
                </a:cxn>
                <a:cxn ang="0">
                  <a:pos x="T6" y="T7"/>
                </a:cxn>
                <a:cxn ang="0">
                  <a:pos x="T8" y="T9"/>
                </a:cxn>
              </a:cxnLst>
              <a:rect l="0" t="0" r="r" b="b"/>
              <a:pathLst>
                <a:path w="1116" h="1018">
                  <a:moveTo>
                    <a:pt x="1116" y="99"/>
                  </a:moveTo>
                  <a:lnTo>
                    <a:pt x="1016" y="0"/>
                  </a:lnTo>
                  <a:lnTo>
                    <a:pt x="0" y="1018"/>
                  </a:lnTo>
                  <a:lnTo>
                    <a:pt x="208" y="1004"/>
                  </a:lnTo>
                  <a:lnTo>
                    <a:pt x="1116" y="99"/>
                  </a:lnTo>
                  <a:close/>
                </a:path>
              </a:pathLst>
            </a:custGeom>
            <a:solidFill>
              <a:srgbClr val="FFD0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 name="Freeform 132"/>
            <p:cNvSpPr/>
            <p:nvPr/>
          </p:nvSpPr>
          <p:spPr bwMode="auto">
            <a:xfrm>
              <a:off x="2933783" y="1237080"/>
              <a:ext cx="332881" cy="364926"/>
            </a:xfrm>
            <a:custGeom>
              <a:avLst/>
              <a:gdLst>
                <a:gd name="T0" fmla="*/ 919 w 1018"/>
                <a:gd name="T1" fmla="*/ 0 h 1116"/>
                <a:gd name="T2" fmla="*/ 1018 w 1018"/>
                <a:gd name="T3" fmla="*/ 100 h 1116"/>
                <a:gd name="T4" fmla="*/ 0 w 1018"/>
                <a:gd name="T5" fmla="*/ 1116 h 1116"/>
                <a:gd name="T6" fmla="*/ 14 w 1018"/>
                <a:gd name="T7" fmla="*/ 908 h 1116"/>
                <a:gd name="T8" fmla="*/ 919 w 1018"/>
                <a:gd name="T9" fmla="*/ 0 h 1116"/>
              </a:gdLst>
              <a:ahLst/>
              <a:cxnLst>
                <a:cxn ang="0">
                  <a:pos x="T0" y="T1"/>
                </a:cxn>
                <a:cxn ang="0">
                  <a:pos x="T2" y="T3"/>
                </a:cxn>
                <a:cxn ang="0">
                  <a:pos x="T4" y="T5"/>
                </a:cxn>
                <a:cxn ang="0">
                  <a:pos x="T6" y="T7"/>
                </a:cxn>
                <a:cxn ang="0">
                  <a:pos x="T8" y="T9"/>
                </a:cxn>
              </a:cxnLst>
              <a:rect l="0" t="0" r="r" b="b"/>
              <a:pathLst>
                <a:path w="1018" h="1116">
                  <a:moveTo>
                    <a:pt x="919" y="0"/>
                  </a:moveTo>
                  <a:lnTo>
                    <a:pt x="1018" y="100"/>
                  </a:lnTo>
                  <a:lnTo>
                    <a:pt x="0" y="1116"/>
                  </a:lnTo>
                  <a:lnTo>
                    <a:pt x="14" y="908"/>
                  </a:lnTo>
                  <a:lnTo>
                    <a:pt x="919" y="0"/>
                  </a:lnTo>
                  <a:close/>
                </a:path>
              </a:pathLst>
            </a:custGeom>
            <a:solidFill>
              <a:srgbClr val="C981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 name="Freeform 133"/>
            <p:cNvSpPr/>
            <p:nvPr/>
          </p:nvSpPr>
          <p:spPr bwMode="auto">
            <a:xfrm>
              <a:off x="2744453" y="1594812"/>
              <a:ext cx="68996" cy="68996"/>
            </a:xfrm>
            <a:custGeom>
              <a:avLst/>
              <a:gdLst>
                <a:gd name="T0" fmla="*/ 27 w 89"/>
                <a:gd name="T1" fmla="*/ 0 h 89"/>
                <a:gd name="T2" fmla="*/ 3 w 89"/>
                <a:gd name="T3" fmla="*/ 74 h 89"/>
                <a:gd name="T4" fmla="*/ 15 w 89"/>
                <a:gd name="T5" fmla="*/ 86 h 89"/>
                <a:gd name="T6" fmla="*/ 89 w 89"/>
                <a:gd name="T7" fmla="*/ 62 h 89"/>
                <a:gd name="T8" fmla="*/ 66 w 89"/>
                <a:gd name="T9" fmla="*/ 23 h 89"/>
                <a:gd name="T10" fmla="*/ 27 w 89"/>
                <a:gd name="T11" fmla="*/ 0 h 89"/>
              </a:gdLst>
              <a:ahLst/>
              <a:cxnLst>
                <a:cxn ang="0">
                  <a:pos x="T0" y="T1"/>
                </a:cxn>
                <a:cxn ang="0">
                  <a:pos x="T2" y="T3"/>
                </a:cxn>
                <a:cxn ang="0">
                  <a:pos x="T4" y="T5"/>
                </a:cxn>
                <a:cxn ang="0">
                  <a:pos x="T6" y="T7"/>
                </a:cxn>
                <a:cxn ang="0">
                  <a:pos x="T8" y="T9"/>
                </a:cxn>
                <a:cxn ang="0">
                  <a:pos x="T10" y="T11"/>
                </a:cxn>
              </a:cxnLst>
              <a:rect l="0" t="0" r="r" b="b"/>
              <a:pathLst>
                <a:path w="89" h="89">
                  <a:moveTo>
                    <a:pt x="27" y="0"/>
                  </a:moveTo>
                  <a:cubicBezTo>
                    <a:pt x="3" y="74"/>
                    <a:pt x="3" y="74"/>
                    <a:pt x="3" y="74"/>
                  </a:cubicBezTo>
                  <a:cubicBezTo>
                    <a:pt x="0" y="83"/>
                    <a:pt x="6" y="89"/>
                    <a:pt x="15" y="86"/>
                  </a:cubicBezTo>
                  <a:cubicBezTo>
                    <a:pt x="89" y="62"/>
                    <a:pt x="89" y="62"/>
                    <a:pt x="89" y="62"/>
                  </a:cubicBezTo>
                  <a:cubicBezTo>
                    <a:pt x="84" y="47"/>
                    <a:pt x="77" y="34"/>
                    <a:pt x="66" y="23"/>
                  </a:cubicBezTo>
                  <a:cubicBezTo>
                    <a:pt x="55" y="12"/>
                    <a:pt x="42" y="5"/>
                    <a:pt x="2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3" name="文本框 43"/>
          <p:cNvSpPr txBox="1"/>
          <p:nvPr/>
        </p:nvSpPr>
        <p:spPr>
          <a:xfrm>
            <a:off x="1507490" y="2639695"/>
            <a:ext cx="10078720" cy="645160"/>
          </a:xfrm>
          <a:prstGeom prst="rect">
            <a:avLst/>
          </a:prstGeom>
          <a:noFill/>
        </p:spPr>
        <p:txBody>
          <a:bodyPr wrap="square" rtlCol="0">
            <a:spAutoFit/>
          </a:bodyPr>
          <a:p>
            <a:pPr indent="457200" algn="just">
              <a:lnSpc>
                <a:spcPct val="150000"/>
              </a:lnSpc>
            </a:pPr>
            <a:r>
              <a:rPr lang="zh-CN" altLang="en-US" sz="2400" dirty="0"/>
              <a:t>明确权利与义务：规定了各方在就业过程中的基本职责和权益。</a:t>
            </a:r>
            <a:endParaRPr lang="zh-CN" altLang="en-US" sz="2400" dirty="0"/>
          </a:p>
        </p:txBody>
      </p:sp>
      <p:cxnSp>
        <p:nvCxnSpPr>
          <p:cNvPr id="34" name="直接连接符 33"/>
          <p:cNvCxnSpPr/>
          <p:nvPr/>
        </p:nvCxnSpPr>
        <p:spPr>
          <a:xfrm>
            <a:off x="1263440" y="3429901"/>
            <a:ext cx="1009035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二、《就业协议书》与劳动合同的区别</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606" y="1450866"/>
            <a:ext cx="662475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a:t>
            </a:r>
            <a:r>
              <a:rPr lang="en-US" altLang="zh-CN" sz="2800" b="1" dirty="0">
                <a:solidFill>
                  <a:schemeClr val="bg1"/>
                </a:solidFill>
              </a:rPr>
              <a:t>《</a:t>
            </a:r>
            <a:r>
              <a:rPr lang="zh-CN" altLang="en-US" sz="2800" b="1" dirty="0">
                <a:solidFill>
                  <a:schemeClr val="bg1"/>
                </a:solidFill>
              </a:rPr>
              <a:t>就业协议书</a:t>
            </a:r>
            <a:r>
              <a:rPr lang="en-US" altLang="zh-CN" sz="2800" b="1" dirty="0">
                <a:solidFill>
                  <a:schemeClr val="bg1"/>
                </a:solidFill>
              </a:rPr>
              <a:t>》</a:t>
            </a:r>
            <a:r>
              <a:rPr lang="zh-CN" altLang="en-US" sz="2800" b="1" dirty="0">
                <a:solidFill>
                  <a:schemeClr val="bg1"/>
                </a:solidFill>
              </a:rPr>
              <a:t>的法律属性</a:t>
            </a:r>
            <a:endParaRPr lang="zh-CN" altLang="en-US" sz="2800" b="1" dirty="0">
              <a:solidFill>
                <a:schemeClr val="bg1"/>
              </a:solidFill>
            </a:endParaRPr>
          </a:p>
        </p:txBody>
      </p:sp>
      <p:sp>
        <p:nvSpPr>
          <p:cNvPr id="27" name="矩形 26"/>
          <p:cNvSpPr/>
          <p:nvPr/>
        </p:nvSpPr>
        <p:spPr>
          <a:xfrm>
            <a:off x="-3522" y="2888930"/>
            <a:ext cx="12192000" cy="33434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3"/>
          <p:cNvSpPr txBox="1"/>
          <p:nvPr/>
        </p:nvSpPr>
        <p:spPr>
          <a:xfrm>
            <a:off x="534011" y="3276093"/>
            <a:ext cx="11052400" cy="2306955"/>
          </a:xfrm>
          <a:prstGeom prst="rect">
            <a:avLst/>
          </a:prstGeom>
          <a:noFill/>
        </p:spPr>
        <p:txBody>
          <a:bodyPr wrap="square" rtlCol="0">
            <a:spAutoFit/>
          </a:bodyPr>
          <a:lstStyle/>
          <a:p>
            <a:pPr indent="457200" algn="just">
              <a:lnSpc>
                <a:spcPct val="150000"/>
              </a:lnSpc>
            </a:pPr>
            <a:r>
              <a:rPr lang="en-US" altLang="zh-CN" sz="2400" dirty="0"/>
              <a:t>《</a:t>
            </a:r>
            <a:r>
              <a:rPr lang="zh-CN" altLang="en-US" sz="2400" dirty="0"/>
              <a:t>中华人民共和国民法典</a:t>
            </a:r>
            <a:r>
              <a:rPr lang="en-US" altLang="zh-CN" sz="2400" dirty="0"/>
              <a:t>》</a:t>
            </a:r>
            <a:r>
              <a:rPr lang="zh-CN" altLang="en-US" sz="2400" dirty="0"/>
              <a:t>规定：“民事主体在民事活动中的法律地位一律平等。”“民事主体从事民事活动，应当遵循自愿原则，按照自己的意思设立、变更、终止民事法律关系。”“合同是民事主体之间设立、变更、终止民事法律关系的协议。”</a:t>
            </a:r>
            <a:r>
              <a:rPr lang="en-US" altLang="zh-CN" sz="2400" dirty="0"/>
              <a:t>《</a:t>
            </a:r>
            <a:r>
              <a:rPr lang="zh-CN" altLang="en-US" sz="2400" dirty="0"/>
              <a:t>就业协议书</a:t>
            </a:r>
            <a:r>
              <a:rPr lang="en-US" altLang="zh-CN" sz="2400" dirty="0"/>
              <a:t>》</a:t>
            </a:r>
            <a:r>
              <a:rPr lang="zh-CN" altLang="en-US" sz="2400" dirty="0"/>
              <a:t>具有合同的属性。</a:t>
            </a:r>
            <a:endParaRPr lang="zh-CN" altLang="en-US" sz="2400" dirty="0"/>
          </a:p>
        </p:txBody>
      </p:sp>
      <p:sp>
        <p:nvSpPr>
          <p:cNvPr id="30" name="矩形 29"/>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二、《就业协议书》与劳动合同的区别</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606" y="1450866"/>
            <a:ext cx="800698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a:t>
            </a:r>
            <a:r>
              <a:rPr lang="en-US" altLang="zh-CN" sz="2800" b="1" dirty="0">
                <a:solidFill>
                  <a:schemeClr val="bg1"/>
                </a:solidFill>
              </a:rPr>
              <a:t>《</a:t>
            </a:r>
            <a:r>
              <a:rPr lang="zh-CN" altLang="en-US" sz="2800" b="1" dirty="0">
                <a:solidFill>
                  <a:schemeClr val="bg1"/>
                </a:solidFill>
              </a:rPr>
              <a:t>就业协议书</a:t>
            </a:r>
            <a:r>
              <a:rPr lang="en-US" altLang="zh-CN" sz="2800" b="1" dirty="0">
                <a:solidFill>
                  <a:schemeClr val="bg1"/>
                </a:solidFill>
              </a:rPr>
              <a:t>》</a:t>
            </a:r>
            <a:r>
              <a:rPr lang="zh-CN" altLang="en-US" sz="2800" b="1" dirty="0">
                <a:solidFill>
                  <a:schemeClr val="bg1"/>
                </a:solidFill>
              </a:rPr>
              <a:t>不能取代劳动合同</a:t>
            </a:r>
            <a:endParaRPr lang="zh-CN" altLang="en-US" sz="2800" b="1" dirty="0">
              <a:solidFill>
                <a:schemeClr val="bg1"/>
              </a:solidFill>
            </a:endParaRPr>
          </a:p>
        </p:txBody>
      </p:sp>
      <p:sp>
        <p:nvSpPr>
          <p:cNvPr id="27" name="矩形 26"/>
          <p:cNvSpPr/>
          <p:nvPr/>
        </p:nvSpPr>
        <p:spPr>
          <a:xfrm>
            <a:off x="-3522" y="2888930"/>
            <a:ext cx="12192000" cy="33434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3"/>
          <p:cNvSpPr txBox="1"/>
          <p:nvPr/>
        </p:nvSpPr>
        <p:spPr>
          <a:xfrm>
            <a:off x="534011" y="3276093"/>
            <a:ext cx="11052400" cy="2242409"/>
          </a:xfrm>
          <a:prstGeom prst="rect">
            <a:avLst/>
          </a:prstGeom>
          <a:noFill/>
        </p:spPr>
        <p:txBody>
          <a:bodyPr wrap="square" rtlCol="0">
            <a:spAutoFit/>
          </a:bodyPr>
          <a:lstStyle/>
          <a:p>
            <a:pPr indent="457200" algn="just">
              <a:lnSpc>
                <a:spcPct val="150000"/>
              </a:lnSpc>
            </a:pPr>
            <a:r>
              <a:rPr lang="zh-CN" altLang="en-US" sz="2400" dirty="0"/>
              <a:t>虽然说</a:t>
            </a:r>
            <a:r>
              <a:rPr lang="en-US" altLang="zh-CN" sz="2400" dirty="0"/>
              <a:t>《</a:t>
            </a:r>
            <a:r>
              <a:rPr lang="zh-CN" altLang="en-US" sz="2400" dirty="0"/>
              <a:t>就业协议书</a:t>
            </a:r>
            <a:r>
              <a:rPr lang="en-US" altLang="zh-CN" sz="2400" dirty="0"/>
              <a:t>》</a:t>
            </a:r>
            <a:r>
              <a:rPr lang="zh-CN" altLang="en-US" sz="2400" dirty="0"/>
              <a:t>具有劳动合同的部分特征，但它不能等同于劳动合同，更不能取代劳动合同。</a:t>
            </a:r>
            <a:r>
              <a:rPr lang="en-US" altLang="zh-CN" sz="2400" dirty="0"/>
              <a:t>《</a:t>
            </a:r>
            <a:r>
              <a:rPr lang="zh-CN" altLang="en-US" sz="2400" dirty="0"/>
              <a:t>就业协议书</a:t>
            </a:r>
            <a:r>
              <a:rPr lang="en-US" altLang="zh-CN" sz="2400" dirty="0"/>
              <a:t>》</a:t>
            </a:r>
            <a:r>
              <a:rPr lang="zh-CN" altLang="en-US" sz="2400" dirty="0"/>
              <a:t>只是一份简单的文件，很多劳动合同应有的内容并没有包含在内，如工作岗位、工作条件、薪酬待遇等，因此，仅凭</a:t>
            </a:r>
            <a:r>
              <a:rPr lang="en-US" altLang="zh-CN" sz="2400" dirty="0"/>
              <a:t>《</a:t>
            </a:r>
            <a:r>
              <a:rPr lang="zh-CN" altLang="en-US" sz="2400" dirty="0"/>
              <a:t>就业协议书</a:t>
            </a:r>
            <a:r>
              <a:rPr lang="en-US" altLang="zh-CN" sz="2400" dirty="0"/>
              <a:t>》</a:t>
            </a:r>
            <a:r>
              <a:rPr lang="zh-CN" altLang="en-US" sz="2400" dirty="0"/>
              <a:t>，毕业生就业后的劳动权利无法得到保障。</a:t>
            </a:r>
            <a:endParaRPr lang="zh-CN" altLang="en-US" sz="2400" dirty="0"/>
          </a:p>
        </p:txBody>
      </p:sp>
      <p:sp>
        <p:nvSpPr>
          <p:cNvPr id="30" name="矩形 29"/>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三、劳动合同概述</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605" y="1450866"/>
            <a:ext cx="653260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．现行的</a:t>
            </a:r>
            <a:r>
              <a:rPr lang="en-US" altLang="zh-CN" sz="2800" b="1" dirty="0">
                <a:solidFill>
                  <a:schemeClr val="bg1"/>
                </a:solidFill>
              </a:rPr>
              <a:t>《</a:t>
            </a:r>
            <a:r>
              <a:rPr lang="zh-CN" altLang="en-US" sz="2800" b="1" dirty="0">
                <a:solidFill>
                  <a:schemeClr val="bg1"/>
                </a:solidFill>
              </a:rPr>
              <a:t>劳动合同法</a:t>
            </a:r>
            <a:r>
              <a:rPr lang="en-US" altLang="zh-CN" sz="2800" b="1" dirty="0">
                <a:solidFill>
                  <a:schemeClr val="bg1"/>
                </a:solidFill>
              </a:rPr>
              <a:t>》</a:t>
            </a:r>
            <a:r>
              <a:rPr lang="zh-CN" altLang="en-US" sz="2800" b="1" dirty="0">
                <a:solidFill>
                  <a:schemeClr val="bg1"/>
                </a:solidFill>
              </a:rPr>
              <a:t>来由</a:t>
            </a:r>
            <a:endParaRPr lang="zh-CN" altLang="en-US" sz="2800" b="1" dirty="0">
              <a:solidFill>
                <a:schemeClr val="bg1"/>
              </a:solidFill>
            </a:endParaRPr>
          </a:p>
        </p:txBody>
      </p:sp>
      <p:sp>
        <p:nvSpPr>
          <p:cNvPr id="27" name="矩形 26"/>
          <p:cNvSpPr/>
          <p:nvPr/>
        </p:nvSpPr>
        <p:spPr>
          <a:xfrm>
            <a:off x="-3810" y="2604770"/>
            <a:ext cx="12192000" cy="350583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3"/>
          <p:cNvSpPr txBox="1"/>
          <p:nvPr/>
        </p:nvSpPr>
        <p:spPr>
          <a:xfrm>
            <a:off x="534011" y="2682557"/>
            <a:ext cx="11052400" cy="2861310"/>
          </a:xfrm>
          <a:prstGeom prst="rect">
            <a:avLst/>
          </a:prstGeom>
          <a:noFill/>
        </p:spPr>
        <p:txBody>
          <a:bodyPr wrap="square" rtlCol="0">
            <a:spAutoFit/>
          </a:bodyPr>
          <a:lstStyle/>
          <a:p>
            <a:pPr indent="457200" algn="just">
              <a:lnSpc>
                <a:spcPct val="150000"/>
              </a:lnSpc>
            </a:pPr>
            <a:r>
              <a:rPr lang="zh-CN" altLang="en-US" sz="2400" dirty="0"/>
              <a:t>现行的</a:t>
            </a:r>
            <a:r>
              <a:rPr lang="en-US" altLang="zh-CN" sz="2400" dirty="0"/>
              <a:t>《</a:t>
            </a:r>
            <a:r>
              <a:rPr lang="zh-CN" altLang="en-US" sz="2400" dirty="0"/>
              <a:t>中华人民共和国劳动合同法</a:t>
            </a:r>
            <a:r>
              <a:rPr lang="en-US" altLang="zh-CN" sz="2400" dirty="0"/>
              <a:t>》</a:t>
            </a:r>
            <a:r>
              <a:rPr lang="zh-CN" altLang="en-US" sz="2400" dirty="0"/>
              <a:t>（简称</a:t>
            </a:r>
            <a:r>
              <a:rPr lang="en-US" altLang="zh-CN" sz="2400" dirty="0"/>
              <a:t>《</a:t>
            </a:r>
            <a:r>
              <a:rPr lang="zh-CN" altLang="en-US" sz="2400" dirty="0"/>
              <a:t>劳动合同法</a:t>
            </a:r>
            <a:r>
              <a:rPr lang="en-US" altLang="zh-CN" sz="2400" dirty="0"/>
              <a:t>》</a:t>
            </a:r>
            <a:r>
              <a:rPr lang="zh-CN" altLang="en-US" sz="2400" dirty="0"/>
              <a:t>）于</a:t>
            </a:r>
            <a:r>
              <a:rPr lang="en-US" altLang="zh-CN" sz="2400" dirty="0"/>
              <a:t>2007</a:t>
            </a:r>
            <a:r>
              <a:rPr lang="zh-CN" altLang="en-US" sz="2400" dirty="0"/>
              <a:t>年</a:t>
            </a:r>
            <a:r>
              <a:rPr lang="en-US" altLang="zh-CN" sz="2400" dirty="0"/>
              <a:t>6</a:t>
            </a:r>
            <a:r>
              <a:rPr lang="zh-CN" altLang="en-US" sz="2400" dirty="0"/>
              <a:t>月</a:t>
            </a:r>
            <a:r>
              <a:rPr lang="en-US" altLang="zh-CN" sz="2400" dirty="0"/>
              <a:t>29</a:t>
            </a:r>
            <a:r>
              <a:rPr lang="zh-CN" altLang="en-US" sz="2400" dirty="0"/>
              <a:t>日，由第十届全国人民代表大会常务委员会第二十八次会议修订通过，自</a:t>
            </a:r>
            <a:r>
              <a:rPr lang="en-US" altLang="zh-CN" sz="2400" dirty="0"/>
              <a:t>2008</a:t>
            </a:r>
            <a:r>
              <a:rPr lang="zh-CN" altLang="en-US" sz="2400" dirty="0"/>
              <a:t>年</a:t>
            </a:r>
            <a:r>
              <a:rPr lang="en-US" altLang="zh-CN" sz="2400" dirty="0"/>
              <a:t>1</a:t>
            </a:r>
            <a:r>
              <a:rPr lang="zh-CN" altLang="en-US" sz="2400" dirty="0"/>
              <a:t>月</a:t>
            </a:r>
            <a:r>
              <a:rPr lang="en-US" altLang="zh-CN" sz="2400" dirty="0"/>
              <a:t>1</a:t>
            </a:r>
            <a:r>
              <a:rPr lang="zh-CN" altLang="en-US" sz="2400" dirty="0"/>
              <a:t>日起施行。</a:t>
            </a:r>
            <a:r>
              <a:rPr lang="en-US" altLang="zh-CN" sz="2400" dirty="0"/>
              <a:t>2012</a:t>
            </a:r>
            <a:r>
              <a:rPr lang="zh-CN" altLang="en-US" sz="2400" dirty="0"/>
              <a:t>年</a:t>
            </a:r>
            <a:r>
              <a:rPr lang="en-US" altLang="zh-CN" sz="2400" dirty="0"/>
              <a:t>12</a:t>
            </a:r>
            <a:r>
              <a:rPr lang="zh-CN" altLang="en-US" sz="2400" dirty="0"/>
              <a:t>月</a:t>
            </a:r>
            <a:r>
              <a:rPr lang="en-US" altLang="zh-CN" sz="2400" dirty="0"/>
              <a:t>28</a:t>
            </a:r>
            <a:r>
              <a:rPr lang="zh-CN" altLang="en-US" sz="2400" dirty="0"/>
              <a:t>日，第十一届全国人民代表大会常务委员会第三十次会议通过了</a:t>
            </a:r>
            <a:r>
              <a:rPr lang="en-US" altLang="zh-CN" sz="2400" dirty="0"/>
              <a:t>《</a:t>
            </a:r>
            <a:r>
              <a:rPr lang="zh-CN" altLang="en-US" sz="2400" dirty="0"/>
              <a:t>劳动合同法</a:t>
            </a:r>
            <a:r>
              <a:rPr lang="en-US" altLang="zh-CN" sz="2400" dirty="0"/>
              <a:t>》</a:t>
            </a:r>
            <a:r>
              <a:rPr lang="zh-CN" altLang="en-US" sz="2400" dirty="0"/>
              <a:t>的修订决定，</a:t>
            </a:r>
            <a:r>
              <a:rPr lang="en-US" altLang="zh-CN" sz="2400" dirty="0"/>
              <a:t>2013</a:t>
            </a:r>
            <a:r>
              <a:rPr lang="zh-CN" altLang="en-US" sz="2400" dirty="0"/>
              <a:t>年</a:t>
            </a:r>
            <a:r>
              <a:rPr lang="en-US" altLang="zh-CN" sz="2400" dirty="0"/>
              <a:t>7</a:t>
            </a:r>
            <a:r>
              <a:rPr lang="zh-CN" altLang="en-US" sz="2400" dirty="0"/>
              <a:t>月</a:t>
            </a:r>
            <a:r>
              <a:rPr lang="en-US" altLang="zh-CN" sz="2400" dirty="0"/>
              <a:t>1</a:t>
            </a:r>
            <a:r>
              <a:rPr lang="zh-CN" altLang="en-US" sz="2400" dirty="0"/>
              <a:t>日起施行修订后的</a:t>
            </a:r>
            <a:r>
              <a:rPr lang="en-US" altLang="zh-CN" sz="2400" dirty="0"/>
              <a:t>《</a:t>
            </a:r>
            <a:r>
              <a:rPr lang="zh-CN" altLang="en-US" sz="2400" dirty="0"/>
              <a:t>劳动合同法</a:t>
            </a:r>
            <a:r>
              <a:rPr lang="en-US" altLang="zh-CN" sz="2400" dirty="0"/>
              <a:t>》</a:t>
            </a:r>
            <a:r>
              <a:rPr lang="zh-CN" altLang="en-US" sz="2400" dirty="0"/>
              <a:t>。</a:t>
            </a:r>
            <a:endParaRPr lang="zh-CN" altLang="en-US" sz="2400" dirty="0"/>
          </a:p>
        </p:txBody>
      </p:sp>
      <p:sp>
        <p:nvSpPr>
          <p:cNvPr id="30" name="矩形 29"/>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三、劳动合同概述</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605" y="1450866"/>
            <a:ext cx="653260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．有效劳动合同应具备的要素</a:t>
            </a:r>
            <a:endParaRPr lang="zh-CN" altLang="en-US" sz="2800" b="1" dirty="0">
              <a:solidFill>
                <a:schemeClr val="bg1"/>
              </a:solidFill>
            </a:endParaRPr>
          </a:p>
        </p:txBody>
      </p:sp>
      <p:grpSp>
        <p:nvGrpSpPr>
          <p:cNvPr id="8" name="组合 7"/>
          <p:cNvGrpSpPr/>
          <p:nvPr>
            <p:custDataLst>
              <p:tags r:id="rId1"/>
            </p:custDataLst>
          </p:nvPr>
        </p:nvGrpSpPr>
        <p:grpSpPr>
          <a:xfrm>
            <a:off x="1706074" y="3041908"/>
            <a:ext cx="8630054" cy="2627073"/>
            <a:chOff x="852614" y="2277471"/>
            <a:chExt cx="10298045" cy="3134826"/>
          </a:xfrm>
        </p:grpSpPr>
        <p:grpSp>
          <p:nvGrpSpPr>
            <p:cNvPr id="9" name="组合 8"/>
            <p:cNvGrpSpPr/>
            <p:nvPr/>
          </p:nvGrpSpPr>
          <p:grpSpPr>
            <a:xfrm>
              <a:off x="852614" y="2277471"/>
              <a:ext cx="2194999" cy="3134826"/>
              <a:chOff x="1168053" y="2217315"/>
              <a:chExt cx="1901372" cy="2715477"/>
            </a:xfrm>
          </p:grpSpPr>
          <p:sp>
            <p:nvSpPr>
              <p:cNvPr id="25" name="íṡľíḍè-Rectangle 22"/>
              <p:cNvSpPr/>
              <p:nvPr>
                <p:custDataLst>
                  <p:tags r:id="rId2"/>
                </p:custDataLst>
              </p:nvPr>
            </p:nvSpPr>
            <p:spPr>
              <a:xfrm>
                <a:off x="1168053" y="2217315"/>
                <a:ext cx="1901372"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8" name="íṡľíḍè-Freeform: Shape 23"/>
              <p:cNvSpPr/>
              <p:nvPr>
                <p:custDataLst>
                  <p:tags r:id="rId3"/>
                </p:custDataLst>
              </p:nvPr>
            </p:nvSpPr>
            <p:spPr>
              <a:xfrm rot="10800000">
                <a:off x="1168053"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1" name="îŝḷîḓé-TextBox 33"/>
              <p:cNvSpPr txBox="1"/>
              <p:nvPr>
                <p:custDataLst>
                  <p:tags r:id="rId4"/>
                </p:custDataLst>
              </p:nvPr>
            </p:nvSpPr>
            <p:spPr bwMode="auto">
              <a:xfrm>
                <a:off x="1268409" y="4660686"/>
                <a:ext cx="1700659" cy="272106"/>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主体资格合法</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îŝḷîḓé-Freeform: Shape 42"/>
              <p:cNvSpPr/>
              <p:nvPr>
                <p:custDataLst>
                  <p:tags r:id="rId5"/>
                </p:custDataLst>
              </p:nvPr>
            </p:nvSpPr>
            <p:spPr bwMode="auto">
              <a:xfrm>
                <a:off x="1689856" y="2469349"/>
                <a:ext cx="944091" cy="94409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8955656" y="2277473"/>
              <a:ext cx="2195003" cy="3019671"/>
              <a:chOff x="9271092" y="2217316"/>
              <a:chExt cx="1901375" cy="2615725"/>
            </a:xfrm>
          </p:grpSpPr>
          <p:sp>
            <p:nvSpPr>
              <p:cNvPr id="21" name="íṡľíḍè-Rectangle 30"/>
              <p:cNvSpPr/>
              <p:nvPr>
                <p:custDataLst>
                  <p:tags r:id="rId6"/>
                </p:custDataLst>
              </p:nvPr>
            </p:nvSpPr>
            <p:spPr>
              <a:xfrm>
                <a:off x="9271095" y="2217316"/>
                <a:ext cx="1901372" cy="19013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2" name="íṡľíḍè-Freeform: Shape 31"/>
              <p:cNvSpPr/>
              <p:nvPr>
                <p:custDataLst>
                  <p:tags r:id="rId7"/>
                </p:custDataLst>
              </p:nvPr>
            </p:nvSpPr>
            <p:spPr>
              <a:xfrm rot="10800000">
                <a:off x="9271092" y="4027973"/>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3" name="îŝḷîḓé-TextBox 36"/>
              <p:cNvSpPr txBox="1"/>
              <p:nvPr>
                <p:custDataLst>
                  <p:tags r:id="rId8"/>
                </p:custDataLst>
              </p:nvPr>
            </p:nvSpPr>
            <p:spPr bwMode="auto">
              <a:xfrm>
                <a:off x="9683161" y="4660686"/>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合同订立的形式合法</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îŝḷîḓé-Freeform: Shape 43"/>
              <p:cNvSpPr/>
              <p:nvPr>
                <p:custDataLst>
                  <p:tags r:id="rId9"/>
                </p:custDataLst>
              </p:nvPr>
            </p:nvSpPr>
            <p:spPr bwMode="auto">
              <a:xfrm>
                <a:off x="9762537" y="2560408"/>
                <a:ext cx="838616" cy="83861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3553631" y="2277472"/>
              <a:ext cx="2195000" cy="3046315"/>
              <a:chOff x="3869067" y="2217316"/>
              <a:chExt cx="1901372" cy="2638806"/>
            </a:xfrm>
          </p:grpSpPr>
          <p:sp>
            <p:nvSpPr>
              <p:cNvPr id="17" name="íṡľíḍè-Rectangle 18"/>
              <p:cNvSpPr/>
              <p:nvPr>
                <p:custDataLst>
                  <p:tags r:id="rId10"/>
                </p:custDataLst>
              </p:nvPr>
            </p:nvSpPr>
            <p:spPr>
              <a:xfrm>
                <a:off x="3869067" y="2217316"/>
                <a:ext cx="1901372"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8" name="íṡľíḍè-Freeform: Shape 19"/>
              <p:cNvSpPr/>
              <p:nvPr>
                <p:custDataLst>
                  <p:tags r:id="rId11"/>
                </p:custDataLst>
              </p:nvPr>
            </p:nvSpPr>
            <p:spPr>
              <a:xfrm rot="10800000">
                <a:off x="3869067" y="3991687"/>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9" name="îŝḷîḓé-TextBox 34"/>
              <p:cNvSpPr txBox="1"/>
              <p:nvPr>
                <p:custDataLst>
                  <p:tags r:id="rId12"/>
                </p:custDataLst>
              </p:nvPr>
            </p:nvSpPr>
            <p:spPr bwMode="auto">
              <a:xfrm>
                <a:off x="4281139" y="468376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劳动合同内容合法</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îŝḷîḓé-Freeform: Shape 44"/>
              <p:cNvSpPr/>
              <p:nvPr>
                <p:custDataLst>
                  <p:tags r:id="rId13"/>
                </p:custDataLst>
              </p:nvPr>
            </p:nvSpPr>
            <p:spPr bwMode="auto">
              <a:xfrm>
                <a:off x="4388791" y="2568071"/>
                <a:ext cx="850930" cy="85093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6254644" y="2277472"/>
              <a:ext cx="2195001" cy="3019673"/>
              <a:chOff x="6570080" y="2217315"/>
              <a:chExt cx="1901373" cy="2615727"/>
            </a:xfrm>
          </p:grpSpPr>
          <p:sp>
            <p:nvSpPr>
              <p:cNvPr id="13" name="íṡľíḍè-Rectangle 26"/>
              <p:cNvSpPr/>
              <p:nvPr>
                <p:custDataLst>
                  <p:tags r:id="rId14"/>
                </p:custDataLst>
              </p:nvPr>
            </p:nvSpPr>
            <p:spPr>
              <a:xfrm>
                <a:off x="6570081" y="2217315"/>
                <a:ext cx="1901372" cy="1901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4" name="íṡľíḍè-Freeform: Shape 27"/>
              <p:cNvSpPr/>
              <p:nvPr>
                <p:custDataLst>
                  <p:tags r:id="rId15"/>
                </p:custDataLst>
              </p:nvPr>
            </p:nvSpPr>
            <p:spPr>
              <a:xfrm rot="10800000">
                <a:off x="6570080"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5" name="îŝḷîḓé-TextBox 35"/>
              <p:cNvSpPr txBox="1"/>
              <p:nvPr>
                <p:custDataLst>
                  <p:tags r:id="rId16"/>
                </p:custDataLst>
              </p:nvPr>
            </p:nvSpPr>
            <p:spPr bwMode="auto">
              <a:xfrm>
                <a:off x="6982150"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当事人意思表示真实</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îŝḷîḓé-Freeform: Shape 45"/>
              <p:cNvSpPr/>
              <p:nvPr>
                <p:custDataLst>
                  <p:tags r:id="rId17"/>
                </p:custDataLst>
              </p:nvPr>
            </p:nvSpPr>
            <p:spPr bwMode="auto">
              <a:xfrm>
                <a:off x="7092879" y="2560407"/>
                <a:ext cx="850930" cy="8509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三、劳动合同概述</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605" y="1450866"/>
            <a:ext cx="653260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．劳动合同的基本内容</a:t>
            </a:r>
            <a:endParaRPr lang="zh-CN" altLang="en-US" sz="2800" b="1" dirty="0">
              <a:solidFill>
                <a:schemeClr val="bg1"/>
              </a:solidFill>
            </a:endParaRPr>
          </a:p>
        </p:txBody>
      </p:sp>
      <p:sp>
        <p:nvSpPr>
          <p:cNvPr id="27" name="矩形 26"/>
          <p:cNvSpPr/>
          <p:nvPr/>
        </p:nvSpPr>
        <p:spPr>
          <a:xfrm>
            <a:off x="3791250" y="2557651"/>
            <a:ext cx="7391859" cy="1934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9" name="等腰三角形 5"/>
          <p:cNvSpPr/>
          <p:nvPr/>
        </p:nvSpPr>
        <p:spPr>
          <a:xfrm rot="5400000">
            <a:off x="1472504" y="2284447"/>
            <a:ext cx="1934072" cy="2480480"/>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0" name="TextBox 3"/>
          <p:cNvSpPr txBox="1"/>
          <p:nvPr/>
        </p:nvSpPr>
        <p:spPr>
          <a:xfrm>
            <a:off x="4372374" y="2792596"/>
            <a:ext cx="6335879" cy="1600200"/>
          </a:xfrm>
          <a:prstGeom prst="rect">
            <a:avLst/>
          </a:prstGeom>
          <a:noFill/>
        </p:spPr>
        <p:txBody>
          <a:bodyPr wrap="square" lIns="0" tIns="0" rIns="0" bIns="0"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法定条款，即法律规定劳动合同必须具备的条款，只有具备了这些条款，劳动合同才能依法生效。一般法定条款包含</a:t>
            </a:r>
            <a:r>
              <a:rPr lang="en-US" altLang="zh-CN" sz="1300" dirty="0">
                <a:solidFill>
                  <a:schemeClr val="bg1"/>
                </a:solidFill>
                <a:latin typeface="微软雅黑" panose="020B0503020204020204" pitchFamily="34" charset="-122"/>
                <a:ea typeface="微软雅黑" panose="020B0503020204020204" pitchFamily="34" charset="-122"/>
              </a:rPr>
              <a:t>7</a:t>
            </a:r>
            <a:r>
              <a:rPr lang="zh-CN" altLang="en-US" sz="1300" dirty="0">
                <a:solidFill>
                  <a:schemeClr val="bg1"/>
                </a:solidFill>
                <a:latin typeface="微软雅黑" panose="020B0503020204020204" pitchFamily="34" charset="-122"/>
                <a:ea typeface="微软雅黑" panose="020B0503020204020204" pitchFamily="34" charset="-122"/>
              </a:rPr>
              <a:t>个方面的内容。</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300" b="1" dirty="0">
                <a:solidFill>
                  <a:schemeClr val="bg1"/>
                </a:solidFill>
                <a:latin typeface="微软雅黑" panose="020B0503020204020204" pitchFamily="34" charset="-122"/>
                <a:ea typeface="微软雅黑" panose="020B0503020204020204" pitchFamily="34" charset="-122"/>
              </a:rPr>
              <a:t>劳动合同期限</a:t>
            </a:r>
            <a:r>
              <a:rPr lang="en-US" altLang="zh-CN" sz="1300" b="1" dirty="0">
                <a:solidFill>
                  <a:schemeClr val="bg1"/>
                </a:solidFill>
                <a:latin typeface="微软雅黑" panose="020B0503020204020204" pitchFamily="34" charset="-122"/>
                <a:ea typeface="微软雅黑" panose="020B0503020204020204" pitchFamily="34" charset="-122"/>
              </a:rPr>
              <a:t>			</a:t>
            </a:r>
            <a:r>
              <a:rPr lang="zh-CN" altLang="en-US" sz="1300" b="1" dirty="0">
                <a:solidFill>
                  <a:schemeClr val="bg1"/>
                </a:solidFill>
                <a:latin typeface="微软雅黑" panose="020B0503020204020204" pitchFamily="34" charset="-122"/>
                <a:ea typeface="微软雅黑" panose="020B0503020204020204" pitchFamily="34" charset="-122"/>
              </a:rPr>
              <a:t>工作内容</a:t>
            </a:r>
            <a:endParaRPr lang="zh-CN" altLang="en-US" sz="13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300" b="1" dirty="0">
                <a:solidFill>
                  <a:schemeClr val="bg1"/>
                </a:solidFill>
                <a:latin typeface="微软雅黑" panose="020B0503020204020204" pitchFamily="34" charset="-122"/>
                <a:ea typeface="微软雅黑" panose="020B0503020204020204" pitchFamily="34" charset="-122"/>
              </a:rPr>
              <a:t>劳动保护和劳动条件</a:t>
            </a:r>
            <a:r>
              <a:rPr lang="en-US" altLang="zh-CN" sz="1300" b="1" dirty="0">
                <a:solidFill>
                  <a:schemeClr val="bg1"/>
                </a:solidFill>
                <a:latin typeface="微软雅黑" panose="020B0503020204020204" pitchFamily="34" charset="-122"/>
                <a:ea typeface="微软雅黑" panose="020B0503020204020204" pitchFamily="34" charset="-122"/>
              </a:rPr>
              <a:t>			</a:t>
            </a:r>
            <a:r>
              <a:rPr lang="zh-CN" altLang="en-US" sz="1300" b="1" dirty="0">
                <a:solidFill>
                  <a:schemeClr val="bg1"/>
                </a:solidFill>
                <a:latin typeface="微软雅黑" panose="020B0503020204020204" pitchFamily="34" charset="-122"/>
                <a:ea typeface="微软雅黑" panose="020B0503020204020204" pitchFamily="34" charset="-122"/>
              </a:rPr>
              <a:t>劳动报酬</a:t>
            </a:r>
            <a:endParaRPr lang="zh-CN" altLang="en-US" sz="13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300" b="1" dirty="0">
                <a:solidFill>
                  <a:schemeClr val="bg1"/>
                </a:solidFill>
                <a:latin typeface="微软雅黑" panose="020B0503020204020204" pitchFamily="34" charset="-122"/>
                <a:ea typeface="微软雅黑" panose="020B0503020204020204" pitchFamily="34" charset="-122"/>
              </a:rPr>
              <a:t>劳动纪律</a:t>
            </a:r>
            <a:r>
              <a:rPr lang="en-US" altLang="zh-CN" sz="1300" b="1" dirty="0">
                <a:solidFill>
                  <a:schemeClr val="bg1"/>
                </a:solidFill>
                <a:latin typeface="微软雅黑" panose="020B0503020204020204" pitchFamily="34" charset="-122"/>
                <a:ea typeface="微软雅黑" panose="020B0503020204020204" pitchFamily="34" charset="-122"/>
              </a:rPr>
              <a:t>				</a:t>
            </a:r>
            <a:r>
              <a:rPr lang="zh-CN" altLang="en-US" sz="1300" b="1" dirty="0">
                <a:solidFill>
                  <a:schemeClr val="bg1"/>
                </a:solidFill>
                <a:latin typeface="微软雅黑" panose="020B0503020204020204" pitchFamily="34" charset="-122"/>
                <a:ea typeface="微软雅黑" panose="020B0503020204020204" pitchFamily="34" charset="-122"/>
              </a:rPr>
              <a:t>合同终止条件</a:t>
            </a:r>
            <a:endParaRPr lang="zh-CN" altLang="en-US" sz="13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300" b="1" dirty="0">
                <a:solidFill>
                  <a:schemeClr val="bg1"/>
                </a:solidFill>
                <a:latin typeface="微软雅黑" panose="020B0503020204020204" pitchFamily="34" charset="-122"/>
                <a:ea typeface="微软雅黑" panose="020B0503020204020204" pitchFamily="34" charset="-122"/>
              </a:rPr>
              <a:t>违约责任</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33" name="TextBox 4"/>
          <p:cNvSpPr txBox="1"/>
          <p:nvPr/>
        </p:nvSpPr>
        <p:spPr>
          <a:xfrm>
            <a:off x="1278787" y="2950707"/>
            <a:ext cx="2129633" cy="98488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3200" b="1" spc="400" dirty="0"/>
              <a:t>（</a:t>
            </a:r>
            <a:r>
              <a:rPr lang="en-US" altLang="zh-CN" sz="3200" b="1" spc="400" dirty="0"/>
              <a:t>1</a:t>
            </a:r>
            <a:r>
              <a:rPr lang="zh-CN" altLang="en-US" sz="3200" b="1" spc="400" dirty="0"/>
              <a:t>）</a:t>
            </a:r>
            <a:endParaRPr lang="en-US" altLang="zh-CN" sz="3200" b="1" spc="400" dirty="0"/>
          </a:p>
          <a:p>
            <a:pPr algn="ctr"/>
            <a:r>
              <a:rPr lang="zh-CN" altLang="en-US" sz="3200" b="1" spc="400" dirty="0"/>
              <a:t>法定条款</a:t>
            </a:r>
            <a:endParaRPr lang="zh-CN" altLang="en-US" sz="3200" b="1" spc="400" dirty="0"/>
          </a:p>
        </p:txBody>
      </p:sp>
      <p:sp>
        <p:nvSpPr>
          <p:cNvPr id="34" name="矩形 33"/>
          <p:cNvSpPr/>
          <p:nvPr/>
        </p:nvSpPr>
        <p:spPr>
          <a:xfrm>
            <a:off x="1199300" y="4655013"/>
            <a:ext cx="7391859" cy="1934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等腰三角形 30"/>
          <p:cNvSpPr/>
          <p:nvPr/>
        </p:nvSpPr>
        <p:spPr>
          <a:xfrm rot="16200000" flipH="1">
            <a:off x="8975834" y="4381808"/>
            <a:ext cx="1934072" cy="2480480"/>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6" name="TextBox 7"/>
          <p:cNvSpPr txBox="1"/>
          <p:nvPr/>
        </p:nvSpPr>
        <p:spPr>
          <a:xfrm>
            <a:off x="9071150" y="5144938"/>
            <a:ext cx="1921549" cy="98488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3200" b="1" spc="400" dirty="0">
                <a:solidFill>
                  <a:schemeClr val="tx1">
                    <a:lumMod val="75000"/>
                    <a:lumOff val="25000"/>
                  </a:schemeClr>
                </a:solidFill>
              </a:rPr>
              <a:t>（</a:t>
            </a:r>
            <a:r>
              <a:rPr lang="en-US" altLang="zh-CN" sz="3200" b="1" spc="400" dirty="0">
                <a:solidFill>
                  <a:schemeClr val="tx1">
                    <a:lumMod val="75000"/>
                    <a:lumOff val="25000"/>
                  </a:schemeClr>
                </a:solidFill>
              </a:rPr>
              <a:t>2</a:t>
            </a:r>
            <a:r>
              <a:rPr lang="zh-CN" altLang="en-US" sz="3200" b="1" spc="400" dirty="0">
                <a:solidFill>
                  <a:schemeClr val="tx1">
                    <a:lumMod val="75000"/>
                    <a:lumOff val="25000"/>
                  </a:schemeClr>
                </a:solidFill>
              </a:rPr>
              <a:t>）</a:t>
            </a:r>
            <a:br>
              <a:rPr lang="en-US" altLang="zh-CN" sz="3200" b="1" spc="400" dirty="0">
                <a:solidFill>
                  <a:schemeClr val="tx1">
                    <a:lumMod val="75000"/>
                    <a:lumOff val="25000"/>
                  </a:schemeClr>
                </a:solidFill>
              </a:rPr>
            </a:br>
            <a:r>
              <a:rPr lang="zh-CN" altLang="en-US" sz="3200" b="1" spc="400" dirty="0">
                <a:solidFill>
                  <a:schemeClr val="tx1">
                    <a:lumMod val="75000"/>
                    <a:lumOff val="25000"/>
                  </a:schemeClr>
                </a:solidFill>
              </a:rPr>
              <a:t>约定条款</a:t>
            </a:r>
            <a:endParaRPr lang="zh-CN" altLang="en-US" sz="3200" b="1" spc="400" dirty="0">
              <a:solidFill>
                <a:schemeClr val="tx1">
                  <a:lumMod val="75000"/>
                  <a:lumOff val="25000"/>
                </a:schemeClr>
              </a:solidFill>
            </a:endParaRPr>
          </a:p>
        </p:txBody>
      </p:sp>
      <p:sp>
        <p:nvSpPr>
          <p:cNvPr id="37" name="TextBox 8"/>
          <p:cNvSpPr txBox="1"/>
          <p:nvPr/>
        </p:nvSpPr>
        <p:spPr>
          <a:xfrm>
            <a:off x="1679291" y="5108970"/>
            <a:ext cx="6623874" cy="1200329"/>
          </a:xfrm>
          <a:prstGeom prst="rect">
            <a:avLst/>
          </a:prstGeom>
          <a:noFill/>
        </p:spPr>
        <p:txBody>
          <a:bodyPr wrap="square" lIns="0" tIns="0" rIns="0" bIns="0" rtlCol="0">
            <a:spAutoFit/>
          </a:bodyPr>
          <a:lstStyle/>
          <a:p>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约定条款，即劳动关系当事人或其代表约定劳动合同必须具备的条款。约定条款是法定条款的必要补充，其具备与否，对劳动合同可否依法成立，在一定程度上有决定性作用。</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我国</a:t>
            </a:r>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劳动合同法</a:t>
            </a:r>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b="1" dirty="0">
                <a:solidFill>
                  <a:schemeClr val="tx1">
                    <a:lumMod val="75000"/>
                    <a:lumOff val="25000"/>
                  </a:schemeClr>
                </a:solidFill>
                <a:latin typeface="微软雅黑" panose="020B0503020204020204" pitchFamily="34" charset="-122"/>
                <a:ea typeface="微软雅黑" panose="020B0503020204020204" pitchFamily="34" charset="-122"/>
              </a:rPr>
              <a:t>规定，劳动合同除法定必备条款外，当事人还可以协商约定其他内容。通常有：试用期条款、保密条款和禁止同业竞争条款等，但是，补充条款的约定不能与国家的法律法规相抵触，不能危害国家、组织或个人的利益。</a:t>
            </a:r>
            <a:endPar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四、劳动合同的签订</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605" y="1450866"/>
            <a:ext cx="653260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．劳动合同的订立原则</a:t>
            </a:r>
            <a:endParaRPr lang="zh-CN" altLang="en-US" sz="2800" b="1" dirty="0">
              <a:solidFill>
                <a:schemeClr val="bg1"/>
              </a:solidFill>
            </a:endParaRPr>
          </a:p>
        </p:txBody>
      </p:sp>
      <p:sp>
        <p:nvSpPr>
          <p:cNvPr id="32" name="i$liḋe-Oval 4"/>
          <p:cNvSpPr/>
          <p:nvPr>
            <p:custDataLst>
              <p:tags r:id="rId1"/>
            </p:custDataLst>
          </p:nvPr>
        </p:nvSpPr>
        <p:spPr>
          <a:xfrm>
            <a:off x="7531735" y="3592830"/>
            <a:ext cx="1358265" cy="13582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8" name="i$liḋe-Freeform: Shape 5"/>
          <p:cNvSpPr/>
          <p:nvPr>
            <p:custDataLst>
              <p:tags r:id="rId2"/>
            </p:custDataLst>
          </p:nvPr>
        </p:nvSpPr>
        <p:spPr bwMode="auto">
          <a:xfrm>
            <a:off x="7962265" y="3928110"/>
            <a:ext cx="497205" cy="687705"/>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9" name="i$liḋe-Oval 6"/>
          <p:cNvSpPr/>
          <p:nvPr>
            <p:custDataLst>
              <p:tags r:id="rId3"/>
            </p:custDataLst>
          </p:nvPr>
        </p:nvSpPr>
        <p:spPr>
          <a:xfrm>
            <a:off x="5441315" y="3592830"/>
            <a:ext cx="1358265" cy="13582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0" name="i$liḋe-Freeform: Shape 7"/>
          <p:cNvSpPr/>
          <p:nvPr>
            <p:custDataLst>
              <p:tags r:id="rId4"/>
            </p:custDataLst>
          </p:nvPr>
        </p:nvSpPr>
        <p:spPr bwMode="auto">
          <a:xfrm>
            <a:off x="5763895" y="3940810"/>
            <a:ext cx="713105" cy="66167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1" name="i$liḋe-Oval 8"/>
          <p:cNvSpPr/>
          <p:nvPr>
            <p:custDataLst>
              <p:tags r:id="rId5"/>
            </p:custDataLst>
          </p:nvPr>
        </p:nvSpPr>
        <p:spPr>
          <a:xfrm>
            <a:off x="2985135" y="3592830"/>
            <a:ext cx="1358265" cy="13582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2" name="i$liḋe-Freeform: Shape 9"/>
          <p:cNvSpPr/>
          <p:nvPr>
            <p:custDataLst>
              <p:tags r:id="rId6"/>
            </p:custDataLst>
          </p:nvPr>
        </p:nvSpPr>
        <p:spPr bwMode="auto">
          <a:xfrm>
            <a:off x="3326765" y="3982085"/>
            <a:ext cx="674370" cy="579755"/>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3" name="i$liḋe-Oval 10"/>
          <p:cNvSpPr/>
          <p:nvPr>
            <p:custDataLst>
              <p:tags r:id="rId7"/>
            </p:custDataLst>
          </p:nvPr>
        </p:nvSpPr>
        <p:spPr>
          <a:xfrm>
            <a:off x="902970" y="3615690"/>
            <a:ext cx="1358265" cy="13582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4" name="i$liḋe-Freeform: Shape 11"/>
          <p:cNvSpPr/>
          <p:nvPr>
            <p:custDataLst>
              <p:tags r:id="rId8"/>
            </p:custDataLst>
          </p:nvPr>
        </p:nvSpPr>
        <p:spPr bwMode="auto">
          <a:xfrm>
            <a:off x="1226820" y="3893185"/>
            <a:ext cx="710565" cy="803275"/>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5" name="i$liḋe-Rectangle 12"/>
          <p:cNvSpPr/>
          <p:nvPr>
            <p:custDataLst>
              <p:tags r:id="rId9"/>
            </p:custDataLst>
          </p:nvPr>
        </p:nvSpPr>
        <p:spPr>
          <a:xfrm>
            <a:off x="1024255" y="3185160"/>
            <a:ext cx="1116330" cy="223520"/>
          </a:xfrm>
          <a:prstGeom prst="rect">
            <a:avLst/>
          </a:prstGeom>
        </p:spPr>
        <p:txBody>
          <a:bodyPr wrap="none" lIns="0" tIns="0" rIns="0" bIns="0" anchor="ctr" anchorCtr="0">
            <a:noAutofit/>
          </a:bodyPr>
          <a:lstStyle/>
          <a:p>
            <a:pPr algn="ct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i$liḋe-Rectangle 13"/>
          <p:cNvSpPr/>
          <p:nvPr>
            <p:custDataLst>
              <p:tags r:id="rId10"/>
            </p:custDataLst>
          </p:nvPr>
        </p:nvSpPr>
        <p:spPr>
          <a:xfrm>
            <a:off x="3105785" y="3166110"/>
            <a:ext cx="1116330" cy="223520"/>
          </a:xfrm>
          <a:prstGeom prst="rect">
            <a:avLst/>
          </a:prstGeom>
        </p:spPr>
        <p:txBody>
          <a:bodyPr wrap="none" lIns="0" tIns="0" rIns="0" bIns="0" anchor="ctr" anchorCtr="0">
            <a:noAutofit/>
          </a:bodyPr>
          <a:lstStyle/>
          <a:p>
            <a:pPr algn="ct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i$liḋe-Rectangle 14"/>
          <p:cNvSpPr/>
          <p:nvPr>
            <p:custDataLst>
              <p:tags r:id="rId11"/>
            </p:custDataLst>
          </p:nvPr>
        </p:nvSpPr>
        <p:spPr>
          <a:xfrm>
            <a:off x="5562600" y="3161030"/>
            <a:ext cx="1116330" cy="223520"/>
          </a:xfrm>
          <a:prstGeom prst="rect">
            <a:avLst/>
          </a:prstGeom>
        </p:spPr>
        <p:txBody>
          <a:bodyPr wrap="none" lIns="0" tIns="0" rIns="0" bIns="0" anchor="ctr" anchorCtr="0">
            <a:noAutofit/>
          </a:bodyPr>
          <a:lstStyle/>
          <a:p>
            <a:pPr algn="ct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i$liḋe-Rectangle 15"/>
          <p:cNvSpPr/>
          <p:nvPr>
            <p:custDataLst>
              <p:tags r:id="rId12"/>
            </p:custDataLst>
          </p:nvPr>
        </p:nvSpPr>
        <p:spPr>
          <a:xfrm>
            <a:off x="7652385" y="3168015"/>
            <a:ext cx="1116330" cy="223520"/>
          </a:xfrm>
          <a:prstGeom prst="rect">
            <a:avLst/>
          </a:prstGeom>
        </p:spPr>
        <p:txBody>
          <a:bodyPr wrap="none" lIns="0" tIns="0" rIns="0" bIns="0" anchor="ctr" anchorCtr="0">
            <a:noAutofit/>
          </a:bodyPr>
          <a:lstStyle/>
          <a:p>
            <a:pPr algn="ct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Group 24"/>
          <p:cNvGrpSpPr/>
          <p:nvPr>
            <p:custDataLst>
              <p:tags r:id="rId13"/>
            </p:custDataLst>
          </p:nvPr>
        </p:nvGrpSpPr>
        <p:grpSpPr>
          <a:xfrm rot="0">
            <a:off x="121920" y="5373370"/>
            <a:ext cx="11548744" cy="346075"/>
            <a:chOff x="1768931" y="3635069"/>
            <a:chExt cx="9004128" cy="286181"/>
          </a:xfrm>
        </p:grpSpPr>
        <p:sp>
          <p:nvSpPr>
            <p:cNvPr id="28" name="i$liḋe-TextBox 35"/>
            <p:cNvSpPr txBox="1"/>
            <p:nvPr>
              <p:custDataLst>
                <p:tags r:id="rId14"/>
              </p:custDataLst>
            </p:nvPr>
          </p:nvSpPr>
          <p:spPr bwMode="auto">
            <a:xfrm>
              <a:off x="1768931" y="3638220"/>
              <a:ext cx="2213143" cy="283030"/>
            </a:xfrm>
            <a:prstGeom prst="rect">
              <a:avLst/>
            </a:prstGeom>
            <a:noFill/>
            <a:ln w="9525">
              <a:noFill/>
              <a:miter lim="800000"/>
            </a:ln>
          </p:spPr>
          <p:txBody>
            <a:bodyPr wrap="none" lIns="0" tIns="0" rIns="0" bIns="0" anchor="ctr" anchorCtr="1">
              <a:noAutofit/>
              <a:scene3d>
                <a:camera prst="orthographicFront"/>
                <a:lightRig rig="threePt" dir="t"/>
              </a:scene3d>
              <a:sp3d>
                <a:bevelT w="0" h="0"/>
              </a:sp3d>
            </a:bodyPr>
            <a:lstStyle/>
            <a:p>
              <a:pPr marL="0" lvl="1" algn="ct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合法性</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i$liḋe-TextBox 33"/>
            <p:cNvSpPr txBox="1"/>
            <p:nvPr>
              <p:custDataLst>
                <p:tags r:id="rId15"/>
              </p:custDataLst>
            </p:nvPr>
          </p:nvSpPr>
          <p:spPr bwMode="auto">
            <a:xfrm>
              <a:off x="3522324"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公平性</a:t>
              </a:r>
              <a:endPar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iS1ide-TextBox 31"/>
            <p:cNvSpPr txBox="1"/>
            <p:nvPr>
              <p:custDataLst>
                <p:tags r:id="rId16"/>
              </p:custDataLst>
            </p:nvPr>
          </p:nvSpPr>
          <p:spPr bwMode="auto">
            <a:xfrm>
              <a:off x="5333148"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平等自愿</a:t>
              </a:r>
              <a:endPar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iS1ide-TextBox 29"/>
            <p:cNvSpPr txBox="1"/>
            <p:nvPr>
              <p:custDataLst>
                <p:tags r:id="rId17"/>
              </p:custDataLst>
            </p:nvPr>
          </p:nvSpPr>
          <p:spPr bwMode="auto">
            <a:xfrm>
              <a:off x="6975146"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协商一致</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iS1ide-TextBox 29"/>
            <p:cNvSpPr txBox="1"/>
            <p:nvPr>
              <p:custDataLst>
                <p:tags r:id="rId18"/>
              </p:custDataLst>
            </p:nvPr>
          </p:nvSpPr>
          <p:spPr bwMode="auto">
            <a:xfrm>
              <a:off x="8559916" y="3635069"/>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p>
              <a:pPr marL="0" lvl="1" algn="ctr"/>
              <a:r>
                <a:rPr lang="zh-CN" altLang="en-US" sz="2000" b="1" dirty="0">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诚实信用</a:t>
              </a:r>
              <a:endParaRPr lang="zh-CN" altLang="en-US" sz="2000" b="1" dirty="0">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i$liḋe-Oval 4"/>
          <p:cNvSpPr/>
          <p:nvPr>
            <p:custDataLst>
              <p:tags r:id="rId19"/>
            </p:custDataLst>
          </p:nvPr>
        </p:nvSpPr>
        <p:spPr>
          <a:xfrm>
            <a:off x="9480550" y="3592830"/>
            <a:ext cx="1358265" cy="1358265"/>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i$liḋe-Rectangle 15"/>
          <p:cNvSpPr/>
          <p:nvPr>
            <p:custDataLst>
              <p:tags r:id="rId20"/>
            </p:custDataLst>
          </p:nvPr>
        </p:nvSpPr>
        <p:spPr>
          <a:xfrm>
            <a:off x="9601200" y="3168015"/>
            <a:ext cx="1116330" cy="223520"/>
          </a:xfrm>
          <a:prstGeom prst="rect">
            <a:avLst/>
          </a:prstGeom>
        </p:spPr>
        <p:txBody>
          <a:bodyPr wrap="none" lIns="0" tIns="0" rIns="0" bIns="0" anchor="ctr" anchorCtr="0">
            <a:noAutofit/>
          </a:bodyPr>
          <a:p>
            <a:pPr algn="ct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4"/>
                </a:solidFill>
                <a:latin typeface="Arial" panose="020B0604020202020204" pitchFamily="34" charset="0"/>
                <a:ea typeface="微软雅黑" panose="020B0503020204020204" pitchFamily="34" charset="-122"/>
                <a:sym typeface="Arial" panose="020B0604020202020204" pitchFamily="34" charset="0"/>
              </a:rPr>
              <a:t>5</a:t>
            </a: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custDataLst>
              <p:tags r:id="rId21"/>
            </p:custDataLst>
          </p:nvPr>
        </p:nvGrpSpPr>
        <p:grpSpPr>
          <a:xfrm>
            <a:off x="9840595" y="3919220"/>
            <a:ext cx="694055" cy="661035"/>
            <a:chOff x="2733098" y="4187405"/>
            <a:chExt cx="484675" cy="556238"/>
          </a:xfrm>
          <a:solidFill>
            <a:schemeClr val="bg1"/>
          </a:solidFill>
        </p:grpSpPr>
        <p:sp>
          <p:nvSpPr>
            <p:cNvPr id="60" name="Oval 302"/>
            <p:cNvSpPr>
              <a:spLocks noChangeArrowheads="1"/>
            </p:cNvSpPr>
            <p:nvPr>
              <p:custDataLst>
                <p:tags r:id="rId22"/>
              </p:custDataLst>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1" name="Freeform 303"/>
            <p:cNvSpPr>
              <a:spLocks noEditPoints="1"/>
            </p:cNvSpPr>
            <p:nvPr>
              <p:custDataLst>
                <p:tags r:id="rId23"/>
              </p:custDataLst>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Freeform 304"/>
            <p:cNvSpPr/>
            <p:nvPr>
              <p:custDataLst>
                <p:tags r:id="rId24"/>
              </p:custDataLst>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3" name="Freeform 305"/>
            <p:cNvSpPr/>
            <p:nvPr>
              <p:custDataLst>
                <p:tags r:id="rId25"/>
              </p:custDataLst>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5" name="Freeform 306"/>
            <p:cNvSpPr/>
            <p:nvPr>
              <p:custDataLst>
                <p:tags r:id="rId26"/>
              </p:custDataLst>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6" name="Freeform 307"/>
            <p:cNvSpPr/>
            <p:nvPr>
              <p:custDataLst>
                <p:tags r:id="rId27"/>
              </p:custDataLst>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308"/>
            <p:cNvSpPr/>
            <p:nvPr>
              <p:custDataLst>
                <p:tags r:id="rId28"/>
              </p:custDataLst>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309"/>
            <p:cNvSpPr/>
            <p:nvPr>
              <p:custDataLst>
                <p:tags r:id="rId29"/>
              </p:custDataLst>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310"/>
            <p:cNvSpPr/>
            <p:nvPr>
              <p:custDataLst>
                <p:tags r:id="rId30"/>
              </p:custDataLst>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311"/>
            <p:cNvSpPr/>
            <p:nvPr>
              <p:custDataLst>
                <p:tags r:id="rId31"/>
              </p:custDataLst>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312"/>
            <p:cNvSpPr/>
            <p:nvPr>
              <p:custDataLst>
                <p:tags r:id="rId32"/>
              </p:custDataLst>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2" name="Freeform 313"/>
            <p:cNvSpPr/>
            <p:nvPr>
              <p:custDataLst>
                <p:tags r:id="rId33"/>
              </p:custDataLst>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3" name="Freeform 314"/>
            <p:cNvSpPr/>
            <p:nvPr>
              <p:custDataLst>
                <p:tags r:id="rId34"/>
              </p:custDataLst>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4" name="Freeform 315"/>
            <p:cNvSpPr/>
            <p:nvPr>
              <p:custDataLst>
                <p:tags r:id="rId35"/>
              </p:custDataLst>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Freeform 316"/>
            <p:cNvSpPr/>
            <p:nvPr>
              <p:custDataLst>
                <p:tags r:id="rId36"/>
              </p:custDataLst>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317"/>
            <p:cNvSpPr>
              <a:spLocks noEditPoints="1"/>
            </p:cNvSpPr>
            <p:nvPr>
              <p:custDataLst>
                <p:tags r:id="rId37"/>
              </p:custDataLst>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 name="Oval 318"/>
            <p:cNvSpPr>
              <a:spLocks noChangeArrowheads="1"/>
            </p:cNvSpPr>
            <p:nvPr>
              <p:custDataLst>
                <p:tags r:id="rId38"/>
              </p:custDataLst>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四、劳动合同的签订</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6" name="圆角矩形 29"/>
          <p:cNvSpPr/>
          <p:nvPr/>
        </p:nvSpPr>
        <p:spPr>
          <a:xfrm>
            <a:off x="-436880" y="1450975"/>
            <a:ext cx="8741410"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  2</a:t>
            </a:r>
            <a:r>
              <a:rPr lang="zh-CN" altLang="en-US" sz="2800" b="1" dirty="0">
                <a:solidFill>
                  <a:schemeClr val="bg1"/>
                </a:solidFill>
              </a:rPr>
              <a:t>．与高校毕业生关系密切的劳动合同签订事项</a:t>
            </a:r>
            <a:endParaRPr lang="zh-CN" altLang="en-US" sz="2800" b="1" dirty="0">
              <a:solidFill>
                <a:schemeClr val="bg1"/>
              </a:solidFill>
            </a:endParaRPr>
          </a:p>
        </p:txBody>
      </p:sp>
      <p:grpSp>
        <p:nvGrpSpPr>
          <p:cNvPr id="25" name="组合 24"/>
          <p:cNvGrpSpPr/>
          <p:nvPr/>
        </p:nvGrpSpPr>
        <p:grpSpPr>
          <a:xfrm>
            <a:off x="4161105" y="3036607"/>
            <a:ext cx="2938957" cy="2906857"/>
            <a:chOff x="5133179" y="2309790"/>
            <a:chExt cx="2616200" cy="2587625"/>
          </a:xfrm>
        </p:grpSpPr>
        <p:sp>
          <p:nvSpPr>
            <p:cNvPr id="27" name="任意多边形 16"/>
            <p:cNvSpPr/>
            <p:nvPr/>
          </p:nvSpPr>
          <p:spPr bwMode="auto">
            <a:xfrm rot="9257143">
              <a:off x="6296817" y="4532290"/>
              <a:ext cx="1290637" cy="36512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C00000"/>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17"/>
            <p:cNvSpPr/>
            <p:nvPr/>
          </p:nvSpPr>
          <p:spPr bwMode="auto">
            <a:xfrm rot="12342857">
              <a:off x="5295104" y="4532290"/>
              <a:ext cx="1290638" cy="365125"/>
            </a:xfrm>
            <a:custGeom>
              <a:avLst/>
              <a:gdLst>
                <a:gd name="T0" fmla="*/ 0 w 2085975"/>
                <a:gd name="T1" fmla="*/ 0 h 590550"/>
                <a:gd name="T2" fmla="*/ 1290638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019EAF"/>
            </a:solidFill>
            <a:ln>
              <a:solidFill>
                <a:srgbClr val="019EAF"/>
              </a:solid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任意多边形 18"/>
            <p:cNvSpPr/>
            <p:nvPr/>
          </p:nvSpPr>
          <p:spPr bwMode="auto">
            <a:xfrm rot="15428571">
              <a:off x="4670423" y="3748859"/>
              <a:ext cx="1290637" cy="36512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FFA109"/>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任意多边形 19"/>
            <p:cNvSpPr/>
            <p:nvPr/>
          </p:nvSpPr>
          <p:spPr bwMode="auto">
            <a:xfrm rot="18514285">
              <a:off x="4893467" y="2771752"/>
              <a:ext cx="1289050" cy="36512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A1C92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任意多边形 20"/>
            <p:cNvSpPr/>
            <p:nvPr/>
          </p:nvSpPr>
          <p:spPr bwMode="auto">
            <a:xfrm>
              <a:off x="5796754" y="2336778"/>
              <a:ext cx="1289050" cy="36512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3333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任意多边形 21"/>
            <p:cNvSpPr/>
            <p:nvPr/>
          </p:nvSpPr>
          <p:spPr bwMode="auto">
            <a:xfrm rot="3085714">
              <a:off x="6700042" y="2771752"/>
              <a:ext cx="1289050" cy="36512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96009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任意多边形 22"/>
            <p:cNvSpPr/>
            <p:nvPr/>
          </p:nvSpPr>
          <p:spPr bwMode="auto">
            <a:xfrm rot="6171428">
              <a:off x="6921498" y="3748859"/>
              <a:ext cx="1290637" cy="36512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FFC000"/>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矩形 35"/>
            <p:cNvSpPr>
              <a:spLocks noChangeArrowheads="1"/>
            </p:cNvSpPr>
            <p:nvPr/>
          </p:nvSpPr>
          <p:spPr bwMode="auto">
            <a:xfrm>
              <a:off x="5716585" y="3400228"/>
              <a:ext cx="1449388" cy="95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a:solidFill>
                    <a:srgbClr val="3333FF"/>
                  </a:solidFill>
                  <a:latin typeface="微软雅黑" panose="020B0503020204020204" pitchFamily="34" charset="-122"/>
                  <a:ea typeface="微软雅黑" panose="020B0503020204020204" pitchFamily="34" charset="-122"/>
                </a:rPr>
                <a:t>注意事项</a:t>
              </a:r>
              <a:endParaRPr lang="zh-CN" altLang="en-US" sz="3200" b="1" dirty="0">
                <a:solidFill>
                  <a:srgbClr val="3333FF"/>
                </a:solidFill>
                <a:latin typeface="微软雅黑" panose="020B0503020204020204" pitchFamily="34" charset="-122"/>
                <a:ea typeface="微软雅黑" panose="020B0503020204020204" pitchFamily="34" charset="-122"/>
              </a:endParaRPr>
            </a:p>
          </p:txBody>
        </p:sp>
      </p:grpSp>
      <p:sp>
        <p:nvSpPr>
          <p:cNvPr id="37" name="is1ide-TextBox 44"/>
          <p:cNvSpPr txBox="1"/>
          <p:nvPr/>
        </p:nvSpPr>
        <p:spPr bwMode="auto">
          <a:xfrm>
            <a:off x="4005113" y="2569794"/>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algn="r">
              <a:buClr>
                <a:prstClr val="white"/>
              </a:buClr>
              <a:defRPr sz="2000" b="1"/>
            </a:lvl1pPr>
          </a:lstStyle>
          <a:p>
            <a:pPr algn="ctr"/>
            <a:r>
              <a:rPr lang="zh-CN" altLang="en-US" dirty="0"/>
              <a:t>（</a:t>
            </a:r>
            <a:r>
              <a:rPr lang="en-US" altLang="zh-CN" dirty="0"/>
              <a:t>1</a:t>
            </a:r>
            <a:r>
              <a:rPr lang="zh-CN" altLang="en-US" dirty="0"/>
              <a:t>）必须签订劳动合同</a:t>
            </a:r>
            <a:endParaRPr lang="zh-CN" altLang="en-US" dirty="0">
              <a:sym typeface="Arial" panose="020B0604020202020204" pitchFamily="34" charset="0"/>
            </a:endParaRPr>
          </a:p>
        </p:txBody>
      </p:sp>
      <p:sp>
        <p:nvSpPr>
          <p:cNvPr id="49" name="is1ide-TextBox 44"/>
          <p:cNvSpPr txBox="1"/>
          <p:nvPr/>
        </p:nvSpPr>
        <p:spPr bwMode="auto">
          <a:xfrm>
            <a:off x="7263008" y="3499904"/>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zh-CN" altLang="en-US" sz="2000" b="1" dirty="0">
                <a:solidFill>
                  <a:schemeClr val="tx1"/>
                </a:solidFill>
              </a:rPr>
              <a:t>（</a:t>
            </a:r>
            <a:r>
              <a:rPr lang="en-US" altLang="zh-CN" sz="2000" b="1" dirty="0">
                <a:solidFill>
                  <a:schemeClr val="tx1"/>
                </a:solidFill>
              </a:rPr>
              <a:t>2</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个人权利保护</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is1ide-TextBox 44"/>
          <p:cNvSpPr txBox="1"/>
          <p:nvPr/>
        </p:nvSpPr>
        <p:spPr bwMode="auto">
          <a:xfrm>
            <a:off x="8304999" y="4973419"/>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zh-CN" altLang="en-US" sz="2000" b="1" dirty="0"/>
              <a:t>（</a:t>
            </a:r>
            <a:r>
              <a:rPr lang="en-US" altLang="zh-CN" sz="2000" b="1" dirty="0"/>
              <a:t>3</a:t>
            </a:r>
            <a:r>
              <a:rPr lang="zh-CN" altLang="en-US" sz="2000" b="1" dirty="0"/>
              <a:t>）不得要求提供担保或收取财物</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is1ide-TextBox 44"/>
          <p:cNvSpPr txBox="1"/>
          <p:nvPr/>
        </p:nvSpPr>
        <p:spPr bwMode="auto">
          <a:xfrm>
            <a:off x="6130942" y="6165070"/>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zh-CN" altLang="en-US" sz="2000" b="1" dirty="0"/>
              <a:t>（</a:t>
            </a:r>
            <a:r>
              <a:rPr lang="en-US" altLang="zh-CN" sz="2000" b="1" dirty="0"/>
              <a:t>4</a:t>
            </a:r>
            <a:r>
              <a:rPr lang="zh-CN" altLang="en-US" sz="2000" b="1" dirty="0"/>
              <a:t>）同工同酬</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is1ide-TextBox 44"/>
          <p:cNvSpPr txBox="1"/>
          <p:nvPr/>
        </p:nvSpPr>
        <p:spPr bwMode="auto">
          <a:xfrm>
            <a:off x="2845963" y="6071268"/>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zh-CN" altLang="en-US" sz="2000" b="1" dirty="0"/>
              <a:t>（</a:t>
            </a:r>
            <a:r>
              <a:rPr lang="en-US" altLang="zh-CN" sz="2000" b="1" dirty="0"/>
              <a:t>5</a:t>
            </a:r>
            <a:r>
              <a:rPr lang="zh-CN" altLang="en-US" sz="2000" b="1" dirty="0"/>
              <a:t>）关于试用期</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is1ide-TextBox 44"/>
          <p:cNvSpPr txBox="1"/>
          <p:nvPr/>
        </p:nvSpPr>
        <p:spPr bwMode="auto">
          <a:xfrm>
            <a:off x="1088390" y="4074160"/>
            <a:ext cx="3237230" cy="1536700"/>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zh-CN" altLang="en-US" sz="2000" b="1" dirty="0"/>
              <a:t>（</a:t>
            </a:r>
            <a:r>
              <a:rPr lang="en-US" altLang="zh-CN" sz="2000" b="1" dirty="0"/>
              <a:t>6</a:t>
            </a:r>
            <a:r>
              <a:rPr lang="zh-CN" altLang="en-US" sz="2000" b="1" dirty="0"/>
              <a:t>）关于违约金</a:t>
            </a:r>
            <a:endParaRPr lang="zh-CN" altLang="en-US" sz="2000" b="1" dirty="0"/>
          </a:p>
          <a:p>
            <a:pPr algn="ctr">
              <a:buClr>
                <a:prstClr val="white"/>
              </a:buClr>
              <a:defRPr/>
            </a:pPr>
            <a:endParaRPr lang="zh-CN" altLang="en-US" sz="2000" b="1" dirty="0"/>
          </a:p>
          <a:p>
            <a:pPr algn="ctr">
              <a:buClr>
                <a:prstClr val="white"/>
              </a:buClr>
              <a:defRPr/>
            </a:pPr>
            <a:r>
              <a:rPr lang="en-US" altLang="zh-CN" sz="2000" dirty="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rPr>
              <a:t>在培训服务期中约定违约金</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buClr>
                <a:prstClr val="white"/>
              </a:buClr>
              <a:defRPr/>
            </a:pPr>
            <a:r>
              <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rPr>
              <a:t>在竞业限制中约定违约金</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87322"/>
            <a:ext cx="6567824" cy="584775"/>
          </a:xfrm>
          <a:prstGeom prst="rect">
            <a:avLst/>
          </a:prstGeom>
          <a:solidFill>
            <a:schemeClr val="accent1"/>
          </a:solidFill>
        </p:spPr>
        <p:txBody>
          <a:bodyPr wrap="none">
            <a:spAutoFit/>
          </a:bodyPr>
          <a:lstStyle/>
          <a:p>
            <a:r>
              <a:rPr lang="zh-CN" altLang="en-US" sz="3200" dirty="0">
                <a:solidFill>
                  <a:schemeClr val="bg1"/>
                </a:solidFill>
              </a:rPr>
              <a:t>第一节  大学生就业权益与自我保护</a:t>
            </a:r>
            <a:endParaRPr lang="zh-CN" altLang="en-US" sz="3200" dirty="0">
              <a:solidFill>
                <a:schemeClr val="bg1"/>
              </a:solidFill>
            </a:endParaRPr>
          </a:p>
        </p:txBody>
      </p:sp>
      <p:sp>
        <p:nvSpPr>
          <p:cNvPr id="8" name="矩形 7"/>
          <p:cNvSpPr/>
          <p:nvPr/>
        </p:nvSpPr>
        <p:spPr>
          <a:xfrm>
            <a:off x="5370093" y="2632453"/>
            <a:ext cx="5747086" cy="584775"/>
          </a:xfrm>
          <a:prstGeom prst="rect">
            <a:avLst/>
          </a:prstGeom>
          <a:solidFill>
            <a:schemeClr val="bg1"/>
          </a:solidFill>
        </p:spPr>
        <p:txBody>
          <a:bodyPr wrap="none">
            <a:spAutoFit/>
          </a:bodyPr>
          <a:lstStyle/>
          <a:p>
            <a:r>
              <a:rPr lang="zh-CN" altLang="en-US" sz="3200" dirty="0"/>
              <a:t>第二节  大学生就业的法律保障</a:t>
            </a:r>
            <a:endParaRPr lang="zh-CN" altLang="en-US" sz="3200" dirty="0"/>
          </a:p>
        </p:txBody>
      </p:sp>
      <p:sp>
        <p:nvSpPr>
          <p:cNvPr id="10" name="矩形 9"/>
          <p:cNvSpPr/>
          <p:nvPr/>
        </p:nvSpPr>
        <p:spPr>
          <a:xfrm>
            <a:off x="5370093" y="3565081"/>
            <a:ext cx="5336717" cy="584775"/>
          </a:xfrm>
          <a:prstGeom prst="rect">
            <a:avLst/>
          </a:prstGeom>
        </p:spPr>
        <p:txBody>
          <a:bodyPr wrap="none">
            <a:spAutoFit/>
          </a:bodyPr>
          <a:lstStyle/>
          <a:p>
            <a:r>
              <a:rPr lang="zh-CN" altLang="en-US" sz="3200" dirty="0"/>
              <a:t>第三节  违约责任与劳动争议</a:t>
            </a:r>
            <a:endParaRPr lang="zh-CN" altLang="en-US" sz="3200" dirty="0"/>
          </a:p>
        </p:txBody>
      </p:sp>
      <p:sp>
        <p:nvSpPr>
          <p:cNvPr id="13" name="double-left-arrows_45721"/>
          <p:cNvSpPr>
            <a:spLocks noChangeAspect="1"/>
          </p:cNvSpPr>
          <p:nvPr/>
        </p:nvSpPr>
        <p:spPr bwMode="auto">
          <a:xfrm flipH="1">
            <a:off x="4596663" y="153209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4603941"/>
            <a:ext cx="5285740" cy="583565"/>
          </a:xfrm>
          <a:prstGeom prst="rect">
            <a:avLst/>
          </a:prstGeom>
        </p:spPr>
        <p:txBody>
          <a:bodyPr wrap="none">
            <a:spAutoFit/>
          </a:bodyPr>
          <a:p>
            <a:pPr algn="l"/>
            <a:r>
              <a:rPr lang="zh-CN" altLang="en-US" sz="3200" dirty="0"/>
              <a:t>第四节  大学生常见就业陷阱</a:t>
            </a:r>
            <a:endParaRPr lang="zh-CN" altLang="en-US" sz="3200" dirty="0"/>
          </a:p>
        </p:txBody>
      </p:sp>
      <p:sp>
        <p:nvSpPr>
          <p:cNvPr id="3" name="矩形 2"/>
          <p:cNvSpPr/>
          <p:nvPr/>
        </p:nvSpPr>
        <p:spPr>
          <a:xfrm>
            <a:off x="5370093" y="5505006"/>
            <a:ext cx="5716270" cy="1076325"/>
          </a:xfrm>
          <a:prstGeom prst="rect">
            <a:avLst/>
          </a:prstGeom>
        </p:spPr>
        <p:txBody>
          <a:bodyPr wrap="none">
            <a:spAutoFit/>
          </a:bodyPr>
          <a:p>
            <a:pPr algn="l"/>
            <a:r>
              <a:rPr lang="zh-CN" altLang="en-US" sz="3200" dirty="0"/>
              <a:t>第五节  课堂实践</a:t>
            </a:r>
            <a:r>
              <a:rPr lang="en-US" altLang="zh-CN" sz="3200" dirty="0"/>
              <a:t>——</a:t>
            </a:r>
            <a:endParaRPr lang="en-US" altLang="zh-CN" sz="3200" dirty="0"/>
          </a:p>
          <a:p>
            <a:pPr algn="l"/>
            <a:r>
              <a:rPr lang="en-US" altLang="zh-CN" sz="3200" dirty="0"/>
              <a:t>             </a:t>
            </a:r>
            <a:r>
              <a:rPr lang="zh-CN" altLang="en-US" sz="3200" dirty="0"/>
              <a:t>解析劳动合同纠纷案例</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15847"/>
            <a:ext cx="6567824" cy="584775"/>
          </a:xfrm>
          <a:prstGeom prst="rect">
            <a:avLst/>
          </a:prstGeom>
        </p:spPr>
        <p:txBody>
          <a:bodyPr wrap="none">
            <a:spAutoFit/>
          </a:bodyPr>
          <a:lstStyle/>
          <a:p>
            <a:r>
              <a:rPr lang="zh-CN" altLang="en-US" sz="3200" dirty="0"/>
              <a:t>第一节  大学生就业权益与自我保护</a:t>
            </a:r>
            <a:endParaRPr lang="zh-CN" altLang="en-US" sz="3200" dirty="0"/>
          </a:p>
        </p:txBody>
      </p:sp>
      <p:sp>
        <p:nvSpPr>
          <p:cNvPr id="8" name="矩形 7"/>
          <p:cNvSpPr/>
          <p:nvPr/>
        </p:nvSpPr>
        <p:spPr>
          <a:xfrm>
            <a:off x="5370093" y="2240658"/>
            <a:ext cx="5747086" cy="584775"/>
          </a:xfrm>
          <a:prstGeom prst="rect">
            <a:avLst/>
          </a:prstGeom>
        </p:spPr>
        <p:txBody>
          <a:bodyPr wrap="none">
            <a:spAutoFit/>
          </a:bodyPr>
          <a:lstStyle/>
          <a:p>
            <a:r>
              <a:rPr lang="zh-CN" altLang="en-US" sz="3200" dirty="0"/>
              <a:t>第二节  大学生就业的法律保障</a:t>
            </a:r>
            <a:endParaRPr lang="zh-CN" altLang="en-US" sz="3200" dirty="0"/>
          </a:p>
        </p:txBody>
      </p:sp>
      <p:sp>
        <p:nvSpPr>
          <p:cNvPr id="10" name="矩形 9"/>
          <p:cNvSpPr/>
          <p:nvPr/>
        </p:nvSpPr>
        <p:spPr>
          <a:xfrm>
            <a:off x="5370093" y="3377756"/>
            <a:ext cx="5336717" cy="584775"/>
          </a:xfrm>
          <a:prstGeom prst="rect">
            <a:avLst/>
          </a:prstGeom>
          <a:solidFill>
            <a:schemeClr val="accent1"/>
          </a:solidFill>
        </p:spPr>
        <p:txBody>
          <a:bodyPr wrap="none">
            <a:spAutoFit/>
          </a:bodyPr>
          <a:lstStyle/>
          <a:p>
            <a:r>
              <a:rPr lang="zh-CN" altLang="en-US" sz="3200" dirty="0">
                <a:solidFill>
                  <a:schemeClr val="bg1"/>
                </a:solidFill>
              </a:rPr>
              <a:t>第三节  违约责任与劳动争议</a:t>
            </a:r>
            <a:endParaRPr lang="zh-CN" altLang="en-US" sz="3200" dirty="0">
              <a:solidFill>
                <a:schemeClr val="bg1"/>
              </a:solidFill>
            </a:endParaRPr>
          </a:p>
        </p:txBody>
      </p:sp>
      <p:sp>
        <p:nvSpPr>
          <p:cNvPr id="13" name="double-left-arrows_45721"/>
          <p:cNvSpPr>
            <a:spLocks noChangeAspect="1"/>
          </p:cNvSpPr>
          <p:nvPr/>
        </p:nvSpPr>
        <p:spPr bwMode="auto">
          <a:xfrm flipH="1">
            <a:off x="4596663" y="346730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3" name="矩形 2"/>
          <p:cNvSpPr/>
          <p:nvPr/>
        </p:nvSpPr>
        <p:spPr>
          <a:xfrm>
            <a:off x="5370093" y="4550601"/>
            <a:ext cx="5285740" cy="583565"/>
          </a:xfrm>
          <a:prstGeom prst="rect">
            <a:avLst/>
          </a:prstGeom>
        </p:spPr>
        <p:txBody>
          <a:bodyPr wrap="none">
            <a:spAutoFit/>
          </a:bodyPr>
          <a:p>
            <a:pPr algn="l"/>
            <a:r>
              <a:rPr lang="zh-CN" altLang="en-US" sz="3200" dirty="0"/>
              <a:t>第四节  大学生常见就业陷阱</a:t>
            </a:r>
            <a:endParaRPr lang="zh-CN" altLang="en-US" sz="3200" dirty="0"/>
          </a:p>
        </p:txBody>
      </p:sp>
      <p:sp>
        <p:nvSpPr>
          <p:cNvPr id="4" name="矩形 3"/>
          <p:cNvSpPr/>
          <p:nvPr/>
        </p:nvSpPr>
        <p:spPr>
          <a:xfrm>
            <a:off x="5370093" y="5451666"/>
            <a:ext cx="5716270" cy="1076325"/>
          </a:xfrm>
          <a:prstGeom prst="rect">
            <a:avLst/>
          </a:prstGeom>
        </p:spPr>
        <p:txBody>
          <a:bodyPr wrap="none">
            <a:spAutoFit/>
          </a:bodyPr>
          <a:p>
            <a:pPr algn="l"/>
            <a:r>
              <a:rPr lang="zh-CN" altLang="en-US" sz="3200" dirty="0"/>
              <a:t>第五节  课堂实践</a:t>
            </a:r>
            <a:r>
              <a:rPr lang="en-US" altLang="zh-CN" sz="3200" dirty="0"/>
              <a:t>——</a:t>
            </a:r>
            <a:endParaRPr lang="en-US" altLang="zh-CN" sz="3200" dirty="0"/>
          </a:p>
          <a:p>
            <a:pPr algn="l"/>
            <a:r>
              <a:rPr lang="en-US" altLang="zh-CN" sz="3200" dirty="0"/>
              <a:t>             </a:t>
            </a:r>
            <a:r>
              <a:rPr lang="zh-CN" altLang="en-US" sz="3200" dirty="0"/>
              <a:t>解析劳动合同纠纷案例</a:t>
            </a:r>
            <a:endParaRPr lang="zh-CN" alt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a:t>
            </a:r>
            <a:r>
              <a:rPr lang="zh-CN" altLang="en-US" dirty="0"/>
              <a:t>就业协议书</a:t>
            </a:r>
            <a:r>
              <a:rPr lang="en-US" altLang="zh-CN" dirty="0"/>
              <a:t>》</a:t>
            </a:r>
            <a:r>
              <a:rPr lang="zh-CN" altLang="en-US" dirty="0"/>
              <a:t>争议解决办法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542434"/>
            <a:ext cx="11052400" cy="1198880"/>
          </a:xfrm>
          <a:prstGeom prst="rect">
            <a:avLst/>
          </a:prstGeom>
          <a:noFill/>
        </p:spPr>
        <p:txBody>
          <a:bodyPr wrap="square" rtlCol="0">
            <a:spAutoFit/>
          </a:bodyPr>
          <a:lstStyle/>
          <a:p>
            <a:pPr indent="457200" algn="just">
              <a:lnSpc>
                <a:spcPct val="150000"/>
              </a:lnSpc>
            </a:pPr>
            <a:r>
              <a:rPr lang="en-US" altLang="zh-CN" sz="2400" dirty="0"/>
              <a:t>  </a:t>
            </a:r>
            <a:r>
              <a:rPr lang="zh-CN" altLang="en-US" sz="2400" dirty="0"/>
              <a:t>国家还没有明确的关于解决</a:t>
            </a:r>
            <a:r>
              <a:rPr lang="en-US" altLang="zh-CN" sz="2400" dirty="0"/>
              <a:t>《</a:t>
            </a:r>
            <a:r>
              <a:rPr lang="zh-CN" altLang="en-US" sz="2400" dirty="0"/>
              <a:t>就业协议书</a:t>
            </a:r>
            <a:r>
              <a:rPr lang="en-US" altLang="zh-CN" sz="2400" dirty="0"/>
              <a:t>》</a:t>
            </a:r>
            <a:r>
              <a:rPr lang="zh-CN" altLang="en-US" sz="2400" dirty="0"/>
              <a:t>争议的法律规定。但在实践中解决</a:t>
            </a:r>
            <a:r>
              <a:rPr lang="en-US" altLang="zh-CN" sz="2400" dirty="0"/>
              <a:t>《</a:t>
            </a:r>
            <a:r>
              <a:rPr lang="zh-CN" altLang="en-US" sz="2400" dirty="0"/>
              <a:t>就业协议书</a:t>
            </a:r>
            <a:r>
              <a:rPr lang="en-US" altLang="zh-CN" sz="2400" dirty="0"/>
              <a:t>》</a:t>
            </a:r>
            <a:r>
              <a:rPr lang="zh-CN" altLang="en-US" sz="2400" dirty="0"/>
              <a:t>争议的主要办法有以下</a:t>
            </a:r>
            <a:r>
              <a:rPr lang="en-US" altLang="zh-CN" sz="2400" dirty="0"/>
              <a:t>3</a:t>
            </a:r>
            <a:r>
              <a:rPr lang="zh-CN" altLang="en-US" sz="2400" dirty="0"/>
              <a:t>种。</a:t>
            </a:r>
            <a:endParaRPr lang="zh-CN" altLang="en-US" sz="2400" dirty="0"/>
          </a:p>
        </p:txBody>
      </p:sp>
      <p:grpSp>
        <p:nvGrpSpPr>
          <p:cNvPr id="8" name="组合 7"/>
          <p:cNvGrpSpPr/>
          <p:nvPr/>
        </p:nvGrpSpPr>
        <p:grpSpPr>
          <a:xfrm>
            <a:off x="202019" y="3207993"/>
            <a:ext cx="11285070" cy="2829686"/>
            <a:chOff x="-2550429" y="1271687"/>
            <a:chExt cx="17072890" cy="4280958"/>
          </a:xfrm>
        </p:grpSpPr>
        <p:grpSp>
          <p:nvGrpSpPr>
            <p:cNvPr id="9" name="组合 8"/>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59" name="任意多边形 22"/>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0" name="任意多边形 23"/>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1" name="任意多边形 4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10"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1"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2"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3" name="椭圆 12"/>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4" name="文本框 13"/>
            <p:cNvSpPr txBox="1"/>
            <p:nvPr/>
          </p:nvSpPr>
          <p:spPr>
            <a:xfrm>
              <a:off x="4197991" y="3046771"/>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5" name="文本框 14"/>
            <p:cNvSpPr txBox="1"/>
            <p:nvPr/>
          </p:nvSpPr>
          <p:spPr>
            <a:xfrm>
              <a:off x="6050007" y="1975612"/>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6" name="文本框 15"/>
            <p:cNvSpPr txBox="1"/>
            <p:nvPr/>
          </p:nvSpPr>
          <p:spPr>
            <a:xfrm>
              <a:off x="6050007" y="4108436"/>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7"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18"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19"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20" name="组合 19"/>
            <p:cNvGrpSpPr/>
            <p:nvPr/>
          </p:nvGrpSpPr>
          <p:grpSpPr>
            <a:xfrm>
              <a:off x="4742609" y="4882142"/>
              <a:ext cx="441400" cy="363475"/>
              <a:chOff x="7623010" y="5580803"/>
              <a:chExt cx="645918" cy="532165"/>
            </a:xfrm>
            <a:solidFill>
              <a:schemeClr val="accent3"/>
            </a:solidFill>
          </p:grpSpPr>
          <p:sp>
            <p:nvSpPr>
              <p:cNvPr id="53"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4"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5"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6"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7"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21" name="组合 20"/>
            <p:cNvGrpSpPr/>
            <p:nvPr/>
          </p:nvGrpSpPr>
          <p:grpSpPr>
            <a:xfrm>
              <a:off x="7634420" y="3277724"/>
              <a:ext cx="447656" cy="320608"/>
              <a:chOff x="9335872" y="5612184"/>
              <a:chExt cx="655071" cy="469403"/>
            </a:xfrm>
            <a:solidFill>
              <a:schemeClr val="accent2"/>
            </a:solidFill>
          </p:grpSpPr>
          <p:sp>
            <p:nvSpPr>
              <p:cNvPr id="4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a:off x="4782633" y="1574530"/>
              <a:ext cx="365450" cy="361689"/>
              <a:chOff x="11048734" y="5583418"/>
              <a:chExt cx="534778" cy="529549"/>
            </a:xfrm>
            <a:solidFill>
              <a:schemeClr val="accent1"/>
            </a:solidFill>
          </p:grpSpPr>
          <p:sp>
            <p:nvSpPr>
              <p:cNvPr id="38"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9"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0"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1"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2"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3"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4"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5"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6"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23" name="文本框 22"/>
            <p:cNvSpPr txBox="1"/>
            <p:nvPr/>
          </p:nvSpPr>
          <p:spPr bwMode="auto">
            <a:xfrm flipH="1">
              <a:off x="8231790" y="1519990"/>
              <a:ext cx="6290671" cy="1257194"/>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学校或当地省级毕业生就业主管部门与用人单位协调解决</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4" name="文本框 23"/>
            <p:cNvSpPr txBox="1"/>
            <p:nvPr/>
          </p:nvSpPr>
          <p:spPr bwMode="auto">
            <a:xfrm>
              <a:off x="-2550429" y="3349840"/>
              <a:ext cx="6039788" cy="698441"/>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大学生与用人单位协商解决</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25" name="文本框 24"/>
            <p:cNvSpPr txBox="1"/>
            <p:nvPr/>
          </p:nvSpPr>
          <p:spPr bwMode="auto">
            <a:xfrm>
              <a:off x="9097276" y="4564179"/>
              <a:ext cx="4513046" cy="698441"/>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通过法律途径解决</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2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8"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9"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二、劳动合同争议解决办法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3" name="文本框 43"/>
          <p:cNvSpPr txBox="1"/>
          <p:nvPr/>
        </p:nvSpPr>
        <p:spPr>
          <a:xfrm>
            <a:off x="534011" y="1173931"/>
            <a:ext cx="10616648" cy="1134413"/>
          </a:xfrm>
          <a:prstGeom prst="rect">
            <a:avLst/>
          </a:prstGeom>
          <a:noFill/>
        </p:spPr>
        <p:txBody>
          <a:bodyPr wrap="square" rtlCol="0">
            <a:spAutoFit/>
          </a:bodyPr>
          <a:lstStyle/>
          <a:p>
            <a:pPr indent="457200" algn="just">
              <a:lnSpc>
                <a:spcPct val="150000"/>
              </a:lnSpc>
            </a:pPr>
            <a:r>
              <a:rPr lang="zh-CN" altLang="en-US" sz="2400" dirty="0"/>
              <a:t>劳动合同争议是指用人单位与劳动者之间由于劳动合同发生的争议，一般包括如下</a:t>
            </a:r>
            <a:r>
              <a:rPr lang="en-US" altLang="zh-CN" sz="2400" dirty="0"/>
              <a:t>4</a:t>
            </a:r>
            <a:r>
              <a:rPr lang="zh-CN" altLang="en-US" sz="2400" dirty="0"/>
              <a:t>类。</a:t>
            </a:r>
            <a:endParaRPr lang="zh-CN" altLang="en-US" sz="2400" dirty="0"/>
          </a:p>
        </p:txBody>
      </p:sp>
      <p:grpSp>
        <p:nvGrpSpPr>
          <p:cNvPr id="64" name="e8066064-0b4e-4747-9412-2aa624795e92"/>
          <p:cNvGrpSpPr>
            <a:grpSpLocks noChangeAspect="1"/>
          </p:cNvGrpSpPr>
          <p:nvPr/>
        </p:nvGrpSpPr>
        <p:grpSpPr>
          <a:xfrm>
            <a:off x="2298305" y="2499768"/>
            <a:ext cx="7263807" cy="3907530"/>
            <a:chOff x="2492194" y="1819284"/>
            <a:chExt cx="7263807" cy="3907530"/>
          </a:xfrm>
        </p:grpSpPr>
        <p:sp>
          <p:nvSpPr>
            <p:cNvPr id="65" name="íṡľíḍè-Oval 60"/>
            <p:cNvSpPr/>
            <p:nvPr/>
          </p:nvSpPr>
          <p:spPr bwMode="auto">
            <a:xfrm>
              <a:off x="6644826" y="4137559"/>
              <a:ext cx="1589256" cy="1589255"/>
            </a:xfrm>
            <a:prstGeom prst="ellipse">
              <a:avLst/>
            </a:prstGeom>
            <a:solidFill>
              <a:schemeClr val="accent4"/>
            </a:solidFill>
            <a:ln w="19050">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66" name="íṡľíḍè-Oval 61"/>
            <p:cNvSpPr/>
            <p:nvPr/>
          </p:nvSpPr>
          <p:spPr bwMode="auto">
            <a:xfrm>
              <a:off x="4014113" y="4137559"/>
              <a:ext cx="1589256" cy="1589255"/>
            </a:xfrm>
            <a:prstGeom prst="ellipse">
              <a:avLst/>
            </a:prstGeom>
            <a:solidFill>
              <a:schemeClr val="accent5"/>
            </a:solidFill>
            <a:ln w="19050">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67" name="íṡľíḍè-Oval 62"/>
            <p:cNvSpPr/>
            <p:nvPr/>
          </p:nvSpPr>
          <p:spPr bwMode="auto">
            <a:xfrm>
              <a:off x="6644826" y="1819284"/>
              <a:ext cx="1589256" cy="1589255"/>
            </a:xfrm>
            <a:prstGeom prst="ellipse">
              <a:avLst/>
            </a:prstGeom>
            <a:solidFill>
              <a:schemeClr val="accent3"/>
            </a:solidFill>
            <a:ln w="19050">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68" name="íṡľíḍè-Oval 63"/>
            <p:cNvSpPr/>
            <p:nvPr/>
          </p:nvSpPr>
          <p:spPr bwMode="auto">
            <a:xfrm>
              <a:off x="4014113" y="1819284"/>
              <a:ext cx="1589256" cy="1589255"/>
            </a:xfrm>
            <a:prstGeom prst="ellipse">
              <a:avLst/>
            </a:prstGeom>
            <a:solidFill>
              <a:schemeClr val="accent2"/>
            </a:solidFill>
            <a:ln w="19050">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69" name="íṡľíḍè-Oval 64"/>
            <p:cNvSpPr/>
            <p:nvPr/>
          </p:nvSpPr>
          <p:spPr bwMode="auto">
            <a:xfrm>
              <a:off x="4953698" y="2591675"/>
              <a:ext cx="2340799" cy="2340799"/>
            </a:xfrm>
            <a:prstGeom prst="ellipse">
              <a:avLst/>
            </a:prstGeom>
            <a:solidFill>
              <a:schemeClr val="accent1"/>
            </a:solidFill>
            <a:ln w="76200">
              <a:solidFill>
                <a:schemeClr val="bg1"/>
              </a:solid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grpSp>
          <p:nvGrpSpPr>
            <p:cNvPr id="70" name="Group 65"/>
            <p:cNvGrpSpPr/>
            <p:nvPr/>
          </p:nvGrpSpPr>
          <p:grpSpPr>
            <a:xfrm>
              <a:off x="5628553" y="3065475"/>
              <a:ext cx="991105" cy="1393202"/>
              <a:chOff x="1939926" y="1295399"/>
              <a:chExt cx="277813" cy="390525"/>
            </a:xfrm>
            <a:solidFill>
              <a:schemeClr val="bg1"/>
            </a:solidFill>
          </p:grpSpPr>
          <p:sp>
            <p:nvSpPr>
              <p:cNvPr id="113" name="íṡľíḍè-Oval 66"/>
              <p:cNvSpPr/>
              <p:nvPr/>
            </p:nvSpPr>
            <p:spPr bwMode="auto">
              <a:xfrm>
                <a:off x="2027238" y="1295399"/>
                <a:ext cx="100013" cy="101600"/>
              </a:xfrm>
              <a:prstGeom prst="ellipse">
                <a:avLst/>
              </a:prstGeom>
              <a:grpFill/>
              <a:ln w="9525">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14" name="íṡľíḍè-Freeform: Shape 67"/>
              <p:cNvSpPr/>
              <p:nvPr/>
            </p:nvSpPr>
            <p:spPr bwMode="auto">
              <a:xfrm>
                <a:off x="1981201" y="1412874"/>
                <a:ext cx="195263" cy="109538"/>
              </a:xfrm>
              <a:custGeom>
                <a:avLst/>
                <a:gdLst/>
                <a:ahLst/>
                <a:cxnLst>
                  <a:cxn ang="0">
                    <a:pos x="51" y="35"/>
                  </a:cxn>
                  <a:cxn ang="0">
                    <a:pos x="44" y="42"/>
                  </a:cxn>
                  <a:cxn ang="0">
                    <a:pos x="41" y="42"/>
                  </a:cxn>
                  <a:cxn ang="0">
                    <a:pos x="34" y="35"/>
                  </a:cxn>
                  <a:cxn ang="0">
                    <a:pos x="33" y="32"/>
                  </a:cxn>
                  <a:cxn ang="0">
                    <a:pos x="37" y="14"/>
                  </a:cxn>
                  <a:cxn ang="0">
                    <a:pos x="37" y="12"/>
                  </a:cxn>
                  <a:cxn ang="0">
                    <a:pos x="37" y="8"/>
                  </a:cxn>
                  <a:cxn ang="0">
                    <a:pos x="38" y="7"/>
                  </a:cxn>
                  <a:cxn ang="0">
                    <a:pos x="47" y="7"/>
                  </a:cxn>
                  <a:cxn ang="0">
                    <a:pos x="48" y="8"/>
                  </a:cxn>
                  <a:cxn ang="0">
                    <a:pos x="48" y="12"/>
                  </a:cxn>
                  <a:cxn ang="0">
                    <a:pos x="48" y="14"/>
                  </a:cxn>
                  <a:cxn ang="0">
                    <a:pos x="52" y="32"/>
                  </a:cxn>
                  <a:cxn ang="0">
                    <a:pos x="51" y="35"/>
                  </a:cxn>
                  <a:cxn ang="0">
                    <a:pos x="84" y="46"/>
                  </a:cxn>
                  <a:cxn ang="0">
                    <a:pos x="70" y="7"/>
                  </a:cxn>
                  <a:cxn ang="0">
                    <a:pos x="60" y="0"/>
                  </a:cxn>
                  <a:cxn ang="0">
                    <a:pos x="26" y="0"/>
                  </a:cxn>
                  <a:cxn ang="0">
                    <a:pos x="24" y="0"/>
                  </a:cxn>
                  <a:cxn ang="0">
                    <a:pos x="15" y="7"/>
                  </a:cxn>
                  <a:cxn ang="0">
                    <a:pos x="0" y="46"/>
                  </a:cxn>
                  <a:cxn ang="0">
                    <a:pos x="2" y="48"/>
                  </a:cxn>
                  <a:cxn ang="0">
                    <a:pos x="13" y="48"/>
                  </a:cxn>
                  <a:cxn ang="0">
                    <a:pos x="16" y="46"/>
                  </a:cxn>
                  <a:cxn ang="0">
                    <a:pos x="23" y="28"/>
                  </a:cxn>
                  <a:cxn ang="0">
                    <a:pos x="23" y="28"/>
                  </a:cxn>
                  <a:cxn ang="0">
                    <a:pos x="24" y="46"/>
                  </a:cxn>
                  <a:cxn ang="0">
                    <a:pos x="26" y="48"/>
                  </a:cxn>
                  <a:cxn ang="0">
                    <a:pos x="61" y="48"/>
                  </a:cxn>
                  <a:cxn ang="0">
                    <a:pos x="63" y="45"/>
                  </a:cxn>
                  <a:cxn ang="0">
                    <a:pos x="63" y="28"/>
                  </a:cxn>
                  <a:cxn ang="0">
                    <a:pos x="64" y="27"/>
                  </a:cxn>
                  <a:cxn ang="0">
                    <a:pos x="71" y="46"/>
                  </a:cxn>
                  <a:cxn ang="0">
                    <a:pos x="73" y="48"/>
                  </a:cxn>
                  <a:cxn ang="0">
                    <a:pos x="82" y="48"/>
                  </a:cxn>
                  <a:cxn ang="0">
                    <a:pos x="84" y="46"/>
                  </a:cxn>
                </a:cxnLst>
                <a:rect l="0" t="0" r="r" b="b"/>
                <a:pathLst>
                  <a:path w="85" h="48">
                    <a:moveTo>
                      <a:pt x="51" y="35"/>
                    </a:moveTo>
                    <a:cubicBezTo>
                      <a:pt x="44" y="42"/>
                      <a:pt x="44" y="42"/>
                      <a:pt x="44" y="42"/>
                    </a:cubicBezTo>
                    <a:cubicBezTo>
                      <a:pt x="43" y="42"/>
                      <a:pt x="42" y="42"/>
                      <a:pt x="41" y="42"/>
                    </a:cubicBezTo>
                    <a:cubicBezTo>
                      <a:pt x="34" y="35"/>
                      <a:pt x="34" y="35"/>
                      <a:pt x="34" y="35"/>
                    </a:cubicBezTo>
                    <a:cubicBezTo>
                      <a:pt x="33" y="34"/>
                      <a:pt x="33" y="33"/>
                      <a:pt x="33" y="32"/>
                    </a:cubicBezTo>
                    <a:cubicBezTo>
                      <a:pt x="37" y="14"/>
                      <a:pt x="37" y="14"/>
                      <a:pt x="37" y="14"/>
                    </a:cubicBezTo>
                    <a:cubicBezTo>
                      <a:pt x="37" y="13"/>
                      <a:pt x="37" y="13"/>
                      <a:pt x="37" y="12"/>
                    </a:cubicBezTo>
                    <a:cubicBezTo>
                      <a:pt x="37" y="11"/>
                      <a:pt x="37" y="8"/>
                      <a:pt x="37" y="8"/>
                    </a:cubicBezTo>
                    <a:cubicBezTo>
                      <a:pt x="37" y="8"/>
                      <a:pt x="37" y="7"/>
                      <a:pt x="38" y="7"/>
                    </a:cubicBezTo>
                    <a:cubicBezTo>
                      <a:pt x="47" y="7"/>
                      <a:pt x="47" y="7"/>
                      <a:pt x="47" y="7"/>
                    </a:cubicBezTo>
                    <a:cubicBezTo>
                      <a:pt x="47" y="7"/>
                      <a:pt x="48" y="8"/>
                      <a:pt x="48" y="8"/>
                    </a:cubicBezTo>
                    <a:cubicBezTo>
                      <a:pt x="48" y="8"/>
                      <a:pt x="48" y="11"/>
                      <a:pt x="48" y="12"/>
                    </a:cubicBezTo>
                    <a:cubicBezTo>
                      <a:pt x="48" y="13"/>
                      <a:pt x="48" y="13"/>
                      <a:pt x="48" y="14"/>
                    </a:cubicBezTo>
                    <a:cubicBezTo>
                      <a:pt x="52" y="32"/>
                      <a:pt x="52" y="32"/>
                      <a:pt x="52" y="32"/>
                    </a:cubicBezTo>
                    <a:cubicBezTo>
                      <a:pt x="52" y="33"/>
                      <a:pt x="52" y="34"/>
                      <a:pt x="51" y="35"/>
                    </a:cubicBezTo>
                    <a:moveTo>
                      <a:pt x="84" y="46"/>
                    </a:moveTo>
                    <a:cubicBezTo>
                      <a:pt x="70" y="7"/>
                      <a:pt x="70" y="7"/>
                      <a:pt x="70" y="7"/>
                    </a:cubicBezTo>
                    <a:cubicBezTo>
                      <a:pt x="69" y="6"/>
                      <a:pt x="66" y="0"/>
                      <a:pt x="60" y="0"/>
                    </a:cubicBezTo>
                    <a:cubicBezTo>
                      <a:pt x="59" y="0"/>
                      <a:pt x="27" y="0"/>
                      <a:pt x="26" y="0"/>
                    </a:cubicBezTo>
                    <a:cubicBezTo>
                      <a:pt x="24" y="0"/>
                      <a:pt x="24" y="0"/>
                      <a:pt x="24" y="0"/>
                    </a:cubicBezTo>
                    <a:cubicBezTo>
                      <a:pt x="18" y="0"/>
                      <a:pt x="15" y="6"/>
                      <a:pt x="15" y="7"/>
                    </a:cubicBezTo>
                    <a:cubicBezTo>
                      <a:pt x="0" y="46"/>
                      <a:pt x="0" y="46"/>
                      <a:pt x="0" y="46"/>
                    </a:cubicBezTo>
                    <a:cubicBezTo>
                      <a:pt x="0" y="47"/>
                      <a:pt x="0" y="48"/>
                      <a:pt x="2" y="48"/>
                    </a:cubicBezTo>
                    <a:cubicBezTo>
                      <a:pt x="13" y="48"/>
                      <a:pt x="13" y="48"/>
                      <a:pt x="13" y="48"/>
                    </a:cubicBezTo>
                    <a:cubicBezTo>
                      <a:pt x="15" y="48"/>
                      <a:pt x="16" y="46"/>
                      <a:pt x="16" y="46"/>
                    </a:cubicBezTo>
                    <a:cubicBezTo>
                      <a:pt x="23" y="28"/>
                      <a:pt x="23" y="28"/>
                      <a:pt x="23" y="28"/>
                    </a:cubicBezTo>
                    <a:cubicBezTo>
                      <a:pt x="23" y="28"/>
                      <a:pt x="23" y="25"/>
                      <a:pt x="23" y="28"/>
                    </a:cubicBezTo>
                    <a:cubicBezTo>
                      <a:pt x="23" y="31"/>
                      <a:pt x="23" y="41"/>
                      <a:pt x="24" y="46"/>
                    </a:cubicBezTo>
                    <a:cubicBezTo>
                      <a:pt x="24" y="47"/>
                      <a:pt x="24" y="48"/>
                      <a:pt x="26" y="48"/>
                    </a:cubicBezTo>
                    <a:cubicBezTo>
                      <a:pt x="61" y="48"/>
                      <a:pt x="61" y="48"/>
                      <a:pt x="61" y="48"/>
                    </a:cubicBezTo>
                    <a:cubicBezTo>
                      <a:pt x="64" y="48"/>
                      <a:pt x="63" y="47"/>
                      <a:pt x="63" y="45"/>
                    </a:cubicBezTo>
                    <a:cubicBezTo>
                      <a:pt x="63" y="40"/>
                      <a:pt x="63" y="31"/>
                      <a:pt x="63" y="28"/>
                    </a:cubicBezTo>
                    <a:cubicBezTo>
                      <a:pt x="63" y="26"/>
                      <a:pt x="64" y="27"/>
                      <a:pt x="64" y="27"/>
                    </a:cubicBezTo>
                    <a:cubicBezTo>
                      <a:pt x="71" y="46"/>
                      <a:pt x="71" y="46"/>
                      <a:pt x="71" y="46"/>
                    </a:cubicBezTo>
                    <a:cubicBezTo>
                      <a:pt x="71" y="46"/>
                      <a:pt x="71" y="48"/>
                      <a:pt x="73" y="48"/>
                    </a:cubicBezTo>
                    <a:cubicBezTo>
                      <a:pt x="82" y="48"/>
                      <a:pt x="82" y="48"/>
                      <a:pt x="82" y="48"/>
                    </a:cubicBezTo>
                    <a:cubicBezTo>
                      <a:pt x="85" y="48"/>
                      <a:pt x="85" y="47"/>
                      <a:pt x="84" y="46"/>
                    </a:cubicBezTo>
                  </a:path>
                </a:pathLst>
              </a:custGeom>
              <a:grpFill/>
              <a:ln w="9525">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15" name="íṡľíḍè-Freeform: Shape 68"/>
              <p:cNvSpPr/>
              <p:nvPr/>
            </p:nvSpPr>
            <p:spPr bwMode="auto">
              <a:xfrm>
                <a:off x="1939926" y="1541461"/>
                <a:ext cx="277813" cy="144463"/>
              </a:xfrm>
              <a:custGeom>
                <a:avLst/>
                <a:gdLst/>
                <a:ahLst/>
                <a:cxnLst>
                  <a:cxn ang="0">
                    <a:pos x="119" y="8"/>
                  </a:cxn>
                  <a:cxn ang="0">
                    <a:pos x="114" y="0"/>
                  </a:cxn>
                  <a:cxn ang="0">
                    <a:pos x="7" y="0"/>
                  </a:cxn>
                  <a:cxn ang="0">
                    <a:pos x="2" y="8"/>
                  </a:cxn>
                  <a:cxn ang="0">
                    <a:pos x="5" y="17"/>
                  </a:cxn>
                  <a:cxn ang="0">
                    <a:pos x="12" y="25"/>
                  </a:cxn>
                  <a:cxn ang="0">
                    <a:pos x="17" y="32"/>
                  </a:cxn>
                  <a:cxn ang="0">
                    <a:pos x="22" y="56"/>
                  </a:cxn>
                  <a:cxn ang="0">
                    <a:pos x="31" y="63"/>
                  </a:cxn>
                  <a:cxn ang="0">
                    <a:pos x="90" y="63"/>
                  </a:cxn>
                  <a:cxn ang="0">
                    <a:pos x="99" y="56"/>
                  </a:cxn>
                  <a:cxn ang="0">
                    <a:pos x="104" y="32"/>
                  </a:cxn>
                  <a:cxn ang="0">
                    <a:pos x="109" y="25"/>
                  </a:cxn>
                  <a:cxn ang="0">
                    <a:pos x="115" y="17"/>
                  </a:cxn>
                  <a:cxn ang="0">
                    <a:pos x="119" y="8"/>
                  </a:cxn>
                </a:cxnLst>
                <a:rect l="0" t="0" r="r" b="b"/>
                <a:pathLst>
                  <a:path w="121" h="63">
                    <a:moveTo>
                      <a:pt x="119" y="8"/>
                    </a:moveTo>
                    <a:cubicBezTo>
                      <a:pt x="121" y="4"/>
                      <a:pt x="118" y="0"/>
                      <a:pt x="114" y="0"/>
                    </a:cubicBezTo>
                    <a:cubicBezTo>
                      <a:pt x="7" y="0"/>
                      <a:pt x="7" y="0"/>
                      <a:pt x="7" y="0"/>
                    </a:cubicBezTo>
                    <a:cubicBezTo>
                      <a:pt x="2" y="0"/>
                      <a:pt x="0" y="4"/>
                      <a:pt x="2" y="8"/>
                    </a:cubicBezTo>
                    <a:cubicBezTo>
                      <a:pt x="5" y="17"/>
                      <a:pt x="5" y="17"/>
                      <a:pt x="5" y="17"/>
                    </a:cubicBezTo>
                    <a:cubicBezTo>
                      <a:pt x="7" y="21"/>
                      <a:pt x="10" y="25"/>
                      <a:pt x="12" y="25"/>
                    </a:cubicBezTo>
                    <a:cubicBezTo>
                      <a:pt x="14" y="25"/>
                      <a:pt x="16" y="28"/>
                      <a:pt x="17" y="32"/>
                    </a:cubicBezTo>
                    <a:cubicBezTo>
                      <a:pt x="22" y="56"/>
                      <a:pt x="22" y="56"/>
                      <a:pt x="22" y="56"/>
                    </a:cubicBezTo>
                    <a:cubicBezTo>
                      <a:pt x="22" y="60"/>
                      <a:pt x="26" y="63"/>
                      <a:pt x="31" y="63"/>
                    </a:cubicBezTo>
                    <a:cubicBezTo>
                      <a:pt x="90" y="63"/>
                      <a:pt x="90" y="63"/>
                      <a:pt x="90" y="63"/>
                    </a:cubicBezTo>
                    <a:cubicBezTo>
                      <a:pt x="94" y="63"/>
                      <a:pt x="98" y="60"/>
                      <a:pt x="99" y="56"/>
                    </a:cubicBezTo>
                    <a:cubicBezTo>
                      <a:pt x="104" y="32"/>
                      <a:pt x="104" y="32"/>
                      <a:pt x="104" y="32"/>
                    </a:cubicBezTo>
                    <a:cubicBezTo>
                      <a:pt x="104" y="28"/>
                      <a:pt x="107" y="25"/>
                      <a:pt x="109" y="25"/>
                    </a:cubicBezTo>
                    <a:cubicBezTo>
                      <a:pt x="111" y="25"/>
                      <a:pt x="114" y="21"/>
                      <a:pt x="115" y="17"/>
                    </a:cubicBezTo>
                    <a:lnTo>
                      <a:pt x="119" y="8"/>
                    </a:lnTo>
                    <a:close/>
                  </a:path>
                </a:pathLst>
              </a:custGeom>
              <a:grpFill/>
              <a:ln w="9525">
                <a:noFill/>
                <a:round/>
              </a:ln>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Group 69"/>
            <p:cNvGrpSpPr/>
            <p:nvPr/>
          </p:nvGrpSpPr>
          <p:grpSpPr>
            <a:xfrm>
              <a:off x="7059605" y="4715135"/>
              <a:ext cx="759666" cy="434095"/>
              <a:chOff x="3654425" y="2386013"/>
              <a:chExt cx="288926" cy="165100"/>
            </a:xfrm>
            <a:solidFill>
              <a:schemeClr val="bg1"/>
            </a:solidFill>
          </p:grpSpPr>
          <p:sp>
            <p:nvSpPr>
              <p:cNvPr id="110" name="íṡľíḍè-Freeform: Shape 70"/>
              <p:cNvSpPr/>
              <p:nvPr/>
            </p:nvSpPr>
            <p:spPr bwMode="auto">
              <a:xfrm>
                <a:off x="3736975" y="2386013"/>
                <a:ext cx="123825" cy="165100"/>
              </a:xfrm>
              <a:custGeom>
                <a:avLst/>
                <a:gdLst>
                  <a:gd name="T0" fmla="*/ 28 w 71"/>
                  <a:gd name="T1" fmla="*/ 45 h 95"/>
                  <a:gd name="T2" fmla="*/ 0 w 71"/>
                  <a:gd name="T3" fmla="*/ 92 h 95"/>
                  <a:gd name="T4" fmla="*/ 0 w 71"/>
                  <a:gd name="T5" fmla="*/ 95 h 95"/>
                  <a:gd name="T6" fmla="*/ 71 w 71"/>
                  <a:gd name="T7" fmla="*/ 95 h 95"/>
                  <a:gd name="T8" fmla="*/ 71 w 71"/>
                  <a:gd name="T9" fmla="*/ 92 h 95"/>
                  <a:gd name="T10" fmla="*/ 43 w 71"/>
                  <a:gd name="T11" fmla="*/ 45 h 95"/>
                  <a:gd name="T12" fmla="*/ 59 w 71"/>
                  <a:gd name="T13" fmla="*/ 23 h 95"/>
                  <a:gd name="T14" fmla="*/ 36 w 71"/>
                  <a:gd name="T15" fmla="*/ 0 h 95"/>
                  <a:gd name="T16" fmla="*/ 12 w 71"/>
                  <a:gd name="T17" fmla="*/ 23 h 95"/>
                  <a:gd name="T18" fmla="*/ 28 w 71"/>
                  <a:gd name="T1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5">
                    <a:moveTo>
                      <a:pt x="28" y="45"/>
                    </a:moveTo>
                    <a:cubicBezTo>
                      <a:pt x="12" y="49"/>
                      <a:pt x="0" y="69"/>
                      <a:pt x="0" y="92"/>
                    </a:cubicBezTo>
                    <a:cubicBezTo>
                      <a:pt x="0" y="93"/>
                      <a:pt x="0" y="94"/>
                      <a:pt x="0" y="95"/>
                    </a:cubicBezTo>
                    <a:cubicBezTo>
                      <a:pt x="71" y="95"/>
                      <a:pt x="71" y="95"/>
                      <a:pt x="71" y="95"/>
                    </a:cubicBezTo>
                    <a:cubicBezTo>
                      <a:pt x="71" y="94"/>
                      <a:pt x="71" y="93"/>
                      <a:pt x="71" y="92"/>
                    </a:cubicBezTo>
                    <a:cubicBezTo>
                      <a:pt x="71" y="69"/>
                      <a:pt x="59" y="49"/>
                      <a:pt x="43" y="45"/>
                    </a:cubicBezTo>
                    <a:cubicBezTo>
                      <a:pt x="53" y="41"/>
                      <a:pt x="59" y="33"/>
                      <a:pt x="59" y="23"/>
                    </a:cubicBezTo>
                    <a:cubicBezTo>
                      <a:pt x="59" y="10"/>
                      <a:pt x="49" y="0"/>
                      <a:pt x="36" y="0"/>
                    </a:cubicBezTo>
                    <a:cubicBezTo>
                      <a:pt x="23" y="0"/>
                      <a:pt x="12" y="10"/>
                      <a:pt x="12" y="23"/>
                    </a:cubicBezTo>
                    <a:cubicBezTo>
                      <a:pt x="12" y="33"/>
                      <a:pt x="19" y="41"/>
                      <a:pt x="2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11" name="íṡľíḍè-Freeform: Shape 71"/>
              <p:cNvSpPr/>
              <p:nvPr/>
            </p:nvSpPr>
            <p:spPr bwMode="auto">
              <a:xfrm>
                <a:off x="3654425" y="2398713"/>
                <a:ext cx="92075" cy="138113"/>
              </a:xfrm>
              <a:custGeom>
                <a:avLst/>
                <a:gdLst>
                  <a:gd name="T0" fmla="*/ 24 w 53"/>
                  <a:gd name="T1" fmla="*/ 38 h 80"/>
                  <a:gd name="T2" fmla="*/ 0 w 53"/>
                  <a:gd name="T3" fmla="*/ 78 h 80"/>
                  <a:gd name="T4" fmla="*/ 0 w 53"/>
                  <a:gd name="T5" fmla="*/ 80 h 80"/>
                  <a:gd name="T6" fmla="*/ 43 w 53"/>
                  <a:gd name="T7" fmla="*/ 80 h 80"/>
                  <a:gd name="T8" fmla="*/ 52 w 53"/>
                  <a:gd name="T9" fmla="*/ 52 h 80"/>
                  <a:gd name="T10" fmla="*/ 53 w 53"/>
                  <a:gd name="T11" fmla="*/ 51 h 80"/>
                  <a:gd name="T12" fmla="*/ 37 w 53"/>
                  <a:gd name="T13" fmla="*/ 38 h 80"/>
                  <a:gd name="T14" fmla="*/ 50 w 53"/>
                  <a:gd name="T15" fmla="*/ 20 h 80"/>
                  <a:gd name="T16" fmla="*/ 30 w 53"/>
                  <a:gd name="T17" fmla="*/ 0 h 80"/>
                  <a:gd name="T18" fmla="*/ 11 w 53"/>
                  <a:gd name="T19" fmla="*/ 20 h 80"/>
                  <a:gd name="T20" fmla="*/ 24 w 53"/>
                  <a:gd name="T21"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80">
                    <a:moveTo>
                      <a:pt x="24" y="38"/>
                    </a:moveTo>
                    <a:cubicBezTo>
                      <a:pt x="11" y="42"/>
                      <a:pt x="0" y="58"/>
                      <a:pt x="0" y="78"/>
                    </a:cubicBezTo>
                    <a:cubicBezTo>
                      <a:pt x="0" y="79"/>
                      <a:pt x="0" y="79"/>
                      <a:pt x="0" y="80"/>
                    </a:cubicBezTo>
                    <a:cubicBezTo>
                      <a:pt x="43" y="80"/>
                      <a:pt x="43" y="80"/>
                      <a:pt x="43" y="80"/>
                    </a:cubicBezTo>
                    <a:cubicBezTo>
                      <a:pt x="44" y="70"/>
                      <a:pt x="47" y="60"/>
                      <a:pt x="52" y="52"/>
                    </a:cubicBezTo>
                    <a:cubicBezTo>
                      <a:pt x="52" y="51"/>
                      <a:pt x="53" y="51"/>
                      <a:pt x="53" y="51"/>
                    </a:cubicBezTo>
                    <a:cubicBezTo>
                      <a:pt x="49" y="44"/>
                      <a:pt x="43" y="40"/>
                      <a:pt x="37" y="38"/>
                    </a:cubicBezTo>
                    <a:cubicBezTo>
                      <a:pt x="45" y="35"/>
                      <a:pt x="50" y="28"/>
                      <a:pt x="50" y="20"/>
                    </a:cubicBezTo>
                    <a:cubicBezTo>
                      <a:pt x="50" y="9"/>
                      <a:pt x="41" y="0"/>
                      <a:pt x="30" y="0"/>
                    </a:cubicBezTo>
                    <a:cubicBezTo>
                      <a:pt x="20" y="0"/>
                      <a:pt x="11" y="9"/>
                      <a:pt x="11" y="20"/>
                    </a:cubicBezTo>
                    <a:cubicBezTo>
                      <a:pt x="11" y="28"/>
                      <a:pt x="16" y="35"/>
                      <a:pt x="2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12" name="íṡľíḍè-Freeform: Shape 72"/>
              <p:cNvSpPr/>
              <p:nvPr/>
            </p:nvSpPr>
            <p:spPr bwMode="auto">
              <a:xfrm>
                <a:off x="3852863" y="2398713"/>
                <a:ext cx="90488" cy="138113"/>
              </a:xfrm>
              <a:custGeom>
                <a:avLst/>
                <a:gdLst>
                  <a:gd name="T0" fmla="*/ 16 w 52"/>
                  <a:gd name="T1" fmla="*/ 38 h 80"/>
                  <a:gd name="T2" fmla="*/ 0 w 52"/>
                  <a:gd name="T3" fmla="*/ 51 h 80"/>
                  <a:gd name="T4" fmla="*/ 0 w 52"/>
                  <a:gd name="T5" fmla="*/ 52 h 80"/>
                  <a:gd name="T6" fmla="*/ 9 w 52"/>
                  <a:gd name="T7" fmla="*/ 80 h 80"/>
                  <a:gd name="T8" fmla="*/ 52 w 52"/>
                  <a:gd name="T9" fmla="*/ 80 h 80"/>
                  <a:gd name="T10" fmla="*/ 52 w 52"/>
                  <a:gd name="T11" fmla="*/ 78 h 80"/>
                  <a:gd name="T12" fmla="*/ 28 w 52"/>
                  <a:gd name="T13" fmla="*/ 38 h 80"/>
                  <a:gd name="T14" fmla="*/ 42 w 52"/>
                  <a:gd name="T15" fmla="*/ 20 h 80"/>
                  <a:gd name="T16" fmla="*/ 22 w 52"/>
                  <a:gd name="T17" fmla="*/ 0 h 80"/>
                  <a:gd name="T18" fmla="*/ 2 w 52"/>
                  <a:gd name="T19" fmla="*/ 20 h 80"/>
                  <a:gd name="T20" fmla="*/ 16 w 52"/>
                  <a:gd name="T21"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0">
                    <a:moveTo>
                      <a:pt x="16" y="38"/>
                    </a:moveTo>
                    <a:cubicBezTo>
                      <a:pt x="9" y="40"/>
                      <a:pt x="4" y="44"/>
                      <a:pt x="0" y="51"/>
                    </a:cubicBezTo>
                    <a:cubicBezTo>
                      <a:pt x="0" y="51"/>
                      <a:pt x="0" y="51"/>
                      <a:pt x="0" y="52"/>
                    </a:cubicBezTo>
                    <a:cubicBezTo>
                      <a:pt x="6" y="60"/>
                      <a:pt x="8" y="70"/>
                      <a:pt x="9" y="80"/>
                    </a:cubicBezTo>
                    <a:cubicBezTo>
                      <a:pt x="52" y="80"/>
                      <a:pt x="52" y="80"/>
                      <a:pt x="52" y="80"/>
                    </a:cubicBezTo>
                    <a:cubicBezTo>
                      <a:pt x="52" y="79"/>
                      <a:pt x="52" y="79"/>
                      <a:pt x="52" y="78"/>
                    </a:cubicBezTo>
                    <a:cubicBezTo>
                      <a:pt x="52" y="58"/>
                      <a:pt x="42" y="42"/>
                      <a:pt x="28" y="38"/>
                    </a:cubicBezTo>
                    <a:cubicBezTo>
                      <a:pt x="36" y="35"/>
                      <a:pt x="42" y="28"/>
                      <a:pt x="42" y="20"/>
                    </a:cubicBezTo>
                    <a:cubicBezTo>
                      <a:pt x="42" y="9"/>
                      <a:pt x="33" y="0"/>
                      <a:pt x="22" y="0"/>
                    </a:cubicBezTo>
                    <a:cubicBezTo>
                      <a:pt x="11" y="0"/>
                      <a:pt x="2" y="9"/>
                      <a:pt x="2" y="20"/>
                    </a:cubicBezTo>
                    <a:cubicBezTo>
                      <a:pt x="2" y="28"/>
                      <a:pt x="8" y="35"/>
                      <a:pt x="1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Group 73"/>
            <p:cNvGrpSpPr/>
            <p:nvPr/>
          </p:nvGrpSpPr>
          <p:grpSpPr>
            <a:xfrm>
              <a:off x="4574999" y="4562799"/>
              <a:ext cx="467486" cy="738797"/>
              <a:chOff x="4197350" y="2614613"/>
              <a:chExt cx="177800" cy="280988"/>
            </a:xfrm>
            <a:solidFill>
              <a:schemeClr val="bg1"/>
            </a:solidFill>
          </p:grpSpPr>
          <p:sp>
            <p:nvSpPr>
              <p:cNvPr id="105" name="íṡľíḍè-Freeform: Shape 74"/>
              <p:cNvSpPr/>
              <p:nvPr/>
            </p:nvSpPr>
            <p:spPr bwMode="auto">
              <a:xfrm>
                <a:off x="4227513" y="2614613"/>
                <a:ext cx="117475" cy="68263"/>
              </a:xfrm>
              <a:custGeom>
                <a:avLst/>
                <a:gdLst>
                  <a:gd name="T0" fmla="*/ 14 w 68"/>
                  <a:gd name="T1" fmla="*/ 18 h 40"/>
                  <a:gd name="T2" fmla="*/ 1 w 68"/>
                  <a:gd name="T3" fmla="*/ 23 h 40"/>
                  <a:gd name="T4" fmla="*/ 21 w 68"/>
                  <a:gd name="T5" fmla="*/ 40 h 40"/>
                  <a:gd name="T6" fmla="*/ 46 w 68"/>
                  <a:gd name="T7" fmla="*/ 40 h 40"/>
                  <a:gd name="T8" fmla="*/ 68 w 68"/>
                  <a:gd name="T9" fmla="*/ 25 h 40"/>
                  <a:gd name="T10" fmla="*/ 62 w 68"/>
                  <a:gd name="T11" fmla="*/ 26 h 40"/>
                  <a:gd name="T12" fmla="*/ 56 w 68"/>
                  <a:gd name="T13" fmla="*/ 0 h 40"/>
                  <a:gd name="T14" fmla="*/ 37 w 68"/>
                  <a:gd name="T15" fmla="*/ 16 h 40"/>
                  <a:gd name="T16" fmla="*/ 17 w 68"/>
                  <a:gd name="T17" fmla="*/ 5 h 40"/>
                  <a:gd name="T18" fmla="*/ 14 w 68"/>
                  <a:gd name="T19"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0">
                    <a:moveTo>
                      <a:pt x="14" y="18"/>
                    </a:moveTo>
                    <a:cubicBezTo>
                      <a:pt x="10" y="22"/>
                      <a:pt x="2" y="20"/>
                      <a:pt x="1" y="23"/>
                    </a:cubicBezTo>
                    <a:cubicBezTo>
                      <a:pt x="0" y="29"/>
                      <a:pt x="18" y="38"/>
                      <a:pt x="21" y="40"/>
                    </a:cubicBezTo>
                    <a:cubicBezTo>
                      <a:pt x="30" y="40"/>
                      <a:pt x="38" y="40"/>
                      <a:pt x="46" y="40"/>
                    </a:cubicBezTo>
                    <a:cubicBezTo>
                      <a:pt x="56" y="37"/>
                      <a:pt x="63" y="32"/>
                      <a:pt x="68" y="25"/>
                    </a:cubicBezTo>
                    <a:cubicBezTo>
                      <a:pt x="66" y="26"/>
                      <a:pt x="64" y="26"/>
                      <a:pt x="62" y="26"/>
                    </a:cubicBezTo>
                    <a:cubicBezTo>
                      <a:pt x="43" y="26"/>
                      <a:pt x="63" y="1"/>
                      <a:pt x="56" y="0"/>
                    </a:cubicBezTo>
                    <a:cubicBezTo>
                      <a:pt x="48" y="0"/>
                      <a:pt x="50" y="11"/>
                      <a:pt x="37" y="16"/>
                    </a:cubicBezTo>
                    <a:cubicBezTo>
                      <a:pt x="33" y="18"/>
                      <a:pt x="23" y="5"/>
                      <a:pt x="17" y="5"/>
                    </a:cubicBezTo>
                    <a:cubicBezTo>
                      <a:pt x="12" y="5"/>
                      <a:pt x="17" y="15"/>
                      <a:pt x="1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6" name="íṡľíḍè-Freeform: Shape 75"/>
              <p:cNvSpPr/>
              <p:nvPr/>
            </p:nvSpPr>
            <p:spPr bwMode="auto">
              <a:xfrm>
                <a:off x="4265613" y="2686050"/>
                <a:ext cx="39688" cy="9525"/>
              </a:xfrm>
              <a:custGeom>
                <a:avLst/>
                <a:gdLst>
                  <a:gd name="T0" fmla="*/ 18 w 23"/>
                  <a:gd name="T1" fmla="*/ 0 h 5"/>
                  <a:gd name="T2" fmla="*/ 4 w 23"/>
                  <a:gd name="T3" fmla="*/ 0 h 5"/>
                  <a:gd name="T4" fmla="*/ 0 w 23"/>
                  <a:gd name="T5" fmla="*/ 2 h 5"/>
                  <a:gd name="T6" fmla="*/ 0 w 23"/>
                  <a:gd name="T7" fmla="*/ 2 h 5"/>
                  <a:gd name="T8" fmla="*/ 0 w 23"/>
                  <a:gd name="T9" fmla="*/ 3 h 5"/>
                  <a:gd name="T10" fmla="*/ 0 w 23"/>
                  <a:gd name="T11" fmla="*/ 4 h 5"/>
                  <a:gd name="T12" fmla="*/ 1 w 23"/>
                  <a:gd name="T13" fmla="*/ 4 h 5"/>
                  <a:gd name="T14" fmla="*/ 3 w 23"/>
                  <a:gd name="T15" fmla="*/ 5 h 5"/>
                  <a:gd name="T16" fmla="*/ 20 w 23"/>
                  <a:gd name="T17" fmla="*/ 5 h 5"/>
                  <a:gd name="T18" fmla="*/ 22 w 23"/>
                  <a:gd name="T19" fmla="*/ 4 h 5"/>
                  <a:gd name="T20" fmla="*/ 23 w 23"/>
                  <a:gd name="T21" fmla="*/ 3 h 5"/>
                  <a:gd name="T22" fmla="*/ 23 w 23"/>
                  <a:gd name="T23" fmla="*/ 2 h 5"/>
                  <a:gd name="T24" fmla="*/ 22 w 23"/>
                  <a:gd name="T25" fmla="*/ 2 h 5"/>
                  <a:gd name="T26" fmla="*/ 22 w 23"/>
                  <a:gd name="T27" fmla="*/ 1 h 5"/>
                  <a:gd name="T28" fmla="*/ 18 w 23"/>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5">
                    <a:moveTo>
                      <a:pt x="18" y="0"/>
                    </a:moveTo>
                    <a:cubicBezTo>
                      <a:pt x="4" y="0"/>
                      <a:pt x="4" y="0"/>
                      <a:pt x="4" y="0"/>
                    </a:cubicBezTo>
                    <a:cubicBezTo>
                      <a:pt x="2" y="0"/>
                      <a:pt x="0" y="1"/>
                      <a:pt x="0" y="2"/>
                    </a:cubicBezTo>
                    <a:cubicBezTo>
                      <a:pt x="0" y="2"/>
                      <a:pt x="0" y="2"/>
                      <a:pt x="0" y="2"/>
                    </a:cubicBezTo>
                    <a:cubicBezTo>
                      <a:pt x="0" y="3"/>
                      <a:pt x="0" y="3"/>
                      <a:pt x="0" y="3"/>
                    </a:cubicBezTo>
                    <a:cubicBezTo>
                      <a:pt x="0" y="4"/>
                      <a:pt x="0" y="4"/>
                      <a:pt x="0" y="4"/>
                    </a:cubicBezTo>
                    <a:cubicBezTo>
                      <a:pt x="1" y="4"/>
                      <a:pt x="1" y="4"/>
                      <a:pt x="1" y="4"/>
                    </a:cubicBezTo>
                    <a:cubicBezTo>
                      <a:pt x="3" y="5"/>
                      <a:pt x="3" y="5"/>
                      <a:pt x="3" y="5"/>
                    </a:cubicBezTo>
                    <a:cubicBezTo>
                      <a:pt x="20" y="5"/>
                      <a:pt x="20" y="5"/>
                      <a:pt x="20" y="5"/>
                    </a:cubicBezTo>
                    <a:cubicBezTo>
                      <a:pt x="21" y="4"/>
                      <a:pt x="22" y="4"/>
                      <a:pt x="22" y="4"/>
                    </a:cubicBezTo>
                    <a:cubicBezTo>
                      <a:pt x="23" y="3"/>
                      <a:pt x="23" y="3"/>
                      <a:pt x="23" y="3"/>
                    </a:cubicBezTo>
                    <a:cubicBezTo>
                      <a:pt x="23" y="2"/>
                      <a:pt x="23" y="2"/>
                      <a:pt x="23" y="2"/>
                    </a:cubicBezTo>
                    <a:cubicBezTo>
                      <a:pt x="22" y="2"/>
                      <a:pt x="22" y="2"/>
                      <a:pt x="22" y="2"/>
                    </a:cubicBezTo>
                    <a:cubicBezTo>
                      <a:pt x="22" y="1"/>
                      <a:pt x="22" y="1"/>
                      <a:pt x="22" y="1"/>
                    </a:cubicBezTo>
                    <a:cubicBezTo>
                      <a:pt x="21" y="1"/>
                      <a:pt x="20"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7" name="íṡľíḍè-Freeform: Shape 76"/>
              <p:cNvSpPr/>
              <p:nvPr/>
            </p:nvSpPr>
            <p:spPr bwMode="auto">
              <a:xfrm>
                <a:off x="4197350" y="2697163"/>
                <a:ext cx="177800" cy="198438"/>
              </a:xfrm>
              <a:custGeom>
                <a:avLst/>
                <a:gdLst>
                  <a:gd name="T0" fmla="*/ 48 w 103"/>
                  <a:gd name="T1" fmla="*/ 24 h 114"/>
                  <a:gd name="T2" fmla="*/ 48 w 103"/>
                  <a:gd name="T3" fmla="*/ 17 h 114"/>
                  <a:gd name="T4" fmla="*/ 57 w 103"/>
                  <a:gd name="T5" fmla="*/ 17 h 114"/>
                  <a:gd name="T6" fmla="*/ 57 w 103"/>
                  <a:gd name="T7" fmla="*/ 24 h 114"/>
                  <a:gd name="T8" fmla="*/ 75 w 103"/>
                  <a:gd name="T9" fmla="*/ 32 h 114"/>
                  <a:gd name="T10" fmla="*/ 65 w 103"/>
                  <a:gd name="T11" fmla="*/ 43 h 114"/>
                  <a:gd name="T12" fmla="*/ 56 w 103"/>
                  <a:gd name="T13" fmla="*/ 38 h 114"/>
                  <a:gd name="T14" fmla="*/ 56 w 103"/>
                  <a:gd name="T15" fmla="*/ 53 h 114"/>
                  <a:gd name="T16" fmla="*/ 77 w 103"/>
                  <a:gd name="T17" fmla="*/ 74 h 114"/>
                  <a:gd name="T18" fmla="*/ 72 w 103"/>
                  <a:gd name="T19" fmla="*/ 87 h 114"/>
                  <a:gd name="T20" fmla="*/ 56 w 103"/>
                  <a:gd name="T21" fmla="*/ 95 h 114"/>
                  <a:gd name="T22" fmla="*/ 56 w 103"/>
                  <a:gd name="T23" fmla="*/ 103 h 114"/>
                  <a:gd name="T24" fmla="*/ 48 w 103"/>
                  <a:gd name="T25" fmla="*/ 103 h 114"/>
                  <a:gd name="T26" fmla="*/ 48 w 103"/>
                  <a:gd name="T27" fmla="*/ 95 h 114"/>
                  <a:gd name="T28" fmla="*/ 46 w 103"/>
                  <a:gd name="T29" fmla="*/ 95 h 114"/>
                  <a:gd name="T30" fmla="*/ 35 w 103"/>
                  <a:gd name="T31" fmla="*/ 92 h 114"/>
                  <a:gd name="T32" fmla="*/ 25 w 103"/>
                  <a:gd name="T33" fmla="*/ 85 h 114"/>
                  <a:gd name="T34" fmla="*/ 34 w 103"/>
                  <a:gd name="T35" fmla="*/ 74 h 114"/>
                  <a:gd name="T36" fmla="*/ 48 w 103"/>
                  <a:gd name="T37" fmla="*/ 82 h 114"/>
                  <a:gd name="T38" fmla="*/ 48 w 103"/>
                  <a:gd name="T39" fmla="*/ 65 h 114"/>
                  <a:gd name="T40" fmla="*/ 33 w 103"/>
                  <a:gd name="T41" fmla="*/ 57 h 114"/>
                  <a:gd name="T42" fmla="*/ 28 w 103"/>
                  <a:gd name="T43" fmla="*/ 44 h 114"/>
                  <a:gd name="T44" fmla="*/ 33 w 103"/>
                  <a:gd name="T45" fmla="*/ 30 h 114"/>
                  <a:gd name="T46" fmla="*/ 48 w 103"/>
                  <a:gd name="T47" fmla="*/ 24 h 114"/>
                  <a:gd name="T48" fmla="*/ 64 w 103"/>
                  <a:gd name="T49" fmla="*/ 0 h 114"/>
                  <a:gd name="T50" fmla="*/ 39 w 103"/>
                  <a:gd name="T51" fmla="*/ 0 h 114"/>
                  <a:gd name="T52" fmla="*/ 0 w 103"/>
                  <a:gd name="T53" fmla="*/ 83 h 114"/>
                  <a:gd name="T54" fmla="*/ 4 w 103"/>
                  <a:gd name="T55" fmla="*/ 101 h 114"/>
                  <a:gd name="T56" fmla="*/ 52 w 103"/>
                  <a:gd name="T57" fmla="*/ 114 h 114"/>
                  <a:gd name="T58" fmla="*/ 99 w 103"/>
                  <a:gd name="T59" fmla="*/ 101 h 114"/>
                  <a:gd name="T60" fmla="*/ 103 w 103"/>
                  <a:gd name="T61" fmla="*/ 83 h 114"/>
                  <a:gd name="T62" fmla="*/ 101 w 103"/>
                  <a:gd name="T63" fmla="*/ 56 h 114"/>
                  <a:gd name="T64" fmla="*/ 64 w 103"/>
                  <a:gd name="T6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14">
                    <a:moveTo>
                      <a:pt x="48" y="24"/>
                    </a:moveTo>
                    <a:cubicBezTo>
                      <a:pt x="48" y="17"/>
                      <a:pt x="48" y="17"/>
                      <a:pt x="48" y="17"/>
                    </a:cubicBezTo>
                    <a:cubicBezTo>
                      <a:pt x="57" y="17"/>
                      <a:pt x="57" y="17"/>
                      <a:pt x="57" y="17"/>
                    </a:cubicBezTo>
                    <a:cubicBezTo>
                      <a:pt x="57" y="24"/>
                      <a:pt x="57" y="24"/>
                      <a:pt x="57" y="24"/>
                    </a:cubicBezTo>
                    <a:cubicBezTo>
                      <a:pt x="64" y="25"/>
                      <a:pt x="70" y="27"/>
                      <a:pt x="75" y="32"/>
                    </a:cubicBezTo>
                    <a:cubicBezTo>
                      <a:pt x="65" y="43"/>
                      <a:pt x="65" y="43"/>
                      <a:pt x="65" y="43"/>
                    </a:cubicBezTo>
                    <a:cubicBezTo>
                      <a:pt x="62" y="41"/>
                      <a:pt x="59" y="39"/>
                      <a:pt x="56" y="38"/>
                    </a:cubicBezTo>
                    <a:cubicBezTo>
                      <a:pt x="56" y="53"/>
                      <a:pt x="56" y="53"/>
                      <a:pt x="56" y="53"/>
                    </a:cubicBezTo>
                    <a:cubicBezTo>
                      <a:pt x="70" y="56"/>
                      <a:pt x="77" y="64"/>
                      <a:pt x="77" y="74"/>
                    </a:cubicBezTo>
                    <a:cubicBezTo>
                      <a:pt x="77" y="79"/>
                      <a:pt x="75" y="84"/>
                      <a:pt x="72" y="87"/>
                    </a:cubicBezTo>
                    <a:cubicBezTo>
                      <a:pt x="68" y="91"/>
                      <a:pt x="63" y="93"/>
                      <a:pt x="56" y="95"/>
                    </a:cubicBezTo>
                    <a:cubicBezTo>
                      <a:pt x="56" y="103"/>
                      <a:pt x="56" y="103"/>
                      <a:pt x="56" y="103"/>
                    </a:cubicBezTo>
                    <a:cubicBezTo>
                      <a:pt x="48" y="103"/>
                      <a:pt x="48" y="103"/>
                      <a:pt x="48" y="103"/>
                    </a:cubicBezTo>
                    <a:cubicBezTo>
                      <a:pt x="48" y="95"/>
                      <a:pt x="48" y="95"/>
                      <a:pt x="48" y="95"/>
                    </a:cubicBezTo>
                    <a:cubicBezTo>
                      <a:pt x="46" y="95"/>
                      <a:pt x="46" y="95"/>
                      <a:pt x="46" y="95"/>
                    </a:cubicBezTo>
                    <a:cubicBezTo>
                      <a:pt x="43" y="95"/>
                      <a:pt x="39" y="94"/>
                      <a:pt x="35" y="92"/>
                    </a:cubicBezTo>
                    <a:cubicBezTo>
                      <a:pt x="30" y="90"/>
                      <a:pt x="27" y="88"/>
                      <a:pt x="25" y="85"/>
                    </a:cubicBezTo>
                    <a:cubicBezTo>
                      <a:pt x="34" y="74"/>
                      <a:pt x="34" y="74"/>
                      <a:pt x="34" y="74"/>
                    </a:cubicBezTo>
                    <a:cubicBezTo>
                      <a:pt x="38" y="78"/>
                      <a:pt x="42" y="81"/>
                      <a:pt x="48" y="82"/>
                    </a:cubicBezTo>
                    <a:cubicBezTo>
                      <a:pt x="48" y="65"/>
                      <a:pt x="48" y="65"/>
                      <a:pt x="48" y="65"/>
                    </a:cubicBezTo>
                    <a:cubicBezTo>
                      <a:pt x="41" y="63"/>
                      <a:pt x="36" y="61"/>
                      <a:pt x="33" y="57"/>
                    </a:cubicBezTo>
                    <a:cubicBezTo>
                      <a:pt x="30" y="53"/>
                      <a:pt x="28" y="49"/>
                      <a:pt x="28" y="44"/>
                    </a:cubicBezTo>
                    <a:cubicBezTo>
                      <a:pt x="28" y="38"/>
                      <a:pt x="29" y="34"/>
                      <a:pt x="33" y="30"/>
                    </a:cubicBezTo>
                    <a:cubicBezTo>
                      <a:pt x="36" y="26"/>
                      <a:pt x="41" y="24"/>
                      <a:pt x="48" y="24"/>
                    </a:cubicBezTo>
                    <a:close/>
                    <a:moveTo>
                      <a:pt x="64" y="0"/>
                    </a:moveTo>
                    <a:cubicBezTo>
                      <a:pt x="39" y="0"/>
                      <a:pt x="39" y="0"/>
                      <a:pt x="39" y="0"/>
                    </a:cubicBezTo>
                    <a:cubicBezTo>
                      <a:pt x="4" y="16"/>
                      <a:pt x="0" y="48"/>
                      <a:pt x="0" y="83"/>
                    </a:cubicBezTo>
                    <a:cubicBezTo>
                      <a:pt x="0" y="91"/>
                      <a:pt x="1" y="99"/>
                      <a:pt x="4" y="101"/>
                    </a:cubicBezTo>
                    <a:cubicBezTo>
                      <a:pt x="12" y="109"/>
                      <a:pt x="32" y="114"/>
                      <a:pt x="52" y="114"/>
                    </a:cubicBezTo>
                    <a:cubicBezTo>
                      <a:pt x="71" y="114"/>
                      <a:pt x="91" y="109"/>
                      <a:pt x="99" y="101"/>
                    </a:cubicBezTo>
                    <a:cubicBezTo>
                      <a:pt x="102" y="99"/>
                      <a:pt x="103" y="91"/>
                      <a:pt x="103" y="83"/>
                    </a:cubicBezTo>
                    <a:cubicBezTo>
                      <a:pt x="103" y="74"/>
                      <a:pt x="102" y="64"/>
                      <a:pt x="101" y="56"/>
                    </a:cubicBezTo>
                    <a:cubicBezTo>
                      <a:pt x="96" y="28"/>
                      <a:pt x="92" y="13"/>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8" name="îŝḷîḓé-Freeform: Shape 77"/>
              <p:cNvSpPr/>
              <p:nvPr/>
            </p:nvSpPr>
            <p:spPr bwMode="auto">
              <a:xfrm>
                <a:off x="4271963" y="2762250"/>
                <a:ext cx="7938" cy="22225"/>
              </a:xfrm>
              <a:custGeom>
                <a:avLst/>
                <a:gdLst>
                  <a:gd name="T0" fmla="*/ 5 w 5"/>
                  <a:gd name="T1" fmla="*/ 0 h 12"/>
                  <a:gd name="T2" fmla="*/ 0 w 5"/>
                  <a:gd name="T3" fmla="*/ 6 h 12"/>
                  <a:gd name="T4" fmla="*/ 5 w 5"/>
                  <a:gd name="T5" fmla="*/ 12 h 12"/>
                  <a:gd name="T6" fmla="*/ 5 w 5"/>
                  <a:gd name="T7" fmla="*/ 0 h 12"/>
                </a:gdLst>
                <a:ahLst/>
                <a:cxnLst>
                  <a:cxn ang="0">
                    <a:pos x="T0" y="T1"/>
                  </a:cxn>
                  <a:cxn ang="0">
                    <a:pos x="T2" y="T3"/>
                  </a:cxn>
                  <a:cxn ang="0">
                    <a:pos x="T4" y="T5"/>
                  </a:cxn>
                  <a:cxn ang="0">
                    <a:pos x="T6" y="T7"/>
                  </a:cxn>
                </a:cxnLst>
                <a:rect l="0" t="0" r="r" b="b"/>
                <a:pathLst>
                  <a:path w="5" h="12">
                    <a:moveTo>
                      <a:pt x="5" y="0"/>
                    </a:moveTo>
                    <a:cubicBezTo>
                      <a:pt x="1" y="1"/>
                      <a:pt x="0" y="3"/>
                      <a:pt x="0" y="6"/>
                    </a:cubicBezTo>
                    <a:cubicBezTo>
                      <a:pt x="0" y="9"/>
                      <a:pt x="1" y="11"/>
                      <a:pt x="5" y="12"/>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9" name="îŝḷîḓé-Freeform: Shape 78"/>
              <p:cNvSpPr/>
              <p:nvPr/>
            </p:nvSpPr>
            <p:spPr bwMode="auto">
              <a:xfrm>
                <a:off x="4294188" y="2814638"/>
                <a:ext cx="9525" cy="22225"/>
              </a:xfrm>
              <a:custGeom>
                <a:avLst/>
                <a:gdLst>
                  <a:gd name="T0" fmla="*/ 0 w 6"/>
                  <a:gd name="T1" fmla="*/ 0 h 13"/>
                  <a:gd name="T2" fmla="*/ 0 w 6"/>
                  <a:gd name="T3" fmla="*/ 13 h 13"/>
                  <a:gd name="T4" fmla="*/ 6 w 6"/>
                  <a:gd name="T5" fmla="*/ 6 h 13"/>
                  <a:gd name="T6" fmla="*/ 0 w 6"/>
                  <a:gd name="T7" fmla="*/ 0 h 13"/>
                </a:gdLst>
                <a:ahLst/>
                <a:cxnLst>
                  <a:cxn ang="0">
                    <a:pos x="T0" y="T1"/>
                  </a:cxn>
                  <a:cxn ang="0">
                    <a:pos x="T2" y="T3"/>
                  </a:cxn>
                  <a:cxn ang="0">
                    <a:pos x="T4" y="T5"/>
                  </a:cxn>
                  <a:cxn ang="0">
                    <a:pos x="T6" y="T7"/>
                  </a:cxn>
                </a:cxnLst>
                <a:rect l="0" t="0" r="r" b="b"/>
                <a:pathLst>
                  <a:path w="6" h="13">
                    <a:moveTo>
                      <a:pt x="0" y="0"/>
                    </a:moveTo>
                    <a:cubicBezTo>
                      <a:pt x="0" y="13"/>
                      <a:pt x="0" y="13"/>
                      <a:pt x="0" y="13"/>
                    </a:cubicBezTo>
                    <a:cubicBezTo>
                      <a:pt x="4" y="12"/>
                      <a:pt x="6" y="10"/>
                      <a:pt x="6" y="6"/>
                    </a:cubicBezTo>
                    <a:cubicBezTo>
                      <a:pt x="6" y="3"/>
                      <a:pt x="4"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Group 79"/>
            <p:cNvGrpSpPr/>
            <p:nvPr/>
          </p:nvGrpSpPr>
          <p:grpSpPr>
            <a:xfrm>
              <a:off x="4481080" y="2252814"/>
              <a:ext cx="655318" cy="722093"/>
              <a:chOff x="3371850" y="1820863"/>
              <a:chExt cx="249238" cy="274638"/>
            </a:xfrm>
            <a:solidFill>
              <a:schemeClr val="bg1"/>
            </a:solidFill>
          </p:grpSpPr>
          <p:sp>
            <p:nvSpPr>
              <p:cNvPr id="91" name="îŝḷîḓé-Freeform: Shape 80"/>
              <p:cNvSpPr/>
              <p:nvPr/>
            </p:nvSpPr>
            <p:spPr bwMode="auto">
              <a:xfrm>
                <a:off x="3582988" y="1943100"/>
                <a:ext cx="38100" cy="11113"/>
              </a:xfrm>
              <a:custGeom>
                <a:avLst/>
                <a:gdLst>
                  <a:gd name="T0" fmla="*/ 21 w 22"/>
                  <a:gd name="T1" fmla="*/ 1 h 7"/>
                  <a:gd name="T2" fmla="*/ 19 w 22"/>
                  <a:gd name="T3" fmla="*/ 0 h 7"/>
                  <a:gd name="T4" fmla="*/ 4 w 22"/>
                  <a:gd name="T5" fmla="*/ 0 h 7"/>
                  <a:gd name="T6" fmla="*/ 1 w 22"/>
                  <a:gd name="T7" fmla="*/ 1 h 7"/>
                  <a:gd name="T8" fmla="*/ 0 w 22"/>
                  <a:gd name="T9" fmla="*/ 3 h 7"/>
                  <a:gd name="T10" fmla="*/ 1 w 22"/>
                  <a:gd name="T11" fmla="*/ 6 h 7"/>
                  <a:gd name="T12" fmla="*/ 4 w 22"/>
                  <a:gd name="T13" fmla="*/ 7 h 7"/>
                  <a:gd name="T14" fmla="*/ 19 w 22"/>
                  <a:gd name="T15" fmla="*/ 7 h 7"/>
                  <a:gd name="T16" fmla="*/ 21 w 22"/>
                  <a:gd name="T17" fmla="*/ 6 h 7"/>
                  <a:gd name="T18" fmla="*/ 22 w 22"/>
                  <a:gd name="T19" fmla="*/ 3 h 7"/>
                  <a:gd name="T20" fmla="*/ 21 w 22"/>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7">
                    <a:moveTo>
                      <a:pt x="21" y="1"/>
                    </a:moveTo>
                    <a:cubicBezTo>
                      <a:pt x="21" y="0"/>
                      <a:pt x="20" y="0"/>
                      <a:pt x="19" y="0"/>
                    </a:cubicBezTo>
                    <a:cubicBezTo>
                      <a:pt x="4" y="0"/>
                      <a:pt x="4" y="0"/>
                      <a:pt x="4" y="0"/>
                    </a:cubicBezTo>
                    <a:cubicBezTo>
                      <a:pt x="3" y="0"/>
                      <a:pt x="2" y="0"/>
                      <a:pt x="1" y="1"/>
                    </a:cubicBezTo>
                    <a:cubicBezTo>
                      <a:pt x="0" y="1"/>
                      <a:pt x="0" y="2"/>
                      <a:pt x="0" y="3"/>
                    </a:cubicBezTo>
                    <a:cubicBezTo>
                      <a:pt x="0" y="4"/>
                      <a:pt x="1" y="5"/>
                      <a:pt x="1" y="6"/>
                    </a:cubicBezTo>
                    <a:cubicBezTo>
                      <a:pt x="2" y="6"/>
                      <a:pt x="3" y="7"/>
                      <a:pt x="4" y="7"/>
                    </a:cubicBezTo>
                    <a:cubicBezTo>
                      <a:pt x="19" y="7"/>
                      <a:pt x="19" y="7"/>
                      <a:pt x="19" y="7"/>
                    </a:cubicBezTo>
                    <a:cubicBezTo>
                      <a:pt x="20" y="7"/>
                      <a:pt x="21" y="6"/>
                      <a:pt x="21" y="6"/>
                    </a:cubicBezTo>
                    <a:cubicBezTo>
                      <a:pt x="22" y="5"/>
                      <a:pt x="22" y="4"/>
                      <a:pt x="22" y="3"/>
                    </a:cubicBezTo>
                    <a:cubicBezTo>
                      <a:pt x="22" y="2"/>
                      <a:pt x="22" y="1"/>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2" name="îŝḷîḓé-Freeform: Shape 81"/>
              <p:cNvSpPr/>
              <p:nvPr/>
            </p:nvSpPr>
            <p:spPr bwMode="auto">
              <a:xfrm>
                <a:off x="3575050" y="1885950"/>
                <a:ext cx="34925" cy="25400"/>
              </a:xfrm>
              <a:custGeom>
                <a:avLst/>
                <a:gdLst>
                  <a:gd name="T0" fmla="*/ 4 w 21"/>
                  <a:gd name="T1" fmla="*/ 15 h 15"/>
                  <a:gd name="T2" fmla="*/ 6 w 21"/>
                  <a:gd name="T3" fmla="*/ 14 h 15"/>
                  <a:gd name="T4" fmla="*/ 19 w 21"/>
                  <a:gd name="T5" fmla="*/ 7 h 15"/>
                  <a:gd name="T6" fmla="*/ 19 w 21"/>
                  <a:gd name="T7" fmla="*/ 6 h 15"/>
                  <a:gd name="T8" fmla="*/ 19 w 21"/>
                  <a:gd name="T9" fmla="*/ 6 h 15"/>
                  <a:gd name="T10" fmla="*/ 20 w 21"/>
                  <a:gd name="T11" fmla="*/ 2 h 15"/>
                  <a:gd name="T12" fmla="*/ 18 w 21"/>
                  <a:gd name="T13" fmla="*/ 0 h 15"/>
                  <a:gd name="T14" fmla="*/ 15 w 21"/>
                  <a:gd name="T15" fmla="*/ 1 h 15"/>
                  <a:gd name="T16" fmla="*/ 2 w 21"/>
                  <a:gd name="T17" fmla="*/ 8 h 15"/>
                  <a:gd name="T18" fmla="*/ 1 w 21"/>
                  <a:gd name="T19" fmla="*/ 9 h 15"/>
                  <a:gd name="T20" fmla="*/ 1 w 21"/>
                  <a:gd name="T21" fmla="*/ 13 h 15"/>
                  <a:gd name="T22" fmla="*/ 4 w 21"/>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5">
                    <a:moveTo>
                      <a:pt x="4" y="15"/>
                    </a:moveTo>
                    <a:cubicBezTo>
                      <a:pt x="4" y="15"/>
                      <a:pt x="5" y="15"/>
                      <a:pt x="6" y="14"/>
                    </a:cubicBezTo>
                    <a:cubicBezTo>
                      <a:pt x="19" y="7"/>
                      <a:pt x="19" y="7"/>
                      <a:pt x="19" y="7"/>
                    </a:cubicBezTo>
                    <a:cubicBezTo>
                      <a:pt x="19" y="6"/>
                      <a:pt x="19" y="6"/>
                      <a:pt x="19" y="6"/>
                    </a:cubicBezTo>
                    <a:cubicBezTo>
                      <a:pt x="19" y="6"/>
                      <a:pt x="19" y="6"/>
                      <a:pt x="19" y="6"/>
                    </a:cubicBezTo>
                    <a:cubicBezTo>
                      <a:pt x="20" y="5"/>
                      <a:pt x="21" y="3"/>
                      <a:pt x="20" y="2"/>
                    </a:cubicBezTo>
                    <a:cubicBezTo>
                      <a:pt x="19" y="1"/>
                      <a:pt x="19" y="0"/>
                      <a:pt x="18" y="0"/>
                    </a:cubicBezTo>
                    <a:cubicBezTo>
                      <a:pt x="17" y="0"/>
                      <a:pt x="16" y="0"/>
                      <a:pt x="15" y="1"/>
                    </a:cubicBezTo>
                    <a:cubicBezTo>
                      <a:pt x="2" y="8"/>
                      <a:pt x="2" y="8"/>
                      <a:pt x="2" y="8"/>
                    </a:cubicBezTo>
                    <a:cubicBezTo>
                      <a:pt x="1" y="9"/>
                      <a:pt x="1" y="9"/>
                      <a:pt x="1" y="9"/>
                    </a:cubicBezTo>
                    <a:cubicBezTo>
                      <a:pt x="0" y="10"/>
                      <a:pt x="0" y="12"/>
                      <a:pt x="1" y="13"/>
                    </a:cubicBezTo>
                    <a:cubicBezTo>
                      <a:pt x="1" y="14"/>
                      <a:pt x="3" y="15"/>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3" name="îŝḷîḓé-Freeform: Shape 82"/>
              <p:cNvSpPr/>
              <p:nvPr/>
            </p:nvSpPr>
            <p:spPr bwMode="auto">
              <a:xfrm>
                <a:off x="3540125" y="1836738"/>
                <a:ext cx="25400" cy="36513"/>
              </a:xfrm>
              <a:custGeom>
                <a:avLst/>
                <a:gdLst>
                  <a:gd name="T0" fmla="*/ 13 w 15"/>
                  <a:gd name="T1" fmla="*/ 1 h 21"/>
                  <a:gd name="T2" fmla="*/ 9 w 15"/>
                  <a:gd name="T3" fmla="*/ 2 h 21"/>
                  <a:gd name="T4" fmla="*/ 8 w 15"/>
                  <a:gd name="T5" fmla="*/ 2 h 21"/>
                  <a:gd name="T6" fmla="*/ 1 w 15"/>
                  <a:gd name="T7" fmla="*/ 15 h 21"/>
                  <a:gd name="T8" fmla="*/ 2 w 15"/>
                  <a:gd name="T9" fmla="*/ 20 h 21"/>
                  <a:gd name="T10" fmla="*/ 4 w 15"/>
                  <a:gd name="T11" fmla="*/ 21 h 21"/>
                  <a:gd name="T12" fmla="*/ 7 w 15"/>
                  <a:gd name="T13" fmla="*/ 20 h 21"/>
                  <a:gd name="T14" fmla="*/ 7 w 15"/>
                  <a:gd name="T15" fmla="*/ 19 h 21"/>
                  <a:gd name="T16" fmla="*/ 15 w 15"/>
                  <a:gd name="T17" fmla="*/ 6 h 21"/>
                  <a:gd name="T18" fmla="*/ 13 w 15"/>
                  <a:gd name="T19"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1">
                    <a:moveTo>
                      <a:pt x="13" y="1"/>
                    </a:moveTo>
                    <a:cubicBezTo>
                      <a:pt x="12" y="0"/>
                      <a:pt x="10" y="0"/>
                      <a:pt x="9" y="2"/>
                    </a:cubicBezTo>
                    <a:cubicBezTo>
                      <a:pt x="8" y="2"/>
                      <a:pt x="8" y="2"/>
                      <a:pt x="8" y="2"/>
                    </a:cubicBezTo>
                    <a:cubicBezTo>
                      <a:pt x="1" y="15"/>
                      <a:pt x="1" y="15"/>
                      <a:pt x="1" y="15"/>
                    </a:cubicBezTo>
                    <a:cubicBezTo>
                      <a:pt x="0" y="17"/>
                      <a:pt x="1" y="19"/>
                      <a:pt x="2" y="20"/>
                    </a:cubicBezTo>
                    <a:cubicBezTo>
                      <a:pt x="3" y="21"/>
                      <a:pt x="3" y="21"/>
                      <a:pt x="4" y="21"/>
                    </a:cubicBezTo>
                    <a:cubicBezTo>
                      <a:pt x="5" y="21"/>
                      <a:pt x="6" y="20"/>
                      <a:pt x="7" y="20"/>
                    </a:cubicBezTo>
                    <a:cubicBezTo>
                      <a:pt x="7" y="19"/>
                      <a:pt x="7" y="19"/>
                      <a:pt x="7" y="19"/>
                    </a:cubicBezTo>
                    <a:cubicBezTo>
                      <a:pt x="15" y="6"/>
                      <a:pt x="15" y="6"/>
                      <a:pt x="15" y="6"/>
                    </a:cubicBezTo>
                    <a:cubicBezTo>
                      <a:pt x="15" y="4"/>
                      <a:pt x="15"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4" name="îŝḷîḓé-Freeform: Shape 83"/>
              <p:cNvSpPr/>
              <p:nvPr/>
            </p:nvSpPr>
            <p:spPr bwMode="auto">
              <a:xfrm>
                <a:off x="3376613" y="1884363"/>
                <a:ext cx="36513" cy="25400"/>
              </a:xfrm>
              <a:custGeom>
                <a:avLst/>
                <a:gdLst>
                  <a:gd name="T0" fmla="*/ 3 w 21"/>
                  <a:gd name="T1" fmla="*/ 7 h 15"/>
                  <a:gd name="T2" fmla="*/ 16 w 21"/>
                  <a:gd name="T3" fmla="*/ 14 h 15"/>
                  <a:gd name="T4" fmla="*/ 17 w 21"/>
                  <a:gd name="T5" fmla="*/ 15 h 15"/>
                  <a:gd name="T6" fmla="*/ 20 w 21"/>
                  <a:gd name="T7" fmla="*/ 14 h 15"/>
                  <a:gd name="T8" fmla="*/ 20 w 21"/>
                  <a:gd name="T9" fmla="*/ 13 h 15"/>
                  <a:gd name="T10" fmla="*/ 19 w 21"/>
                  <a:gd name="T11" fmla="*/ 8 h 15"/>
                  <a:gd name="T12" fmla="*/ 6 w 21"/>
                  <a:gd name="T13" fmla="*/ 0 h 15"/>
                  <a:gd name="T14" fmla="*/ 2 w 21"/>
                  <a:gd name="T15" fmla="*/ 1 h 15"/>
                  <a:gd name="T16" fmla="*/ 1 w 21"/>
                  <a:gd name="T17" fmla="*/ 2 h 15"/>
                  <a:gd name="T18" fmla="*/ 3 w 21"/>
                  <a:gd name="T19"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5">
                    <a:moveTo>
                      <a:pt x="3" y="7"/>
                    </a:moveTo>
                    <a:cubicBezTo>
                      <a:pt x="16" y="14"/>
                      <a:pt x="16" y="14"/>
                      <a:pt x="16" y="14"/>
                    </a:cubicBezTo>
                    <a:cubicBezTo>
                      <a:pt x="16" y="14"/>
                      <a:pt x="17" y="15"/>
                      <a:pt x="17" y="15"/>
                    </a:cubicBezTo>
                    <a:cubicBezTo>
                      <a:pt x="18" y="15"/>
                      <a:pt x="19" y="14"/>
                      <a:pt x="20" y="14"/>
                    </a:cubicBezTo>
                    <a:cubicBezTo>
                      <a:pt x="20" y="13"/>
                      <a:pt x="20" y="13"/>
                      <a:pt x="20" y="13"/>
                    </a:cubicBezTo>
                    <a:cubicBezTo>
                      <a:pt x="21" y="11"/>
                      <a:pt x="21" y="9"/>
                      <a:pt x="19" y="8"/>
                    </a:cubicBezTo>
                    <a:cubicBezTo>
                      <a:pt x="6" y="0"/>
                      <a:pt x="6" y="0"/>
                      <a:pt x="6" y="0"/>
                    </a:cubicBezTo>
                    <a:cubicBezTo>
                      <a:pt x="5" y="0"/>
                      <a:pt x="3" y="0"/>
                      <a:pt x="2" y="1"/>
                    </a:cubicBezTo>
                    <a:cubicBezTo>
                      <a:pt x="1" y="2"/>
                      <a:pt x="1" y="2"/>
                      <a:pt x="1" y="2"/>
                    </a:cubicBezTo>
                    <a:cubicBezTo>
                      <a:pt x="0" y="3"/>
                      <a:pt x="1"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5" name="îŝḷîḓé-Freeform: Shape 84"/>
              <p:cNvSpPr/>
              <p:nvPr/>
            </p:nvSpPr>
            <p:spPr bwMode="auto">
              <a:xfrm>
                <a:off x="3575050" y="1982788"/>
                <a:ext cx="34925" cy="25400"/>
              </a:xfrm>
              <a:custGeom>
                <a:avLst/>
                <a:gdLst>
                  <a:gd name="T0" fmla="*/ 19 w 21"/>
                  <a:gd name="T1" fmla="*/ 8 h 15"/>
                  <a:gd name="T2" fmla="*/ 6 w 21"/>
                  <a:gd name="T3" fmla="*/ 1 h 15"/>
                  <a:gd name="T4" fmla="*/ 1 w 21"/>
                  <a:gd name="T5" fmla="*/ 1 h 15"/>
                  <a:gd name="T6" fmla="*/ 1 w 21"/>
                  <a:gd name="T7" fmla="*/ 2 h 15"/>
                  <a:gd name="T8" fmla="*/ 2 w 21"/>
                  <a:gd name="T9" fmla="*/ 7 h 15"/>
                  <a:gd name="T10" fmla="*/ 15 w 21"/>
                  <a:gd name="T11" fmla="*/ 15 h 15"/>
                  <a:gd name="T12" fmla="*/ 17 w 21"/>
                  <a:gd name="T13" fmla="*/ 15 h 15"/>
                  <a:gd name="T14" fmla="*/ 19 w 21"/>
                  <a:gd name="T15" fmla="*/ 14 h 15"/>
                  <a:gd name="T16" fmla="*/ 20 w 21"/>
                  <a:gd name="T17" fmla="*/ 13 h 15"/>
                  <a:gd name="T18" fmla="*/ 19 w 21"/>
                  <a:gd name="T1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5">
                    <a:moveTo>
                      <a:pt x="19" y="8"/>
                    </a:moveTo>
                    <a:cubicBezTo>
                      <a:pt x="6" y="1"/>
                      <a:pt x="6" y="1"/>
                      <a:pt x="6" y="1"/>
                    </a:cubicBezTo>
                    <a:cubicBezTo>
                      <a:pt x="4" y="0"/>
                      <a:pt x="3" y="0"/>
                      <a:pt x="1" y="1"/>
                    </a:cubicBezTo>
                    <a:cubicBezTo>
                      <a:pt x="1" y="2"/>
                      <a:pt x="1" y="2"/>
                      <a:pt x="1" y="2"/>
                    </a:cubicBezTo>
                    <a:cubicBezTo>
                      <a:pt x="0" y="4"/>
                      <a:pt x="0" y="6"/>
                      <a:pt x="2" y="7"/>
                    </a:cubicBezTo>
                    <a:cubicBezTo>
                      <a:pt x="15" y="15"/>
                      <a:pt x="15" y="15"/>
                      <a:pt x="15" y="15"/>
                    </a:cubicBezTo>
                    <a:cubicBezTo>
                      <a:pt x="16" y="15"/>
                      <a:pt x="16" y="15"/>
                      <a:pt x="17" y="15"/>
                    </a:cubicBezTo>
                    <a:cubicBezTo>
                      <a:pt x="18" y="15"/>
                      <a:pt x="19" y="15"/>
                      <a:pt x="19" y="14"/>
                    </a:cubicBezTo>
                    <a:cubicBezTo>
                      <a:pt x="20" y="13"/>
                      <a:pt x="20" y="13"/>
                      <a:pt x="20" y="13"/>
                    </a:cubicBezTo>
                    <a:cubicBezTo>
                      <a:pt x="21" y="12"/>
                      <a:pt x="20" y="9"/>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6" name="îŝḷîḓé-Freeform: Shape 85"/>
              <p:cNvSpPr/>
              <p:nvPr/>
            </p:nvSpPr>
            <p:spPr bwMode="auto">
              <a:xfrm>
                <a:off x="3378200" y="1985963"/>
                <a:ext cx="34925" cy="26988"/>
              </a:xfrm>
              <a:custGeom>
                <a:avLst/>
                <a:gdLst>
                  <a:gd name="T0" fmla="*/ 17 w 20"/>
                  <a:gd name="T1" fmla="*/ 0 h 15"/>
                  <a:gd name="T2" fmla="*/ 15 w 20"/>
                  <a:gd name="T3" fmla="*/ 1 h 15"/>
                  <a:gd name="T4" fmla="*/ 2 w 20"/>
                  <a:gd name="T5" fmla="*/ 8 h 15"/>
                  <a:gd name="T6" fmla="*/ 1 w 20"/>
                  <a:gd name="T7" fmla="*/ 9 h 15"/>
                  <a:gd name="T8" fmla="*/ 0 w 20"/>
                  <a:gd name="T9" fmla="*/ 13 h 15"/>
                  <a:gd name="T10" fmla="*/ 4 w 20"/>
                  <a:gd name="T11" fmla="*/ 15 h 15"/>
                  <a:gd name="T12" fmla="*/ 5 w 20"/>
                  <a:gd name="T13" fmla="*/ 14 h 15"/>
                  <a:gd name="T14" fmla="*/ 18 w 20"/>
                  <a:gd name="T15" fmla="*/ 7 h 15"/>
                  <a:gd name="T16" fmla="*/ 19 w 20"/>
                  <a:gd name="T17" fmla="*/ 6 h 15"/>
                  <a:gd name="T18" fmla="*/ 20 w 20"/>
                  <a:gd name="T19" fmla="*/ 2 h 15"/>
                  <a:gd name="T20" fmla="*/ 17 w 20"/>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5">
                    <a:moveTo>
                      <a:pt x="17" y="0"/>
                    </a:moveTo>
                    <a:cubicBezTo>
                      <a:pt x="17" y="0"/>
                      <a:pt x="16" y="0"/>
                      <a:pt x="15" y="1"/>
                    </a:cubicBezTo>
                    <a:cubicBezTo>
                      <a:pt x="2" y="8"/>
                      <a:pt x="2" y="8"/>
                      <a:pt x="2" y="8"/>
                    </a:cubicBezTo>
                    <a:cubicBezTo>
                      <a:pt x="1" y="9"/>
                      <a:pt x="1" y="9"/>
                      <a:pt x="1" y="9"/>
                    </a:cubicBezTo>
                    <a:cubicBezTo>
                      <a:pt x="0" y="10"/>
                      <a:pt x="0" y="12"/>
                      <a:pt x="0" y="13"/>
                    </a:cubicBezTo>
                    <a:cubicBezTo>
                      <a:pt x="1" y="14"/>
                      <a:pt x="2" y="15"/>
                      <a:pt x="4" y="15"/>
                    </a:cubicBezTo>
                    <a:cubicBezTo>
                      <a:pt x="4" y="15"/>
                      <a:pt x="5" y="15"/>
                      <a:pt x="5" y="14"/>
                    </a:cubicBezTo>
                    <a:cubicBezTo>
                      <a:pt x="18" y="7"/>
                      <a:pt x="18" y="7"/>
                      <a:pt x="18" y="7"/>
                    </a:cubicBezTo>
                    <a:cubicBezTo>
                      <a:pt x="19" y="6"/>
                      <a:pt x="19" y="6"/>
                      <a:pt x="19" y="6"/>
                    </a:cubicBezTo>
                    <a:cubicBezTo>
                      <a:pt x="20" y="5"/>
                      <a:pt x="20" y="3"/>
                      <a:pt x="20" y="2"/>
                    </a:cubicBezTo>
                    <a:cubicBezTo>
                      <a:pt x="19" y="1"/>
                      <a:pt x="18"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7" name="îŝḷîḓé-Freeform: Shape 86"/>
              <p:cNvSpPr/>
              <p:nvPr/>
            </p:nvSpPr>
            <p:spPr bwMode="auto">
              <a:xfrm>
                <a:off x="3421063" y="1835150"/>
                <a:ext cx="26988" cy="34925"/>
              </a:xfrm>
              <a:custGeom>
                <a:avLst/>
                <a:gdLst>
                  <a:gd name="T0" fmla="*/ 7 w 15"/>
                  <a:gd name="T1" fmla="*/ 2 h 20"/>
                  <a:gd name="T2" fmla="*/ 4 w 15"/>
                  <a:gd name="T3" fmla="*/ 0 h 20"/>
                  <a:gd name="T4" fmla="*/ 2 w 15"/>
                  <a:gd name="T5" fmla="*/ 1 h 20"/>
                  <a:gd name="T6" fmla="*/ 1 w 15"/>
                  <a:gd name="T7" fmla="*/ 1 h 20"/>
                  <a:gd name="T8" fmla="*/ 0 w 15"/>
                  <a:gd name="T9" fmla="*/ 6 h 20"/>
                  <a:gd name="T10" fmla="*/ 8 w 15"/>
                  <a:gd name="T11" fmla="*/ 19 h 20"/>
                  <a:gd name="T12" fmla="*/ 11 w 15"/>
                  <a:gd name="T13" fmla="*/ 20 h 20"/>
                  <a:gd name="T14" fmla="*/ 13 w 15"/>
                  <a:gd name="T15" fmla="*/ 20 h 20"/>
                  <a:gd name="T16" fmla="*/ 14 w 15"/>
                  <a:gd name="T17" fmla="*/ 19 h 20"/>
                  <a:gd name="T18" fmla="*/ 14 w 15"/>
                  <a:gd name="T19" fmla="*/ 15 h 20"/>
                  <a:gd name="T20" fmla="*/ 7 w 15"/>
                  <a:gd name="T2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0">
                    <a:moveTo>
                      <a:pt x="7" y="2"/>
                    </a:moveTo>
                    <a:cubicBezTo>
                      <a:pt x="6" y="1"/>
                      <a:pt x="5" y="1"/>
                      <a:pt x="4" y="0"/>
                    </a:cubicBezTo>
                    <a:cubicBezTo>
                      <a:pt x="4" y="0"/>
                      <a:pt x="3" y="0"/>
                      <a:pt x="2" y="1"/>
                    </a:cubicBezTo>
                    <a:cubicBezTo>
                      <a:pt x="1" y="1"/>
                      <a:pt x="1" y="1"/>
                      <a:pt x="1" y="1"/>
                    </a:cubicBezTo>
                    <a:cubicBezTo>
                      <a:pt x="0" y="2"/>
                      <a:pt x="0" y="4"/>
                      <a:pt x="0" y="6"/>
                    </a:cubicBezTo>
                    <a:cubicBezTo>
                      <a:pt x="8" y="19"/>
                      <a:pt x="8" y="19"/>
                      <a:pt x="8" y="19"/>
                    </a:cubicBezTo>
                    <a:cubicBezTo>
                      <a:pt x="9" y="20"/>
                      <a:pt x="10" y="20"/>
                      <a:pt x="11" y="20"/>
                    </a:cubicBezTo>
                    <a:cubicBezTo>
                      <a:pt x="12" y="20"/>
                      <a:pt x="12" y="20"/>
                      <a:pt x="13" y="20"/>
                    </a:cubicBezTo>
                    <a:cubicBezTo>
                      <a:pt x="14" y="19"/>
                      <a:pt x="14" y="19"/>
                      <a:pt x="14" y="19"/>
                    </a:cubicBezTo>
                    <a:cubicBezTo>
                      <a:pt x="15" y="18"/>
                      <a:pt x="15" y="16"/>
                      <a:pt x="14" y="15"/>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8" name="îŝḷîḓé-Freeform: Shape 87"/>
              <p:cNvSpPr/>
              <p:nvPr/>
            </p:nvSpPr>
            <p:spPr bwMode="auto">
              <a:xfrm>
                <a:off x="3489325" y="1820863"/>
                <a:ext cx="12700" cy="38100"/>
              </a:xfrm>
              <a:custGeom>
                <a:avLst/>
                <a:gdLst>
                  <a:gd name="T0" fmla="*/ 3 w 7"/>
                  <a:gd name="T1" fmla="*/ 0 h 22"/>
                  <a:gd name="T2" fmla="*/ 1 w 7"/>
                  <a:gd name="T3" fmla="*/ 1 h 22"/>
                  <a:gd name="T4" fmla="*/ 0 w 7"/>
                  <a:gd name="T5" fmla="*/ 4 h 22"/>
                  <a:gd name="T6" fmla="*/ 0 w 7"/>
                  <a:gd name="T7" fmla="*/ 19 h 22"/>
                  <a:gd name="T8" fmla="*/ 3 w 7"/>
                  <a:gd name="T9" fmla="*/ 22 h 22"/>
                  <a:gd name="T10" fmla="*/ 6 w 7"/>
                  <a:gd name="T11" fmla="*/ 21 h 22"/>
                  <a:gd name="T12" fmla="*/ 7 w 7"/>
                  <a:gd name="T13" fmla="*/ 19 h 22"/>
                  <a:gd name="T14" fmla="*/ 7 w 7"/>
                  <a:gd name="T15" fmla="*/ 3 h 22"/>
                  <a:gd name="T16" fmla="*/ 3 w 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2">
                    <a:moveTo>
                      <a:pt x="3" y="0"/>
                    </a:moveTo>
                    <a:cubicBezTo>
                      <a:pt x="2" y="0"/>
                      <a:pt x="1" y="0"/>
                      <a:pt x="1" y="1"/>
                    </a:cubicBezTo>
                    <a:cubicBezTo>
                      <a:pt x="0" y="2"/>
                      <a:pt x="0" y="3"/>
                      <a:pt x="0" y="4"/>
                    </a:cubicBezTo>
                    <a:cubicBezTo>
                      <a:pt x="0" y="19"/>
                      <a:pt x="0" y="19"/>
                      <a:pt x="0" y="19"/>
                    </a:cubicBezTo>
                    <a:cubicBezTo>
                      <a:pt x="0" y="21"/>
                      <a:pt x="1" y="22"/>
                      <a:pt x="3" y="22"/>
                    </a:cubicBezTo>
                    <a:cubicBezTo>
                      <a:pt x="4" y="22"/>
                      <a:pt x="5" y="22"/>
                      <a:pt x="6" y="21"/>
                    </a:cubicBezTo>
                    <a:cubicBezTo>
                      <a:pt x="6" y="20"/>
                      <a:pt x="7" y="19"/>
                      <a:pt x="7" y="19"/>
                    </a:cubicBezTo>
                    <a:cubicBezTo>
                      <a:pt x="7" y="3"/>
                      <a:pt x="7" y="3"/>
                      <a:pt x="7" y="3"/>
                    </a:cubicBezTo>
                    <a:cubicBezTo>
                      <a:pt x="7"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9" name="îŝḷîḓé-Freeform: Shape 88"/>
              <p:cNvSpPr/>
              <p:nvPr/>
            </p:nvSpPr>
            <p:spPr bwMode="auto">
              <a:xfrm>
                <a:off x="3371850" y="1943100"/>
                <a:ext cx="38100" cy="11113"/>
              </a:xfrm>
              <a:custGeom>
                <a:avLst/>
                <a:gdLst>
                  <a:gd name="T0" fmla="*/ 21 w 22"/>
                  <a:gd name="T1" fmla="*/ 6 h 7"/>
                  <a:gd name="T2" fmla="*/ 22 w 22"/>
                  <a:gd name="T3" fmla="*/ 4 h 7"/>
                  <a:gd name="T4" fmla="*/ 21 w 22"/>
                  <a:gd name="T5" fmla="*/ 1 h 7"/>
                  <a:gd name="T6" fmla="*/ 19 w 22"/>
                  <a:gd name="T7" fmla="*/ 0 h 7"/>
                  <a:gd name="T8" fmla="*/ 4 w 22"/>
                  <a:gd name="T9" fmla="*/ 0 h 7"/>
                  <a:gd name="T10" fmla="*/ 1 w 22"/>
                  <a:gd name="T11" fmla="*/ 1 h 7"/>
                  <a:gd name="T12" fmla="*/ 0 w 22"/>
                  <a:gd name="T13" fmla="*/ 4 h 7"/>
                  <a:gd name="T14" fmla="*/ 4 w 22"/>
                  <a:gd name="T15" fmla="*/ 7 h 7"/>
                  <a:gd name="T16" fmla="*/ 19 w 22"/>
                  <a:gd name="T17" fmla="*/ 7 h 7"/>
                  <a:gd name="T18" fmla="*/ 21 w 22"/>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7">
                    <a:moveTo>
                      <a:pt x="21" y="6"/>
                    </a:moveTo>
                    <a:cubicBezTo>
                      <a:pt x="22" y="5"/>
                      <a:pt x="22" y="5"/>
                      <a:pt x="22" y="4"/>
                    </a:cubicBezTo>
                    <a:cubicBezTo>
                      <a:pt x="22" y="3"/>
                      <a:pt x="22" y="2"/>
                      <a:pt x="21" y="1"/>
                    </a:cubicBezTo>
                    <a:cubicBezTo>
                      <a:pt x="20" y="0"/>
                      <a:pt x="20" y="0"/>
                      <a:pt x="19" y="0"/>
                    </a:cubicBezTo>
                    <a:cubicBezTo>
                      <a:pt x="4" y="0"/>
                      <a:pt x="4" y="0"/>
                      <a:pt x="4" y="0"/>
                    </a:cubicBezTo>
                    <a:cubicBezTo>
                      <a:pt x="3" y="0"/>
                      <a:pt x="2" y="0"/>
                      <a:pt x="1" y="1"/>
                    </a:cubicBezTo>
                    <a:cubicBezTo>
                      <a:pt x="0" y="2"/>
                      <a:pt x="0" y="3"/>
                      <a:pt x="0" y="4"/>
                    </a:cubicBezTo>
                    <a:cubicBezTo>
                      <a:pt x="0" y="6"/>
                      <a:pt x="2" y="7"/>
                      <a:pt x="4" y="7"/>
                    </a:cubicBezTo>
                    <a:cubicBezTo>
                      <a:pt x="19" y="7"/>
                      <a:pt x="19" y="7"/>
                      <a:pt x="19" y="7"/>
                    </a:cubicBezTo>
                    <a:cubicBezTo>
                      <a:pt x="20" y="7"/>
                      <a:pt x="20" y="7"/>
                      <a:pt x="2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0" name="îŝḷîḓé-Freeform: Shape 89"/>
              <p:cNvSpPr/>
              <p:nvPr/>
            </p:nvSpPr>
            <p:spPr bwMode="auto">
              <a:xfrm>
                <a:off x="3467100" y="2044700"/>
                <a:ext cx="58738" cy="15875"/>
              </a:xfrm>
              <a:custGeom>
                <a:avLst/>
                <a:gdLst>
                  <a:gd name="T0" fmla="*/ 34 w 34"/>
                  <a:gd name="T1" fmla="*/ 3 h 9"/>
                  <a:gd name="T2" fmla="*/ 30 w 34"/>
                  <a:gd name="T3" fmla="*/ 7 h 9"/>
                  <a:gd name="T4" fmla="*/ 3 w 34"/>
                  <a:gd name="T5" fmla="*/ 7 h 9"/>
                  <a:gd name="T6" fmla="*/ 0 w 34"/>
                  <a:gd name="T7" fmla="*/ 3 h 9"/>
                  <a:gd name="T8" fmla="*/ 5 w 34"/>
                  <a:gd name="T9" fmla="*/ 0 h 9"/>
                  <a:gd name="T10" fmla="*/ 29 w 34"/>
                  <a:gd name="T11" fmla="*/ 0 h 9"/>
                  <a:gd name="T12" fmla="*/ 34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4" y="3"/>
                    </a:moveTo>
                    <a:cubicBezTo>
                      <a:pt x="34" y="5"/>
                      <a:pt x="33" y="7"/>
                      <a:pt x="30" y="7"/>
                    </a:cubicBezTo>
                    <a:cubicBezTo>
                      <a:pt x="22" y="9"/>
                      <a:pt x="12" y="9"/>
                      <a:pt x="3" y="7"/>
                    </a:cubicBezTo>
                    <a:cubicBezTo>
                      <a:pt x="1" y="7"/>
                      <a:pt x="0" y="5"/>
                      <a:pt x="0" y="3"/>
                    </a:cubicBezTo>
                    <a:cubicBezTo>
                      <a:pt x="1" y="1"/>
                      <a:pt x="3" y="0"/>
                      <a:pt x="5" y="0"/>
                    </a:cubicBezTo>
                    <a:cubicBezTo>
                      <a:pt x="13" y="1"/>
                      <a:pt x="21" y="1"/>
                      <a:pt x="29" y="0"/>
                    </a:cubicBezTo>
                    <a:cubicBezTo>
                      <a:pt x="31" y="0"/>
                      <a:pt x="33" y="1"/>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1" name="îŝḷîḓé-Freeform: Shape 90"/>
              <p:cNvSpPr/>
              <p:nvPr/>
            </p:nvSpPr>
            <p:spPr bwMode="auto">
              <a:xfrm>
                <a:off x="3465513" y="2058988"/>
                <a:ext cx="58738" cy="15875"/>
              </a:xfrm>
              <a:custGeom>
                <a:avLst/>
                <a:gdLst>
                  <a:gd name="T0" fmla="*/ 34 w 34"/>
                  <a:gd name="T1" fmla="*/ 3 h 9"/>
                  <a:gd name="T2" fmla="*/ 31 w 34"/>
                  <a:gd name="T3" fmla="*/ 7 h 9"/>
                  <a:gd name="T4" fmla="*/ 4 w 34"/>
                  <a:gd name="T5" fmla="*/ 7 h 9"/>
                  <a:gd name="T6" fmla="*/ 1 w 34"/>
                  <a:gd name="T7" fmla="*/ 3 h 9"/>
                  <a:gd name="T8" fmla="*/ 5 w 34"/>
                  <a:gd name="T9" fmla="*/ 0 h 9"/>
                  <a:gd name="T10" fmla="*/ 30 w 34"/>
                  <a:gd name="T11" fmla="*/ 0 h 9"/>
                  <a:gd name="T12" fmla="*/ 34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4" y="3"/>
                    </a:moveTo>
                    <a:cubicBezTo>
                      <a:pt x="34" y="5"/>
                      <a:pt x="33" y="7"/>
                      <a:pt x="31" y="7"/>
                    </a:cubicBezTo>
                    <a:cubicBezTo>
                      <a:pt x="22" y="9"/>
                      <a:pt x="13" y="9"/>
                      <a:pt x="4" y="7"/>
                    </a:cubicBezTo>
                    <a:cubicBezTo>
                      <a:pt x="2" y="7"/>
                      <a:pt x="0" y="5"/>
                      <a:pt x="1" y="3"/>
                    </a:cubicBezTo>
                    <a:cubicBezTo>
                      <a:pt x="1" y="1"/>
                      <a:pt x="3" y="0"/>
                      <a:pt x="5" y="0"/>
                    </a:cubicBezTo>
                    <a:cubicBezTo>
                      <a:pt x="13" y="2"/>
                      <a:pt x="22" y="2"/>
                      <a:pt x="30" y="0"/>
                    </a:cubicBezTo>
                    <a:cubicBezTo>
                      <a:pt x="32" y="0"/>
                      <a:pt x="34" y="1"/>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2" name="îŝḷîḓé-Freeform: Shape 91"/>
              <p:cNvSpPr/>
              <p:nvPr/>
            </p:nvSpPr>
            <p:spPr bwMode="auto">
              <a:xfrm>
                <a:off x="3465513" y="2073275"/>
                <a:ext cx="58738" cy="15875"/>
              </a:xfrm>
              <a:custGeom>
                <a:avLst/>
                <a:gdLst>
                  <a:gd name="T0" fmla="*/ 34 w 34"/>
                  <a:gd name="T1" fmla="*/ 3 h 9"/>
                  <a:gd name="T2" fmla="*/ 31 w 34"/>
                  <a:gd name="T3" fmla="*/ 7 h 9"/>
                  <a:gd name="T4" fmla="*/ 4 w 34"/>
                  <a:gd name="T5" fmla="*/ 7 h 9"/>
                  <a:gd name="T6" fmla="*/ 1 w 34"/>
                  <a:gd name="T7" fmla="*/ 3 h 9"/>
                  <a:gd name="T8" fmla="*/ 5 w 34"/>
                  <a:gd name="T9" fmla="*/ 0 h 9"/>
                  <a:gd name="T10" fmla="*/ 30 w 34"/>
                  <a:gd name="T11" fmla="*/ 0 h 9"/>
                  <a:gd name="T12" fmla="*/ 34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4" y="3"/>
                    </a:moveTo>
                    <a:cubicBezTo>
                      <a:pt x="34" y="5"/>
                      <a:pt x="33" y="7"/>
                      <a:pt x="31" y="7"/>
                    </a:cubicBezTo>
                    <a:cubicBezTo>
                      <a:pt x="22" y="9"/>
                      <a:pt x="13" y="9"/>
                      <a:pt x="4" y="7"/>
                    </a:cubicBezTo>
                    <a:cubicBezTo>
                      <a:pt x="2" y="7"/>
                      <a:pt x="0" y="5"/>
                      <a:pt x="1" y="3"/>
                    </a:cubicBezTo>
                    <a:cubicBezTo>
                      <a:pt x="1" y="1"/>
                      <a:pt x="3" y="0"/>
                      <a:pt x="5" y="0"/>
                    </a:cubicBezTo>
                    <a:cubicBezTo>
                      <a:pt x="13" y="2"/>
                      <a:pt x="22" y="2"/>
                      <a:pt x="30" y="0"/>
                    </a:cubicBezTo>
                    <a:cubicBezTo>
                      <a:pt x="32" y="0"/>
                      <a:pt x="34" y="1"/>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3" name="îŝḷîḓé-Freeform: Shape 92"/>
              <p:cNvSpPr/>
              <p:nvPr/>
            </p:nvSpPr>
            <p:spPr bwMode="auto">
              <a:xfrm>
                <a:off x="3478213" y="2084388"/>
                <a:ext cx="33338" cy="11113"/>
              </a:xfrm>
              <a:custGeom>
                <a:avLst/>
                <a:gdLst>
                  <a:gd name="T0" fmla="*/ 19 w 19"/>
                  <a:gd name="T1" fmla="*/ 2 h 6"/>
                  <a:gd name="T2" fmla="*/ 17 w 19"/>
                  <a:gd name="T3" fmla="*/ 5 h 6"/>
                  <a:gd name="T4" fmla="*/ 2 w 19"/>
                  <a:gd name="T5" fmla="*/ 5 h 6"/>
                  <a:gd name="T6" fmla="*/ 0 w 19"/>
                  <a:gd name="T7" fmla="*/ 2 h 6"/>
                  <a:gd name="T8" fmla="*/ 2 w 19"/>
                  <a:gd name="T9" fmla="*/ 0 h 6"/>
                  <a:gd name="T10" fmla="*/ 16 w 19"/>
                  <a:gd name="T11" fmla="*/ 0 h 6"/>
                  <a:gd name="T12" fmla="*/ 19 w 19"/>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9" h="6">
                    <a:moveTo>
                      <a:pt x="19" y="2"/>
                    </a:moveTo>
                    <a:cubicBezTo>
                      <a:pt x="19" y="3"/>
                      <a:pt x="18" y="5"/>
                      <a:pt x="17" y="5"/>
                    </a:cubicBezTo>
                    <a:cubicBezTo>
                      <a:pt x="12" y="6"/>
                      <a:pt x="7" y="6"/>
                      <a:pt x="2" y="5"/>
                    </a:cubicBezTo>
                    <a:cubicBezTo>
                      <a:pt x="0" y="5"/>
                      <a:pt x="0" y="3"/>
                      <a:pt x="0" y="2"/>
                    </a:cubicBezTo>
                    <a:cubicBezTo>
                      <a:pt x="0" y="1"/>
                      <a:pt x="1" y="0"/>
                      <a:pt x="2" y="0"/>
                    </a:cubicBezTo>
                    <a:cubicBezTo>
                      <a:pt x="7" y="1"/>
                      <a:pt x="12" y="1"/>
                      <a:pt x="16" y="0"/>
                    </a:cubicBezTo>
                    <a:cubicBezTo>
                      <a:pt x="18" y="0"/>
                      <a:pt x="19"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104" name="îŝḷîḓé-Freeform: Shape 93"/>
              <p:cNvSpPr/>
              <p:nvPr/>
            </p:nvSpPr>
            <p:spPr bwMode="auto">
              <a:xfrm>
                <a:off x="3417888" y="1866900"/>
                <a:ext cx="157163" cy="179388"/>
              </a:xfrm>
              <a:custGeom>
                <a:avLst/>
                <a:gdLst>
                  <a:gd name="T0" fmla="*/ 45 w 90"/>
                  <a:gd name="T1" fmla="*/ 0 h 104"/>
                  <a:gd name="T2" fmla="*/ 0 w 90"/>
                  <a:gd name="T3" fmla="*/ 45 h 104"/>
                  <a:gd name="T4" fmla="*/ 27 w 90"/>
                  <a:gd name="T5" fmla="*/ 99 h 104"/>
                  <a:gd name="T6" fmla="*/ 63 w 90"/>
                  <a:gd name="T7" fmla="*/ 99 h 104"/>
                  <a:gd name="T8" fmla="*/ 90 w 90"/>
                  <a:gd name="T9" fmla="*/ 45 h 104"/>
                  <a:gd name="T10" fmla="*/ 45 w 90"/>
                  <a:gd name="T11" fmla="*/ 0 h 104"/>
                  <a:gd name="T12" fmla="*/ 76 w 90"/>
                  <a:gd name="T13" fmla="*/ 40 h 104"/>
                  <a:gd name="T14" fmla="*/ 76 w 90"/>
                  <a:gd name="T15" fmla="*/ 40 h 104"/>
                  <a:gd name="T16" fmla="*/ 63 w 90"/>
                  <a:gd name="T17" fmla="*/ 20 h 104"/>
                  <a:gd name="T18" fmla="*/ 61 w 90"/>
                  <a:gd name="T19" fmla="*/ 15 h 104"/>
                  <a:gd name="T20" fmla="*/ 66 w 90"/>
                  <a:gd name="T21" fmla="*/ 14 h 104"/>
                  <a:gd name="T22" fmla="*/ 83 w 90"/>
                  <a:gd name="T23" fmla="*/ 36 h 104"/>
                  <a:gd name="T24" fmla="*/ 80 w 90"/>
                  <a:gd name="T25" fmla="*/ 42 h 104"/>
                  <a:gd name="T26" fmla="*/ 76 w 90"/>
                  <a:gd name="T27" fmla="*/ 4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04">
                    <a:moveTo>
                      <a:pt x="45" y="0"/>
                    </a:moveTo>
                    <a:cubicBezTo>
                      <a:pt x="20" y="0"/>
                      <a:pt x="0" y="20"/>
                      <a:pt x="0" y="45"/>
                    </a:cubicBezTo>
                    <a:cubicBezTo>
                      <a:pt x="0" y="64"/>
                      <a:pt x="20" y="84"/>
                      <a:pt x="27" y="99"/>
                    </a:cubicBezTo>
                    <a:cubicBezTo>
                      <a:pt x="29" y="103"/>
                      <a:pt x="62" y="104"/>
                      <a:pt x="63" y="99"/>
                    </a:cubicBezTo>
                    <a:cubicBezTo>
                      <a:pt x="68" y="88"/>
                      <a:pt x="90" y="64"/>
                      <a:pt x="90" y="45"/>
                    </a:cubicBezTo>
                    <a:cubicBezTo>
                      <a:pt x="90" y="20"/>
                      <a:pt x="70" y="0"/>
                      <a:pt x="45" y="0"/>
                    </a:cubicBezTo>
                    <a:close/>
                    <a:moveTo>
                      <a:pt x="76" y="40"/>
                    </a:moveTo>
                    <a:cubicBezTo>
                      <a:pt x="76" y="40"/>
                      <a:pt x="76" y="40"/>
                      <a:pt x="76" y="40"/>
                    </a:cubicBezTo>
                    <a:cubicBezTo>
                      <a:pt x="74" y="31"/>
                      <a:pt x="69" y="24"/>
                      <a:pt x="63" y="20"/>
                    </a:cubicBezTo>
                    <a:cubicBezTo>
                      <a:pt x="61" y="19"/>
                      <a:pt x="61" y="17"/>
                      <a:pt x="61" y="15"/>
                    </a:cubicBezTo>
                    <a:cubicBezTo>
                      <a:pt x="62" y="14"/>
                      <a:pt x="64" y="13"/>
                      <a:pt x="66" y="14"/>
                    </a:cubicBezTo>
                    <a:cubicBezTo>
                      <a:pt x="73" y="18"/>
                      <a:pt x="80" y="25"/>
                      <a:pt x="83" y="36"/>
                    </a:cubicBezTo>
                    <a:cubicBezTo>
                      <a:pt x="83" y="38"/>
                      <a:pt x="82" y="41"/>
                      <a:pt x="80" y="42"/>
                    </a:cubicBezTo>
                    <a:cubicBezTo>
                      <a:pt x="79" y="43"/>
                      <a:pt x="77" y="42"/>
                      <a:pt x="7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Group 94"/>
            <p:cNvGrpSpPr/>
            <p:nvPr/>
          </p:nvGrpSpPr>
          <p:grpSpPr>
            <a:xfrm>
              <a:off x="7067967" y="2252862"/>
              <a:ext cx="742970" cy="722100"/>
              <a:chOff x="4713288" y="2643188"/>
              <a:chExt cx="282575" cy="274638"/>
            </a:xfrm>
            <a:solidFill>
              <a:schemeClr val="bg1"/>
            </a:solidFill>
          </p:grpSpPr>
          <p:sp>
            <p:nvSpPr>
              <p:cNvPr id="87" name="îŝḷîḓé-Freeform: Shape 95"/>
              <p:cNvSpPr/>
              <p:nvPr/>
            </p:nvSpPr>
            <p:spPr bwMode="auto">
              <a:xfrm>
                <a:off x="4805363" y="2643188"/>
                <a:ext cx="190500" cy="187325"/>
              </a:xfrm>
              <a:custGeom>
                <a:avLst/>
                <a:gdLst>
                  <a:gd name="T0" fmla="*/ 55 w 110"/>
                  <a:gd name="T1" fmla="*/ 16 h 108"/>
                  <a:gd name="T2" fmla="*/ 92 w 110"/>
                  <a:gd name="T3" fmla="*/ 54 h 108"/>
                  <a:gd name="T4" fmla="*/ 55 w 110"/>
                  <a:gd name="T5" fmla="*/ 92 h 108"/>
                  <a:gd name="T6" fmla="*/ 17 w 110"/>
                  <a:gd name="T7" fmla="*/ 54 h 108"/>
                  <a:gd name="T8" fmla="*/ 55 w 110"/>
                  <a:gd name="T9" fmla="*/ 16 h 108"/>
                  <a:gd name="T10" fmla="*/ 90 w 110"/>
                  <a:gd name="T11" fmla="*/ 19 h 108"/>
                  <a:gd name="T12" fmla="*/ 19 w 110"/>
                  <a:gd name="T13" fmla="*/ 19 h 108"/>
                  <a:gd name="T14" fmla="*/ 19 w 110"/>
                  <a:gd name="T15" fmla="*/ 89 h 108"/>
                  <a:gd name="T16" fmla="*/ 90 w 110"/>
                  <a:gd name="T17" fmla="*/ 89 h 108"/>
                  <a:gd name="T18" fmla="*/ 90 w 110"/>
                  <a:gd name="T19" fmla="*/ 1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6"/>
                    </a:moveTo>
                    <a:cubicBezTo>
                      <a:pt x="76" y="16"/>
                      <a:pt x="92" y="33"/>
                      <a:pt x="92" y="54"/>
                    </a:cubicBezTo>
                    <a:cubicBezTo>
                      <a:pt x="92" y="75"/>
                      <a:pt x="76" y="92"/>
                      <a:pt x="55" y="92"/>
                    </a:cubicBezTo>
                    <a:cubicBezTo>
                      <a:pt x="34" y="92"/>
                      <a:pt x="17" y="75"/>
                      <a:pt x="17" y="54"/>
                    </a:cubicBezTo>
                    <a:cubicBezTo>
                      <a:pt x="17" y="33"/>
                      <a:pt x="34" y="16"/>
                      <a:pt x="55" y="16"/>
                    </a:cubicBezTo>
                    <a:close/>
                    <a:moveTo>
                      <a:pt x="90" y="19"/>
                    </a:moveTo>
                    <a:cubicBezTo>
                      <a:pt x="71" y="0"/>
                      <a:pt x="39" y="0"/>
                      <a:pt x="19" y="19"/>
                    </a:cubicBezTo>
                    <a:cubicBezTo>
                      <a:pt x="0" y="38"/>
                      <a:pt x="0" y="70"/>
                      <a:pt x="19" y="89"/>
                    </a:cubicBezTo>
                    <a:cubicBezTo>
                      <a:pt x="39" y="108"/>
                      <a:pt x="71" y="108"/>
                      <a:pt x="90" y="89"/>
                    </a:cubicBezTo>
                    <a:cubicBezTo>
                      <a:pt x="110" y="70"/>
                      <a:pt x="110" y="38"/>
                      <a:pt x="9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88" name="îŝḷîḓé-Freeform: Shape 96"/>
              <p:cNvSpPr/>
              <p:nvPr/>
            </p:nvSpPr>
            <p:spPr bwMode="auto">
              <a:xfrm>
                <a:off x="4803775" y="2790825"/>
                <a:ext cx="39688" cy="39688"/>
              </a:xfrm>
              <a:custGeom>
                <a:avLst/>
                <a:gdLst>
                  <a:gd name="T0" fmla="*/ 12 w 23"/>
                  <a:gd name="T1" fmla="*/ 23 h 23"/>
                  <a:gd name="T2" fmla="*/ 23 w 23"/>
                  <a:gd name="T3" fmla="*/ 12 h 23"/>
                  <a:gd name="T4" fmla="*/ 17 w 23"/>
                  <a:gd name="T5" fmla="*/ 7 h 23"/>
                  <a:gd name="T6" fmla="*/ 11 w 23"/>
                  <a:gd name="T7" fmla="*/ 0 h 23"/>
                  <a:gd name="T8" fmla="*/ 0 w 23"/>
                  <a:gd name="T9" fmla="*/ 11 h 23"/>
                  <a:gd name="T10" fmla="*/ 12 w 23"/>
                  <a:gd name="T11" fmla="*/ 23 h 23"/>
                </a:gdLst>
                <a:ahLst/>
                <a:cxnLst>
                  <a:cxn ang="0">
                    <a:pos x="T0" y="T1"/>
                  </a:cxn>
                  <a:cxn ang="0">
                    <a:pos x="T2" y="T3"/>
                  </a:cxn>
                  <a:cxn ang="0">
                    <a:pos x="T4" y="T5"/>
                  </a:cxn>
                  <a:cxn ang="0">
                    <a:pos x="T6" y="T7"/>
                  </a:cxn>
                  <a:cxn ang="0">
                    <a:pos x="T8" y="T9"/>
                  </a:cxn>
                  <a:cxn ang="0">
                    <a:pos x="T10" y="T11"/>
                  </a:cxn>
                </a:cxnLst>
                <a:rect l="0" t="0" r="r" b="b"/>
                <a:pathLst>
                  <a:path w="23" h="23">
                    <a:moveTo>
                      <a:pt x="12" y="23"/>
                    </a:moveTo>
                    <a:cubicBezTo>
                      <a:pt x="23" y="12"/>
                      <a:pt x="23" y="12"/>
                      <a:pt x="23" y="12"/>
                    </a:cubicBezTo>
                    <a:cubicBezTo>
                      <a:pt x="21" y="11"/>
                      <a:pt x="19" y="9"/>
                      <a:pt x="17" y="7"/>
                    </a:cubicBezTo>
                    <a:cubicBezTo>
                      <a:pt x="15" y="5"/>
                      <a:pt x="13" y="2"/>
                      <a:pt x="11" y="0"/>
                    </a:cubicBezTo>
                    <a:cubicBezTo>
                      <a:pt x="0" y="11"/>
                      <a:pt x="0" y="11"/>
                      <a:pt x="0" y="11"/>
                    </a:cubicBez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89" name="îŝḷîḓé-Freeform: Shape 97"/>
              <p:cNvSpPr/>
              <p:nvPr/>
            </p:nvSpPr>
            <p:spPr bwMode="auto">
              <a:xfrm>
                <a:off x="4713288" y="2811463"/>
                <a:ext cx="109538" cy="106363"/>
              </a:xfrm>
              <a:custGeom>
                <a:avLst/>
                <a:gdLst>
                  <a:gd name="T0" fmla="*/ 4 w 63"/>
                  <a:gd name="T1" fmla="*/ 43 h 61"/>
                  <a:gd name="T2" fmla="*/ 4 w 63"/>
                  <a:gd name="T3" fmla="*/ 57 h 61"/>
                  <a:gd name="T4" fmla="*/ 19 w 63"/>
                  <a:gd name="T5" fmla="*/ 57 h 61"/>
                  <a:gd name="T6" fmla="*/ 63 w 63"/>
                  <a:gd name="T7" fmla="*/ 14 h 61"/>
                  <a:gd name="T8" fmla="*/ 48 w 63"/>
                  <a:gd name="T9" fmla="*/ 0 h 61"/>
                  <a:gd name="T10" fmla="*/ 4 w 63"/>
                  <a:gd name="T11" fmla="*/ 43 h 61"/>
                </a:gdLst>
                <a:ahLst/>
                <a:cxnLst>
                  <a:cxn ang="0">
                    <a:pos x="T0" y="T1"/>
                  </a:cxn>
                  <a:cxn ang="0">
                    <a:pos x="T2" y="T3"/>
                  </a:cxn>
                  <a:cxn ang="0">
                    <a:pos x="T4" y="T5"/>
                  </a:cxn>
                  <a:cxn ang="0">
                    <a:pos x="T6" y="T7"/>
                  </a:cxn>
                  <a:cxn ang="0">
                    <a:pos x="T8" y="T9"/>
                  </a:cxn>
                  <a:cxn ang="0">
                    <a:pos x="T10" y="T11"/>
                  </a:cxn>
                </a:cxnLst>
                <a:rect l="0" t="0" r="r" b="b"/>
                <a:pathLst>
                  <a:path w="63" h="61">
                    <a:moveTo>
                      <a:pt x="4" y="43"/>
                    </a:moveTo>
                    <a:cubicBezTo>
                      <a:pt x="0" y="47"/>
                      <a:pt x="0" y="53"/>
                      <a:pt x="4" y="57"/>
                    </a:cubicBezTo>
                    <a:cubicBezTo>
                      <a:pt x="8" y="61"/>
                      <a:pt x="15" y="61"/>
                      <a:pt x="19" y="57"/>
                    </a:cubicBezTo>
                    <a:cubicBezTo>
                      <a:pt x="63" y="14"/>
                      <a:pt x="63" y="14"/>
                      <a:pt x="63" y="14"/>
                    </a:cubicBezTo>
                    <a:cubicBezTo>
                      <a:pt x="48" y="0"/>
                      <a:pt x="48" y="0"/>
                      <a:pt x="48" y="0"/>
                    </a:cubicBezTo>
                    <a:lnTo>
                      <a:pt x="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sp>
            <p:nvSpPr>
              <p:cNvPr id="90" name="îŝḷîḓé-Freeform: Shape 110"/>
              <p:cNvSpPr/>
              <p:nvPr/>
            </p:nvSpPr>
            <p:spPr bwMode="auto">
              <a:xfrm>
                <a:off x="4881563" y="2757488"/>
                <a:ext cx="63500" cy="33338"/>
              </a:xfrm>
              <a:custGeom>
                <a:avLst/>
                <a:gdLst>
                  <a:gd name="T0" fmla="*/ 14 w 37"/>
                  <a:gd name="T1" fmla="*/ 19 h 19"/>
                  <a:gd name="T2" fmla="*/ 3 w 37"/>
                  <a:gd name="T3" fmla="*/ 17 h 19"/>
                  <a:gd name="T4" fmla="*/ 3 w 37"/>
                  <a:gd name="T5" fmla="*/ 17 h 19"/>
                  <a:gd name="T6" fmla="*/ 1 w 37"/>
                  <a:gd name="T7" fmla="*/ 12 h 19"/>
                  <a:gd name="T8" fmla="*/ 5 w 37"/>
                  <a:gd name="T9" fmla="*/ 10 h 19"/>
                  <a:gd name="T10" fmla="*/ 14 w 37"/>
                  <a:gd name="T11" fmla="*/ 12 h 19"/>
                  <a:gd name="T12" fmla="*/ 30 w 37"/>
                  <a:gd name="T13" fmla="*/ 2 h 19"/>
                  <a:gd name="T14" fmla="*/ 34 w 37"/>
                  <a:gd name="T15" fmla="*/ 0 h 19"/>
                  <a:gd name="T16" fmla="*/ 36 w 37"/>
                  <a:gd name="T17" fmla="*/ 5 h 19"/>
                  <a:gd name="T18" fmla="*/ 14 w 37"/>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9">
                    <a:moveTo>
                      <a:pt x="14" y="19"/>
                    </a:moveTo>
                    <a:cubicBezTo>
                      <a:pt x="10" y="19"/>
                      <a:pt x="7" y="18"/>
                      <a:pt x="3" y="17"/>
                    </a:cubicBezTo>
                    <a:cubicBezTo>
                      <a:pt x="3" y="17"/>
                      <a:pt x="3" y="17"/>
                      <a:pt x="3" y="17"/>
                    </a:cubicBezTo>
                    <a:cubicBezTo>
                      <a:pt x="1" y="16"/>
                      <a:pt x="0" y="14"/>
                      <a:pt x="1" y="12"/>
                    </a:cubicBezTo>
                    <a:cubicBezTo>
                      <a:pt x="2" y="11"/>
                      <a:pt x="4" y="10"/>
                      <a:pt x="5" y="10"/>
                    </a:cubicBezTo>
                    <a:cubicBezTo>
                      <a:pt x="8" y="12"/>
                      <a:pt x="11" y="12"/>
                      <a:pt x="14" y="12"/>
                    </a:cubicBezTo>
                    <a:cubicBezTo>
                      <a:pt x="21" y="12"/>
                      <a:pt x="28" y="8"/>
                      <a:pt x="30" y="2"/>
                    </a:cubicBezTo>
                    <a:cubicBezTo>
                      <a:pt x="31" y="0"/>
                      <a:pt x="33" y="0"/>
                      <a:pt x="34" y="0"/>
                    </a:cubicBezTo>
                    <a:cubicBezTo>
                      <a:pt x="36" y="1"/>
                      <a:pt x="37" y="3"/>
                      <a:pt x="36" y="5"/>
                    </a:cubicBezTo>
                    <a:cubicBezTo>
                      <a:pt x="33" y="14"/>
                      <a:pt x="24" y="19"/>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b="1">
                  <a:latin typeface="Arial" panose="020B0604020202020204" pitchFamily="34" charset="0"/>
                  <a:ea typeface="微软雅黑" panose="020B0503020204020204" pitchFamily="34" charset="-122"/>
                  <a:sym typeface="Arial" panose="020B0604020202020204" pitchFamily="34" charset="0"/>
                </a:endParaRPr>
              </a:p>
            </p:txBody>
          </p:sp>
        </p:grpSp>
        <p:sp>
          <p:nvSpPr>
            <p:cNvPr id="85" name="îŝḷîḓé-TextBox 48"/>
            <p:cNvSpPr txBox="1"/>
            <p:nvPr/>
          </p:nvSpPr>
          <p:spPr bwMode="auto">
            <a:xfrm>
              <a:off x="8234082" y="4616353"/>
              <a:ext cx="1521919" cy="774354"/>
            </a:xfrm>
            <a:prstGeom prst="rect">
              <a:avLst/>
            </a:prstGeom>
            <a:noFill/>
          </p:spPr>
          <p:txBody>
            <a:bodyPr wrap="none" lIns="144000" tIns="0" rIns="144000" bIns="0">
              <a:normAutofit/>
            </a:bodyPr>
            <a:lstStyle/>
            <a:p>
              <a:pPr algn="l" latinLnBrk="0"/>
              <a:r>
                <a:rPr lang="zh-CN" altLang="en-US" sz="1600" b="1"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rPr>
                <a:t>法律、法规规定应当依照“企业劳动</a:t>
              </a:r>
              <a:br>
                <a:rPr lang="en-US" altLang="zh-CN" sz="1600" b="1"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rPr>
              </a:br>
              <a:r>
                <a:rPr lang="zh-CN" altLang="en-US" sz="1600" b="1"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rPr>
                <a:t>争议处理条例”处理的其他劳动争议。</a:t>
              </a:r>
              <a:endParaRPr lang="zh-CN" altLang="en-US" sz="1600" b="1"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83" name="îŝḷîḓé-TextBox 50"/>
            <p:cNvSpPr txBox="1"/>
            <p:nvPr/>
          </p:nvSpPr>
          <p:spPr bwMode="auto">
            <a:xfrm>
              <a:off x="8234082" y="2255707"/>
              <a:ext cx="1521919" cy="660762"/>
            </a:xfrm>
            <a:prstGeom prst="rect">
              <a:avLst/>
            </a:prstGeom>
            <a:noFill/>
          </p:spPr>
          <p:txBody>
            <a:bodyPr wrap="none" lIns="144000" tIns="0" rIns="144000" bIns="0">
              <a:normAutofit/>
            </a:bodyPr>
            <a:lstStyle/>
            <a:p>
              <a:pPr algn="l" latinLnBrk="0"/>
              <a:r>
                <a:rPr lang="zh-CN" altLang="en-US" sz="1600" b="1" dirty="0">
                  <a:solidFill>
                    <a:schemeClr val="accent3"/>
                  </a:solidFill>
                  <a:effectLst/>
                  <a:latin typeface="Arial" panose="020B0604020202020204" pitchFamily="34" charset="0"/>
                  <a:ea typeface="微软雅黑" panose="020B0503020204020204" pitchFamily="34" charset="-122"/>
                  <a:sym typeface="Arial" panose="020B0604020202020204" pitchFamily="34" charset="0"/>
                </a:rPr>
                <a:t>因执行国家有关工资、保险、福利、培训、</a:t>
              </a:r>
              <a:br>
                <a:rPr lang="en-US" altLang="zh-CN" sz="1600" b="1" dirty="0">
                  <a:solidFill>
                    <a:schemeClr val="accent3"/>
                  </a:solidFill>
                  <a:effectLst/>
                  <a:latin typeface="Arial" panose="020B0604020202020204" pitchFamily="34" charset="0"/>
                  <a:ea typeface="微软雅黑" panose="020B0503020204020204" pitchFamily="34" charset="-122"/>
                  <a:sym typeface="Arial" panose="020B0604020202020204" pitchFamily="34" charset="0"/>
                </a:rPr>
              </a:br>
              <a:r>
                <a:rPr lang="zh-CN" altLang="en-US" sz="1600" b="1" dirty="0">
                  <a:solidFill>
                    <a:schemeClr val="accent3"/>
                  </a:solidFill>
                  <a:effectLst/>
                  <a:latin typeface="Arial" panose="020B0604020202020204" pitchFamily="34" charset="0"/>
                  <a:ea typeface="微软雅黑" panose="020B0503020204020204" pitchFamily="34" charset="-122"/>
                  <a:sym typeface="Arial" panose="020B0604020202020204" pitchFamily="34" charset="0"/>
                </a:rPr>
                <a:t>劳动保护的规定发生的争议。</a:t>
              </a:r>
              <a:endParaRPr lang="zh-CN" altLang="en-US" sz="1600" b="1" dirty="0">
                <a:solidFill>
                  <a:schemeClr val="accent3"/>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81" name="îŝḷîḓé-TextBox 52"/>
            <p:cNvSpPr txBox="1"/>
            <p:nvPr/>
          </p:nvSpPr>
          <p:spPr bwMode="auto">
            <a:xfrm>
              <a:off x="2492194" y="4616353"/>
              <a:ext cx="1521919" cy="246221"/>
            </a:xfrm>
            <a:prstGeom prst="rect">
              <a:avLst/>
            </a:prstGeom>
            <a:noFill/>
          </p:spPr>
          <p:txBody>
            <a:bodyPr wrap="none" lIns="144000" tIns="0" rIns="144000" bIns="0">
              <a:normAutofit/>
            </a:bodyPr>
            <a:lstStyle/>
            <a:p>
              <a:pPr algn="r" latinLnBrk="0"/>
              <a:r>
                <a:rPr lang="zh-CN" altLang="en-US" sz="1600" b="1" dirty="0">
                  <a:solidFill>
                    <a:schemeClr val="accent5"/>
                  </a:solidFill>
                  <a:effectLst/>
                  <a:latin typeface="Arial" panose="020B0604020202020204" pitchFamily="34" charset="0"/>
                  <a:ea typeface="微软雅黑" panose="020B0503020204020204" pitchFamily="34" charset="-122"/>
                  <a:sym typeface="Arial" panose="020B0604020202020204" pitchFamily="34" charset="0"/>
                </a:rPr>
                <a:t>因履行劳动合同发生的争议。</a:t>
              </a:r>
              <a:endParaRPr lang="zh-CN" altLang="en-US" sz="1600" b="1" dirty="0">
                <a:solidFill>
                  <a:schemeClr val="accent5"/>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79" name="îŝḷîḓé-TextBox 54"/>
            <p:cNvSpPr txBox="1"/>
            <p:nvPr/>
          </p:nvSpPr>
          <p:spPr bwMode="auto">
            <a:xfrm>
              <a:off x="2492194" y="2255707"/>
              <a:ext cx="1521919" cy="809768"/>
            </a:xfrm>
            <a:prstGeom prst="rect">
              <a:avLst/>
            </a:prstGeom>
            <a:noFill/>
          </p:spPr>
          <p:txBody>
            <a:bodyPr wrap="none" lIns="144000" tIns="0" rIns="144000" bIns="0">
              <a:normAutofit/>
            </a:bodyPr>
            <a:lstStyle/>
            <a:p>
              <a:pPr algn="r" latinLnBrk="0"/>
              <a:r>
                <a:rPr lang="zh-CN" altLang="en-US" sz="1600" b="1" dirty="0">
                  <a:solidFill>
                    <a:schemeClr val="accent2"/>
                  </a:solidFill>
                  <a:effectLst/>
                  <a:latin typeface="Arial" panose="020B0604020202020204" pitchFamily="34" charset="0"/>
                  <a:ea typeface="微软雅黑" panose="020B0503020204020204" pitchFamily="34" charset="-122"/>
                  <a:sym typeface="Arial" panose="020B0604020202020204" pitchFamily="34" charset="0"/>
                </a:rPr>
                <a:t>因企业开除、除名、辞退职工和</a:t>
              </a:r>
              <a:br>
                <a:rPr lang="en-US" altLang="zh-CN" sz="1600" b="1" dirty="0">
                  <a:solidFill>
                    <a:schemeClr val="accent2"/>
                  </a:solidFill>
                  <a:effectLst/>
                  <a:latin typeface="Arial" panose="020B0604020202020204" pitchFamily="34" charset="0"/>
                  <a:ea typeface="微软雅黑" panose="020B0503020204020204" pitchFamily="34" charset="-122"/>
                  <a:sym typeface="Arial" panose="020B0604020202020204" pitchFamily="34" charset="0"/>
                </a:rPr>
              </a:br>
              <a:r>
                <a:rPr lang="zh-CN" altLang="en-US" sz="1600" b="1" dirty="0">
                  <a:solidFill>
                    <a:schemeClr val="accent2"/>
                  </a:solidFill>
                  <a:effectLst/>
                  <a:latin typeface="Arial" panose="020B0604020202020204" pitchFamily="34" charset="0"/>
                  <a:ea typeface="微软雅黑" panose="020B0503020204020204" pitchFamily="34" charset="-122"/>
                  <a:sym typeface="Arial" panose="020B0604020202020204" pitchFamily="34" charset="0"/>
                </a:rPr>
                <a:t>职工辞职、自动离职发生的争议。</a:t>
              </a:r>
              <a:endParaRPr lang="zh-CN" altLang="en-US" sz="1600" b="1" dirty="0">
                <a:solidFill>
                  <a:schemeClr val="accent2"/>
                </a:solidFill>
                <a:effectLst/>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二、劳动合同争议解决办法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2" name="圆角矩形 29"/>
          <p:cNvSpPr/>
          <p:nvPr/>
        </p:nvSpPr>
        <p:spPr>
          <a:xfrm>
            <a:off x="-436606" y="1450866"/>
            <a:ext cx="453014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．协商和调解</a:t>
            </a:r>
            <a:endParaRPr lang="zh-CN" altLang="en-US" sz="2800" b="1" dirty="0">
              <a:solidFill>
                <a:schemeClr val="bg1"/>
              </a:solidFill>
            </a:endParaRPr>
          </a:p>
        </p:txBody>
      </p:sp>
      <p:sp>
        <p:nvSpPr>
          <p:cNvPr id="5" name="矩形 4"/>
          <p:cNvSpPr/>
          <p:nvPr/>
        </p:nvSpPr>
        <p:spPr>
          <a:xfrm>
            <a:off x="-3522" y="2604978"/>
            <a:ext cx="12192000" cy="36273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43"/>
          <p:cNvSpPr txBox="1"/>
          <p:nvPr/>
        </p:nvSpPr>
        <p:spPr>
          <a:xfrm>
            <a:off x="534011" y="2682557"/>
            <a:ext cx="11052400" cy="3350404"/>
          </a:xfrm>
          <a:prstGeom prst="rect">
            <a:avLst/>
          </a:prstGeom>
          <a:noFill/>
        </p:spPr>
        <p:txBody>
          <a:bodyPr wrap="square" rtlCol="0">
            <a:spAutoFit/>
          </a:bodyPr>
          <a:lstStyle/>
          <a:p>
            <a:pPr indent="457200" algn="just">
              <a:lnSpc>
                <a:spcPct val="150000"/>
              </a:lnSpc>
            </a:pPr>
            <a:r>
              <a:rPr lang="zh-CN" altLang="en-US" sz="2400" dirty="0"/>
              <a:t>劳动争议发生后，首先双方本着互谅互让的积极态度，自行协商解决，也可以请第三方（即双方信任的个人或组织）帮助协商，达成和解协议。如果双方不愿协商、协商不成或者达成和解协议后不履行的，可向本单位劳动争议调解委员会、地方劳动争议调解组织申请调解。为确保调解协议的顺利履行，当事人可以从调解协议生效之日起</a:t>
            </a:r>
            <a:r>
              <a:rPr lang="en-US" altLang="zh-CN" sz="2400" dirty="0"/>
              <a:t>15</a:t>
            </a:r>
            <a:r>
              <a:rPr lang="zh-CN" altLang="en-US" sz="2400" dirty="0"/>
              <a:t>日内，共同向劳动争议仲裁委员会提出审查确认，经审查确认后制定出具有法律效力的仲裁调解书。</a:t>
            </a:r>
            <a:endParaRPr lang="zh-CN" altLang="en-US" sz="2400" dirty="0"/>
          </a:p>
        </p:txBody>
      </p:sp>
      <p:sp>
        <p:nvSpPr>
          <p:cNvPr id="7" name="矩形 6"/>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二、劳动合同争议解决办法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2" name="圆角矩形 29"/>
          <p:cNvSpPr/>
          <p:nvPr/>
        </p:nvSpPr>
        <p:spPr>
          <a:xfrm>
            <a:off x="-436606" y="1450866"/>
            <a:ext cx="453014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．仲裁</a:t>
            </a:r>
            <a:endParaRPr lang="zh-CN" altLang="en-US" sz="2800" b="1" dirty="0">
              <a:solidFill>
                <a:schemeClr val="bg1"/>
              </a:solidFill>
            </a:endParaRPr>
          </a:p>
        </p:txBody>
      </p:sp>
      <p:sp>
        <p:nvSpPr>
          <p:cNvPr id="5" name="矩形 4"/>
          <p:cNvSpPr/>
          <p:nvPr/>
        </p:nvSpPr>
        <p:spPr>
          <a:xfrm>
            <a:off x="-3522" y="2604978"/>
            <a:ext cx="12192000" cy="36273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43"/>
          <p:cNvSpPr txBox="1"/>
          <p:nvPr/>
        </p:nvSpPr>
        <p:spPr>
          <a:xfrm>
            <a:off x="534011" y="2682557"/>
            <a:ext cx="11052400" cy="3350404"/>
          </a:xfrm>
          <a:prstGeom prst="rect">
            <a:avLst/>
          </a:prstGeom>
          <a:noFill/>
        </p:spPr>
        <p:txBody>
          <a:bodyPr wrap="square" rtlCol="0">
            <a:spAutoFit/>
          </a:bodyPr>
          <a:lstStyle/>
          <a:p>
            <a:pPr indent="457200" algn="just">
              <a:lnSpc>
                <a:spcPct val="150000"/>
              </a:lnSpc>
            </a:pPr>
            <a:r>
              <a:rPr lang="zh-CN" altLang="en-US" sz="2400" dirty="0"/>
              <a:t>劳动争议发生后，当事的任何一方都可在争议发生之日起</a:t>
            </a:r>
            <a:r>
              <a:rPr lang="en-US" altLang="zh-CN" sz="2400" dirty="0"/>
              <a:t>60</a:t>
            </a:r>
            <a:r>
              <a:rPr lang="zh-CN" altLang="en-US" sz="2400" dirty="0"/>
              <a:t>日内向劳动争议仲裁委员会申请仲裁，并提出书面申请。劳动争议仲裁委员会应当自接到仲裁申请之日起</a:t>
            </a:r>
            <a:r>
              <a:rPr lang="en-US" altLang="zh-CN" sz="2400" dirty="0"/>
              <a:t>7</a:t>
            </a:r>
            <a:r>
              <a:rPr lang="zh-CN" altLang="en-US" sz="2400" dirty="0"/>
              <a:t>日内做出是否受理的决定。劳动争议仲裁委员会决定受理的，应当自收到仲裁申请之日起</a:t>
            </a:r>
            <a:r>
              <a:rPr lang="en-US" altLang="zh-CN" sz="2400" dirty="0"/>
              <a:t>60</a:t>
            </a:r>
            <a:r>
              <a:rPr lang="zh-CN" altLang="en-US" sz="2400" dirty="0"/>
              <a:t>日内做出仲裁裁决。劳动争议仲裁委员会可依法进行调解，经调解达成协议的，制定仲裁调解书。仲裁调解书具有法律效力，当事人必须自觉履行，如一方当事人不履行，另一方可向人民法院申请强制执行。</a:t>
            </a:r>
            <a:endParaRPr lang="zh-CN" altLang="en-US" sz="2400" dirty="0"/>
          </a:p>
        </p:txBody>
      </p:sp>
      <p:sp>
        <p:nvSpPr>
          <p:cNvPr id="7" name="矩形 6"/>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二、劳动合同争议解决办法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2" name="圆角矩形 29"/>
          <p:cNvSpPr/>
          <p:nvPr/>
        </p:nvSpPr>
        <p:spPr>
          <a:xfrm>
            <a:off x="-436606" y="1450866"/>
            <a:ext cx="453014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．诉讼</a:t>
            </a:r>
            <a:endParaRPr lang="zh-CN" altLang="en-US" sz="2800" b="1" dirty="0">
              <a:solidFill>
                <a:schemeClr val="bg1"/>
              </a:solidFill>
            </a:endParaRPr>
          </a:p>
        </p:txBody>
      </p:sp>
      <p:sp>
        <p:nvSpPr>
          <p:cNvPr id="6" name="文本框 43"/>
          <p:cNvSpPr txBox="1"/>
          <p:nvPr/>
        </p:nvSpPr>
        <p:spPr>
          <a:xfrm>
            <a:off x="534011" y="2175964"/>
            <a:ext cx="11052400" cy="580415"/>
          </a:xfrm>
          <a:prstGeom prst="rect">
            <a:avLst/>
          </a:prstGeom>
          <a:noFill/>
        </p:spPr>
        <p:txBody>
          <a:bodyPr wrap="square" rtlCol="0">
            <a:spAutoFit/>
          </a:bodyPr>
          <a:lstStyle/>
          <a:p>
            <a:pPr indent="457200" algn="just">
              <a:lnSpc>
                <a:spcPct val="150000"/>
              </a:lnSpc>
            </a:pPr>
            <a:r>
              <a:rPr lang="zh-CN" altLang="en-US" sz="2400" dirty="0"/>
              <a:t>人民法院审理劳动争议案件有相应条件，具体有以下</a:t>
            </a:r>
            <a:r>
              <a:rPr lang="en-US" altLang="zh-CN" sz="2400" dirty="0"/>
              <a:t>5</a:t>
            </a:r>
            <a:r>
              <a:rPr lang="zh-CN" altLang="en-US" sz="2400" dirty="0"/>
              <a:t>点。</a:t>
            </a:r>
            <a:endParaRPr lang="zh-CN" altLang="en-US" sz="2400" dirty="0"/>
          </a:p>
        </p:txBody>
      </p:sp>
      <p:grpSp>
        <p:nvGrpSpPr>
          <p:cNvPr id="4" name="组合 3"/>
          <p:cNvGrpSpPr/>
          <p:nvPr/>
        </p:nvGrpSpPr>
        <p:grpSpPr>
          <a:xfrm>
            <a:off x="899441" y="3088971"/>
            <a:ext cx="10393118" cy="680058"/>
            <a:chOff x="899441" y="3679286"/>
            <a:chExt cx="10393118" cy="680058"/>
          </a:xfrm>
        </p:grpSpPr>
        <p:grpSp>
          <p:nvGrpSpPr>
            <p:cNvPr id="8" name="组合 7"/>
            <p:cNvGrpSpPr/>
            <p:nvPr/>
          </p:nvGrpSpPr>
          <p:grpSpPr>
            <a:xfrm>
              <a:off x="899441" y="3866467"/>
              <a:ext cx="493424" cy="392293"/>
              <a:chOff x="4442537" y="215222"/>
              <a:chExt cx="686035" cy="545427"/>
            </a:xfrm>
          </p:grpSpPr>
          <p:sp>
            <p:nvSpPr>
              <p:cNvPr id="9" name="Freeform 788"/>
              <p:cNvSpPr/>
              <p:nvPr/>
            </p:nvSpPr>
            <p:spPr bwMode="auto">
              <a:xfrm>
                <a:off x="4442537" y="583745"/>
                <a:ext cx="686035" cy="129817"/>
              </a:xfrm>
              <a:custGeom>
                <a:avLst/>
                <a:gdLst>
                  <a:gd name="T0" fmla="*/ 0 w 888"/>
                  <a:gd name="T1" fmla="*/ 55 h 168"/>
                  <a:gd name="T2" fmla="*/ 112 w 888"/>
                  <a:gd name="T3" fmla="*/ 168 h 168"/>
                  <a:gd name="T4" fmla="*/ 776 w 888"/>
                  <a:gd name="T5" fmla="*/ 168 h 168"/>
                  <a:gd name="T6" fmla="*/ 888 w 888"/>
                  <a:gd name="T7" fmla="*/ 55 h 168"/>
                  <a:gd name="T8" fmla="*/ 888 w 888"/>
                  <a:gd name="T9" fmla="*/ 0 h 168"/>
                  <a:gd name="T10" fmla="*/ 0 w 888"/>
                  <a:gd name="T11" fmla="*/ 0 h 168"/>
                  <a:gd name="T12" fmla="*/ 0 w 888"/>
                  <a:gd name="T13" fmla="*/ 55 h 168"/>
                </a:gdLst>
                <a:ahLst/>
                <a:cxnLst>
                  <a:cxn ang="0">
                    <a:pos x="T0" y="T1"/>
                  </a:cxn>
                  <a:cxn ang="0">
                    <a:pos x="T2" y="T3"/>
                  </a:cxn>
                  <a:cxn ang="0">
                    <a:pos x="T4" y="T5"/>
                  </a:cxn>
                  <a:cxn ang="0">
                    <a:pos x="T6" y="T7"/>
                  </a:cxn>
                  <a:cxn ang="0">
                    <a:pos x="T8" y="T9"/>
                  </a:cxn>
                  <a:cxn ang="0">
                    <a:pos x="T10" y="T11"/>
                  </a:cxn>
                  <a:cxn ang="0">
                    <a:pos x="T12" y="T13"/>
                  </a:cxn>
                </a:cxnLst>
                <a:rect l="0" t="0" r="r" b="b"/>
                <a:pathLst>
                  <a:path w="888" h="168">
                    <a:moveTo>
                      <a:pt x="0" y="55"/>
                    </a:moveTo>
                    <a:cubicBezTo>
                      <a:pt x="0" y="117"/>
                      <a:pt x="50" y="168"/>
                      <a:pt x="112" y="168"/>
                    </a:cubicBezTo>
                    <a:cubicBezTo>
                      <a:pt x="776" y="168"/>
                      <a:pt x="776" y="168"/>
                      <a:pt x="776" y="168"/>
                    </a:cubicBezTo>
                    <a:cubicBezTo>
                      <a:pt x="838" y="168"/>
                      <a:pt x="888" y="117"/>
                      <a:pt x="888" y="55"/>
                    </a:cubicBezTo>
                    <a:cubicBezTo>
                      <a:pt x="888" y="0"/>
                      <a:pt x="888" y="0"/>
                      <a:pt x="888" y="0"/>
                    </a:cubicBezTo>
                    <a:cubicBezTo>
                      <a:pt x="0" y="0"/>
                      <a:pt x="0" y="0"/>
                      <a:pt x="0" y="0"/>
                    </a:cubicBezTo>
                    <a:cubicBezTo>
                      <a:pt x="0" y="55"/>
                      <a:pt x="0" y="55"/>
                      <a:pt x="0" y="55"/>
                    </a:cubicBezTo>
                  </a:path>
                </a:pathLst>
              </a:custGeom>
              <a:solidFill>
                <a:srgbClr val="575D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89"/>
              <p:cNvSpPr/>
              <p:nvPr/>
            </p:nvSpPr>
            <p:spPr bwMode="auto">
              <a:xfrm>
                <a:off x="4503685" y="291738"/>
                <a:ext cx="562431" cy="174615"/>
              </a:xfrm>
              <a:custGeom>
                <a:avLst/>
                <a:gdLst>
                  <a:gd name="T0" fmla="*/ 0 w 728"/>
                  <a:gd name="T1" fmla="*/ 112 h 226"/>
                  <a:gd name="T2" fmla="*/ 112 w 728"/>
                  <a:gd name="T3" fmla="*/ 0 h 226"/>
                  <a:gd name="T4" fmla="*/ 616 w 728"/>
                  <a:gd name="T5" fmla="*/ 0 h 226"/>
                  <a:gd name="T6" fmla="*/ 728 w 728"/>
                  <a:gd name="T7" fmla="*/ 112 h 226"/>
                  <a:gd name="T8" fmla="*/ 728 w 728"/>
                  <a:gd name="T9" fmla="*/ 114 h 226"/>
                  <a:gd name="T10" fmla="*/ 616 w 728"/>
                  <a:gd name="T11" fmla="*/ 226 h 226"/>
                  <a:gd name="T12" fmla="*/ 112 w 728"/>
                  <a:gd name="T13" fmla="*/ 226 h 226"/>
                  <a:gd name="T14" fmla="*/ 0 w 728"/>
                  <a:gd name="T15" fmla="*/ 114 h 226"/>
                  <a:gd name="T16" fmla="*/ 0 w 728"/>
                  <a:gd name="T17"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8" h="226">
                    <a:moveTo>
                      <a:pt x="0" y="112"/>
                    </a:moveTo>
                    <a:cubicBezTo>
                      <a:pt x="0" y="51"/>
                      <a:pt x="50" y="0"/>
                      <a:pt x="112" y="0"/>
                    </a:cubicBezTo>
                    <a:cubicBezTo>
                      <a:pt x="616" y="0"/>
                      <a:pt x="616" y="0"/>
                      <a:pt x="616" y="0"/>
                    </a:cubicBezTo>
                    <a:cubicBezTo>
                      <a:pt x="678" y="0"/>
                      <a:pt x="728" y="51"/>
                      <a:pt x="728" y="112"/>
                    </a:cubicBezTo>
                    <a:cubicBezTo>
                      <a:pt x="728" y="114"/>
                      <a:pt x="728" y="114"/>
                      <a:pt x="728" y="114"/>
                    </a:cubicBezTo>
                    <a:cubicBezTo>
                      <a:pt x="728" y="176"/>
                      <a:pt x="678" y="226"/>
                      <a:pt x="616" y="226"/>
                    </a:cubicBezTo>
                    <a:cubicBezTo>
                      <a:pt x="112" y="226"/>
                      <a:pt x="112" y="226"/>
                      <a:pt x="112" y="226"/>
                    </a:cubicBezTo>
                    <a:cubicBezTo>
                      <a:pt x="50" y="226"/>
                      <a:pt x="0" y="176"/>
                      <a:pt x="0" y="114"/>
                    </a:cubicBezTo>
                    <a:cubicBezTo>
                      <a:pt x="0" y="112"/>
                      <a:pt x="0" y="112"/>
                      <a:pt x="0" y="112"/>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90"/>
              <p:cNvSpPr/>
              <p:nvPr/>
            </p:nvSpPr>
            <p:spPr bwMode="auto">
              <a:xfrm>
                <a:off x="4503685" y="291738"/>
                <a:ext cx="86327" cy="86327"/>
              </a:xfrm>
              <a:custGeom>
                <a:avLst/>
                <a:gdLst>
                  <a:gd name="T0" fmla="*/ 112 w 112"/>
                  <a:gd name="T1" fmla="*/ 0 h 112"/>
                  <a:gd name="T2" fmla="*/ 0 w 112"/>
                  <a:gd name="T3" fmla="*/ 112 h 112"/>
                  <a:gd name="T4" fmla="*/ 0 w 112"/>
                  <a:gd name="T5" fmla="*/ 112 h 112"/>
                  <a:gd name="T6" fmla="*/ 112 w 112"/>
                  <a:gd name="T7" fmla="*/ 0 h 112"/>
                  <a:gd name="T8" fmla="*/ 112 w 112"/>
                  <a:gd name="T9" fmla="*/ 0 h 112"/>
                </a:gdLst>
                <a:ahLst/>
                <a:cxnLst>
                  <a:cxn ang="0">
                    <a:pos x="T0" y="T1"/>
                  </a:cxn>
                  <a:cxn ang="0">
                    <a:pos x="T2" y="T3"/>
                  </a:cxn>
                  <a:cxn ang="0">
                    <a:pos x="T4" y="T5"/>
                  </a:cxn>
                  <a:cxn ang="0">
                    <a:pos x="T6" y="T7"/>
                  </a:cxn>
                  <a:cxn ang="0">
                    <a:pos x="T8" y="T9"/>
                  </a:cxn>
                </a:cxnLst>
                <a:rect l="0" t="0" r="r" b="b"/>
                <a:pathLst>
                  <a:path w="112" h="112">
                    <a:moveTo>
                      <a:pt x="112" y="0"/>
                    </a:moveTo>
                    <a:cubicBezTo>
                      <a:pt x="50" y="0"/>
                      <a:pt x="0" y="51"/>
                      <a:pt x="0" y="112"/>
                    </a:cubicBezTo>
                    <a:cubicBezTo>
                      <a:pt x="0" y="112"/>
                      <a:pt x="0" y="112"/>
                      <a:pt x="0" y="112"/>
                    </a:cubicBezTo>
                    <a:cubicBezTo>
                      <a:pt x="0" y="51"/>
                      <a:pt x="50" y="0"/>
                      <a:pt x="112" y="0"/>
                    </a:cubicBezTo>
                    <a:cubicBezTo>
                      <a:pt x="112" y="0"/>
                      <a:pt x="112" y="0"/>
                      <a:pt x="112"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91"/>
              <p:cNvSpPr/>
              <p:nvPr/>
            </p:nvSpPr>
            <p:spPr bwMode="auto">
              <a:xfrm>
                <a:off x="4503685" y="291738"/>
                <a:ext cx="86327" cy="174615"/>
              </a:xfrm>
              <a:custGeom>
                <a:avLst/>
                <a:gdLst>
                  <a:gd name="T0" fmla="*/ 112 w 112"/>
                  <a:gd name="T1" fmla="*/ 0 h 226"/>
                  <a:gd name="T2" fmla="*/ 0 w 112"/>
                  <a:gd name="T3" fmla="*/ 112 h 226"/>
                  <a:gd name="T4" fmla="*/ 0 w 112"/>
                  <a:gd name="T5" fmla="*/ 114 h 226"/>
                  <a:gd name="T6" fmla="*/ 112 w 112"/>
                  <a:gd name="T7" fmla="*/ 226 h 226"/>
                  <a:gd name="T8" fmla="*/ 112 w 112"/>
                  <a:gd name="T9" fmla="*/ 0 h 226"/>
                </a:gdLst>
                <a:ahLst/>
                <a:cxnLst>
                  <a:cxn ang="0">
                    <a:pos x="T0" y="T1"/>
                  </a:cxn>
                  <a:cxn ang="0">
                    <a:pos x="T2" y="T3"/>
                  </a:cxn>
                  <a:cxn ang="0">
                    <a:pos x="T4" y="T5"/>
                  </a:cxn>
                  <a:cxn ang="0">
                    <a:pos x="T6" y="T7"/>
                  </a:cxn>
                  <a:cxn ang="0">
                    <a:pos x="T8" y="T9"/>
                  </a:cxn>
                </a:cxnLst>
                <a:rect l="0" t="0" r="r" b="b"/>
                <a:pathLst>
                  <a:path w="112" h="226">
                    <a:moveTo>
                      <a:pt x="112" y="0"/>
                    </a:moveTo>
                    <a:cubicBezTo>
                      <a:pt x="50" y="0"/>
                      <a:pt x="0" y="51"/>
                      <a:pt x="0" y="112"/>
                    </a:cubicBezTo>
                    <a:cubicBezTo>
                      <a:pt x="0" y="114"/>
                      <a:pt x="0" y="114"/>
                      <a:pt x="0" y="114"/>
                    </a:cubicBezTo>
                    <a:cubicBezTo>
                      <a:pt x="0" y="176"/>
                      <a:pt x="50" y="226"/>
                      <a:pt x="112" y="226"/>
                    </a:cubicBezTo>
                    <a:cubicBezTo>
                      <a:pt x="112" y="0"/>
                      <a:pt x="112" y="0"/>
                      <a:pt x="112"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92"/>
              <p:cNvSpPr/>
              <p:nvPr/>
            </p:nvSpPr>
            <p:spPr bwMode="auto">
              <a:xfrm>
                <a:off x="4981098" y="291738"/>
                <a:ext cx="85019" cy="87962"/>
              </a:xfrm>
              <a:custGeom>
                <a:avLst/>
                <a:gdLst>
                  <a:gd name="T0" fmla="*/ 0 w 110"/>
                  <a:gd name="T1" fmla="*/ 0 h 114"/>
                  <a:gd name="T2" fmla="*/ 0 w 110"/>
                  <a:gd name="T3" fmla="*/ 0 h 114"/>
                  <a:gd name="T4" fmla="*/ 110 w 110"/>
                  <a:gd name="T5" fmla="*/ 112 h 114"/>
                  <a:gd name="T6" fmla="*/ 110 w 110"/>
                  <a:gd name="T7" fmla="*/ 114 h 114"/>
                  <a:gd name="T8" fmla="*/ 110 w 110"/>
                  <a:gd name="T9" fmla="*/ 114 h 114"/>
                  <a:gd name="T10" fmla="*/ 110 w 110"/>
                  <a:gd name="T11" fmla="*/ 112 h 114"/>
                  <a:gd name="T12" fmla="*/ 0 w 110"/>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10" h="114">
                    <a:moveTo>
                      <a:pt x="0" y="0"/>
                    </a:moveTo>
                    <a:cubicBezTo>
                      <a:pt x="0" y="0"/>
                      <a:pt x="0" y="0"/>
                      <a:pt x="0" y="0"/>
                    </a:cubicBezTo>
                    <a:cubicBezTo>
                      <a:pt x="61" y="1"/>
                      <a:pt x="110" y="51"/>
                      <a:pt x="110" y="112"/>
                    </a:cubicBezTo>
                    <a:cubicBezTo>
                      <a:pt x="110" y="114"/>
                      <a:pt x="110" y="114"/>
                      <a:pt x="110" y="114"/>
                    </a:cubicBezTo>
                    <a:cubicBezTo>
                      <a:pt x="110" y="114"/>
                      <a:pt x="110" y="114"/>
                      <a:pt x="110" y="114"/>
                    </a:cubicBezTo>
                    <a:cubicBezTo>
                      <a:pt x="110" y="112"/>
                      <a:pt x="110" y="112"/>
                      <a:pt x="110" y="112"/>
                    </a:cubicBezTo>
                    <a:cubicBezTo>
                      <a:pt x="110" y="51"/>
                      <a:pt x="61" y="1"/>
                      <a:pt x="0"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93"/>
              <p:cNvSpPr/>
              <p:nvPr/>
            </p:nvSpPr>
            <p:spPr bwMode="auto">
              <a:xfrm>
                <a:off x="4981098" y="291738"/>
                <a:ext cx="85019" cy="174615"/>
              </a:xfrm>
              <a:custGeom>
                <a:avLst/>
                <a:gdLst>
                  <a:gd name="T0" fmla="*/ 0 w 110"/>
                  <a:gd name="T1" fmla="*/ 0 h 226"/>
                  <a:gd name="T2" fmla="*/ 0 w 110"/>
                  <a:gd name="T3" fmla="*/ 226 h 226"/>
                  <a:gd name="T4" fmla="*/ 110 w 110"/>
                  <a:gd name="T5" fmla="*/ 114 h 226"/>
                  <a:gd name="T6" fmla="*/ 110 w 110"/>
                  <a:gd name="T7" fmla="*/ 112 h 226"/>
                  <a:gd name="T8" fmla="*/ 0 w 110"/>
                  <a:gd name="T9" fmla="*/ 0 h 226"/>
                </a:gdLst>
                <a:ahLst/>
                <a:cxnLst>
                  <a:cxn ang="0">
                    <a:pos x="T0" y="T1"/>
                  </a:cxn>
                  <a:cxn ang="0">
                    <a:pos x="T2" y="T3"/>
                  </a:cxn>
                  <a:cxn ang="0">
                    <a:pos x="T4" y="T5"/>
                  </a:cxn>
                  <a:cxn ang="0">
                    <a:pos x="T6" y="T7"/>
                  </a:cxn>
                  <a:cxn ang="0">
                    <a:pos x="T8" y="T9"/>
                  </a:cxn>
                </a:cxnLst>
                <a:rect l="0" t="0" r="r" b="b"/>
                <a:pathLst>
                  <a:path w="110" h="226">
                    <a:moveTo>
                      <a:pt x="0" y="0"/>
                    </a:moveTo>
                    <a:cubicBezTo>
                      <a:pt x="0" y="226"/>
                      <a:pt x="0" y="226"/>
                      <a:pt x="0" y="226"/>
                    </a:cubicBezTo>
                    <a:cubicBezTo>
                      <a:pt x="61" y="225"/>
                      <a:pt x="110" y="175"/>
                      <a:pt x="110" y="114"/>
                    </a:cubicBezTo>
                    <a:cubicBezTo>
                      <a:pt x="110" y="112"/>
                      <a:pt x="110" y="112"/>
                      <a:pt x="110" y="112"/>
                    </a:cubicBezTo>
                    <a:cubicBezTo>
                      <a:pt x="110" y="51"/>
                      <a:pt x="61" y="1"/>
                      <a:pt x="0"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94"/>
              <p:cNvSpPr/>
              <p:nvPr/>
            </p:nvSpPr>
            <p:spPr bwMode="auto">
              <a:xfrm>
                <a:off x="4590012" y="215222"/>
                <a:ext cx="391086" cy="545427"/>
              </a:xfrm>
              <a:custGeom>
                <a:avLst/>
                <a:gdLst>
                  <a:gd name="T0" fmla="*/ 506 w 506"/>
                  <a:gd name="T1" fmla="*/ 658 h 706"/>
                  <a:gd name="T2" fmla="*/ 458 w 506"/>
                  <a:gd name="T3" fmla="*/ 706 h 706"/>
                  <a:gd name="T4" fmla="*/ 48 w 506"/>
                  <a:gd name="T5" fmla="*/ 706 h 706"/>
                  <a:gd name="T6" fmla="*/ 0 w 506"/>
                  <a:gd name="T7" fmla="*/ 658 h 706"/>
                  <a:gd name="T8" fmla="*/ 0 w 506"/>
                  <a:gd name="T9" fmla="*/ 48 h 706"/>
                  <a:gd name="T10" fmla="*/ 48 w 506"/>
                  <a:gd name="T11" fmla="*/ 0 h 706"/>
                  <a:gd name="T12" fmla="*/ 458 w 506"/>
                  <a:gd name="T13" fmla="*/ 0 h 706"/>
                  <a:gd name="T14" fmla="*/ 506 w 506"/>
                  <a:gd name="T15" fmla="*/ 48 h 706"/>
                  <a:gd name="T16" fmla="*/ 506 w 506"/>
                  <a:gd name="T17" fmla="*/ 6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706">
                    <a:moveTo>
                      <a:pt x="506" y="658"/>
                    </a:moveTo>
                    <a:cubicBezTo>
                      <a:pt x="506" y="685"/>
                      <a:pt x="485" y="706"/>
                      <a:pt x="458" y="706"/>
                    </a:cubicBezTo>
                    <a:cubicBezTo>
                      <a:pt x="48" y="706"/>
                      <a:pt x="48" y="706"/>
                      <a:pt x="48" y="706"/>
                    </a:cubicBezTo>
                    <a:cubicBezTo>
                      <a:pt x="21" y="706"/>
                      <a:pt x="0" y="685"/>
                      <a:pt x="0" y="658"/>
                    </a:cubicBezTo>
                    <a:cubicBezTo>
                      <a:pt x="0" y="48"/>
                      <a:pt x="0" y="48"/>
                      <a:pt x="0" y="48"/>
                    </a:cubicBezTo>
                    <a:cubicBezTo>
                      <a:pt x="0" y="21"/>
                      <a:pt x="21" y="0"/>
                      <a:pt x="48" y="0"/>
                    </a:cubicBezTo>
                    <a:cubicBezTo>
                      <a:pt x="458" y="0"/>
                      <a:pt x="458" y="0"/>
                      <a:pt x="458" y="0"/>
                    </a:cubicBezTo>
                    <a:cubicBezTo>
                      <a:pt x="485" y="0"/>
                      <a:pt x="506" y="21"/>
                      <a:pt x="506" y="48"/>
                    </a:cubicBezTo>
                    <a:cubicBezTo>
                      <a:pt x="506" y="658"/>
                      <a:pt x="506" y="658"/>
                      <a:pt x="506" y="658"/>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95"/>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close/>
                    <a:moveTo>
                      <a:pt x="964" y="132"/>
                    </a:moveTo>
                    <a:lnTo>
                      <a:pt x="0" y="132"/>
                    </a:lnTo>
                    <a:lnTo>
                      <a:pt x="0" y="189"/>
                    </a:lnTo>
                    <a:lnTo>
                      <a:pt x="964" y="189"/>
                    </a:lnTo>
                    <a:lnTo>
                      <a:pt x="964" y="132"/>
                    </a:lnTo>
                    <a:close/>
                    <a:moveTo>
                      <a:pt x="964" y="0"/>
                    </a:moveTo>
                    <a:lnTo>
                      <a:pt x="0" y="0"/>
                    </a:lnTo>
                    <a:lnTo>
                      <a:pt x="0" y="57"/>
                    </a:lnTo>
                    <a:lnTo>
                      <a:pt x="964" y="57"/>
                    </a:lnTo>
                    <a:lnTo>
                      <a:pt x="964" y="0"/>
                    </a:ln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96"/>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moveTo>
                      <a:pt x="964" y="132"/>
                    </a:moveTo>
                    <a:lnTo>
                      <a:pt x="0" y="132"/>
                    </a:lnTo>
                    <a:lnTo>
                      <a:pt x="0" y="189"/>
                    </a:lnTo>
                    <a:lnTo>
                      <a:pt x="964" y="189"/>
                    </a:lnTo>
                    <a:lnTo>
                      <a:pt x="964" y="132"/>
                    </a:lnTo>
                    <a:moveTo>
                      <a:pt x="964" y="0"/>
                    </a:moveTo>
                    <a:lnTo>
                      <a:pt x="0" y="0"/>
                    </a:lnTo>
                    <a:lnTo>
                      <a:pt x="0" y="57"/>
                    </a:lnTo>
                    <a:lnTo>
                      <a:pt x="964" y="57"/>
                    </a:lnTo>
                    <a:lnTo>
                      <a:pt x="9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97"/>
              <p:cNvSpPr/>
              <p:nvPr/>
            </p:nvSpPr>
            <p:spPr bwMode="auto">
              <a:xfrm>
                <a:off x="4442537" y="367274"/>
                <a:ext cx="686035" cy="222684"/>
              </a:xfrm>
              <a:custGeom>
                <a:avLst/>
                <a:gdLst>
                  <a:gd name="T0" fmla="*/ 848 w 888"/>
                  <a:gd name="T1" fmla="*/ 0 h 288"/>
                  <a:gd name="T2" fmla="*/ 40 w 888"/>
                  <a:gd name="T3" fmla="*/ 0 h 288"/>
                  <a:gd name="T4" fmla="*/ 0 w 888"/>
                  <a:gd name="T5" fmla="*/ 39 h 288"/>
                  <a:gd name="T6" fmla="*/ 0 w 888"/>
                  <a:gd name="T7" fmla="*/ 288 h 288"/>
                  <a:gd name="T8" fmla="*/ 888 w 888"/>
                  <a:gd name="T9" fmla="*/ 288 h 288"/>
                  <a:gd name="T10" fmla="*/ 888 w 888"/>
                  <a:gd name="T11" fmla="*/ 39 h 288"/>
                  <a:gd name="T12" fmla="*/ 848 w 888"/>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888" h="288">
                    <a:moveTo>
                      <a:pt x="848" y="0"/>
                    </a:moveTo>
                    <a:cubicBezTo>
                      <a:pt x="40" y="0"/>
                      <a:pt x="40" y="0"/>
                      <a:pt x="40" y="0"/>
                    </a:cubicBezTo>
                    <a:cubicBezTo>
                      <a:pt x="18" y="0"/>
                      <a:pt x="0" y="17"/>
                      <a:pt x="0" y="39"/>
                    </a:cubicBezTo>
                    <a:cubicBezTo>
                      <a:pt x="0" y="288"/>
                      <a:pt x="0" y="288"/>
                      <a:pt x="0" y="288"/>
                    </a:cubicBezTo>
                    <a:cubicBezTo>
                      <a:pt x="888" y="288"/>
                      <a:pt x="888" y="288"/>
                      <a:pt x="888" y="288"/>
                    </a:cubicBezTo>
                    <a:cubicBezTo>
                      <a:pt x="888" y="39"/>
                      <a:pt x="888" y="39"/>
                      <a:pt x="888" y="39"/>
                    </a:cubicBezTo>
                    <a:cubicBezTo>
                      <a:pt x="888" y="17"/>
                      <a:pt x="870" y="0"/>
                      <a:pt x="848" y="0"/>
                    </a:cubicBez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Rectangle 798"/>
              <p:cNvSpPr>
                <a:spLocks noChangeArrowheads="1"/>
              </p:cNvSpPr>
              <p:nvPr/>
            </p:nvSpPr>
            <p:spPr bwMode="auto">
              <a:xfrm>
                <a:off x="4980444" y="521943"/>
                <a:ext cx="43163" cy="36951"/>
              </a:xfrm>
              <a:prstGeom prst="rect">
                <a:avLst/>
              </a:prstGeom>
              <a:solidFill>
                <a:srgbClr val="F4BD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799"/>
              <p:cNvSpPr>
                <a:spLocks noChangeArrowheads="1"/>
              </p:cNvSpPr>
              <p:nvPr/>
            </p:nvSpPr>
            <p:spPr bwMode="auto">
              <a:xfrm>
                <a:off x="5054344" y="521943"/>
                <a:ext cx="43490" cy="36951"/>
              </a:xfrm>
              <a:prstGeom prst="rect">
                <a:avLst/>
              </a:prstGeom>
              <a:solidFill>
                <a:srgbClr val="575D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1" name="文本框 43"/>
            <p:cNvSpPr txBox="1"/>
            <p:nvPr/>
          </p:nvSpPr>
          <p:spPr>
            <a:xfrm>
              <a:off x="1545187" y="3679286"/>
              <a:ext cx="9747372" cy="680058"/>
            </a:xfrm>
            <a:prstGeom prst="rect">
              <a:avLst/>
            </a:prstGeom>
            <a:noFill/>
          </p:spPr>
          <p:txBody>
            <a:bodyPr wrap="square" rtlCol="0">
              <a:spAutoFit/>
            </a:bodyPr>
            <a:lstStyle/>
            <a:p>
              <a:pPr algn="just">
                <a:lnSpc>
                  <a:spcPct val="110000"/>
                </a:lnSpc>
              </a:pPr>
              <a:r>
                <a:rPr lang="zh-CN" altLang="en-US" dirty="0"/>
                <a:t>起诉人必须是劳动争议的当事人。当事人因故不能亲自起诉的，可以直接委托代理人起诉；未经委托无权起诉。</a:t>
              </a:r>
              <a:endParaRPr lang="zh-CN" altLang="en-US" dirty="0"/>
            </a:p>
          </p:txBody>
        </p:sp>
      </p:grpSp>
      <p:grpSp>
        <p:nvGrpSpPr>
          <p:cNvPr id="23" name="组合 22"/>
          <p:cNvGrpSpPr/>
          <p:nvPr/>
        </p:nvGrpSpPr>
        <p:grpSpPr>
          <a:xfrm>
            <a:off x="899441" y="3792657"/>
            <a:ext cx="10454358" cy="680058"/>
            <a:chOff x="899441" y="3679286"/>
            <a:chExt cx="10454358" cy="680058"/>
          </a:xfrm>
        </p:grpSpPr>
        <p:grpSp>
          <p:nvGrpSpPr>
            <p:cNvPr id="24" name="组合 23"/>
            <p:cNvGrpSpPr/>
            <p:nvPr/>
          </p:nvGrpSpPr>
          <p:grpSpPr>
            <a:xfrm>
              <a:off x="899441" y="3866467"/>
              <a:ext cx="493424" cy="392293"/>
              <a:chOff x="4442537" y="215222"/>
              <a:chExt cx="686035" cy="545427"/>
            </a:xfrm>
          </p:grpSpPr>
          <p:sp>
            <p:nvSpPr>
              <p:cNvPr id="26" name="Freeform 788"/>
              <p:cNvSpPr/>
              <p:nvPr/>
            </p:nvSpPr>
            <p:spPr bwMode="auto">
              <a:xfrm>
                <a:off x="4442537" y="583745"/>
                <a:ext cx="686035" cy="129817"/>
              </a:xfrm>
              <a:custGeom>
                <a:avLst/>
                <a:gdLst>
                  <a:gd name="T0" fmla="*/ 0 w 888"/>
                  <a:gd name="T1" fmla="*/ 55 h 168"/>
                  <a:gd name="T2" fmla="*/ 112 w 888"/>
                  <a:gd name="T3" fmla="*/ 168 h 168"/>
                  <a:gd name="T4" fmla="*/ 776 w 888"/>
                  <a:gd name="T5" fmla="*/ 168 h 168"/>
                  <a:gd name="T6" fmla="*/ 888 w 888"/>
                  <a:gd name="T7" fmla="*/ 55 h 168"/>
                  <a:gd name="T8" fmla="*/ 888 w 888"/>
                  <a:gd name="T9" fmla="*/ 0 h 168"/>
                  <a:gd name="T10" fmla="*/ 0 w 888"/>
                  <a:gd name="T11" fmla="*/ 0 h 168"/>
                  <a:gd name="T12" fmla="*/ 0 w 888"/>
                  <a:gd name="T13" fmla="*/ 55 h 168"/>
                </a:gdLst>
                <a:ahLst/>
                <a:cxnLst>
                  <a:cxn ang="0">
                    <a:pos x="T0" y="T1"/>
                  </a:cxn>
                  <a:cxn ang="0">
                    <a:pos x="T2" y="T3"/>
                  </a:cxn>
                  <a:cxn ang="0">
                    <a:pos x="T4" y="T5"/>
                  </a:cxn>
                  <a:cxn ang="0">
                    <a:pos x="T6" y="T7"/>
                  </a:cxn>
                  <a:cxn ang="0">
                    <a:pos x="T8" y="T9"/>
                  </a:cxn>
                  <a:cxn ang="0">
                    <a:pos x="T10" y="T11"/>
                  </a:cxn>
                  <a:cxn ang="0">
                    <a:pos x="T12" y="T13"/>
                  </a:cxn>
                </a:cxnLst>
                <a:rect l="0" t="0" r="r" b="b"/>
                <a:pathLst>
                  <a:path w="888" h="168">
                    <a:moveTo>
                      <a:pt x="0" y="55"/>
                    </a:moveTo>
                    <a:cubicBezTo>
                      <a:pt x="0" y="117"/>
                      <a:pt x="50" y="168"/>
                      <a:pt x="112" y="168"/>
                    </a:cubicBezTo>
                    <a:cubicBezTo>
                      <a:pt x="776" y="168"/>
                      <a:pt x="776" y="168"/>
                      <a:pt x="776" y="168"/>
                    </a:cubicBezTo>
                    <a:cubicBezTo>
                      <a:pt x="838" y="168"/>
                      <a:pt x="888" y="117"/>
                      <a:pt x="888" y="55"/>
                    </a:cubicBezTo>
                    <a:cubicBezTo>
                      <a:pt x="888" y="0"/>
                      <a:pt x="888" y="0"/>
                      <a:pt x="888" y="0"/>
                    </a:cubicBezTo>
                    <a:cubicBezTo>
                      <a:pt x="0" y="0"/>
                      <a:pt x="0" y="0"/>
                      <a:pt x="0" y="0"/>
                    </a:cubicBezTo>
                    <a:cubicBezTo>
                      <a:pt x="0" y="55"/>
                      <a:pt x="0" y="55"/>
                      <a:pt x="0" y="55"/>
                    </a:cubicBezTo>
                  </a:path>
                </a:pathLst>
              </a:custGeom>
              <a:solidFill>
                <a:srgbClr val="575D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89"/>
              <p:cNvSpPr/>
              <p:nvPr/>
            </p:nvSpPr>
            <p:spPr bwMode="auto">
              <a:xfrm>
                <a:off x="4503685" y="291738"/>
                <a:ext cx="562431" cy="174615"/>
              </a:xfrm>
              <a:custGeom>
                <a:avLst/>
                <a:gdLst>
                  <a:gd name="T0" fmla="*/ 0 w 728"/>
                  <a:gd name="T1" fmla="*/ 112 h 226"/>
                  <a:gd name="T2" fmla="*/ 112 w 728"/>
                  <a:gd name="T3" fmla="*/ 0 h 226"/>
                  <a:gd name="T4" fmla="*/ 616 w 728"/>
                  <a:gd name="T5" fmla="*/ 0 h 226"/>
                  <a:gd name="T6" fmla="*/ 728 w 728"/>
                  <a:gd name="T7" fmla="*/ 112 h 226"/>
                  <a:gd name="T8" fmla="*/ 728 w 728"/>
                  <a:gd name="T9" fmla="*/ 114 h 226"/>
                  <a:gd name="T10" fmla="*/ 616 w 728"/>
                  <a:gd name="T11" fmla="*/ 226 h 226"/>
                  <a:gd name="T12" fmla="*/ 112 w 728"/>
                  <a:gd name="T13" fmla="*/ 226 h 226"/>
                  <a:gd name="T14" fmla="*/ 0 w 728"/>
                  <a:gd name="T15" fmla="*/ 114 h 226"/>
                  <a:gd name="T16" fmla="*/ 0 w 728"/>
                  <a:gd name="T17"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8" h="226">
                    <a:moveTo>
                      <a:pt x="0" y="112"/>
                    </a:moveTo>
                    <a:cubicBezTo>
                      <a:pt x="0" y="51"/>
                      <a:pt x="50" y="0"/>
                      <a:pt x="112" y="0"/>
                    </a:cubicBezTo>
                    <a:cubicBezTo>
                      <a:pt x="616" y="0"/>
                      <a:pt x="616" y="0"/>
                      <a:pt x="616" y="0"/>
                    </a:cubicBezTo>
                    <a:cubicBezTo>
                      <a:pt x="678" y="0"/>
                      <a:pt x="728" y="51"/>
                      <a:pt x="728" y="112"/>
                    </a:cubicBezTo>
                    <a:cubicBezTo>
                      <a:pt x="728" y="114"/>
                      <a:pt x="728" y="114"/>
                      <a:pt x="728" y="114"/>
                    </a:cubicBezTo>
                    <a:cubicBezTo>
                      <a:pt x="728" y="176"/>
                      <a:pt x="678" y="226"/>
                      <a:pt x="616" y="226"/>
                    </a:cubicBezTo>
                    <a:cubicBezTo>
                      <a:pt x="112" y="226"/>
                      <a:pt x="112" y="226"/>
                      <a:pt x="112" y="226"/>
                    </a:cubicBezTo>
                    <a:cubicBezTo>
                      <a:pt x="50" y="226"/>
                      <a:pt x="0" y="176"/>
                      <a:pt x="0" y="114"/>
                    </a:cubicBezTo>
                    <a:cubicBezTo>
                      <a:pt x="0" y="112"/>
                      <a:pt x="0" y="112"/>
                      <a:pt x="0" y="112"/>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90"/>
              <p:cNvSpPr/>
              <p:nvPr/>
            </p:nvSpPr>
            <p:spPr bwMode="auto">
              <a:xfrm>
                <a:off x="4503685" y="291738"/>
                <a:ext cx="86327" cy="86327"/>
              </a:xfrm>
              <a:custGeom>
                <a:avLst/>
                <a:gdLst>
                  <a:gd name="T0" fmla="*/ 112 w 112"/>
                  <a:gd name="T1" fmla="*/ 0 h 112"/>
                  <a:gd name="T2" fmla="*/ 0 w 112"/>
                  <a:gd name="T3" fmla="*/ 112 h 112"/>
                  <a:gd name="T4" fmla="*/ 0 w 112"/>
                  <a:gd name="T5" fmla="*/ 112 h 112"/>
                  <a:gd name="T6" fmla="*/ 112 w 112"/>
                  <a:gd name="T7" fmla="*/ 0 h 112"/>
                  <a:gd name="T8" fmla="*/ 112 w 112"/>
                  <a:gd name="T9" fmla="*/ 0 h 112"/>
                </a:gdLst>
                <a:ahLst/>
                <a:cxnLst>
                  <a:cxn ang="0">
                    <a:pos x="T0" y="T1"/>
                  </a:cxn>
                  <a:cxn ang="0">
                    <a:pos x="T2" y="T3"/>
                  </a:cxn>
                  <a:cxn ang="0">
                    <a:pos x="T4" y="T5"/>
                  </a:cxn>
                  <a:cxn ang="0">
                    <a:pos x="T6" y="T7"/>
                  </a:cxn>
                  <a:cxn ang="0">
                    <a:pos x="T8" y="T9"/>
                  </a:cxn>
                </a:cxnLst>
                <a:rect l="0" t="0" r="r" b="b"/>
                <a:pathLst>
                  <a:path w="112" h="112">
                    <a:moveTo>
                      <a:pt x="112" y="0"/>
                    </a:moveTo>
                    <a:cubicBezTo>
                      <a:pt x="50" y="0"/>
                      <a:pt x="0" y="51"/>
                      <a:pt x="0" y="112"/>
                    </a:cubicBezTo>
                    <a:cubicBezTo>
                      <a:pt x="0" y="112"/>
                      <a:pt x="0" y="112"/>
                      <a:pt x="0" y="112"/>
                    </a:cubicBezTo>
                    <a:cubicBezTo>
                      <a:pt x="0" y="51"/>
                      <a:pt x="50" y="0"/>
                      <a:pt x="112" y="0"/>
                    </a:cubicBezTo>
                    <a:cubicBezTo>
                      <a:pt x="112" y="0"/>
                      <a:pt x="112" y="0"/>
                      <a:pt x="112"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91"/>
              <p:cNvSpPr/>
              <p:nvPr/>
            </p:nvSpPr>
            <p:spPr bwMode="auto">
              <a:xfrm>
                <a:off x="4503685" y="291738"/>
                <a:ext cx="86327" cy="174615"/>
              </a:xfrm>
              <a:custGeom>
                <a:avLst/>
                <a:gdLst>
                  <a:gd name="T0" fmla="*/ 112 w 112"/>
                  <a:gd name="T1" fmla="*/ 0 h 226"/>
                  <a:gd name="T2" fmla="*/ 0 w 112"/>
                  <a:gd name="T3" fmla="*/ 112 h 226"/>
                  <a:gd name="T4" fmla="*/ 0 w 112"/>
                  <a:gd name="T5" fmla="*/ 114 h 226"/>
                  <a:gd name="T6" fmla="*/ 112 w 112"/>
                  <a:gd name="T7" fmla="*/ 226 h 226"/>
                  <a:gd name="T8" fmla="*/ 112 w 112"/>
                  <a:gd name="T9" fmla="*/ 0 h 226"/>
                </a:gdLst>
                <a:ahLst/>
                <a:cxnLst>
                  <a:cxn ang="0">
                    <a:pos x="T0" y="T1"/>
                  </a:cxn>
                  <a:cxn ang="0">
                    <a:pos x="T2" y="T3"/>
                  </a:cxn>
                  <a:cxn ang="0">
                    <a:pos x="T4" y="T5"/>
                  </a:cxn>
                  <a:cxn ang="0">
                    <a:pos x="T6" y="T7"/>
                  </a:cxn>
                  <a:cxn ang="0">
                    <a:pos x="T8" y="T9"/>
                  </a:cxn>
                </a:cxnLst>
                <a:rect l="0" t="0" r="r" b="b"/>
                <a:pathLst>
                  <a:path w="112" h="226">
                    <a:moveTo>
                      <a:pt x="112" y="0"/>
                    </a:moveTo>
                    <a:cubicBezTo>
                      <a:pt x="50" y="0"/>
                      <a:pt x="0" y="51"/>
                      <a:pt x="0" y="112"/>
                    </a:cubicBezTo>
                    <a:cubicBezTo>
                      <a:pt x="0" y="114"/>
                      <a:pt x="0" y="114"/>
                      <a:pt x="0" y="114"/>
                    </a:cubicBezTo>
                    <a:cubicBezTo>
                      <a:pt x="0" y="176"/>
                      <a:pt x="50" y="226"/>
                      <a:pt x="112" y="226"/>
                    </a:cubicBezTo>
                    <a:cubicBezTo>
                      <a:pt x="112" y="0"/>
                      <a:pt x="112" y="0"/>
                      <a:pt x="112"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92"/>
              <p:cNvSpPr/>
              <p:nvPr/>
            </p:nvSpPr>
            <p:spPr bwMode="auto">
              <a:xfrm>
                <a:off x="4981098" y="291738"/>
                <a:ext cx="85019" cy="87962"/>
              </a:xfrm>
              <a:custGeom>
                <a:avLst/>
                <a:gdLst>
                  <a:gd name="T0" fmla="*/ 0 w 110"/>
                  <a:gd name="T1" fmla="*/ 0 h 114"/>
                  <a:gd name="T2" fmla="*/ 0 w 110"/>
                  <a:gd name="T3" fmla="*/ 0 h 114"/>
                  <a:gd name="T4" fmla="*/ 110 w 110"/>
                  <a:gd name="T5" fmla="*/ 112 h 114"/>
                  <a:gd name="T6" fmla="*/ 110 w 110"/>
                  <a:gd name="T7" fmla="*/ 114 h 114"/>
                  <a:gd name="T8" fmla="*/ 110 w 110"/>
                  <a:gd name="T9" fmla="*/ 114 h 114"/>
                  <a:gd name="T10" fmla="*/ 110 w 110"/>
                  <a:gd name="T11" fmla="*/ 112 h 114"/>
                  <a:gd name="T12" fmla="*/ 0 w 110"/>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10" h="114">
                    <a:moveTo>
                      <a:pt x="0" y="0"/>
                    </a:moveTo>
                    <a:cubicBezTo>
                      <a:pt x="0" y="0"/>
                      <a:pt x="0" y="0"/>
                      <a:pt x="0" y="0"/>
                    </a:cubicBezTo>
                    <a:cubicBezTo>
                      <a:pt x="61" y="1"/>
                      <a:pt x="110" y="51"/>
                      <a:pt x="110" y="112"/>
                    </a:cubicBezTo>
                    <a:cubicBezTo>
                      <a:pt x="110" y="114"/>
                      <a:pt x="110" y="114"/>
                      <a:pt x="110" y="114"/>
                    </a:cubicBezTo>
                    <a:cubicBezTo>
                      <a:pt x="110" y="114"/>
                      <a:pt x="110" y="114"/>
                      <a:pt x="110" y="114"/>
                    </a:cubicBezTo>
                    <a:cubicBezTo>
                      <a:pt x="110" y="112"/>
                      <a:pt x="110" y="112"/>
                      <a:pt x="110" y="112"/>
                    </a:cubicBezTo>
                    <a:cubicBezTo>
                      <a:pt x="110" y="51"/>
                      <a:pt x="61" y="1"/>
                      <a:pt x="0"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93"/>
              <p:cNvSpPr/>
              <p:nvPr/>
            </p:nvSpPr>
            <p:spPr bwMode="auto">
              <a:xfrm>
                <a:off x="4981098" y="291738"/>
                <a:ext cx="85019" cy="174615"/>
              </a:xfrm>
              <a:custGeom>
                <a:avLst/>
                <a:gdLst>
                  <a:gd name="T0" fmla="*/ 0 w 110"/>
                  <a:gd name="T1" fmla="*/ 0 h 226"/>
                  <a:gd name="T2" fmla="*/ 0 w 110"/>
                  <a:gd name="T3" fmla="*/ 226 h 226"/>
                  <a:gd name="T4" fmla="*/ 110 w 110"/>
                  <a:gd name="T5" fmla="*/ 114 h 226"/>
                  <a:gd name="T6" fmla="*/ 110 w 110"/>
                  <a:gd name="T7" fmla="*/ 112 h 226"/>
                  <a:gd name="T8" fmla="*/ 0 w 110"/>
                  <a:gd name="T9" fmla="*/ 0 h 226"/>
                </a:gdLst>
                <a:ahLst/>
                <a:cxnLst>
                  <a:cxn ang="0">
                    <a:pos x="T0" y="T1"/>
                  </a:cxn>
                  <a:cxn ang="0">
                    <a:pos x="T2" y="T3"/>
                  </a:cxn>
                  <a:cxn ang="0">
                    <a:pos x="T4" y="T5"/>
                  </a:cxn>
                  <a:cxn ang="0">
                    <a:pos x="T6" y="T7"/>
                  </a:cxn>
                  <a:cxn ang="0">
                    <a:pos x="T8" y="T9"/>
                  </a:cxn>
                </a:cxnLst>
                <a:rect l="0" t="0" r="r" b="b"/>
                <a:pathLst>
                  <a:path w="110" h="226">
                    <a:moveTo>
                      <a:pt x="0" y="0"/>
                    </a:moveTo>
                    <a:cubicBezTo>
                      <a:pt x="0" y="226"/>
                      <a:pt x="0" y="226"/>
                      <a:pt x="0" y="226"/>
                    </a:cubicBezTo>
                    <a:cubicBezTo>
                      <a:pt x="61" y="225"/>
                      <a:pt x="110" y="175"/>
                      <a:pt x="110" y="114"/>
                    </a:cubicBezTo>
                    <a:cubicBezTo>
                      <a:pt x="110" y="112"/>
                      <a:pt x="110" y="112"/>
                      <a:pt x="110" y="112"/>
                    </a:cubicBezTo>
                    <a:cubicBezTo>
                      <a:pt x="110" y="51"/>
                      <a:pt x="61" y="1"/>
                      <a:pt x="0"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94"/>
              <p:cNvSpPr/>
              <p:nvPr/>
            </p:nvSpPr>
            <p:spPr bwMode="auto">
              <a:xfrm>
                <a:off x="4590012" y="215222"/>
                <a:ext cx="391086" cy="545427"/>
              </a:xfrm>
              <a:custGeom>
                <a:avLst/>
                <a:gdLst>
                  <a:gd name="T0" fmla="*/ 506 w 506"/>
                  <a:gd name="T1" fmla="*/ 658 h 706"/>
                  <a:gd name="T2" fmla="*/ 458 w 506"/>
                  <a:gd name="T3" fmla="*/ 706 h 706"/>
                  <a:gd name="T4" fmla="*/ 48 w 506"/>
                  <a:gd name="T5" fmla="*/ 706 h 706"/>
                  <a:gd name="T6" fmla="*/ 0 w 506"/>
                  <a:gd name="T7" fmla="*/ 658 h 706"/>
                  <a:gd name="T8" fmla="*/ 0 w 506"/>
                  <a:gd name="T9" fmla="*/ 48 h 706"/>
                  <a:gd name="T10" fmla="*/ 48 w 506"/>
                  <a:gd name="T11" fmla="*/ 0 h 706"/>
                  <a:gd name="T12" fmla="*/ 458 w 506"/>
                  <a:gd name="T13" fmla="*/ 0 h 706"/>
                  <a:gd name="T14" fmla="*/ 506 w 506"/>
                  <a:gd name="T15" fmla="*/ 48 h 706"/>
                  <a:gd name="T16" fmla="*/ 506 w 506"/>
                  <a:gd name="T17" fmla="*/ 6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706">
                    <a:moveTo>
                      <a:pt x="506" y="658"/>
                    </a:moveTo>
                    <a:cubicBezTo>
                      <a:pt x="506" y="685"/>
                      <a:pt x="485" y="706"/>
                      <a:pt x="458" y="706"/>
                    </a:cubicBezTo>
                    <a:cubicBezTo>
                      <a:pt x="48" y="706"/>
                      <a:pt x="48" y="706"/>
                      <a:pt x="48" y="706"/>
                    </a:cubicBezTo>
                    <a:cubicBezTo>
                      <a:pt x="21" y="706"/>
                      <a:pt x="0" y="685"/>
                      <a:pt x="0" y="658"/>
                    </a:cubicBezTo>
                    <a:cubicBezTo>
                      <a:pt x="0" y="48"/>
                      <a:pt x="0" y="48"/>
                      <a:pt x="0" y="48"/>
                    </a:cubicBezTo>
                    <a:cubicBezTo>
                      <a:pt x="0" y="21"/>
                      <a:pt x="21" y="0"/>
                      <a:pt x="48" y="0"/>
                    </a:cubicBezTo>
                    <a:cubicBezTo>
                      <a:pt x="458" y="0"/>
                      <a:pt x="458" y="0"/>
                      <a:pt x="458" y="0"/>
                    </a:cubicBezTo>
                    <a:cubicBezTo>
                      <a:pt x="485" y="0"/>
                      <a:pt x="506" y="21"/>
                      <a:pt x="506" y="48"/>
                    </a:cubicBezTo>
                    <a:cubicBezTo>
                      <a:pt x="506" y="658"/>
                      <a:pt x="506" y="658"/>
                      <a:pt x="506" y="658"/>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95"/>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close/>
                    <a:moveTo>
                      <a:pt x="964" y="132"/>
                    </a:moveTo>
                    <a:lnTo>
                      <a:pt x="0" y="132"/>
                    </a:lnTo>
                    <a:lnTo>
                      <a:pt x="0" y="189"/>
                    </a:lnTo>
                    <a:lnTo>
                      <a:pt x="964" y="189"/>
                    </a:lnTo>
                    <a:lnTo>
                      <a:pt x="964" y="132"/>
                    </a:lnTo>
                    <a:close/>
                    <a:moveTo>
                      <a:pt x="964" y="0"/>
                    </a:moveTo>
                    <a:lnTo>
                      <a:pt x="0" y="0"/>
                    </a:lnTo>
                    <a:lnTo>
                      <a:pt x="0" y="57"/>
                    </a:lnTo>
                    <a:lnTo>
                      <a:pt x="964" y="57"/>
                    </a:lnTo>
                    <a:lnTo>
                      <a:pt x="964" y="0"/>
                    </a:ln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96"/>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moveTo>
                      <a:pt x="964" y="132"/>
                    </a:moveTo>
                    <a:lnTo>
                      <a:pt x="0" y="132"/>
                    </a:lnTo>
                    <a:lnTo>
                      <a:pt x="0" y="189"/>
                    </a:lnTo>
                    <a:lnTo>
                      <a:pt x="964" y="189"/>
                    </a:lnTo>
                    <a:lnTo>
                      <a:pt x="964" y="132"/>
                    </a:lnTo>
                    <a:moveTo>
                      <a:pt x="964" y="0"/>
                    </a:moveTo>
                    <a:lnTo>
                      <a:pt x="0" y="0"/>
                    </a:lnTo>
                    <a:lnTo>
                      <a:pt x="0" y="57"/>
                    </a:lnTo>
                    <a:lnTo>
                      <a:pt x="964" y="57"/>
                    </a:lnTo>
                    <a:lnTo>
                      <a:pt x="9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97"/>
              <p:cNvSpPr/>
              <p:nvPr/>
            </p:nvSpPr>
            <p:spPr bwMode="auto">
              <a:xfrm>
                <a:off x="4442537" y="367274"/>
                <a:ext cx="686035" cy="222684"/>
              </a:xfrm>
              <a:custGeom>
                <a:avLst/>
                <a:gdLst>
                  <a:gd name="T0" fmla="*/ 848 w 888"/>
                  <a:gd name="T1" fmla="*/ 0 h 288"/>
                  <a:gd name="T2" fmla="*/ 40 w 888"/>
                  <a:gd name="T3" fmla="*/ 0 h 288"/>
                  <a:gd name="T4" fmla="*/ 0 w 888"/>
                  <a:gd name="T5" fmla="*/ 39 h 288"/>
                  <a:gd name="T6" fmla="*/ 0 w 888"/>
                  <a:gd name="T7" fmla="*/ 288 h 288"/>
                  <a:gd name="T8" fmla="*/ 888 w 888"/>
                  <a:gd name="T9" fmla="*/ 288 h 288"/>
                  <a:gd name="T10" fmla="*/ 888 w 888"/>
                  <a:gd name="T11" fmla="*/ 39 h 288"/>
                  <a:gd name="T12" fmla="*/ 848 w 888"/>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888" h="288">
                    <a:moveTo>
                      <a:pt x="848" y="0"/>
                    </a:moveTo>
                    <a:cubicBezTo>
                      <a:pt x="40" y="0"/>
                      <a:pt x="40" y="0"/>
                      <a:pt x="40" y="0"/>
                    </a:cubicBezTo>
                    <a:cubicBezTo>
                      <a:pt x="18" y="0"/>
                      <a:pt x="0" y="17"/>
                      <a:pt x="0" y="39"/>
                    </a:cubicBezTo>
                    <a:cubicBezTo>
                      <a:pt x="0" y="288"/>
                      <a:pt x="0" y="288"/>
                      <a:pt x="0" y="288"/>
                    </a:cubicBezTo>
                    <a:cubicBezTo>
                      <a:pt x="888" y="288"/>
                      <a:pt x="888" y="288"/>
                      <a:pt x="888" y="288"/>
                    </a:cubicBezTo>
                    <a:cubicBezTo>
                      <a:pt x="888" y="39"/>
                      <a:pt x="888" y="39"/>
                      <a:pt x="888" y="39"/>
                    </a:cubicBezTo>
                    <a:cubicBezTo>
                      <a:pt x="888" y="17"/>
                      <a:pt x="870" y="0"/>
                      <a:pt x="848" y="0"/>
                    </a:cubicBez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Rectangle 798"/>
              <p:cNvSpPr>
                <a:spLocks noChangeArrowheads="1"/>
              </p:cNvSpPr>
              <p:nvPr/>
            </p:nvSpPr>
            <p:spPr bwMode="auto">
              <a:xfrm>
                <a:off x="4980444" y="521943"/>
                <a:ext cx="43163" cy="36951"/>
              </a:xfrm>
              <a:prstGeom prst="rect">
                <a:avLst/>
              </a:prstGeom>
              <a:solidFill>
                <a:srgbClr val="F4BD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799"/>
              <p:cNvSpPr>
                <a:spLocks noChangeArrowheads="1"/>
              </p:cNvSpPr>
              <p:nvPr/>
            </p:nvSpPr>
            <p:spPr bwMode="auto">
              <a:xfrm>
                <a:off x="5054344" y="521943"/>
                <a:ext cx="43490" cy="36951"/>
              </a:xfrm>
              <a:prstGeom prst="rect">
                <a:avLst/>
              </a:prstGeom>
              <a:solidFill>
                <a:srgbClr val="575D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5" name="文本框 43"/>
            <p:cNvSpPr txBox="1"/>
            <p:nvPr/>
          </p:nvSpPr>
          <p:spPr>
            <a:xfrm>
              <a:off x="1545187" y="3679286"/>
              <a:ext cx="9808612" cy="680058"/>
            </a:xfrm>
            <a:prstGeom prst="rect">
              <a:avLst/>
            </a:prstGeom>
            <a:noFill/>
          </p:spPr>
          <p:txBody>
            <a:bodyPr wrap="square" rtlCol="0">
              <a:spAutoFit/>
            </a:bodyPr>
            <a:lstStyle/>
            <a:p>
              <a:pPr algn="just">
                <a:lnSpc>
                  <a:spcPct val="110000"/>
                </a:lnSpc>
              </a:pPr>
              <a:r>
                <a:rPr lang="zh-CN" altLang="en-US" dirty="0"/>
                <a:t>起诉事项必须是不服劳动争议仲裁委员会仲裁结果而向人民法院起诉，未经仲裁程序的劳动争议不得直接向人民法院起诉。</a:t>
              </a:r>
              <a:endParaRPr lang="zh-CN" altLang="en-US" dirty="0"/>
            </a:p>
          </p:txBody>
        </p:sp>
      </p:grpSp>
      <p:grpSp>
        <p:nvGrpSpPr>
          <p:cNvPr id="38" name="组合 37"/>
          <p:cNvGrpSpPr/>
          <p:nvPr/>
        </p:nvGrpSpPr>
        <p:grpSpPr>
          <a:xfrm>
            <a:off x="899441" y="4594777"/>
            <a:ext cx="10686970" cy="439331"/>
            <a:chOff x="899441" y="3819429"/>
            <a:chExt cx="10686970" cy="439331"/>
          </a:xfrm>
        </p:grpSpPr>
        <p:grpSp>
          <p:nvGrpSpPr>
            <p:cNvPr id="39" name="组合 38"/>
            <p:cNvGrpSpPr/>
            <p:nvPr/>
          </p:nvGrpSpPr>
          <p:grpSpPr>
            <a:xfrm>
              <a:off x="899441" y="3866467"/>
              <a:ext cx="493424" cy="392293"/>
              <a:chOff x="4442537" y="215222"/>
              <a:chExt cx="686035" cy="545427"/>
            </a:xfrm>
          </p:grpSpPr>
          <p:sp>
            <p:nvSpPr>
              <p:cNvPr id="41" name="Freeform 788"/>
              <p:cNvSpPr/>
              <p:nvPr/>
            </p:nvSpPr>
            <p:spPr bwMode="auto">
              <a:xfrm>
                <a:off x="4442537" y="583745"/>
                <a:ext cx="686035" cy="129817"/>
              </a:xfrm>
              <a:custGeom>
                <a:avLst/>
                <a:gdLst>
                  <a:gd name="T0" fmla="*/ 0 w 888"/>
                  <a:gd name="T1" fmla="*/ 55 h 168"/>
                  <a:gd name="T2" fmla="*/ 112 w 888"/>
                  <a:gd name="T3" fmla="*/ 168 h 168"/>
                  <a:gd name="T4" fmla="*/ 776 w 888"/>
                  <a:gd name="T5" fmla="*/ 168 h 168"/>
                  <a:gd name="T6" fmla="*/ 888 w 888"/>
                  <a:gd name="T7" fmla="*/ 55 h 168"/>
                  <a:gd name="T8" fmla="*/ 888 w 888"/>
                  <a:gd name="T9" fmla="*/ 0 h 168"/>
                  <a:gd name="T10" fmla="*/ 0 w 888"/>
                  <a:gd name="T11" fmla="*/ 0 h 168"/>
                  <a:gd name="T12" fmla="*/ 0 w 888"/>
                  <a:gd name="T13" fmla="*/ 55 h 168"/>
                </a:gdLst>
                <a:ahLst/>
                <a:cxnLst>
                  <a:cxn ang="0">
                    <a:pos x="T0" y="T1"/>
                  </a:cxn>
                  <a:cxn ang="0">
                    <a:pos x="T2" y="T3"/>
                  </a:cxn>
                  <a:cxn ang="0">
                    <a:pos x="T4" y="T5"/>
                  </a:cxn>
                  <a:cxn ang="0">
                    <a:pos x="T6" y="T7"/>
                  </a:cxn>
                  <a:cxn ang="0">
                    <a:pos x="T8" y="T9"/>
                  </a:cxn>
                  <a:cxn ang="0">
                    <a:pos x="T10" y="T11"/>
                  </a:cxn>
                  <a:cxn ang="0">
                    <a:pos x="T12" y="T13"/>
                  </a:cxn>
                </a:cxnLst>
                <a:rect l="0" t="0" r="r" b="b"/>
                <a:pathLst>
                  <a:path w="888" h="168">
                    <a:moveTo>
                      <a:pt x="0" y="55"/>
                    </a:moveTo>
                    <a:cubicBezTo>
                      <a:pt x="0" y="117"/>
                      <a:pt x="50" y="168"/>
                      <a:pt x="112" y="168"/>
                    </a:cubicBezTo>
                    <a:cubicBezTo>
                      <a:pt x="776" y="168"/>
                      <a:pt x="776" y="168"/>
                      <a:pt x="776" y="168"/>
                    </a:cubicBezTo>
                    <a:cubicBezTo>
                      <a:pt x="838" y="168"/>
                      <a:pt x="888" y="117"/>
                      <a:pt x="888" y="55"/>
                    </a:cubicBezTo>
                    <a:cubicBezTo>
                      <a:pt x="888" y="0"/>
                      <a:pt x="888" y="0"/>
                      <a:pt x="888" y="0"/>
                    </a:cubicBezTo>
                    <a:cubicBezTo>
                      <a:pt x="0" y="0"/>
                      <a:pt x="0" y="0"/>
                      <a:pt x="0" y="0"/>
                    </a:cubicBezTo>
                    <a:cubicBezTo>
                      <a:pt x="0" y="55"/>
                      <a:pt x="0" y="55"/>
                      <a:pt x="0" y="55"/>
                    </a:cubicBezTo>
                  </a:path>
                </a:pathLst>
              </a:custGeom>
              <a:solidFill>
                <a:srgbClr val="575D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789"/>
              <p:cNvSpPr/>
              <p:nvPr/>
            </p:nvSpPr>
            <p:spPr bwMode="auto">
              <a:xfrm>
                <a:off x="4503685" y="291738"/>
                <a:ext cx="562431" cy="174615"/>
              </a:xfrm>
              <a:custGeom>
                <a:avLst/>
                <a:gdLst>
                  <a:gd name="T0" fmla="*/ 0 w 728"/>
                  <a:gd name="T1" fmla="*/ 112 h 226"/>
                  <a:gd name="T2" fmla="*/ 112 w 728"/>
                  <a:gd name="T3" fmla="*/ 0 h 226"/>
                  <a:gd name="T4" fmla="*/ 616 w 728"/>
                  <a:gd name="T5" fmla="*/ 0 h 226"/>
                  <a:gd name="T6" fmla="*/ 728 w 728"/>
                  <a:gd name="T7" fmla="*/ 112 h 226"/>
                  <a:gd name="T8" fmla="*/ 728 w 728"/>
                  <a:gd name="T9" fmla="*/ 114 h 226"/>
                  <a:gd name="T10" fmla="*/ 616 w 728"/>
                  <a:gd name="T11" fmla="*/ 226 h 226"/>
                  <a:gd name="T12" fmla="*/ 112 w 728"/>
                  <a:gd name="T13" fmla="*/ 226 h 226"/>
                  <a:gd name="T14" fmla="*/ 0 w 728"/>
                  <a:gd name="T15" fmla="*/ 114 h 226"/>
                  <a:gd name="T16" fmla="*/ 0 w 728"/>
                  <a:gd name="T17"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8" h="226">
                    <a:moveTo>
                      <a:pt x="0" y="112"/>
                    </a:moveTo>
                    <a:cubicBezTo>
                      <a:pt x="0" y="51"/>
                      <a:pt x="50" y="0"/>
                      <a:pt x="112" y="0"/>
                    </a:cubicBezTo>
                    <a:cubicBezTo>
                      <a:pt x="616" y="0"/>
                      <a:pt x="616" y="0"/>
                      <a:pt x="616" y="0"/>
                    </a:cubicBezTo>
                    <a:cubicBezTo>
                      <a:pt x="678" y="0"/>
                      <a:pt x="728" y="51"/>
                      <a:pt x="728" y="112"/>
                    </a:cubicBezTo>
                    <a:cubicBezTo>
                      <a:pt x="728" y="114"/>
                      <a:pt x="728" y="114"/>
                      <a:pt x="728" y="114"/>
                    </a:cubicBezTo>
                    <a:cubicBezTo>
                      <a:pt x="728" y="176"/>
                      <a:pt x="678" y="226"/>
                      <a:pt x="616" y="226"/>
                    </a:cubicBezTo>
                    <a:cubicBezTo>
                      <a:pt x="112" y="226"/>
                      <a:pt x="112" y="226"/>
                      <a:pt x="112" y="226"/>
                    </a:cubicBezTo>
                    <a:cubicBezTo>
                      <a:pt x="50" y="226"/>
                      <a:pt x="0" y="176"/>
                      <a:pt x="0" y="114"/>
                    </a:cubicBezTo>
                    <a:cubicBezTo>
                      <a:pt x="0" y="112"/>
                      <a:pt x="0" y="112"/>
                      <a:pt x="0" y="112"/>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790"/>
              <p:cNvSpPr/>
              <p:nvPr/>
            </p:nvSpPr>
            <p:spPr bwMode="auto">
              <a:xfrm>
                <a:off x="4503685" y="291738"/>
                <a:ext cx="86327" cy="86327"/>
              </a:xfrm>
              <a:custGeom>
                <a:avLst/>
                <a:gdLst>
                  <a:gd name="T0" fmla="*/ 112 w 112"/>
                  <a:gd name="T1" fmla="*/ 0 h 112"/>
                  <a:gd name="T2" fmla="*/ 0 w 112"/>
                  <a:gd name="T3" fmla="*/ 112 h 112"/>
                  <a:gd name="T4" fmla="*/ 0 w 112"/>
                  <a:gd name="T5" fmla="*/ 112 h 112"/>
                  <a:gd name="T6" fmla="*/ 112 w 112"/>
                  <a:gd name="T7" fmla="*/ 0 h 112"/>
                  <a:gd name="T8" fmla="*/ 112 w 112"/>
                  <a:gd name="T9" fmla="*/ 0 h 112"/>
                </a:gdLst>
                <a:ahLst/>
                <a:cxnLst>
                  <a:cxn ang="0">
                    <a:pos x="T0" y="T1"/>
                  </a:cxn>
                  <a:cxn ang="0">
                    <a:pos x="T2" y="T3"/>
                  </a:cxn>
                  <a:cxn ang="0">
                    <a:pos x="T4" y="T5"/>
                  </a:cxn>
                  <a:cxn ang="0">
                    <a:pos x="T6" y="T7"/>
                  </a:cxn>
                  <a:cxn ang="0">
                    <a:pos x="T8" y="T9"/>
                  </a:cxn>
                </a:cxnLst>
                <a:rect l="0" t="0" r="r" b="b"/>
                <a:pathLst>
                  <a:path w="112" h="112">
                    <a:moveTo>
                      <a:pt x="112" y="0"/>
                    </a:moveTo>
                    <a:cubicBezTo>
                      <a:pt x="50" y="0"/>
                      <a:pt x="0" y="51"/>
                      <a:pt x="0" y="112"/>
                    </a:cubicBezTo>
                    <a:cubicBezTo>
                      <a:pt x="0" y="112"/>
                      <a:pt x="0" y="112"/>
                      <a:pt x="0" y="112"/>
                    </a:cubicBezTo>
                    <a:cubicBezTo>
                      <a:pt x="0" y="51"/>
                      <a:pt x="50" y="0"/>
                      <a:pt x="112" y="0"/>
                    </a:cubicBezTo>
                    <a:cubicBezTo>
                      <a:pt x="112" y="0"/>
                      <a:pt x="112" y="0"/>
                      <a:pt x="112"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91"/>
              <p:cNvSpPr/>
              <p:nvPr/>
            </p:nvSpPr>
            <p:spPr bwMode="auto">
              <a:xfrm>
                <a:off x="4503685" y="291738"/>
                <a:ext cx="86327" cy="174615"/>
              </a:xfrm>
              <a:custGeom>
                <a:avLst/>
                <a:gdLst>
                  <a:gd name="T0" fmla="*/ 112 w 112"/>
                  <a:gd name="T1" fmla="*/ 0 h 226"/>
                  <a:gd name="T2" fmla="*/ 0 w 112"/>
                  <a:gd name="T3" fmla="*/ 112 h 226"/>
                  <a:gd name="T4" fmla="*/ 0 w 112"/>
                  <a:gd name="T5" fmla="*/ 114 h 226"/>
                  <a:gd name="T6" fmla="*/ 112 w 112"/>
                  <a:gd name="T7" fmla="*/ 226 h 226"/>
                  <a:gd name="T8" fmla="*/ 112 w 112"/>
                  <a:gd name="T9" fmla="*/ 0 h 226"/>
                </a:gdLst>
                <a:ahLst/>
                <a:cxnLst>
                  <a:cxn ang="0">
                    <a:pos x="T0" y="T1"/>
                  </a:cxn>
                  <a:cxn ang="0">
                    <a:pos x="T2" y="T3"/>
                  </a:cxn>
                  <a:cxn ang="0">
                    <a:pos x="T4" y="T5"/>
                  </a:cxn>
                  <a:cxn ang="0">
                    <a:pos x="T6" y="T7"/>
                  </a:cxn>
                  <a:cxn ang="0">
                    <a:pos x="T8" y="T9"/>
                  </a:cxn>
                </a:cxnLst>
                <a:rect l="0" t="0" r="r" b="b"/>
                <a:pathLst>
                  <a:path w="112" h="226">
                    <a:moveTo>
                      <a:pt x="112" y="0"/>
                    </a:moveTo>
                    <a:cubicBezTo>
                      <a:pt x="50" y="0"/>
                      <a:pt x="0" y="51"/>
                      <a:pt x="0" y="112"/>
                    </a:cubicBezTo>
                    <a:cubicBezTo>
                      <a:pt x="0" y="114"/>
                      <a:pt x="0" y="114"/>
                      <a:pt x="0" y="114"/>
                    </a:cubicBezTo>
                    <a:cubicBezTo>
                      <a:pt x="0" y="176"/>
                      <a:pt x="50" y="226"/>
                      <a:pt x="112" y="226"/>
                    </a:cubicBezTo>
                    <a:cubicBezTo>
                      <a:pt x="112" y="0"/>
                      <a:pt x="112" y="0"/>
                      <a:pt x="112"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792"/>
              <p:cNvSpPr/>
              <p:nvPr/>
            </p:nvSpPr>
            <p:spPr bwMode="auto">
              <a:xfrm>
                <a:off x="4981098" y="291738"/>
                <a:ext cx="85019" cy="87962"/>
              </a:xfrm>
              <a:custGeom>
                <a:avLst/>
                <a:gdLst>
                  <a:gd name="T0" fmla="*/ 0 w 110"/>
                  <a:gd name="T1" fmla="*/ 0 h 114"/>
                  <a:gd name="T2" fmla="*/ 0 w 110"/>
                  <a:gd name="T3" fmla="*/ 0 h 114"/>
                  <a:gd name="T4" fmla="*/ 110 w 110"/>
                  <a:gd name="T5" fmla="*/ 112 h 114"/>
                  <a:gd name="T6" fmla="*/ 110 w 110"/>
                  <a:gd name="T7" fmla="*/ 114 h 114"/>
                  <a:gd name="T8" fmla="*/ 110 w 110"/>
                  <a:gd name="T9" fmla="*/ 114 h 114"/>
                  <a:gd name="T10" fmla="*/ 110 w 110"/>
                  <a:gd name="T11" fmla="*/ 112 h 114"/>
                  <a:gd name="T12" fmla="*/ 0 w 110"/>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10" h="114">
                    <a:moveTo>
                      <a:pt x="0" y="0"/>
                    </a:moveTo>
                    <a:cubicBezTo>
                      <a:pt x="0" y="0"/>
                      <a:pt x="0" y="0"/>
                      <a:pt x="0" y="0"/>
                    </a:cubicBezTo>
                    <a:cubicBezTo>
                      <a:pt x="61" y="1"/>
                      <a:pt x="110" y="51"/>
                      <a:pt x="110" y="112"/>
                    </a:cubicBezTo>
                    <a:cubicBezTo>
                      <a:pt x="110" y="114"/>
                      <a:pt x="110" y="114"/>
                      <a:pt x="110" y="114"/>
                    </a:cubicBezTo>
                    <a:cubicBezTo>
                      <a:pt x="110" y="114"/>
                      <a:pt x="110" y="114"/>
                      <a:pt x="110" y="114"/>
                    </a:cubicBezTo>
                    <a:cubicBezTo>
                      <a:pt x="110" y="112"/>
                      <a:pt x="110" y="112"/>
                      <a:pt x="110" y="112"/>
                    </a:cubicBezTo>
                    <a:cubicBezTo>
                      <a:pt x="110" y="51"/>
                      <a:pt x="61" y="1"/>
                      <a:pt x="0"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93"/>
              <p:cNvSpPr/>
              <p:nvPr/>
            </p:nvSpPr>
            <p:spPr bwMode="auto">
              <a:xfrm>
                <a:off x="4981098" y="291738"/>
                <a:ext cx="85019" cy="174615"/>
              </a:xfrm>
              <a:custGeom>
                <a:avLst/>
                <a:gdLst>
                  <a:gd name="T0" fmla="*/ 0 w 110"/>
                  <a:gd name="T1" fmla="*/ 0 h 226"/>
                  <a:gd name="T2" fmla="*/ 0 w 110"/>
                  <a:gd name="T3" fmla="*/ 226 h 226"/>
                  <a:gd name="T4" fmla="*/ 110 w 110"/>
                  <a:gd name="T5" fmla="*/ 114 h 226"/>
                  <a:gd name="T6" fmla="*/ 110 w 110"/>
                  <a:gd name="T7" fmla="*/ 112 h 226"/>
                  <a:gd name="T8" fmla="*/ 0 w 110"/>
                  <a:gd name="T9" fmla="*/ 0 h 226"/>
                </a:gdLst>
                <a:ahLst/>
                <a:cxnLst>
                  <a:cxn ang="0">
                    <a:pos x="T0" y="T1"/>
                  </a:cxn>
                  <a:cxn ang="0">
                    <a:pos x="T2" y="T3"/>
                  </a:cxn>
                  <a:cxn ang="0">
                    <a:pos x="T4" y="T5"/>
                  </a:cxn>
                  <a:cxn ang="0">
                    <a:pos x="T6" y="T7"/>
                  </a:cxn>
                  <a:cxn ang="0">
                    <a:pos x="T8" y="T9"/>
                  </a:cxn>
                </a:cxnLst>
                <a:rect l="0" t="0" r="r" b="b"/>
                <a:pathLst>
                  <a:path w="110" h="226">
                    <a:moveTo>
                      <a:pt x="0" y="0"/>
                    </a:moveTo>
                    <a:cubicBezTo>
                      <a:pt x="0" y="226"/>
                      <a:pt x="0" y="226"/>
                      <a:pt x="0" y="226"/>
                    </a:cubicBezTo>
                    <a:cubicBezTo>
                      <a:pt x="61" y="225"/>
                      <a:pt x="110" y="175"/>
                      <a:pt x="110" y="114"/>
                    </a:cubicBezTo>
                    <a:cubicBezTo>
                      <a:pt x="110" y="112"/>
                      <a:pt x="110" y="112"/>
                      <a:pt x="110" y="112"/>
                    </a:cubicBezTo>
                    <a:cubicBezTo>
                      <a:pt x="110" y="51"/>
                      <a:pt x="61" y="1"/>
                      <a:pt x="0"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94"/>
              <p:cNvSpPr/>
              <p:nvPr/>
            </p:nvSpPr>
            <p:spPr bwMode="auto">
              <a:xfrm>
                <a:off x="4590012" y="215222"/>
                <a:ext cx="391086" cy="545427"/>
              </a:xfrm>
              <a:custGeom>
                <a:avLst/>
                <a:gdLst>
                  <a:gd name="T0" fmla="*/ 506 w 506"/>
                  <a:gd name="T1" fmla="*/ 658 h 706"/>
                  <a:gd name="T2" fmla="*/ 458 w 506"/>
                  <a:gd name="T3" fmla="*/ 706 h 706"/>
                  <a:gd name="T4" fmla="*/ 48 w 506"/>
                  <a:gd name="T5" fmla="*/ 706 h 706"/>
                  <a:gd name="T6" fmla="*/ 0 w 506"/>
                  <a:gd name="T7" fmla="*/ 658 h 706"/>
                  <a:gd name="T8" fmla="*/ 0 w 506"/>
                  <a:gd name="T9" fmla="*/ 48 h 706"/>
                  <a:gd name="T10" fmla="*/ 48 w 506"/>
                  <a:gd name="T11" fmla="*/ 0 h 706"/>
                  <a:gd name="T12" fmla="*/ 458 w 506"/>
                  <a:gd name="T13" fmla="*/ 0 h 706"/>
                  <a:gd name="T14" fmla="*/ 506 w 506"/>
                  <a:gd name="T15" fmla="*/ 48 h 706"/>
                  <a:gd name="T16" fmla="*/ 506 w 506"/>
                  <a:gd name="T17" fmla="*/ 6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706">
                    <a:moveTo>
                      <a:pt x="506" y="658"/>
                    </a:moveTo>
                    <a:cubicBezTo>
                      <a:pt x="506" y="685"/>
                      <a:pt x="485" y="706"/>
                      <a:pt x="458" y="706"/>
                    </a:cubicBezTo>
                    <a:cubicBezTo>
                      <a:pt x="48" y="706"/>
                      <a:pt x="48" y="706"/>
                      <a:pt x="48" y="706"/>
                    </a:cubicBezTo>
                    <a:cubicBezTo>
                      <a:pt x="21" y="706"/>
                      <a:pt x="0" y="685"/>
                      <a:pt x="0" y="658"/>
                    </a:cubicBezTo>
                    <a:cubicBezTo>
                      <a:pt x="0" y="48"/>
                      <a:pt x="0" y="48"/>
                      <a:pt x="0" y="48"/>
                    </a:cubicBezTo>
                    <a:cubicBezTo>
                      <a:pt x="0" y="21"/>
                      <a:pt x="21" y="0"/>
                      <a:pt x="48" y="0"/>
                    </a:cubicBezTo>
                    <a:cubicBezTo>
                      <a:pt x="458" y="0"/>
                      <a:pt x="458" y="0"/>
                      <a:pt x="458" y="0"/>
                    </a:cubicBezTo>
                    <a:cubicBezTo>
                      <a:pt x="485" y="0"/>
                      <a:pt x="506" y="21"/>
                      <a:pt x="506" y="48"/>
                    </a:cubicBezTo>
                    <a:cubicBezTo>
                      <a:pt x="506" y="658"/>
                      <a:pt x="506" y="658"/>
                      <a:pt x="506" y="658"/>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95"/>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close/>
                    <a:moveTo>
                      <a:pt x="964" y="132"/>
                    </a:moveTo>
                    <a:lnTo>
                      <a:pt x="0" y="132"/>
                    </a:lnTo>
                    <a:lnTo>
                      <a:pt x="0" y="189"/>
                    </a:lnTo>
                    <a:lnTo>
                      <a:pt x="964" y="189"/>
                    </a:lnTo>
                    <a:lnTo>
                      <a:pt x="964" y="132"/>
                    </a:lnTo>
                    <a:close/>
                    <a:moveTo>
                      <a:pt x="964" y="0"/>
                    </a:moveTo>
                    <a:lnTo>
                      <a:pt x="0" y="0"/>
                    </a:lnTo>
                    <a:lnTo>
                      <a:pt x="0" y="57"/>
                    </a:lnTo>
                    <a:lnTo>
                      <a:pt x="964" y="57"/>
                    </a:lnTo>
                    <a:lnTo>
                      <a:pt x="964" y="0"/>
                    </a:ln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796"/>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moveTo>
                      <a:pt x="964" y="132"/>
                    </a:moveTo>
                    <a:lnTo>
                      <a:pt x="0" y="132"/>
                    </a:lnTo>
                    <a:lnTo>
                      <a:pt x="0" y="189"/>
                    </a:lnTo>
                    <a:lnTo>
                      <a:pt x="964" y="189"/>
                    </a:lnTo>
                    <a:lnTo>
                      <a:pt x="964" y="132"/>
                    </a:lnTo>
                    <a:moveTo>
                      <a:pt x="964" y="0"/>
                    </a:moveTo>
                    <a:lnTo>
                      <a:pt x="0" y="0"/>
                    </a:lnTo>
                    <a:lnTo>
                      <a:pt x="0" y="57"/>
                    </a:lnTo>
                    <a:lnTo>
                      <a:pt x="964" y="57"/>
                    </a:lnTo>
                    <a:lnTo>
                      <a:pt x="9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97"/>
              <p:cNvSpPr/>
              <p:nvPr/>
            </p:nvSpPr>
            <p:spPr bwMode="auto">
              <a:xfrm>
                <a:off x="4442537" y="367274"/>
                <a:ext cx="686035" cy="222684"/>
              </a:xfrm>
              <a:custGeom>
                <a:avLst/>
                <a:gdLst>
                  <a:gd name="T0" fmla="*/ 848 w 888"/>
                  <a:gd name="T1" fmla="*/ 0 h 288"/>
                  <a:gd name="T2" fmla="*/ 40 w 888"/>
                  <a:gd name="T3" fmla="*/ 0 h 288"/>
                  <a:gd name="T4" fmla="*/ 0 w 888"/>
                  <a:gd name="T5" fmla="*/ 39 h 288"/>
                  <a:gd name="T6" fmla="*/ 0 w 888"/>
                  <a:gd name="T7" fmla="*/ 288 h 288"/>
                  <a:gd name="T8" fmla="*/ 888 w 888"/>
                  <a:gd name="T9" fmla="*/ 288 h 288"/>
                  <a:gd name="T10" fmla="*/ 888 w 888"/>
                  <a:gd name="T11" fmla="*/ 39 h 288"/>
                  <a:gd name="T12" fmla="*/ 848 w 888"/>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888" h="288">
                    <a:moveTo>
                      <a:pt x="848" y="0"/>
                    </a:moveTo>
                    <a:cubicBezTo>
                      <a:pt x="40" y="0"/>
                      <a:pt x="40" y="0"/>
                      <a:pt x="40" y="0"/>
                    </a:cubicBezTo>
                    <a:cubicBezTo>
                      <a:pt x="18" y="0"/>
                      <a:pt x="0" y="17"/>
                      <a:pt x="0" y="39"/>
                    </a:cubicBezTo>
                    <a:cubicBezTo>
                      <a:pt x="0" y="288"/>
                      <a:pt x="0" y="288"/>
                      <a:pt x="0" y="288"/>
                    </a:cubicBezTo>
                    <a:cubicBezTo>
                      <a:pt x="888" y="288"/>
                      <a:pt x="888" y="288"/>
                      <a:pt x="888" y="288"/>
                    </a:cubicBezTo>
                    <a:cubicBezTo>
                      <a:pt x="888" y="39"/>
                      <a:pt x="888" y="39"/>
                      <a:pt x="888" y="39"/>
                    </a:cubicBezTo>
                    <a:cubicBezTo>
                      <a:pt x="888" y="17"/>
                      <a:pt x="870" y="0"/>
                      <a:pt x="848" y="0"/>
                    </a:cubicBez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Rectangle 798"/>
              <p:cNvSpPr>
                <a:spLocks noChangeArrowheads="1"/>
              </p:cNvSpPr>
              <p:nvPr/>
            </p:nvSpPr>
            <p:spPr bwMode="auto">
              <a:xfrm>
                <a:off x="4980444" y="521943"/>
                <a:ext cx="43163" cy="36951"/>
              </a:xfrm>
              <a:prstGeom prst="rect">
                <a:avLst/>
              </a:prstGeom>
              <a:solidFill>
                <a:srgbClr val="F4BD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799"/>
              <p:cNvSpPr>
                <a:spLocks noChangeArrowheads="1"/>
              </p:cNvSpPr>
              <p:nvPr/>
            </p:nvSpPr>
            <p:spPr bwMode="auto">
              <a:xfrm>
                <a:off x="5054344" y="521943"/>
                <a:ext cx="43490" cy="36951"/>
              </a:xfrm>
              <a:prstGeom prst="rect">
                <a:avLst/>
              </a:prstGeom>
              <a:solidFill>
                <a:srgbClr val="575D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40" name="文本框 43"/>
            <p:cNvSpPr txBox="1"/>
            <p:nvPr/>
          </p:nvSpPr>
          <p:spPr>
            <a:xfrm>
              <a:off x="1545187" y="3819429"/>
              <a:ext cx="10041224" cy="375359"/>
            </a:xfrm>
            <a:prstGeom prst="rect">
              <a:avLst/>
            </a:prstGeom>
            <a:noFill/>
          </p:spPr>
          <p:txBody>
            <a:bodyPr wrap="square" rtlCol="0">
              <a:spAutoFit/>
            </a:bodyPr>
            <a:lstStyle/>
            <a:p>
              <a:pPr algn="just">
                <a:lnSpc>
                  <a:spcPct val="110000"/>
                </a:lnSpc>
              </a:pPr>
              <a:r>
                <a:rPr lang="zh-CN" altLang="en-US" dirty="0"/>
                <a:t>必须有明确的被告、诉讼请求和事实根据。当事人不得将仲裁委员会作为被告向人民法院起诉。</a:t>
              </a:r>
              <a:endParaRPr lang="zh-CN" altLang="en-US" dirty="0"/>
            </a:p>
          </p:txBody>
        </p:sp>
      </p:grpSp>
      <p:grpSp>
        <p:nvGrpSpPr>
          <p:cNvPr id="53" name="组合 52"/>
          <p:cNvGrpSpPr/>
          <p:nvPr/>
        </p:nvGrpSpPr>
        <p:grpSpPr>
          <a:xfrm>
            <a:off x="899441" y="5099445"/>
            <a:ext cx="10594354" cy="680058"/>
            <a:chOff x="899441" y="3679286"/>
            <a:chExt cx="10594354" cy="680058"/>
          </a:xfrm>
        </p:grpSpPr>
        <p:grpSp>
          <p:nvGrpSpPr>
            <p:cNvPr id="54" name="组合 53"/>
            <p:cNvGrpSpPr/>
            <p:nvPr/>
          </p:nvGrpSpPr>
          <p:grpSpPr>
            <a:xfrm>
              <a:off x="899441" y="3866467"/>
              <a:ext cx="493424" cy="392293"/>
              <a:chOff x="4442537" y="215222"/>
              <a:chExt cx="686035" cy="545427"/>
            </a:xfrm>
          </p:grpSpPr>
          <p:sp>
            <p:nvSpPr>
              <p:cNvPr id="56" name="Freeform 788"/>
              <p:cNvSpPr/>
              <p:nvPr/>
            </p:nvSpPr>
            <p:spPr bwMode="auto">
              <a:xfrm>
                <a:off x="4442537" y="583745"/>
                <a:ext cx="686035" cy="129817"/>
              </a:xfrm>
              <a:custGeom>
                <a:avLst/>
                <a:gdLst>
                  <a:gd name="T0" fmla="*/ 0 w 888"/>
                  <a:gd name="T1" fmla="*/ 55 h 168"/>
                  <a:gd name="T2" fmla="*/ 112 w 888"/>
                  <a:gd name="T3" fmla="*/ 168 h 168"/>
                  <a:gd name="T4" fmla="*/ 776 w 888"/>
                  <a:gd name="T5" fmla="*/ 168 h 168"/>
                  <a:gd name="T6" fmla="*/ 888 w 888"/>
                  <a:gd name="T7" fmla="*/ 55 h 168"/>
                  <a:gd name="T8" fmla="*/ 888 w 888"/>
                  <a:gd name="T9" fmla="*/ 0 h 168"/>
                  <a:gd name="T10" fmla="*/ 0 w 888"/>
                  <a:gd name="T11" fmla="*/ 0 h 168"/>
                  <a:gd name="T12" fmla="*/ 0 w 888"/>
                  <a:gd name="T13" fmla="*/ 55 h 168"/>
                </a:gdLst>
                <a:ahLst/>
                <a:cxnLst>
                  <a:cxn ang="0">
                    <a:pos x="T0" y="T1"/>
                  </a:cxn>
                  <a:cxn ang="0">
                    <a:pos x="T2" y="T3"/>
                  </a:cxn>
                  <a:cxn ang="0">
                    <a:pos x="T4" y="T5"/>
                  </a:cxn>
                  <a:cxn ang="0">
                    <a:pos x="T6" y="T7"/>
                  </a:cxn>
                  <a:cxn ang="0">
                    <a:pos x="T8" y="T9"/>
                  </a:cxn>
                  <a:cxn ang="0">
                    <a:pos x="T10" y="T11"/>
                  </a:cxn>
                  <a:cxn ang="0">
                    <a:pos x="T12" y="T13"/>
                  </a:cxn>
                </a:cxnLst>
                <a:rect l="0" t="0" r="r" b="b"/>
                <a:pathLst>
                  <a:path w="888" h="168">
                    <a:moveTo>
                      <a:pt x="0" y="55"/>
                    </a:moveTo>
                    <a:cubicBezTo>
                      <a:pt x="0" y="117"/>
                      <a:pt x="50" y="168"/>
                      <a:pt x="112" y="168"/>
                    </a:cubicBezTo>
                    <a:cubicBezTo>
                      <a:pt x="776" y="168"/>
                      <a:pt x="776" y="168"/>
                      <a:pt x="776" y="168"/>
                    </a:cubicBezTo>
                    <a:cubicBezTo>
                      <a:pt x="838" y="168"/>
                      <a:pt x="888" y="117"/>
                      <a:pt x="888" y="55"/>
                    </a:cubicBezTo>
                    <a:cubicBezTo>
                      <a:pt x="888" y="0"/>
                      <a:pt x="888" y="0"/>
                      <a:pt x="888" y="0"/>
                    </a:cubicBezTo>
                    <a:cubicBezTo>
                      <a:pt x="0" y="0"/>
                      <a:pt x="0" y="0"/>
                      <a:pt x="0" y="0"/>
                    </a:cubicBezTo>
                    <a:cubicBezTo>
                      <a:pt x="0" y="55"/>
                      <a:pt x="0" y="55"/>
                      <a:pt x="0" y="55"/>
                    </a:cubicBezTo>
                  </a:path>
                </a:pathLst>
              </a:custGeom>
              <a:solidFill>
                <a:srgbClr val="575D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89"/>
              <p:cNvSpPr/>
              <p:nvPr/>
            </p:nvSpPr>
            <p:spPr bwMode="auto">
              <a:xfrm>
                <a:off x="4503685" y="291738"/>
                <a:ext cx="562431" cy="174615"/>
              </a:xfrm>
              <a:custGeom>
                <a:avLst/>
                <a:gdLst>
                  <a:gd name="T0" fmla="*/ 0 w 728"/>
                  <a:gd name="T1" fmla="*/ 112 h 226"/>
                  <a:gd name="T2" fmla="*/ 112 w 728"/>
                  <a:gd name="T3" fmla="*/ 0 h 226"/>
                  <a:gd name="T4" fmla="*/ 616 w 728"/>
                  <a:gd name="T5" fmla="*/ 0 h 226"/>
                  <a:gd name="T6" fmla="*/ 728 w 728"/>
                  <a:gd name="T7" fmla="*/ 112 h 226"/>
                  <a:gd name="T8" fmla="*/ 728 w 728"/>
                  <a:gd name="T9" fmla="*/ 114 h 226"/>
                  <a:gd name="T10" fmla="*/ 616 w 728"/>
                  <a:gd name="T11" fmla="*/ 226 h 226"/>
                  <a:gd name="T12" fmla="*/ 112 w 728"/>
                  <a:gd name="T13" fmla="*/ 226 h 226"/>
                  <a:gd name="T14" fmla="*/ 0 w 728"/>
                  <a:gd name="T15" fmla="*/ 114 h 226"/>
                  <a:gd name="T16" fmla="*/ 0 w 728"/>
                  <a:gd name="T17"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8" h="226">
                    <a:moveTo>
                      <a:pt x="0" y="112"/>
                    </a:moveTo>
                    <a:cubicBezTo>
                      <a:pt x="0" y="51"/>
                      <a:pt x="50" y="0"/>
                      <a:pt x="112" y="0"/>
                    </a:cubicBezTo>
                    <a:cubicBezTo>
                      <a:pt x="616" y="0"/>
                      <a:pt x="616" y="0"/>
                      <a:pt x="616" y="0"/>
                    </a:cubicBezTo>
                    <a:cubicBezTo>
                      <a:pt x="678" y="0"/>
                      <a:pt x="728" y="51"/>
                      <a:pt x="728" y="112"/>
                    </a:cubicBezTo>
                    <a:cubicBezTo>
                      <a:pt x="728" y="114"/>
                      <a:pt x="728" y="114"/>
                      <a:pt x="728" y="114"/>
                    </a:cubicBezTo>
                    <a:cubicBezTo>
                      <a:pt x="728" y="176"/>
                      <a:pt x="678" y="226"/>
                      <a:pt x="616" y="226"/>
                    </a:cubicBezTo>
                    <a:cubicBezTo>
                      <a:pt x="112" y="226"/>
                      <a:pt x="112" y="226"/>
                      <a:pt x="112" y="226"/>
                    </a:cubicBezTo>
                    <a:cubicBezTo>
                      <a:pt x="50" y="226"/>
                      <a:pt x="0" y="176"/>
                      <a:pt x="0" y="114"/>
                    </a:cubicBezTo>
                    <a:cubicBezTo>
                      <a:pt x="0" y="112"/>
                      <a:pt x="0" y="112"/>
                      <a:pt x="0" y="112"/>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790"/>
              <p:cNvSpPr/>
              <p:nvPr/>
            </p:nvSpPr>
            <p:spPr bwMode="auto">
              <a:xfrm>
                <a:off x="4503685" y="291738"/>
                <a:ext cx="86327" cy="86327"/>
              </a:xfrm>
              <a:custGeom>
                <a:avLst/>
                <a:gdLst>
                  <a:gd name="T0" fmla="*/ 112 w 112"/>
                  <a:gd name="T1" fmla="*/ 0 h 112"/>
                  <a:gd name="T2" fmla="*/ 0 w 112"/>
                  <a:gd name="T3" fmla="*/ 112 h 112"/>
                  <a:gd name="T4" fmla="*/ 0 w 112"/>
                  <a:gd name="T5" fmla="*/ 112 h 112"/>
                  <a:gd name="T6" fmla="*/ 112 w 112"/>
                  <a:gd name="T7" fmla="*/ 0 h 112"/>
                  <a:gd name="T8" fmla="*/ 112 w 112"/>
                  <a:gd name="T9" fmla="*/ 0 h 112"/>
                </a:gdLst>
                <a:ahLst/>
                <a:cxnLst>
                  <a:cxn ang="0">
                    <a:pos x="T0" y="T1"/>
                  </a:cxn>
                  <a:cxn ang="0">
                    <a:pos x="T2" y="T3"/>
                  </a:cxn>
                  <a:cxn ang="0">
                    <a:pos x="T4" y="T5"/>
                  </a:cxn>
                  <a:cxn ang="0">
                    <a:pos x="T6" y="T7"/>
                  </a:cxn>
                  <a:cxn ang="0">
                    <a:pos x="T8" y="T9"/>
                  </a:cxn>
                </a:cxnLst>
                <a:rect l="0" t="0" r="r" b="b"/>
                <a:pathLst>
                  <a:path w="112" h="112">
                    <a:moveTo>
                      <a:pt x="112" y="0"/>
                    </a:moveTo>
                    <a:cubicBezTo>
                      <a:pt x="50" y="0"/>
                      <a:pt x="0" y="51"/>
                      <a:pt x="0" y="112"/>
                    </a:cubicBezTo>
                    <a:cubicBezTo>
                      <a:pt x="0" y="112"/>
                      <a:pt x="0" y="112"/>
                      <a:pt x="0" y="112"/>
                    </a:cubicBezTo>
                    <a:cubicBezTo>
                      <a:pt x="0" y="51"/>
                      <a:pt x="50" y="0"/>
                      <a:pt x="112" y="0"/>
                    </a:cubicBezTo>
                    <a:cubicBezTo>
                      <a:pt x="112" y="0"/>
                      <a:pt x="112" y="0"/>
                      <a:pt x="112"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91"/>
              <p:cNvSpPr/>
              <p:nvPr/>
            </p:nvSpPr>
            <p:spPr bwMode="auto">
              <a:xfrm>
                <a:off x="4503685" y="291738"/>
                <a:ext cx="86327" cy="174615"/>
              </a:xfrm>
              <a:custGeom>
                <a:avLst/>
                <a:gdLst>
                  <a:gd name="T0" fmla="*/ 112 w 112"/>
                  <a:gd name="T1" fmla="*/ 0 h 226"/>
                  <a:gd name="T2" fmla="*/ 0 w 112"/>
                  <a:gd name="T3" fmla="*/ 112 h 226"/>
                  <a:gd name="T4" fmla="*/ 0 w 112"/>
                  <a:gd name="T5" fmla="*/ 114 h 226"/>
                  <a:gd name="T6" fmla="*/ 112 w 112"/>
                  <a:gd name="T7" fmla="*/ 226 h 226"/>
                  <a:gd name="T8" fmla="*/ 112 w 112"/>
                  <a:gd name="T9" fmla="*/ 0 h 226"/>
                </a:gdLst>
                <a:ahLst/>
                <a:cxnLst>
                  <a:cxn ang="0">
                    <a:pos x="T0" y="T1"/>
                  </a:cxn>
                  <a:cxn ang="0">
                    <a:pos x="T2" y="T3"/>
                  </a:cxn>
                  <a:cxn ang="0">
                    <a:pos x="T4" y="T5"/>
                  </a:cxn>
                  <a:cxn ang="0">
                    <a:pos x="T6" y="T7"/>
                  </a:cxn>
                  <a:cxn ang="0">
                    <a:pos x="T8" y="T9"/>
                  </a:cxn>
                </a:cxnLst>
                <a:rect l="0" t="0" r="r" b="b"/>
                <a:pathLst>
                  <a:path w="112" h="226">
                    <a:moveTo>
                      <a:pt x="112" y="0"/>
                    </a:moveTo>
                    <a:cubicBezTo>
                      <a:pt x="50" y="0"/>
                      <a:pt x="0" y="51"/>
                      <a:pt x="0" y="112"/>
                    </a:cubicBezTo>
                    <a:cubicBezTo>
                      <a:pt x="0" y="114"/>
                      <a:pt x="0" y="114"/>
                      <a:pt x="0" y="114"/>
                    </a:cubicBezTo>
                    <a:cubicBezTo>
                      <a:pt x="0" y="176"/>
                      <a:pt x="50" y="226"/>
                      <a:pt x="112" y="226"/>
                    </a:cubicBezTo>
                    <a:cubicBezTo>
                      <a:pt x="112" y="0"/>
                      <a:pt x="112" y="0"/>
                      <a:pt x="112"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92"/>
              <p:cNvSpPr/>
              <p:nvPr/>
            </p:nvSpPr>
            <p:spPr bwMode="auto">
              <a:xfrm>
                <a:off x="4981098" y="291738"/>
                <a:ext cx="85019" cy="87962"/>
              </a:xfrm>
              <a:custGeom>
                <a:avLst/>
                <a:gdLst>
                  <a:gd name="T0" fmla="*/ 0 w 110"/>
                  <a:gd name="T1" fmla="*/ 0 h 114"/>
                  <a:gd name="T2" fmla="*/ 0 w 110"/>
                  <a:gd name="T3" fmla="*/ 0 h 114"/>
                  <a:gd name="T4" fmla="*/ 110 w 110"/>
                  <a:gd name="T5" fmla="*/ 112 h 114"/>
                  <a:gd name="T6" fmla="*/ 110 w 110"/>
                  <a:gd name="T7" fmla="*/ 114 h 114"/>
                  <a:gd name="T8" fmla="*/ 110 w 110"/>
                  <a:gd name="T9" fmla="*/ 114 h 114"/>
                  <a:gd name="T10" fmla="*/ 110 w 110"/>
                  <a:gd name="T11" fmla="*/ 112 h 114"/>
                  <a:gd name="T12" fmla="*/ 0 w 110"/>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10" h="114">
                    <a:moveTo>
                      <a:pt x="0" y="0"/>
                    </a:moveTo>
                    <a:cubicBezTo>
                      <a:pt x="0" y="0"/>
                      <a:pt x="0" y="0"/>
                      <a:pt x="0" y="0"/>
                    </a:cubicBezTo>
                    <a:cubicBezTo>
                      <a:pt x="61" y="1"/>
                      <a:pt x="110" y="51"/>
                      <a:pt x="110" y="112"/>
                    </a:cubicBezTo>
                    <a:cubicBezTo>
                      <a:pt x="110" y="114"/>
                      <a:pt x="110" y="114"/>
                      <a:pt x="110" y="114"/>
                    </a:cubicBezTo>
                    <a:cubicBezTo>
                      <a:pt x="110" y="114"/>
                      <a:pt x="110" y="114"/>
                      <a:pt x="110" y="114"/>
                    </a:cubicBezTo>
                    <a:cubicBezTo>
                      <a:pt x="110" y="112"/>
                      <a:pt x="110" y="112"/>
                      <a:pt x="110" y="112"/>
                    </a:cubicBezTo>
                    <a:cubicBezTo>
                      <a:pt x="110" y="51"/>
                      <a:pt x="61" y="1"/>
                      <a:pt x="0"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793"/>
              <p:cNvSpPr/>
              <p:nvPr/>
            </p:nvSpPr>
            <p:spPr bwMode="auto">
              <a:xfrm>
                <a:off x="4981098" y="291738"/>
                <a:ext cx="85019" cy="174615"/>
              </a:xfrm>
              <a:custGeom>
                <a:avLst/>
                <a:gdLst>
                  <a:gd name="T0" fmla="*/ 0 w 110"/>
                  <a:gd name="T1" fmla="*/ 0 h 226"/>
                  <a:gd name="T2" fmla="*/ 0 w 110"/>
                  <a:gd name="T3" fmla="*/ 226 h 226"/>
                  <a:gd name="T4" fmla="*/ 110 w 110"/>
                  <a:gd name="T5" fmla="*/ 114 h 226"/>
                  <a:gd name="T6" fmla="*/ 110 w 110"/>
                  <a:gd name="T7" fmla="*/ 112 h 226"/>
                  <a:gd name="T8" fmla="*/ 0 w 110"/>
                  <a:gd name="T9" fmla="*/ 0 h 226"/>
                </a:gdLst>
                <a:ahLst/>
                <a:cxnLst>
                  <a:cxn ang="0">
                    <a:pos x="T0" y="T1"/>
                  </a:cxn>
                  <a:cxn ang="0">
                    <a:pos x="T2" y="T3"/>
                  </a:cxn>
                  <a:cxn ang="0">
                    <a:pos x="T4" y="T5"/>
                  </a:cxn>
                  <a:cxn ang="0">
                    <a:pos x="T6" y="T7"/>
                  </a:cxn>
                  <a:cxn ang="0">
                    <a:pos x="T8" y="T9"/>
                  </a:cxn>
                </a:cxnLst>
                <a:rect l="0" t="0" r="r" b="b"/>
                <a:pathLst>
                  <a:path w="110" h="226">
                    <a:moveTo>
                      <a:pt x="0" y="0"/>
                    </a:moveTo>
                    <a:cubicBezTo>
                      <a:pt x="0" y="226"/>
                      <a:pt x="0" y="226"/>
                      <a:pt x="0" y="226"/>
                    </a:cubicBezTo>
                    <a:cubicBezTo>
                      <a:pt x="61" y="225"/>
                      <a:pt x="110" y="175"/>
                      <a:pt x="110" y="114"/>
                    </a:cubicBezTo>
                    <a:cubicBezTo>
                      <a:pt x="110" y="112"/>
                      <a:pt x="110" y="112"/>
                      <a:pt x="110" y="112"/>
                    </a:cubicBezTo>
                    <a:cubicBezTo>
                      <a:pt x="110" y="51"/>
                      <a:pt x="61" y="1"/>
                      <a:pt x="0"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94"/>
              <p:cNvSpPr/>
              <p:nvPr/>
            </p:nvSpPr>
            <p:spPr bwMode="auto">
              <a:xfrm>
                <a:off x="4590012" y="215222"/>
                <a:ext cx="391086" cy="545427"/>
              </a:xfrm>
              <a:custGeom>
                <a:avLst/>
                <a:gdLst>
                  <a:gd name="T0" fmla="*/ 506 w 506"/>
                  <a:gd name="T1" fmla="*/ 658 h 706"/>
                  <a:gd name="T2" fmla="*/ 458 w 506"/>
                  <a:gd name="T3" fmla="*/ 706 h 706"/>
                  <a:gd name="T4" fmla="*/ 48 w 506"/>
                  <a:gd name="T5" fmla="*/ 706 h 706"/>
                  <a:gd name="T6" fmla="*/ 0 w 506"/>
                  <a:gd name="T7" fmla="*/ 658 h 706"/>
                  <a:gd name="T8" fmla="*/ 0 w 506"/>
                  <a:gd name="T9" fmla="*/ 48 h 706"/>
                  <a:gd name="T10" fmla="*/ 48 w 506"/>
                  <a:gd name="T11" fmla="*/ 0 h 706"/>
                  <a:gd name="T12" fmla="*/ 458 w 506"/>
                  <a:gd name="T13" fmla="*/ 0 h 706"/>
                  <a:gd name="T14" fmla="*/ 506 w 506"/>
                  <a:gd name="T15" fmla="*/ 48 h 706"/>
                  <a:gd name="T16" fmla="*/ 506 w 506"/>
                  <a:gd name="T17" fmla="*/ 6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706">
                    <a:moveTo>
                      <a:pt x="506" y="658"/>
                    </a:moveTo>
                    <a:cubicBezTo>
                      <a:pt x="506" y="685"/>
                      <a:pt x="485" y="706"/>
                      <a:pt x="458" y="706"/>
                    </a:cubicBezTo>
                    <a:cubicBezTo>
                      <a:pt x="48" y="706"/>
                      <a:pt x="48" y="706"/>
                      <a:pt x="48" y="706"/>
                    </a:cubicBezTo>
                    <a:cubicBezTo>
                      <a:pt x="21" y="706"/>
                      <a:pt x="0" y="685"/>
                      <a:pt x="0" y="658"/>
                    </a:cubicBezTo>
                    <a:cubicBezTo>
                      <a:pt x="0" y="48"/>
                      <a:pt x="0" y="48"/>
                      <a:pt x="0" y="48"/>
                    </a:cubicBezTo>
                    <a:cubicBezTo>
                      <a:pt x="0" y="21"/>
                      <a:pt x="21" y="0"/>
                      <a:pt x="48" y="0"/>
                    </a:cubicBezTo>
                    <a:cubicBezTo>
                      <a:pt x="458" y="0"/>
                      <a:pt x="458" y="0"/>
                      <a:pt x="458" y="0"/>
                    </a:cubicBezTo>
                    <a:cubicBezTo>
                      <a:pt x="485" y="0"/>
                      <a:pt x="506" y="21"/>
                      <a:pt x="506" y="48"/>
                    </a:cubicBezTo>
                    <a:cubicBezTo>
                      <a:pt x="506" y="658"/>
                      <a:pt x="506" y="658"/>
                      <a:pt x="506" y="658"/>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95"/>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close/>
                    <a:moveTo>
                      <a:pt x="964" y="132"/>
                    </a:moveTo>
                    <a:lnTo>
                      <a:pt x="0" y="132"/>
                    </a:lnTo>
                    <a:lnTo>
                      <a:pt x="0" y="189"/>
                    </a:lnTo>
                    <a:lnTo>
                      <a:pt x="964" y="189"/>
                    </a:lnTo>
                    <a:lnTo>
                      <a:pt x="964" y="132"/>
                    </a:lnTo>
                    <a:close/>
                    <a:moveTo>
                      <a:pt x="964" y="0"/>
                    </a:moveTo>
                    <a:lnTo>
                      <a:pt x="0" y="0"/>
                    </a:lnTo>
                    <a:lnTo>
                      <a:pt x="0" y="57"/>
                    </a:lnTo>
                    <a:lnTo>
                      <a:pt x="964" y="57"/>
                    </a:lnTo>
                    <a:lnTo>
                      <a:pt x="964" y="0"/>
                    </a:ln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96"/>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moveTo>
                      <a:pt x="964" y="132"/>
                    </a:moveTo>
                    <a:lnTo>
                      <a:pt x="0" y="132"/>
                    </a:lnTo>
                    <a:lnTo>
                      <a:pt x="0" y="189"/>
                    </a:lnTo>
                    <a:lnTo>
                      <a:pt x="964" y="189"/>
                    </a:lnTo>
                    <a:lnTo>
                      <a:pt x="964" y="132"/>
                    </a:lnTo>
                    <a:moveTo>
                      <a:pt x="964" y="0"/>
                    </a:moveTo>
                    <a:lnTo>
                      <a:pt x="0" y="0"/>
                    </a:lnTo>
                    <a:lnTo>
                      <a:pt x="0" y="57"/>
                    </a:lnTo>
                    <a:lnTo>
                      <a:pt x="964" y="57"/>
                    </a:lnTo>
                    <a:lnTo>
                      <a:pt x="9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797"/>
              <p:cNvSpPr/>
              <p:nvPr/>
            </p:nvSpPr>
            <p:spPr bwMode="auto">
              <a:xfrm>
                <a:off x="4442537" y="367274"/>
                <a:ext cx="686035" cy="222684"/>
              </a:xfrm>
              <a:custGeom>
                <a:avLst/>
                <a:gdLst>
                  <a:gd name="T0" fmla="*/ 848 w 888"/>
                  <a:gd name="T1" fmla="*/ 0 h 288"/>
                  <a:gd name="T2" fmla="*/ 40 w 888"/>
                  <a:gd name="T3" fmla="*/ 0 h 288"/>
                  <a:gd name="T4" fmla="*/ 0 w 888"/>
                  <a:gd name="T5" fmla="*/ 39 h 288"/>
                  <a:gd name="T6" fmla="*/ 0 w 888"/>
                  <a:gd name="T7" fmla="*/ 288 h 288"/>
                  <a:gd name="T8" fmla="*/ 888 w 888"/>
                  <a:gd name="T9" fmla="*/ 288 h 288"/>
                  <a:gd name="T10" fmla="*/ 888 w 888"/>
                  <a:gd name="T11" fmla="*/ 39 h 288"/>
                  <a:gd name="T12" fmla="*/ 848 w 888"/>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888" h="288">
                    <a:moveTo>
                      <a:pt x="848" y="0"/>
                    </a:moveTo>
                    <a:cubicBezTo>
                      <a:pt x="40" y="0"/>
                      <a:pt x="40" y="0"/>
                      <a:pt x="40" y="0"/>
                    </a:cubicBezTo>
                    <a:cubicBezTo>
                      <a:pt x="18" y="0"/>
                      <a:pt x="0" y="17"/>
                      <a:pt x="0" y="39"/>
                    </a:cubicBezTo>
                    <a:cubicBezTo>
                      <a:pt x="0" y="288"/>
                      <a:pt x="0" y="288"/>
                      <a:pt x="0" y="288"/>
                    </a:cubicBezTo>
                    <a:cubicBezTo>
                      <a:pt x="888" y="288"/>
                      <a:pt x="888" y="288"/>
                      <a:pt x="888" y="288"/>
                    </a:cubicBezTo>
                    <a:cubicBezTo>
                      <a:pt x="888" y="39"/>
                      <a:pt x="888" y="39"/>
                      <a:pt x="888" y="39"/>
                    </a:cubicBezTo>
                    <a:cubicBezTo>
                      <a:pt x="888" y="17"/>
                      <a:pt x="870" y="0"/>
                      <a:pt x="848" y="0"/>
                    </a:cubicBez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Rectangle 798"/>
              <p:cNvSpPr>
                <a:spLocks noChangeArrowheads="1"/>
              </p:cNvSpPr>
              <p:nvPr/>
            </p:nvSpPr>
            <p:spPr bwMode="auto">
              <a:xfrm>
                <a:off x="4980444" y="521943"/>
                <a:ext cx="43163" cy="36951"/>
              </a:xfrm>
              <a:prstGeom prst="rect">
                <a:avLst/>
              </a:prstGeom>
              <a:solidFill>
                <a:srgbClr val="F4BD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799"/>
              <p:cNvSpPr>
                <a:spLocks noChangeArrowheads="1"/>
              </p:cNvSpPr>
              <p:nvPr/>
            </p:nvSpPr>
            <p:spPr bwMode="auto">
              <a:xfrm>
                <a:off x="5054344" y="521943"/>
                <a:ext cx="43490" cy="36951"/>
              </a:xfrm>
              <a:prstGeom prst="rect">
                <a:avLst/>
              </a:prstGeom>
              <a:solidFill>
                <a:srgbClr val="575D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55" name="文本框 43"/>
            <p:cNvSpPr txBox="1"/>
            <p:nvPr/>
          </p:nvSpPr>
          <p:spPr>
            <a:xfrm>
              <a:off x="1545187" y="3679286"/>
              <a:ext cx="9948608" cy="680058"/>
            </a:xfrm>
            <a:prstGeom prst="rect">
              <a:avLst/>
            </a:prstGeom>
            <a:noFill/>
          </p:spPr>
          <p:txBody>
            <a:bodyPr wrap="square" rtlCol="0">
              <a:spAutoFit/>
            </a:bodyPr>
            <a:lstStyle/>
            <a:p>
              <a:pPr algn="just">
                <a:lnSpc>
                  <a:spcPct val="110000"/>
                </a:lnSpc>
              </a:pPr>
              <a:r>
                <a:rPr lang="zh-CN" altLang="en-US" dirty="0"/>
                <a:t>起诉的时间必须在劳动法规定的时效内，即在当事人收到仲裁裁决书之日起</a:t>
              </a:r>
              <a:r>
                <a:rPr lang="en-US" altLang="zh-CN" dirty="0"/>
                <a:t>15</a:t>
              </a:r>
              <a:r>
                <a:rPr lang="zh-CN" altLang="en-US" dirty="0"/>
                <a:t>日内向人民法院提起诉讼，否则不予受理。</a:t>
              </a:r>
              <a:endParaRPr lang="zh-CN" altLang="en-US" dirty="0"/>
            </a:p>
          </p:txBody>
        </p:sp>
      </p:grpSp>
      <p:grpSp>
        <p:nvGrpSpPr>
          <p:cNvPr id="69" name="组合 68"/>
          <p:cNvGrpSpPr/>
          <p:nvPr/>
        </p:nvGrpSpPr>
        <p:grpSpPr>
          <a:xfrm>
            <a:off x="899443" y="5803131"/>
            <a:ext cx="10594352" cy="680058"/>
            <a:chOff x="899441" y="3679286"/>
            <a:chExt cx="10594352" cy="680058"/>
          </a:xfrm>
        </p:grpSpPr>
        <p:grpSp>
          <p:nvGrpSpPr>
            <p:cNvPr id="70" name="组合 69"/>
            <p:cNvGrpSpPr/>
            <p:nvPr/>
          </p:nvGrpSpPr>
          <p:grpSpPr>
            <a:xfrm>
              <a:off x="899441" y="3866467"/>
              <a:ext cx="493424" cy="392293"/>
              <a:chOff x="4442537" y="215222"/>
              <a:chExt cx="686035" cy="545427"/>
            </a:xfrm>
          </p:grpSpPr>
          <p:sp>
            <p:nvSpPr>
              <p:cNvPr id="72" name="Freeform 788"/>
              <p:cNvSpPr/>
              <p:nvPr/>
            </p:nvSpPr>
            <p:spPr bwMode="auto">
              <a:xfrm>
                <a:off x="4442537" y="583745"/>
                <a:ext cx="686035" cy="129817"/>
              </a:xfrm>
              <a:custGeom>
                <a:avLst/>
                <a:gdLst>
                  <a:gd name="T0" fmla="*/ 0 w 888"/>
                  <a:gd name="T1" fmla="*/ 55 h 168"/>
                  <a:gd name="T2" fmla="*/ 112 w 888"/>
                  <a:gd name="T3" fmla="*/ 168 h 168"/>
                  <a:gd name="T4" fmla="*/ 776 w 888"/>
                  <a:gd name="T5" fmla="*/ 168 h 168"/>
                  <a:gd name="T6" fmla="*/ 888 w 888"/>
                  <a:gd name="T7" fmla="*/ 55 h 168"/>
                  <a:gd name="T8" fmla="*/ 888 w 888"/>
                  <a:gd name="T9" fmla="*/ 0 h 168"/>
                  <a:gd name="T10" fmla="*/ 0 w 888"/>
                  <a:gd name="T11" fmla="*/ 0 h 168"/>
                  <a:gd name="T12" fmla="*/ 0 w 888"/>
                  <a:gd name="T13" fmla="*/ 55 h 168"/>
                </a:gdLst>
                <a:ahLst/>
                <a:cxnLst>
                  <a:cxn ang="0">
                    <a:pos x="T0" y="T1"/>
                  </a:cxn>
                  <a:cxn ang="0">
                    <a:pos x="T2" y="T3"/>
                  </a:cxn>
                  <a:cxn ang="0">
                    <a:pos x="T4" y="T5"/>
                  </a:cxn>
                  <a:cxn ang="0">
                    <a:pos x="T6" y="T7"/>
                  </a:cxn>
                  <a:cxn ang="0">
                    <a:pos x="T8" y="T9"/>
                  </a:cxn>
                  <a:cxn ang="0">
                    <a:pos x="T10" y="T11"/>
                  </a:cxn>
                  <a:cxn ang="0">
                    <a:pos x="T12" y="T13"/>
                  </a:cxn>
                </a:cxnLst>
                <a:rect l="0" t="0" r="r" b="b"/>
                <a:pathLst>
                  <a:path w="888" h="168">
                    <a:moveTo>
                      <a:pt x="0" y="55"/>
                    </a:moveTo>
                    <a:cubicBezTo>
                      <a:pt x="0" y="117"/>
                      <a:pt x="50" y="168"/>
                      <a:pt x="112" y="168"/>
                    </a:cubicBezTo>
                    <a:cubicBezTo>
                      <a:pt x="776" y="168"/>
                      <a:pt x="776" y="168"/>
                      <a:pt x="776" y="168"/>
                    </a:cubicBezTo>
                    <a:cubicBezTo>
                      <a:pt x="838" y="168"/>
                      <a:pt x="888" y="117"/>
                      <a:pt x="888" y="55"/>
                    </a:cubicBezTo>
                    <a:cubicBezTo>
                      <a:pt x="888" y="0"/>
                      <a:pt x="888" y="0"/>
                      <a:pt x="888" y="0"/>
                    </a:cubicBezTo>
                    <a:cubicBezTo>
                      <a:pt x="0" y="0"/>
                      <a:pt x="0" y="0"/>
                      <a:pt x="0" y="0"/>
                    </a:cubicBezTo>
                    <a:cubicBezTo>
                      <a:pt x="0" y="55"/>
                      <a:pt x="0" y="55"/>
                      <a:pt x="0" y="55"/>
                    </a:cubicBezTo>
                  </a:path>
                </a:pathLst>
              </a:custGeom>
              <a:solidFill>
                <a:srgbClr val="575D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89"/>
              <p:cNvSpPr/>
              <p:nvPr/>
            </p:nvSpPr>
            <p:spPr bwMode="auto">
              <a:xfrm>
                <a:off x="4503685" y="291738"/>
                <a:ext cx="562431" cy="174615"/>
              </a:xfrm>
              <a:custGeom>
                <a:avLst/>
                <a:gdLst>
                  <a:gd name="T0" fmla="*/ 0 w 728"/>
                  <a:gd name="T1" fmla="*/ 112 h 226"/>
                  <a:gd name="T2" fmla="*/ 112 w 728"/>
                  <a:gd name="T3" fmla="*/ 0 h 226"/>
                  <a:gd name="T4" fmla="*/ 616 w 728"/>
                  <a:gd name="T5" fmla="*/ 0 h 226"/>
                  <a:gd name="T6" fmla="*/ 728 w 728"/>
                  <a:gd name="T7" fmla="*/ 112 h 226"/>
                  <a:gd name="T8" fmla="*/ 728 w 728"/>
                  <a:gd name="T9" fmla="*/ 114 h 226"/>
                  <a:gd name="T10" fmla="*/ 616 w 728"/>
                  <a:gd name="T11" fmla="*/ 226 h 226"/>
                  <a:gd name="T12" fmla="*/ 112 w 728"/>
                  <a:gd name="T13" fmla="*/ 226 h 226"/>
                  <a:gd name="T14" fmla="*/ 0 w 728"/>
                  <a:gd name="T15" fmla="*/ 114 h 226"/>
                  <a:gd name="T16" fmla="*/ 0 w 728"/>
                  <a:gd name="T17"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8" h="226">
                    <a:moveTo>
                      <a:pt x="0" y="112"/>
                    </a:moveTo>
                    <a:cubicBezTo>
                      <a:pt x="0" y="51"/>
                      <a:pt x="50" y="0"/>
                      <a:pt x="112" y="0"/>
                    </a:cubicBezTo>
                    <a:cubicBezTo>
                      <a:pt x="616" y="0"/>
                      <a:pt x="616" y="0"/>
                      <a:pt x="616" y="0"/>
                    </a:cubicBezTo>
                    <a:cubicBezTo>
                      <a:pt x="678" y="0"/>
                      <a:pt x="728" y="51"/>
                      <a:pt x="728" y="112"/>
                    </a:cubicBezTo>
                    <a:cubicBezTo>
                      <a:pt x="728" y="114"/>
                      <a:pt x="728" y="114"/>
                      <a:pt x="728" y="114"/>
                    </a:cubicBezTo>
                    <a:cubicBezTo>
                      <a:pt x="728" y="176"/>
                      <a:pt x="678" y="226"/>
                      <a:pt x="616" y="226"/>
                    </a:cubicBezTo>
                    <a:cubicBezTo>
                      <a:pt x="112" y="226"/>
                      <a:pt x="112" y="226"/>
                      <a:pt x="112" y="226"/>
                    </a:cubicBezTo>
                    <a:cubicBezTo>
                      <a:pt x="50" y="226"/>
                      <a:pt x="0" y="176"/>
                      <a:pt x="0" y="114"/>
                    </a:cubicBezTo>
                    <a:cubicBezTo>
                      <a:pt x="0" y="112"/>
                      <a:pt x="0" y="112"/>
                      <a:pt x="0" y="112"/>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90"/>
              <p:cNvSpPr/>
              <p:nvPr/>
            </p:nvSpPr>
            <p:spPr bwMode="auto">
              <a:xfrm>
                <a:off x="4503685" y="291738"/>
                <a:ext cx="86327" cy="86327"/>
              </a:xfrm>
              <a:custGeom>
                <a:avLst/>
                <a:gdLst>
                  <a:gd name="T0" fmla="*/ 112 w 112"/>
                  <a:gd name="T1" fmla="*/ 0 h 112"/>
                  <a:gd name="T2" fmla="*/ 0 w 112"/>
                  <a:gd name="T3" fmla="*/ 112 h 112"/>
                  <a:gd name="T4" fmla="*/ 0 w 112"/>
                  <a:gd name="T5" fmla="*/ 112 h 112"/>
                  <a:gd name="T6" fmla="*/ 112 w 112"/>
                  <a:gd name="T7" fmla="*/ 0 h 112"/>
                  <a:gd name="T8" fmla="*/ 112 w 112"/>
                  <a:gd name="T9" fmla="*/ 0 h 112"/>
                </a:gdLst>
                <a:ahLst/>
                <a:cxnLst>
                  <a:cxn ang="0">
                    <a:pos x="T0" y="T1"/>
                  </a:cxn>
                  <a:cxn ang="0">
                    <a:pos x="T2" y="T3"/>
                  </a:cxn>
                  <a:cxn ang="0">
                    <a:pos x="T4" y="T5"/>
                  </a:cxn>
                  <a:cxn ang="0">
                    <a:pos x="T6" y="T7"/>
                  </a:cxn>
                  <a:cxn ang="0">
                    <a:pos x="T8" y="T9"/>
                  </a:cxn>
                </a:cxnLst>
                <a:rect l="0" t="0" r="r" b="b"/>
                <a:pathLst>
                  <a:path w="112" h="112">
                    <a:moveTo>
                      <a:pt x="112" y="0"/>
                    </a:moveTo>
                    <a:cubicBezTo>
                      <a:pt x="50" y="0"/>
                      <a:pt x="0" y="51"/>
                      <a:pt x="0" y="112"/>
                    </a:cubicBezTo>
                    <a:cubicBezTo>
                      <a:pt x="0" y="112"/>
                      <a:pt x="0" y="112"/>
                      <a:pt x="0" y="112"/>
                    </a:cubicBezTo>
                    <a:cubicBezTo>
                      <a:pt x="0" y="51"/>
                      <a:pt x="50" y="0"/>
                      <a:pt x="112" y="0"/>
                    </a:cubicBezTo>
                    <a:cubicBezTo>
                      <a:pt x="112" y="0"/>
                      <a:pt x="112" y="0"/>
                      <a:pt x="112"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91"/>
              <p:cNvSpPr/>
              <p:nvPr/>
            </p:nvSpPr>
            <p:spPr bwMode="auto">
              <a:xfrm>
                <a:off x="4503685" y="291738"/>
                <a:ext cx="86327" cy="174615"/>
              </a:xfrm>
              <a:custGeom>
                <a:avLst/>
                <a:gdLst>
                  <a:gd name="T0" fmla="*/ 112 w 112"/>
                  <a:gd name="T1" fmla="*/ 0 h 226"/>
                  <a:gd name="T2" fmla="*/ 0 w 112"/>
                  <a:gd name="T3" fmla="*/ 112 h 226"/>
                  <a:gd name="T4" fmla="*/ 0 w 112"/>
                  <a:gd name="T5" fmla="*/ 114 h 226"/>
                  <a:gd name="T6" fmla="*/ 112 w 112"/>
                  <a:gd name="T7" fmla="*/ 226 h 226"/>
                  <a:gd name="T8" fmla="*/ 112 w 112"/>
                  <a:gd name="T9" fmla="*/ 0 h 226"/>
                </a:gdLst>
                <a:ahLst/>
                <a:cxnLst>
                  <a:cxn ang="0">
                    <a:pos x="T0" y="T1"/>
                  </a:cxn>
                  <a:cxn ang="0">
                    <a:pos x="T2" y="T3"/>
                  </a:cxn>
                  <a:cxn ang="0">
                    <a:pos x="T4" y="T5"/>
                  </a:cxn>
                  <a:cxn ang="0">
                    <a:pos x="T6" y="T7"/>
                  </a:cxn>
                  <a:cxn ang="0">
                    <a:pos x="T8" y="T9"/>
                  </a:cxn>
                </a:cxnLst>
                <a:rect l="0" t="0" r="r" b="b"/>
                <a:pathLst>
                  <a:path w="112" h="226">
                    <a:moveTo>
                      <a:pt x="112" y="0"/>
                    </a:moveTo>
                    <a:cubicBezTo>
                      <a:pt x="50" y="0"/>
                      <a:pt x="0" y="51"/>
                      <a:pt x="0" y="112"/>
                    </a:cubicBezTo>
                    <a:cubicBezTo>
                      <a:pt x="0" y="114"/>
                      <a:pt x="0" y="114"/>
                      <a:pt x="0" y="114"/>
                    </a:cubicBezTo>
                    <a:cubicBezTo>
                      <a:pt x="0" y="176"/>
                      <a:pt x="50" y="226"/>
                      <a:pt x="112" y="226"/>
                    </a:cubicBezTo>
                    <a:cubicBezTo>
                      <a:pt x="112" y="0"/>
                      <a:pt x="112" y="0"/>
                      <a:pt x="112"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92"/>
              <p:cNvSpPr/>
              <p:nvPr/>
            </p:nvSpPr>
            <p:spPr bwMode="auto">
              <a:xfrm>
                <a:off x="4981098" y="291738"/>
                <a:ext cx="85019" cy="87962"/>
              </a:xfrm>
              <a:custGeom>
                <a:avLst/>
                <a:gdLst>
                  <a:gd name="T0" fmla="*/ 0 w 110"/>
                  <a:gd name="T1" fmla="*/ 0 h 114"/>
                  <a:gd name="T2" fmla="*/ 0 w 110"/>
                  <a:gd name="T3" fmla="*/ 0 h 114"/>
                  <a:gd name="T4" fmla="*/ 110 w 110"/>
                  <a:gd name="T5" fmla="*/ 112 h 114"/>
                  <a:gd name="T6" fmla="*/ 110 w 110"/>
                  <a:gd name="T7" fmla="*/ 114 h 114"/>
                  <a:gd name="T8" fmla="*/ 110 w 110"/>
                  <a:gd name="T9" fmla="*/ 114 h 114"/>
                  <a:gd name="T10" fmla="*/ 110 w 110"/>
                  <a:gd name="T11" fmla="*/ 112 h 114"/>
                  <a:gd name="T12" fmla="*/ 0 w 110"/>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10" h="114">
                    <a:moveTo>
                      <a:pt x="0" y="0"/>
                    </a:moveTo>
                    <a:cubicBezTo>
                      <a:pt x="0" y="0"/>
                      <a:pt x="0" y="0"/>
                      <a:pt x="0" y="0"/>
                    </a:cubicBezTo>
                    <a:cubicBezTo>
                      <a:pt x="61" y="1"/>
                      <a:pt x="110" y="51"/>
                      <a:pt x="110" y="112"/>
                    </a:cubicBezTo>
                    <a:cubicBezTo>
                      <a:pt x="110" y="114"/>
                      <a:pt x="110" y="114"/>
                      <a:pt x="110" y="114"/>
                    </a:cubicBezTo>
                    <a:cubicBezTo>
                      <a:pt x="110" y="114"/>
                      <a:pt x="110" y="114"/>
                      <a:pt x="110" y="114"/>
                    </a:cubicBezTo>
                    <a:cubicBezTo>
                      <a:pt x="110" y="112"/>
                      <a:pt x="110" y="112"/>
                      <a:pt x="110" y="112"/>
                    </a:cubicBezTo>
                    <a:cubicBezTo>
                      <a:pt x="110" y="51"/>
                      <a:pt x="61" y="1"/>
                      <a:pt x="0" y="0"/>
                    </a:cubicBezTo>
                  </a:path>
                </a:pathLst>
              </a:custGeom>
              <a:solidFill>
                <a:srgbClr val="3F62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93"/>
              <p:cNvSpPr/>
              <p:nvPr/>
            </p:nvSpPr>
            <p:spPr bwMode="auto">
              <a:xfrm>
                <a:off x="4981098" y="291738"/>
                <a:ext cx="85019" cy="174615"/>
              </a:xfrm>
              <a:custGeom>
                <a:avLst/>
                <a:gdLst>
                  <a:gd name="T0" fmla="*/ 0 w 110"/>
                  <a:gd name="T1" fmla="*/ 0 h 226"/>
                  <a:gd name="T2" fmla="*/ 0 w 110"/>
                  <a:gd name="T3" fmla="*/ 226 h 226"/>
                  <a:gd name="T4" fmla="*/ 110 w 110"/>
                  <a:gd name="T5" fmla="*/ 114 h 226"/>
                  <a:gd name="T6" fmla="*/ 110 w 110"/>
                  <a:gd name="T7" fmla="*/ 112 h 226"/>
                  <a:gd name="T8" fmla="*/ 0 w 110"/>
                  <a:gd name="T9" fmla="*/ 0 h 226"/>
                </a:gdLst>
                <a:ahLst/>
                <a:cxnLst>
                  <a:cxn ang="0">
                    <a:pos x="T0" y="T1"/>
                  </a:cxn>
                  <a:cxn ang="0">
                    <a:pos x="T2" y="T3"/>
                  </a:cxn>
                  <a:cxn ang="0">
                    <a:pos x="T4" y="T5"/>
                  </a:cxn>
                  <a:cxn ang="0">
                    <a:pos x="T6" y="T7"/>
                  </a:cxn>
                  <a:cxn ang="0">
                    <a:pos x="T8" y="T9"/>
                  </a:cxn>
                </a:cxnLst>
                <a:rect l="0" t="0" r="r" b="b"/>
                <a:pathLst>
                  <a:path w="110" h="226">
                    <a:moveTo>
                      <a:pt x="0" y="0"/>
                    </a:moveTo>
                    <a:cubicBezTo>
                      <a:pt x="0" y="226"/>
                      <a:pt x="0" y="226"/>
                      <a:pt x="0" y="226"/>
                    </a:cubicBezTo>
                    <a:cubicBezTo>
                      <a:pt x="61" y="225"/>
                      <a:pt x="110" y="175"/>
                      <a:pt x="110" y="114"/>
                    </a:cubicBezTo>
                    <a:cubicBezTo>
                      <a:pt x="110" y="112"/>
                      <a:pt x="110" y="112"/>
                      <a:pt x="110" y="112"/>
                    </a:cubicBezTo>
                    <a:cubicBezTo>
                      <a:pt x="110" y="51"/>
                      <a:pt x="61" y="1"/>
                      <a:pt x="0" y="0"/>
                    </a:cubicBezTo>
                  </a:path>
                </a:pathLst>
              </a:custGeom>
              <a:solidFill>
                <a:srgbClr val="379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94"/>
              <p:cNvSpPr/>
              <p:nvPr/>
            </p:nvSpPr>
            <p:spPr bwMode="auto">
              <a:xfrm>
                <a:off x="4590012" y="215222"/>
                <a:ext cx="391086" cy="545427"/>
              </a:xfrm>
              <a:custGeom>
                <a:avLst/>
                <a:gdLst>
                  <a:gd name="T0" fmla="*/ 506 w 506"/>
                  <a:gd name="T1" fmla="*/ 658 h 706"/>
                  <a:gd name="T2" fmla="*/ 458 w 506"/>
                  <a:gd name="T3" fmla="*/ 706 h 706"/>
                  <a:gd name="T4" fmla="*/ 48 w 506"/>
                  <a:gd name="T5" fmla="*/ 706 h 706"/>
                  <a:gd name="T6" fmla="*/ 0 w 506"/>
                  <a:gd name="T7" fmla="*/ 658 h 706"/>
                  <a:gd name="T8" fmla="*/ 0 w 506"/>
                  <a:gd name="T9" fmla="*/ 48 h 706"/>
                  <a:gd name="T10" fmla="*/ 48 w 506"/>
                  <a:gd name="T11" fmla="*/ 0 h 706"/>
                  <a:gd name="T12" fmla="*/ 458 w 506"/>
                  <a:gd name="T13" fmla="*/ 0 h 706"/>
                  <a:gd name="T14" fmla="*/ 506 w 506"/>
                  <a:gd name="T15" fmla="*/ 48 h 706"/>
                  <a:gd name="T16" fmla="*/ 506 w 506"/>
                  <a:gd name="T17" fmla="*/ 65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706">
                    <a:moveTo>
                      <a:pt x="506" y="658"/>
                    </a:moveTo>
                    <a:cubicBezTo>
                      <a:pt x="506" y="685"/>
                      <a:pt x="485" y="706"/>
                      <a:pt x="458" y="706"/>
                    </a:cubicBezTo>
                    <a:cubicBezTo>
                      <a:pt x="48" y="706"/>
                      <a:pt x="48" y="706"/>
                      <a:pt x="48" y="706"/>
                    </a:cubicBezTo>
                    <a:cubicBezTo>
                      <a:pt x="21" y="706"/>
                      <a:pt x="0" y="685"/>
                      <a:pt x="0" y="658"/>
                    </a:cubicBezTo>
                    <a:cubicBezTo>
                      <a:pt x="0" y="48"/>
                      <a:pt x="0" y="48"/>
                      <a:pt x="0" y="48"/>
                    </a:cubicBezTo>
                    <a:cubicBezTo>
                      <a:pt x="0" y="21"/>
                      <a:pt x="21" y="0"/>
                      <a:pt x="48" y="0"/>
                    </a:cubicBezTo>
                    <a:cubicBezTo>
                      <a:pt x="458" y="0"/>
                      <a:pt x="458" y="0"/>
                      <a:pt x="458" y="0"/>
                    </a:cubicBezTo>
                    <a:cubicBezTo>
                      <a:pt x="485" y="0"/>
                      <a:pt x="506" y="21"/>
                      <a:pt x="506" y="48"/>
                    </a:cubicBezTo>
                    <a:cubicBezTo>
                      <a:pt x="506" y="658"/>
                      <a:pt x="506" y="658"/>
                      <a:pt x="506" y="658"/>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95"/>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close/>
                    <a:moveTo>
                      <a:pt x="964" y="132"/>
                    </a:moveTo>
                    <a:lnTo>
                      <a:pt x="0" y="132"/>
                    </a:lnTo>
                    <a:lnTo>
                      <a:pt x="0" y="189"/>
                    </a:lnTo>
                    <a:lnTo>
                      <a:pt x="964" y="189"/>
                    </a:lnTo>
                    <a:lnTo>
                      <a:pt x="964" y="132"/>
                    </a:lnTo>
                    <a:close/>
                    <a:moveTo>
                      <a:pt x="964" y="0"/>
                    </a:moveTo>
                    <a:lnTo>
                      <a:pt x="0" y="0"/>
                    </a:lnTo>
                    <a:lnTo>
                      <a:pt x="0" y="57"/>
                    </a:lnTo>
                    <a:lnTo>
                      <a:pt x="964" y="57"/>
                    </a:lnTo>
                    <a:lnTo>
                      <a:pt x="964" y="0"/>
                    </a:ln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6"/>
              <p:cNvSpPr>
                <a:spLocks noEditPoints="1"/>
              </p:cNvSpPr>
              <p:nvPr/>
            </p:nvSpPr>
            <p:spPr bwMode="auto">
              <a:xfrm>
                <a:off x="4627943" y="620695"/>
                <a:ext cx="315223" cy="102022"/>
              </a:xfrm>
              <a:custGeom>
                <a:avLst/>
                <a:gdLst>
                  <a:gd name="T0" fmla="*/ 964 w 964"/>
                  <a:gd name="T1" fmla="*/ 246 h 312"/>
                  <a:gd name="T2" fmla="*/ 0 w 964"/>
                  <a:gd name="T3" fmla="*/ 246 h 312"/>
                  <a:gd name="T4" fmla="*/ 0 w 964"/>
                  <a:gd name="T5" fmla="*/ 312 h 312"/>
                  <a:gd name="T6" fmla="*/ 964 w 964"/>
                  <a:gd name="T7" fmla="*/ 312 h 312"/>
                  <a:gd name="T8" fmla="*/ 964 w 964"/>
                  <a:gd name="T9" fmla="*/ 246 h 312"/>
                  <a:gd name="T10" fmla="*/ 964 w 964"/>
                  <a:gd name="T11" fmla="*/ 132 h 312"/>
                  <a:gd name="T12" fmla="*/ 0 w 964"/>
                  <a:gd name="T13" fmla="*/ 132 h 312"/>
                  <a:gd name="T14" fmla="*/ 0 w 964"/>
                  <a:gd name="T15" fmla="*/ 189 h 312"/>
                  <a:gd name="T16" fmla="*/ 964 w 964"/>
                  <a:gd name="T17" fmla="*/ 189 h 312"/>
                  <a:gd name="T18" fmla="*/ 964 w 964"/>
                  <a:gd name="T19" fmla="*/ 132 h 312"/>
                  <a:gd name="T20" fmla="*/ 964 w 964"/>
                  <a:gd name="T21" fmla="*/ 0 h 312"/>
                  <a:gd name="T22" fmla="*/ 0 w 964"/>
                  <a:gd name="T23" fmla="*/ 0 h 312"/>
                  <a:gd name="T24" fmla="*/ 0 w 964"/>
                  <a:gd name="T25" fmla="*/ 57 h 312"/>
                  <a:gd name="T26" fmla="*/ 964 w 964"/>
                  <a:gd name="T27" fmla="*/ 57 h 312"/>
                  <a:gd name="T28" fmla="*/ 964 w 964"/>
                  <a:gd name="T29"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4" h="312">
                    <a:moveTo>
                      <a:pt x="964" y="246"/>
                    </a:moveTo>
                    <a:lnTo>
                      <a:pt x="0" y="246"/>
                    </a:lnTo>
                    <a:lnTo>
                      <a:pt x="0" y="312"/>
                    </a:lnTo>
                    <a:lnTo>
                      <a:pt x="964" y="312"/>
                    </a:lnTo>
                    <a:lnTo>
                      <a:pt x="964" y="246"/>
                    </a:lnTo>
                    <a:moveTo>
                      <a:pt x="964" y="132"/>
                    </a:moveTo>
                    <a:lnTo>
                      <a:pt x="0" y="132"/>
                    </a:lnTo>
                    <a:lnTo>
                      <a:pt x="0" y="189"/>
                    </a:lnTo>
                    <a:lnTo>
                      <a:pt x="964" y="189"/>
                    </a:lnTo>
                    <a:lnTo>
                      <a:pt x="964" y="132"/>
                    </a:lnTo>
                    <a:moveTo>
                      <a:pt x="964" y="0"/>
                    </a:moveTo>
                    <a:lnTo>
                      <a:pt x="0" y="0"/>
                    </a:lnTo>
                    <a:lnTo>
                      <a:pt x="0" y="57"/>
                    </a:lnTo>
                    <a:lnTo>
                      <a:pt x="964" y="57"/>
                    </a:lnTo>
                    <a:lnTo>
                      <a:pt x="9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97"/>
              <p:cNvSpPr/>
              <p:nvPr/>
            </p:nvSpPr>
            <p:spPr bwMode="auto">
              <a:xfrm>
                <a:off x="4442537" y="367274"/>
                <a:ext cx="686035" cy="222684"/>
              </a:xfrm>
              <a:custGeom>
                <a:avLst/>
                <a:gdLst>
                  <a:gd name="T0" fmla="*/ 848 w 888"/>
                  <a:gd name="T1" fmla="*/ 0 h 288"/>
                  <a:gd name="T2" fmla="*/ 40 w 888"/>
                  <a:gd name="T3" fmla="*/ 0 h 288"/>
                  <a:gd name="T4" fmla="*/ 0 w 888"/>
                  <a:gd name="T5" fmla="*/ 39 h 288"/>
                  <a:gd name="T6" fmla="*/ 0 w 888"/>
                  <a:gd name="T7" fmla="*/ 288 h 288"/>
                  <a:gd name="T8" fmla="*/ 888 w 888"/>
                  <a:gd name="T9" fmla="*/ 288 h 288"/>
                  <a:gd name="T10" fmla="*/ 888 w 888"/>
                  <a:gd name="T11" fmla="*/ 39 h 288"/>
                  <a:gd name="T12" fmla="*/ 848 w 888"/>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888" h="288">
                    <a:moveTo>
                      <a:pt x="848" y="0"/>
                    </a:moveTo>
                    <a:cubicBezTo>
                      <a:pt x="40" y="0"/>
                      <a:pt x="40" y="0"/>
                      <a:pt x="40" y="0"/>
                    </a:cubicBezTo>
                    <a:cubicBezTo>
                      <a:pt x="18" y="0"/>
                      <a:pt x="0" y="17"/>
                      <a:pt x="0" y="39"/>
                    </a:cubicBezTo>
                    <a:cubicBezTo>
                      <a:pt x="0" y="288"/>
                      <a:pt x="0" y="288"/>
                      <a:pt x="0" y="288"/>
                    </a:cubicBezTo>
                    <a:cubicBezTo>
                      <a:pt x="888" y="288"/>
                      <a:pt x="888" y="288"/>
                      <a:pt x="888" y="288"/>
                    </a:cubicBezTo>
                    <a:cubicBezTo>
                      <a:pt x="888" y="39"/>
                      <a:pt x="888" y="39"/>
                      <a:pt x="888" y="39"/>
                    </a:cubicBezTo>
                    <a:cubicBezTo>
                      <a:pt x="888" y="17"/>
                      <a:pt x="870" y="0"/>
                      <a:pt x="848" y="0"/>
                    </a:cubicBez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Rectangle 798"/>
              <p:cNvSpPr>
                <a:spLocks noChangeArrowheads="1"/>
              </p:cNvSpPr>
              <p:nvPr/>
            </p:nvSpPr>
            <p:spPr bwMode="auto">
              <a:xfrm>
                <a:off x="4980444" y="521943"/>
                <a:ext cx="43163" cy="36951"/>
              </a:xfrm>
              <a:prstGeom prst="rect">
                <a:avLst/>
              </a:prstGeom>
              <a:solidFill>
                <a:srgbClr val="F4BD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Rectangle 799"/>
              <p:cNvSpPr>
                <a:spLocks noChangeArrowheads="1"/>
              </p:cNvSpPr>
              <p:nvPr/>
            </p:nvSpPr>
            <p:spPr bwMode="auto">
              <a:xfrm>
                <a:off x="5054344" y="521943"/>
                <a:ext cx="43490" cy="36951"/>
              </a:xfrm>
              <a:prstGeom prst="rect">
                <a:avLst/>
              </a:prstGeom>
              <a:solidFill>
                <a:srgbClr val="575D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71" name="文本框 43"/>
            <p:cNvSpPr txBox="1"/>
            <p:nvPr/>
          </p:nvSpPr>
          <p:spPr>
            <a:xfrm>
              <a:off x="1545186" y="3679286"/>
              <a:ext cx="9948607" cy="680058"/>
            </a:xfrm>
            <a:prstGeom prst="rect">
              <a:avLst/>
            </a:prstGeom>
            <a:noFill/>
          </p:spPr>
          <p:txBody>
            <a:bodyPr wrap="square" rtlCol="0">
              <a:spAutoFit/>
            </a:bodyPr>
            <a:lstStyle/>
            <a:p>
              <a:pPr algn="just">
                <a:lnSpc>
                  <a:spcPct val="110000"/>
                </a:lnSpc>
              </a:pPr>
              <a:r>
                <a:rPr lang="zh-CN" altLang="en-US" dirty="0"/>
                <a:t>起诉必须向有管辖权的人民法院提出，一般应向仲裁委员会所在地人民法院起诉。人民法院处理劳动争议案件和处理一般民事纠纷一样，主要程序有一审程序、二审程序、审判监督程序等。</a:t>
              </a:r>
              <a:endParaRPr lang="zh-CN" altLang="en-US" dirty="0"/>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15847"/>
            <a:ext cx="6567824" cy="584775"/>
          </a:xfrm>
          <a:prstGeom prst="rect">
            <a:avLst/>
          </a:prstGeom>
        </p:spPr>
        <p:txBody>
          <a:bodyPr wrap="none">
            <a:spAutoFit/>
          </a:bodyPr>
          <a:lstStyle/>
          <a:p>
            <a:r>
              <a:rPr lang="zh-CN" altLang="en-US" sz="3200" dirty="0"/>
              <a:t>第一节  大学生就业权益与自我保护</a:t>
            </a:r>
            <a:endParaRPr lang="zh-CN" altLang="en-US" sz="3200" dirty="0"/>
          </a:p>
        </p:txBody>
      </p:sp>
      <p:sp>
        <p:nvSpPr>
          <p:cNvPr id="8" name="矩形 7"/>
          <p:cNvSpPr/>
          <p:nvPr/>
        </p:nvSpPr>
        <p:spPr>
          <a:xfrm>
            <a:off x="5370093" y="2240658"/>
            <a:ext cx="5747086" cy="584775"/>
          </a:xfrm>
          <a:prstGeom prst="rect">
            <a:avLst/>
          </a:prstGeom>
        </p:spPr>
        <p:txBody>
          <a:bodyPr wrap="none">
            <a:spAutoFit/>
          </a:bodyPr>
          <a:lstStyle/>
          <a:p>
            <a:r>
              <a:rPr lang="zh-CN" altLang="en-US" sz="3200" dirty="0"/>
              <a:t>第二节  大学生就业的法律保障</a:t>
            </a:r>
            <a:endParaRPr lang="zh-CN" altLang="en-US" sz="3200" dirty="0"/>
          </a:p>
        </p:txBody>
      </p:sp>
      <p:sp>
        <p:nvSpPr>
          <p:cNvPr id="4" name="矩形 3"/>
          <p:cNvSpPr/>
          <p:nvPr/>
        </p:nvSpPr>
        <p:spPr>
          <a:xfrm>
            <a:off x="5370093" y="5445316"/>
            <a:ext cx="5716270" cy="1076325"/>
          </a:xfrm>
          <a:prstGeom prst="rect">
            <a:avLst/>
          </a:prstGeom>
        </p:spPr>
        <p:txBody>
          <a:bodyPr wrap="none">
            <a:spAutoFit/>
          </a:bodyPr>
          <a:p>
            <a:pPr algn="l"/>
            <a:r>
              <a:rPr lang="zh-CN" altLang="en-US" sz="3200" dirty="0"/>
              <a:t>第五节  课堂实践</a:t>
            </a:r>
            <a:r>
              <a:rPr lang="en-US" altLang="zh-CN" sz="3200" dirty="0"/>
              <a:t>——</a:t>
            </a:r>
            <a:endParaRPr lang="en-US" altLang="zh-CN" sz="3200" dirty="0"/>
          </a:p>
          <a:p>
            <a:pPr algn="l"/>
            <a:r>
              <a:rPr lang="en-US" altLang="zh-CN" sz="3200" dirty="0"/>
              <a:t>             </a:t>
            </a:r>
            <a:r>
              <a:rPr lang="zh-CN" altLang="en-US" sz="3200" dirty="0"/>
              <a:t>解析劳动合同纠纷案例</a:t>
            </a:r>
            <a:endParaRPr lang="zh-CN" altLang="en-US" sz="3200" dirty="0"/>
          </a:p>
        </p:txBody>
      </p:sp>
      <p:sp>
        <p:nvSpPr>
          <p:cNvPr id="2" name="矩形 1"/>
          <p:cNvSpPr/>
          <p:nvPr/>
        </p:nvSpPr>
        <p:spPr>
          <a:xfrm>
            <a:off x="5370093" y="4294061"/>
            <a:ext cx="5285740" cy="583565"/>
          </a:xfrm>
          <a:prstGeom prst="rect">
            <a:avLst/>
          </a:prstGeom>
          <a:solidFill>
            <a:schemeClr val="accent1"/>
          </a:solidFill>
        </p:spPr>
        <p:txBody>
          <a:bodyPr wrap="none">
            <a:spAutoFit/>
          </a:bodyPr>
          <a:p>
            <a:pPr algn="l"/>
            <a:r>
              <a:rPr lang="zh-CN" altLang="en-US" sz="3200" dirty="0">
                <a:solidFill>
                  <a:schemeClr val="bg1"/>
                </a:solidFill>
              </a:rPr>
              <a:t>第四节  大学生常见就业陷阱</a:t>
            </a:r>
            <a:endParaRPr lang="zh-CN" altLang="en-US" sz="3200" dirty="0">
              <a:solidFill>
                <a:schemeClr val="bg1"/>
              </a:solidFill>
            </a:endParaRPr>
          </a:p>
        </p:txBody>
      </p:sp>
      <p:sp>
        <p:nvSpPr>
          <p:cNvPr id="5" name="double-left-arrows_45721"/>
          <p:cNvSpPr>
            <a:spLocks noChangeAspect="1"/>
          </p:cNvSpPr>
          <p:nvPr/>
        </p:nvSpPr>
        <p:spPr bwMode="auto">
          <a:xfrm flipH="1">
            <a:off x="4596663" y="4383608"/>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280601"/>
            <a:ext cx="5336717" cy="584775"/>
          </a:xfrm>
          <a:prstGeom prst="rect">
            <a:avLst/>
          </a:prstGeom>
        </p:spPr>
        <p:txBody>
          <a:bodyPr wrap="none">
            <a:spAutoFit/>
          </a:bodyPr>
          <a:p>
            <a:r>
              <a:rPr lang="zh-CN" altLang="en-US" sz="3200" dirty="0"/>
              <a:t>第三节  违约责任与劳动争议</a:t>
            </a:r>
            <a:endParaRPr lang="zh-CN" altLang="en-US" sz="3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10" y="1371600"/>
            <a:ext cx="12192000" cy="48602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lstStyle/>
          <a:p>
            <a:r>
              <a:rPr lang="zh-CN" altLang="en-US" dirty="0"/>
              <a:t>一、黑中介陷阱</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8" name="文本框 43"/>
          <p:cNvSpPr txBox="1"/>
          <p:nvPr/>
        </p:nvSpPr>
        <p:spPr>
          <a:xfrm>
            <a:off x="1019810" y="1496695"/>
            <a:ext cx="10334625" cy="3467735"/>
          </a:xfrm>
          <a:prstGeom prst="rect">
            <a:avLst/>
          </a:prstGeom>
          <a:noFill/>
        </p:spPr>
        <p:txBody>
          <a:bodyPr wrap="square" rtlCol="0">
            <a:noAutofit/>
          </a:bodyPr>
          <a:p>
            <a:pPr indent="457200" algn="just">
              <a:lnSpc>
                <a:spcPct val="150000"/>
              </a:lnSpc>
            </a:pPr>
            <a:r>
              <a:rPr lang="zh-CN" altLang="en-US" sz="2400" dirty="0"/>
              <a:t>黑中介陷阱主要是指一些非法的职业介绍机构通过虚假承诺，诱导大学生支付各类如报名费、体检费等费用，但无法提供有效的就业机会的就业陷阱。</a:t>
            </a:r>
            <a:endParaRPr lang="zh-CN" altLang="en-US" sz="2400" dirty="0"/>
          </a:p>
          <a:p>
            <a:pPr indent="457200" algn="just">
              <a:lnSpc>
                <a:spcPct val="150000"/>
              </a:lnSpc>
            </a:pPr>
            <a:r>
              <a:rPr lang="zh-CN" altLang="en-US" sz="2400" dirty="0"/>
              <a:t>对于黑中介陷阱，大学生在接触中介机构时，应首先核实其合法性，包括查看营业执照和相关资质证明。其次，通过网络平台和社交圈了解该机构的口碑和历史业务记录，以评估其可信度。最后，大学生在支付任何费用之前，务必保持谨慎，避免因轻信而支付不必要的费用。</a:t>
            </a:r>
            <a:endParaRPr lang="zh-CN" altLang="en-US" sz="2400" dirty="0"/>
          </a:p>
        </p:txBody>
      </p:sp>
      <p:sp>
        <p:nvSpPr>
          <p:cNvPr id="4" name="矩形 3"/>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二、高薪诱惑陷阱</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521970" y="1815465"/>
            <a:ext cx="6436995" cy="3415030"/>
          </a:xfrm>
          <a:prstGeom prst="rect">
            <a:avLst/>
          </a:prstGeom>
          <a:noFill/>
        </p:spPr>
        <p:txBody>
          <a:bodyPr wrap="square" rtlCol="0">
            <a:spAutoFit/>
          </a:bodyPr>
          <a:lstStyle/>
          <a:p>
            <a:pPr indent="457200" algn="just">
              <a:lnSpc>
                <a:spcPct val="150000"/>
              </a:lnSpc>
            </a:pPr>
            <a:r>
              <a:rPr lang="zh-CN" altLang="en-US" sz="2400" dirty="0"/>
              <a:t>面对高薪诱惑，大学生要保持理性，对异常高的薪资承诺进行深入分析，判断其合理性。同时，大学生可以通过网络搜索、咨询前辈或行业专家来了解行业薪资标准。此外，在求职过程中，大学生还要仔细甄别招聘信息的真实性和可靠性。</a:t>
            </a:r>
            <a:endParaRPr lang="zh-CN" altLang="en-US" sz="2400" dirty="0"/>
          </a:p>
        </p:txBody>
      </p:sp>
      <p:sp>
        <p:nvSpPr>
          <p:cNvPr id="28" name="形状 3122"/>
          <p:cNvSpPr/>
          <p:nvPr/>
        </p:nvSpPr>
        <p:spPr>
          <a:xfrm>
            <a:off x="7444105" y="1403985"/>
            <a:ext cx="4747895" cy="4653915"/>
          </a:xfrm>
          <a:prstGeom prst="rect">
            <a:avLst/>
          </a:prstGeom>
          <a:solidFill>
            <a:schemeClr val="accent2"/>
          </a:solidFill>
          <a:ln w="25400" cap="flat" cmpd="sng">
            <a:noFill/>
            <a:prstDash val="solid"/>
          </a:ln>
        </p:spPr>
        <p:txBody>
          <a:bodyPr vert="horz" wrap="square" lIns="91440" tIns="45720" rIns="91440" bIns="45720" anchor="ctr">
            <a:noAutofit/>
          </a:bodyPr>
          <a:lstStyle/>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4" name="图片 3" descr="D:/桌面/QQ20250326-120116.pngQQ20250326-120116"/>
          <p:cNvPicPr>
            <a:picLocks noChangeAspect="1"/>
          </p:cNvPicPr>
          <p:nvPr>
            <p:custDataLst>
              <p:tags r:id="rId1"/>
            </p:custDataLst>
          </p:nvPr>
        </p:nvPicPr>
        <p:blipFill>
          <a:blip r:embed="rId2"/>
          <a:srcRect l="4467" r="26051"/>
          <a:stretch>
            <a:fillRect/>
          </a:stretch>
        </p:blipFill>
        <p:spPr>
          <a:xfrm>
            <a:off x="7663180" y="1726565"/>
            <a:ext cx="3929380" cy="410527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三、收费陷阱</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21970" y="1216025"/>
            <a:ext cx="6049645" cy="4523105"/>
          </a:xfrm>
          <a:prstGeom prst="rect">
            <a:avLst/>
          </a:prstGeom>
          <a:noFill/>
        </p:spPr>
        <p:txBody>
          <a:bodyPr wrap="square" rtlCol="0">
            <a:spAutoFit/>
          </a:bodyPr>
          <a:lstStyle/>
          <a:p>
            <a:pPr indent="457200" algn="just">
              <a:lnSpc>
                <a:spcPct val="150000"/>
              </a:lnSpc>
            </a:pPr>
            <a:r>
              <a:rPr lang="zh-CN" altLang="en-US" sz="2400" dirty="0"/>
              <a:t>一些用人单位可能会在招聘过程中要求大学生缴纳各种费用，如培训费、押金等，但这些费用往往是不合理的，且可能不会退还。大学生应明确拒绝任何形式的不合理收费要求。正规公司通常不会在招聘阶段要求大学生支付费用。如果确实需要支付费用，应要求对方提供明确的书面协议，并详细列明费用的用途，同时要求提供正式发票。</a:t>
            </a:r>
            <a:endParaRPr lang="zh-CN" altLang="en-US" sz="2400" dirty="0"/>
          </a:p>
        </p:txBody>
      </p:sp>
      <p:sp>
        <p:nvSpPr>
          <p:cNvPr id="5" name="任意多边形: 形状 3"/>
          <p:cNvSpPr/>
          <p:nvPr>
            <p:custDataLst>
              <p:tags r:id="rId1"/>
            </p:custDataLst>
          </p:nvPr>
        </p:nvSpPr>
        <p:spPr>
          <a:xfrm>
            <a:off x="7458710" y="0"/>
            <a:ext cx="4733290" cy="6858000"/>
          </a:xfrm>
          <a:custGeom>
            <a:avLst/>
            <a:gdLst>
              <a:gd name="connsiteX0" fmla="*/ 2113883 w 3665219"/>
              <a:gd name="connsiteY0" fmla="*/ 0 h 4988147"/>
              <a:gd name="connsiteX1" fmla="*/ 3665220 w 3665219"/>
              <a:gd name="connsiteY1" fmla="*/ 0 h 4988147"/>
              <a:gd name="connsiteX2" fmla="*/ 3665220 w 3665219"/>
              <a:gd name="connsiteY2" fmla="*/ 4988148 h 4988147"/>
              <a:gd name="connsiteX3" fmla="*/ 0 w 3665219"/>
              <a:gd name="connsiteY3" fmla="*/ 4988148 h 4988147"/>
            </a:gdLst>
            <a:ahLst/>
            <a:cxnLst>
              <a:cxn ang="0">
                <a:pos x="connsiteX0" y="connsiteY0"/>
              </a:cxn>
              <a:cxn ang="0">
                <a:pos x="connsiteX1" y="connsiteY1"/>
              </a:cxn>
              <a:cxn ang="0">
                <a:pos x="connsiteX2" y="connsiteY2"/>
              </a:cxn>
              <a:cxn ang="0">
                <a:pos x="connsiteX3" y="connsiteY3"/>
              </a:cxn>
            </a:cxnLst>
            <a:rect l="l" t="t" r="r" b="b"/>
            <a:pathLst>
              <a:path w="3665219" h="4988147">
                <a:moveTo>
                  <a:pt x="2113883" y="0"/>
                </a:moveTo>
                <a:lnTo>
                  <a:pt x="3665220" y="0"/>
                </a:lnTo>
                <a:lnTo>
                  <a:pt x="3665220" y="4988148"/>
                </a:lnTo>
                <a:lnTo>
                  <a:pt x="0" y="4988148"/>
                </a:lnTo>
                <a:close/>
              </a:path>
            </a:pathLst>
          </a:custGeom>
          <a:solidFill>
            <a:schemeClr val="accent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1" name="图片 10" descr="D:/桌面/QQ20250326-115844.pngQQ20250326-115844"/>
          <p:cNvPicPr>
            <a:picLocks noChangeAspect="1"/>
          </p:cNvPicPr>
          <p:nvPr>
            <p:custDataLst>
              <p:tags r:id="rId2"/>
            </p:custDataLst>
          </p:nvPr>
        </p:nvPicPr>
        <p:blipFill>
          <a:blip r:embed="rId3"/>
          <a:srcRect l="-19464" r="42517"/>
          <a:stretch>
            <a:fillRect/>
          </a:stretch>
        </p:blipFill>
        <p:spPr>
          <a:xfrm>
            <a:off x="6455410" y="1273810"/>
            <a:ext cx="5243195" cy="4836160"/>
          </a:xfrm>
          <a:custGeom>
            <a:avLst/>
            <a:gdLst/>
            <a:ahLst/>
            <a:cxnLst>
              <a:cxn ang="3">
                <a:pos x="hc" y="t"/>
              </a:cxn>
              <a:cxn ang="cd2">
                <a:pos x="l" y="vc"/>
              </a:cxn>
              <a:cxn ang="cd4">
                <a:pos x="hc" y="b"/>
              </a:cxn>
              <a:cxn ang="0">
                <a:pos x="r" y="vc"/>
              </a:cxn>
            </a:cxnLst>
            <a:rect l="l" t="t" r="r" b="b"/>
            <a:pathLst>
              <a:path w="8288" h="7616">
                <a:moveTo>
                  <a:pt x="3726" y="0"/>
                </a:moveTo>
                <a:lnTo>
                  <a:pt x="7865" y="0"/>
                </a:lnTo>
                <a:cubicBezTo>
                  <a:pt x="8172" y="0"/>
                  <a:pt x="8376" y="298"/>
                  <a:pt x="8249" y="560"/>
                </a:cubicBezTo>
                <a:lnTo>
                  <a:pt x="4945" y="7383"/>
                </a:lnTo>
                <a:cubicBezTo>
                  <a:pt x="4877" y="7525"/>
                  <a:pt x="4727" y="7616"/>
                  <a:pt x="4561" y="7616"/>
                </a:cubicBezTo>
                <a:lnTo>
                  <a:pt x="422" y="7616"/>
                </a:lnTo>
                <a:cubicBezTo>
                  <a:pt x="115" y="7616"/>
                  <a:pt x="-89" y="7318"/>
                  <a:pt x="38" y="7055"/>
                </a:cubicBezTo>
                <a:lnTo>
                  <a:pt x="3343" y="232"/>
                </a:lnTo>
                <a:cubicBezTo>
                  <a:pt x="3411" y="91"/>
                  <a:pt x="3561" y="0"/>
                  <a:pt x="3726" y="0"/>
                </a:cubicBezTo>
                <a:close/>
              </a:path>
            </a:pathLst>
          </a:custGeom>
          <a:solidFill>
            <a:schemeClr val="accent1"/>
          </a:solidFill>
          <a:ln w="101600">
            <a:solidFill>
              <a:srgbClr val="FFFFFF"/>
            </a:solidFill>
          </a:ln>
          <a:effectLst>
            <a:outerShdw blurRad="190500" dist="38100" dir="2700000" algn="tl" rotWithShape="0">
              <a:schemeClr val="accent1">
                <a:lumMod val="75000"/>
                <a:alpha val="20000"/>
              </a:scheme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65719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．就业信息知情权</a:t>
            </a:r>
            <a:endParaRPr lang="zh-CN" altLang="en-US" sz="2800" b="1" dirty="0">
              <a:solidFill>
                <a:schemeClr val="bg1"/>
              </a:solidFill>
            </a:endParaRPr>
          </a:p>
        </p:txBody>
      </p:sp>
      <p:sp>
        <p:nvSpPr>
          <p:cNvPr id="31" name="矩形 30"/>
          <p:cNvSpPr/>
          <p:nvPr/>
        </p:nvSpPr>
        <p:spPr>
          <a:xfrm>
            <a:off x="-3810" y="2562225"/>
            <a:ext cx="12192000" cy="324104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920890"/>
            <a:ext cx="10727545" cy="1753235"/>
          </a:xfrm>
          <a:prstGeom prst="rect">
            <a:avLst/>
          </a:prstGeom>
          <a:noFill/>
        </p:spPr>
        <p:txBody>
          <a:bodyPr wrap="square" rtlCol="0">
            <a:spAutoFit/>
          </a:bodyPr>
          <a:lstStyle/>
          <a:p>
            <a:pPr indent="457200" algn="just">
              <a:lnSpc>
                <a:spcPct val="150000"/>
              </a:lnSpc>
            </a:pPr>
            <a:r>
              <a:rPr lang="zh-CN" altLang="en-US" sz="2400" dirty="0"/>
              <a:t>深入掌握就业市场的最新动态是提升大学生就业成功率的关键之一。大学生对就业信息的了解越全面，就越能够根据自己的专业背景、兴趣和职业目标，精准定位并选择与自己发展相匹配的职位。</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四、传销陷阱</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21970" y="2038350"/>
            <a:ext cx="6014085" cy="3969385"/>
          </a:xfrm>
          <a:prstGeom prst="rect">
            <a:avLst/>
          </a:prstGeom>
          <a:noFill/>
        </p:spPr>
        <p:txBody>
          <a:bodyPr wrap="square" rtlCol="0">
            <a:spAutoFit/>
          </a:bodyPr>
          <a:lstStyle/>
          <a:p>
            <a:pPr indent="457200" algn="just">
              <a:lnSpc>
                <a:spcPct val="150000"/>
              </a:lnSpc>
            </a:pPr>
            <a:r>
              <a:rPr lang="zh-CN" altLang="en-US" sz="2400" dirty="0"/>
              <a:t>传销组织可能会伪装成正规企业，利用大学生对高薪职位的渴望，诱使他们加入并参与非法的传销活动。面对传销陷阱，大学生应提高警惕，识别传销的常见特征，如高额回报承诺、发展下线等，避免参与非法传销活动。大学生在遇到异常高薪的职位时，应保持怀疑态度，谨慎应对并多方求证。</a:t>
            </a:r>
            <a:endParaRPr lang="zh-CN" altLang="en-US" sz="2400" dirty="0"/>
          </a:p>
        </p:txBody>
      </p:sp>
      <p:grpSp>
        <p:nvGrpSpPr>
          <p:cNvPr id="7" name="组合 6"/>
          <p:cNvGrpSpPr/>
          <p:nvPr/>
        </p:nvGrpSpPr>
        <p:grpSpPr>
          <a:xfrm>
            <a:off x="6802120" y="1497177"/>
            <a:ext cx="4538345" cy="4808373"/>
            <a:chOff x="9487" y="981"/>
            <a:chExt cx="8948" cy="9265"/>
          </a:xfrm>
        </p:grpSpPr>
        <p:sp>
          <p:nvSpPr>
            <p:cNvPr id="4" name="椭圆 3"/>
            <p:cNvSpPr/>
            <p:nvPr>
              <p:custDataLst>
                <p:tags r:id="rId1"/>
              </p:custDataLst>
            </p:nvPr>
          </p:nvSpPr>
          <p:spPr>
            <a:xfrm>
              <a:off x="14055" y="5866"/>
              <a:ext cx="4380" cy="4380"/>
            </a:xfrm>
            <a:prstGeom prst="ellips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custDataLst>
                <p:tags r:id="rId2"/>
              </p:custDataLst>
            </p:nvPr>
          </p:nvSpPr>
          <p:spPr>
            <a:xfrm>
              <a:off x="9487" y="981"/>
              <a:ext cx="8407" cy="8407"/>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D:/桌面/QQ20250326-120936.pngQQ20250326-120936"/>
            <p:cNvPicPr>
              <a:picLocks noChangeAspect="1"/>
            </p:cNvPicPr>
            <p:nvPr>
              <p:custDataLst>
                <p:tags r:id="rId3"/>
              </p:custDataLst>
            </p:nvPr>
          </p:nvPicPr>
          <p:blipFill>
            <a:blip r:embed="rId4"/>
            <a:srcRect l="2024" t="25535" r="-2024" b="3565"/>
            <a:stretch>
              <a:fillRect/>
            </a:stretch>
          </p:blipFill>
          <p:spPr>
            <a:xfrm>
              <a:off x="9636" y="1360"/>
              <a:ext cx="8201" cy="7810"/>
            </a:xfrm>
            <a:custGeom>
              <a:avLst/>
              <a:gdLst/>
              <a:ahLst/>
              <a:cxnLst>
                <a:cxn ang="3">
                  <a:pos x="hc" y="t"/>
                </a:cxn>
                <a:cxn ang="cd2">
                  <a:pos x="l" y="vc"/>
                </a:cxn>
                <a:cxn ang="cd4">
                  <a:pos x="hc" y="b"/>
                </a:cxn>
                <a:cxn ang="0">
                  <a:pos x="r" y="vc"/>
                </a:cxn>
              </a:cxnLst>
              <a:rect l="l" t="t" r="r" b="b"/>
              <a:pathLst>
                <a:path w="8201" h="8201">
                  <a:moveTo>
                    <a:pt x="4101" y="0"/>
                  </a:moveTo>
                  <a:cubicBezTo>
                    <a:pt x="6365" y="0"/>
                    <a:pt x="8201" y="1836"/>
                    <a:pt x="8201" y="4101"/>
                  </a:cubicBezTo>
                  <a:cubicBezTo>
                    <a:pt x="8201" y="6365"/>
                    <a:pt x="6365" y="8201"/>
                    <a:pt x="4101" y="8201"/>
                  </a:cubicBezTo>
                  <a:cubicBezTo>
                    <a:pt x="1836" y="8201"/>
                    <a:pt x="0" y="6365"/>
                    <a:pt x="0" y="4101"/>
                  </a:cubicBezTo>
                  <a:cubicBezTo>
                    <a:pt x="0" y="1836"/>
                    <a:pt x="1836" y="0"/>
                    <a:pt x="4101" y="0"/>
                  </a:cubicBezTo>
                  <a:close/>
                </a:path>
              </a:pathLst>
            </a:custGeom>
            <a:solidFill>
              <a:schemeClr val="accent1"/>
            </a:solidFill>
            <a:ln>
              <a:solidFill>
                <a:schemeClr val="tx1">
                  <a:lumMod val="50000"/>
                  <a:lumOff val="50000"/>
                  <a:alpha val="20000"/>
                </a:schemeClr>
              </a:solidFill>
            </a:ln>
          </p:spPr>
        </p:pic>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五、合同欺诈陷阱</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9" name="文本框 43"/>
          <p:cNvSpPr txBox="1"/>
          <p:nvPr/>
        </p:nvSpPr>
        <p:spPr>
          <a:xfrm>
            <a:off x="1019175" y="2185670"/>
            <a:ext cx="5901690" cy="3415030"/>
          </a:xfrm>
          <a:prstGeom prst="rect">
            <a:avLst/>
          </a:prstGeom>
          <a:noFill/>
        </p:spPr>
        <p:txBody>
          <a:bodyPr wrap="square" rtlCol="0">
            <a:spAutoFit/>
          </a:bodyPr>
          <a:lstStyle/>
          <a:p>
            <a:pPr indent="457200" algn="just">
              <a:lnSpc>
                <a:spcPct val="150000"/>
              </a:lnSpc>
            </a:pPr>
            <a:r>
              <a:rPr lang="zh-CN" altLang="en-US" sz="2400" dirty="0"/>
              <a:t>大学生在签订任何劳动合同之前，都要认真仔细审阅劳动合同条款，特别是工作内容、薪资、工作时间和违约责任等关键信息。如果对劳动合同内容有疑问，应寻求法律专业人士的帮助，确保自己的权益不受侵害。</a:t>
            </a:r>
            <a:endParaRPr lang="zh-CN" altLang="en-US" sz="2400" dirty="0"/>
          </a:p>
        </p:txBody>
      </p:sp>
      <p:grpSp>
        <p:nvGrpSpPr>
          <p:cNvPr id="37" name="组合 36"/>
          <p:cNvGrpSpPr/>
          <p:nvPr/>
        </p:nvGrpSpPr>
        <p:grpSpPr>
          <a:xfrm>
            <a:off x="8041640" y="2026920"/>
            <a:ext cx="3317240" cy="3395345"/>
            <a:chOff x="1858963" y="2273301"/>
            <a:chExt cx="896938" cy="727075"/>
          </a:xfrm>
        </p:grpSpPr>
        <p:sp>
          <p:nvSpPr>
            <p:cNvPr id="38" name="Freeform 661"/>
            <p:cNvSpPr/>
            <p:nvPr/>
          </p:nvSpPr>
          <p:spPr bwMode="auto">
            <a:xfrm>
              <a:off x="1962150" y="2273301"/>
              <a:ext cx="531813" cy="727075"/>
            </a:xfrm>
            <a:custGeom>
              <a:avLst/>
              <a:gdLst>
                <a:gd name="T0" fmla="*/ 335 w 335"/>
                <a:gd name="T1" fmla="*/ 458 h 458"/>
                <a:gd name="T2" fmla="*/ 335 w 335"/>
                <a:gd name="T3" fmla="*/ 212 h 458"/>
                <a:gd name="T4" fmla="*/ 335 w 335"/>
                <a:gd name="T5" fmla="*/ 88 h 458"/>
                <a:gd name="T6" fmla="*/ 247 w 335"/>
                <a:gd name="T7" fmla="*/ 0 h 458"/>
                <a:gd name="T8" fmla="*/ 0 w 335"/>
                <a:gd name="T9" fmla="*/ 0 h 458"/>
                <a:gd name="T10" fmla="*/ 0 w 335"/>
                <a:gd name="T11" fmla="*/ 92 h 458"/>
                <a:gd name="T12" fmla="*/ 0 w 335"/>
                <a:gd name="T13" fmla="*/ 212 h 458"/>
                <a:gd name="T14" fmla="*/ 0 w 335"/>
                <a:gd name="T15" fmla="*/ 458 h 458"/>
                <a:gd name="T16" fmla="*/ 335 w 335"/>
                <a:gd name="T17"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58">
                  <a:moveTo>
                    <a:pt x="335" y="458"/>
                  </a:moveTo>
                  <a:lnTo>
                    <a:pt x="335" y="212"/>
                  </a:lnTo>
                  <a:lnTo>
                    <a:pt x="335" y="88"/>
                  </a:lnTo>
                  <a:lnTo>
                    <a:pt x="247" y="0"/>
                  </a:lnTo>
                  <a:lnTo>
                    <a:pt x="0" y="0"/>
                  </a:lnTo>
                  <a:lnTo>
                    <a:pt x="0" y="92"/>
                  </a:lnTo>
                  <a:lnTo>
                    <a:pt x="0" y="212"/>
                  </a:lnTo>
                  <a:lnTo>
                    <a:pt x="0" y="458"/>
                  </a:lnTo>
                  <a:lnTo>
                    <a:pt x="335" y="458"/>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662"/>
            <p:cNvSpPr/>
            <p:nvPr/>
          </p:nvSpPr>
          <p:spPr bwMode="auto">
            <a:xfrm>
              <a:off x="2354263" y="2273301"/>
              <a:ext cx="139700" cy="139700"/>
            </a:xfrm>
            <a:custGeom>
              <a:avLst/>
              <a:gdLst>
                <a:gd name="T0" fmla="*/ 0 w 88"/>
                <a:gd name="T1" fmla="*/ 88 h 88"/>
                <a:gd name="T2" fmla="*/ 88 w 88"/>
                <a:gd name="T3" fmla="*/ 88 h 88"/>
                <a:gd name="T4" fmla="*/ 0 w 88"/>
                <a:gd name="T5" fmla="*/ 0 h 88"/>
                <a:gd name="T6" fmla="*/ 0 w 88"/>
                <a:gd name="T7" fmla="*/ 88 h 88"/>
              </a:gdLst>
              <a:ahLst/>
              <a:cxnLst>
                <a:cxn ang="0">
                  <a:pos x="T0" y="T1"/>
                </a:cxn>
                <a:cxn ang="0">
                  <a:pos x="T2" y="T3"/>
                </a:cxn>
                <a:cxn ang="0">
                  <a:pos x="T4" y="T5"/>
                </a:cxn>
                <a:cxn ang="0">
                  <a:pos x="T6" y="T7"/>
                </a:cxn>
              </a:cxnLst>
              <a:rect l="0" t="0" r="r" b="b"/>
              <a:pathLst>
                <a:path w="88" h="88">
                  <a:moveTo>
                    <a:pt x="0" y="88"/>
                  </a:moveTo>
                  <a:lnTo>
                    <a:pt x="88" y="88"/>
                  </a:lnTo>
                  <a:lnTo>
                    <a:pt x="0" y="0"/>
                  </a:lnTo>
                  <a:lnTo>
                    <a:pt x="0" y="88"/>
                  </a:lnTo>
                  <a:close/>
                </a:path>
              </a:pathLst>
            </a:custGeom>
            <a:solidFill>
              <a:srgbClr val="EC8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Freeform 663"/>
            <p:cNvSpPr/>
            <p:nvPr/>
          </p:nvSpPr>
          <p:spPr bwMode="auto">
            <a:xfrm>
              <a:off x="2354263" y="2413001"/>
              <a:ext cx="139700" cy="141288"/>
            </a:xfrm>
            <a:custGeom>
              <a:avLst/>
              <a:gdLst>
                <a:gd name="T0" fmla="*/ 88 w 88"/>
                <a:gd name="T1" fmla="*/ 0 h 89"/>
                <a:gd name="T2" fmla="*/ 0 w 88"/>
                <a:gd name="T3" fmla="*/ 0 h 89"/>
                <a:gd name="T4" fmla="*/ 88 w 88"/>
                <a:gd name="T5" fmla="*/ 89 h 89"/>
                <a:gd name="T6" fmla="*/ 88 w 88"/>
                <a:gd name="T7" fmla="*/ 0 h 89"/>
              </a:gdLst>
              <a:ahLst/>
              <a:cxnLst>
                <a:cxn ang="0">
                  <a:pos x="T0" y="T1"/>
                </a:cxn>
                <a:cxn ang="0">
                  <a:pos x="T2" y="T3"/>
                </a:cxn>
                <a:cxn ang="0">
                  <a:pos x="T4" y="T5"/>
                </a:cxn>
                <a:cxn ang="0">
                  <a:pos x="T6" y="T7"/>
                </a:cxn>
              </a:cxnLst>
              <a:rect l="0" t="0" r="r" b="b"/>
              <a:pathLst>
                <a:path w="88" h="89">
                  <a:moveTo>
                    <a:pt x="88" y="0"/>
                  </a:moveTo>
                  <a:lnTo>
                    <a:pt x="0" y="0"/>
                  </a:lnTo>
                  <a:lnTo>
                    <a:pt x="88" y="89"/>
                  </a:lnTo>
                  <a:lnTo>
                    <a:pt x="88" y="0"/>
                  </a:lnTo>
                  <a:close/>
                </a:path>
              </a:pathLst>
            </a:custGeom>
            <a:solidFill>
              <a:srgbClr val="F6F2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Oval 664"/>
            <p:cNvSpPr>
              <a:spLocks noChangeArrowheads="1"/>
            </p:cNvSpPr>
            <p:nvPr/>
          </p:nvSpPr>
          <p:spPr bwMode="auto">
            <a:xfrm>
              <a:off x="2057400" y="2319339"/>
              <a:ext cx="33338" cy="33338"/>
            </a:xfrm>
            <a:prstGeom prst="ellipse">
              <a:avLst/>
            </a:prstGeom>
            <a:solidFill>
              <a:srgbClr val="72BC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Oval 665"/>
            <p:cNvSpPr>
              <a:spLocks noChangeArrowheads="1"/>
            </p:cNvSpPr>
            <p:nvPr/>
          </p:nvSpPr>
          <p:spPr bwMode="auto">
            <a:xfrm>
              <a:off x="2009775" y="2319339"/>
              <a:ext cx="34925" cy="33338"/>
            </a:xfrm>
            <a:prstGeom prst="ellipse">
              <a:avLst/>
            </a:prstGeom>
            <a:solidFill>
              <a:srgbClr val="EC8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Oval 666"/>
            <p:cNvSpPr>
              <a:spLocks noChangeArrowheads="1"/>
            </p:cNvSpPr>
            <p:nvPr/>
          </p:nvSpPr>
          <p:spPr bwMode="auto">
            <a:xfrm>
              <a:off x="2103438" y="2319339"/>
              <a:ext cx="33338" cy="33338"/>
            </a:xfrm>
            <a:prstGeom prst="ellipse">
              <a:avLst/>
            </a:prstGeom>
            <a:solidFill>
              <a:srgbClr val="596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Rectangle 667"/>
            <p:cNvSpPr>
              <a:spLocks noChangeArrowheads="1"/>
            </p:cNvSpPr>
            <p:nvPr/>
          </p:nvSpPr>
          <p:spPr bwMode="auto">
            <a:xfrm>
              <a:off x="2009775" y="2382839"/>
              <a:ext cx="152400" cy="793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45" name="Rectangle 668"/>
            <p:cNvSpPr>
              <a:spLocks noChangeArrowheads="1"/>
            </p:cNvSpPr>
            <p:nvPr/>
          </p:nvSpPr>
          <p:spPr bwMode="auto">
            <a:xfrm>
              <a:off x="2009775" y="2401889"/>
              <a:ext cx="215900" cy="9525"/>
            </a:xfrm>
            <a:prstGeom prst="rect">
              <a:avLst/>
            </a:prstGeom>
            <a:solidFill>
              <a:srgbClr val="C3C9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46" name="Rectangle 669"/>
            <p:cNvSpPr>
              <a:spLocks noChangeArrowheads="1"/>
            </p:cNvSpPr>
            <p:nvPr/>
          </p:nvSpPr>
          <p:spPr bwMode="auto">
            <a:xfrm>
              <a:off x="2009775" y="2422526"/>
              <a:ext cx="171450" cy="9525"/>
            </a:xfrm>
            <a:prstGeom prst="rect">
              <a:avLst/>
            </a:prstGeom>
            <a:solidFill>
              <a:srgbClr val="C3C9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48" name="Rectangle 670"/>
            <p:cNvSpPr>
              <a:spLocks noChangeArrowheads="1"/>
            </p:cNvSpPr>
            <p:nvPr/>
          </p:nvSpPr>
          <p:spPr bwMode="auto">
            <a:xfrm>
              <a:off x="2149475" y="2606676"/>
              <a:ext cx="606425" cy="266700"/>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49" name="Freeform 671"/>
            <p:cNvSpPr/>
            <p:nvPr/>
          </p:nvSpPr>
          <p:spPr bwMode="auto">
            <a:xfrm>
              <a:off x="2147888" y="2606676"/>
              <a:ext cx="608013" cy="201613"/>
            </a:xfrm>
            <a:custGeom>
              <a:avLst/>
              <a:gdLst>
                <a:gd name="T0" fmla="*/ 10 w 418"/>
                <a:gd name="T1" fmla="*/ 17 h 138"/>
                <a:gd name="T2" fmla="*/ 187 w 418"/>
                <a:gd name="T3" fmla="*/ 130 h 138"/>
                <a:gd name="T4" fmla="*/ 231 w 418"/>
                <a:gd name="T5" fmla="*/ 130 h 138"/>
                <a:gd name="T6" fmla="*/ 409 w 418"/>
                <a:gd name="T7" fmla="*/ 17 h 138"/>
                <a:gd name="T8" fmla="*/ 418 w 418"/>
                <a:gd name="T9" fmla="*/ 4 h 138"/>
                <a:gd name="T10" fmla="*/ 418 w 418"/>
                <a:gd name="T11" fmla="*/ 2 h 138"/>
                <a:gd name="T12" fmla="*/ 417 w 418"/>
                <a:gd name="T13" fmla="*/ 0 h 138"/>
                <a:gd name="T14" fmla="*/ 1 w 418"/>
                <a:gd name="T15" fmla="*/ 0 h 138"/>
                <a:gd name="T16" fmla="*/ 10 w 418"/>
                <a:gd name="T17" fmla="*/ 1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8" h="138">
                  <a:moveTo>
                    <a:pt x="10" y="17"/>
                  </a:moveTo>
                  <a:cubicBezTo>
                    <a:pt x="187" y="130"/>
                    <a:pt x="187" y="130"/>
                    <a:pt x="187" y="130"/>
                  </a:cubicBezTo>
                  <a:cubicBezTo>
                    <a:pt x="200" y="138"/>
                    <a:pt x="219" y="138"/>
                    <a:pt x="231" y="130"/>
                  </a:cubicBezTo>
                  <a:cubicBezTo>
                    <a:pt x="409" y="17"/>
                    <a:pt x="409" y="17"/>
                    <a:pt x="409" y="17"/>
                  </a:cubicBezTo>
                  <a:cubicBezTo>
                    <a:pt x="415" y="13"/>
                    <a:pt x="418" y="8"/>
                    <a:pt x="418" y="4"/>
                  </a:cubicBezTo>
                  <a:cubicBezTo>
                    <a:pt x="418" y="2"/>
                    <a:pt x="418" y="2"/>
                    <a:pt x="418" y="2"/>
                  </a:cubicBezTo>
                  <a:cubicBezTo>
                    <a:pt x="418" y="1"/>
                    <a:pt x="418" y="0"/>
                    <a:pt x="417" y="0"/>
                  </a:cubicBezTo>
                  <a:cubicBezTo>
                    <a:pt x="1" y="0"/>
                    <a:pt x="1" y="0"/>
                    <a:pt x="1" y="0"/>
                  </a:cubicBezTo>
                  <a:cubicBezTo>
                    <a:pt x="0" y="6"/>
                    <a:pt x="3" y="12"/>
                    <a:pt x="10" y="17"/>
                  </a:cubicBezTo>
                  <a:close/>
                </a:path>
              </a:pathLst>
            </a:custGeom>
            <a:solidFill>
              <a:srgbClr val="EC8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Rectangle 672"/>
            <p:cNvSpPr>
              <a:spLocks noChangeArrowheads="1"/>
            </p:cNvSpPr>
            <p:nvPr/>
          </p:nvSpPr>
          <p:spPr bwMode="auto">
            <a:xfrm>
              <a:off x="2006600" y="2787651"/>
              <a:ext cx="258763" cy="16192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1" name="Oval 673"/>
            <p:cNvSpPr>
              <a:spLocks noChangeArrowheads="1"/>
            </p:cNvSpPr>
            <p:nvPr/>
          </p:nvSpPr>
          <p:spPr bwMode="auto">
            <a:xfrm>
              <a:off x="2068513" y="2813051"/>
              <a:ext cx="30163" cy="30163"/>
            </a:xfrm>
            <a:prstGeom prst="ellipse">
              <a:avLst/>
            </a:prstGeom>
            <a:solidFill>
              <a:srgbClr val="72BC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2" name="Oval 674"/>
            <p:cNvSpPr>
              <a:spLocks noChangeArrowheads="1"/>
            </p:cNvSpPr>
            <p:nvPr/>
          </p:nvSpPr>
          <p:spPr bwMode="auto">
            <a:xfrm>
              <a:off x="2028825" y="2813051"/>
              <a:ext cx="28575" cy="301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3" name="Oval 675"/>
            <p:cNvSpPr>
              <a:spLocks noChangeArrowheads="1"/>
            </p:cNvSpPr>
            <p:nvPr/>
          </p:nvSpPr>
          <p:spPr bwMode="auto">
            <a:xfrm>
              <a:off x="2109788" y="2813051"/>
              <a:ext cx="28575" cy="30163"/>
            </a:xfrm>
            <a:prstGeom prst="ellipse">
              <a:avLst/>
            </a:prstGeom>
            <a:solidFill>
              <a:srgbClr val="596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4" name="Rectangle 676"/>
            <p:cNvSpPr>
              <a:spLocks noChangeArrowheads="1"/>
            </p:cNvSpPr>
            <p:nvPr/>
          </p:nvSpPr>
          <p:spPr bwMode="auto">
            <a:xfrm>
              <a:off x="2028825" y="2867026"/>
              <a:ext cx="130175" cy="7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5" name="Rectangle 677"/>
            <p:cNvSpPr>
              <a:spLocks noChangeArrowheads="1"/>
            </p:cNvSpPr>
            <p:nvPr/>
          </p:nvSpPr>
          <p:spPr bwMode="auto">
            <a:xfrm>
              <a:off x="2028825" y="2884489"/>
              <a:ext cx="184150" cy="7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6" name="Rectangle 678"/>
            <p:cNvSpPr>
              <a:spLocks noChangeArrowheads="1"/>
            </p:cNvSpPr>
            <p:nvPr/>
          </p:nvSpPr>
          <p:spPr bwMode="auto">
            <a:xfrm>
              <a:off x="2028825" y="2901951"/>
              <a:ext cx="146050" cy="7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57" name="Freeform 679"/>
            <p:cNvSpPr/>
            <p:nvPr/>
          </p:nvSpPr>
          <p:spPr bwMode="auto">
            <a:xfrm>
              <a:off x="1858963" y="2446339"/>
              <a:ext cx="11113" cy="439738"/>
            </a:xfrm>
            <a:custGeom>
              <a:avLst/>
              <a:gdLst>
                <a:gd name="T0" fmla="*/ 0 w 8"/>
                <a:gd name="T1" fmla="*/ 0 h 302"/>
                <a:gd name="T2" fmla="*/ 0 w 8"/>
                <a:gd name="T3" fmla="*/ 302 h 302"/>
                <a:gd name="T4" fmla="*/ 8 w 8"/>
                <a:gd name="T5" fmla="*/ 294 h 302"/>
                <a:gd name="T6" fmla="*/ 8 w 8"/>
                <a:gd name="T7" fmla="*/ 0 h 302"/>
                <a:gd name="T8" fmla="*/ 0 w 8"/>
                <a:gd name="T9" fmla="*/ 0 h 302"/>
              </a:gdLst>
              <a:ahLst/>
              <a:cxnLst>
                <a:cxn ang="0">
                  <a:pos x="T0" y="T1"/>
                </a:cxn>
                <a:cxn ang="0">
                  <a:pos x="T2" y="T3"/>
                </a:cxn>
                <a:cxn ang="0">
                  <a:pos x="T4" y="T5"/>
                </a:cxn>
                <a:cxn ang="0">
                  <a:pos x="T6" y="T7"/>
                </a:cxn>
                <a:cxn ang="0">
                  <a:pos x="T8" y="T9"/>
                </a:cxn>
              </a:cxnLst>
              <a:rect l="0" t="0" r="r" b="b"/>
              <a:pathLst>
                <a:path w="8" h="302">
                  <a:moveTo>
                    <a:pt x="0" y="0"/>
                  </a:moveTo>
                  <a:cubicBezTo>
                    <a:pt x="0" y="302"/>
                    <a:pt x="0" y="302"/>
                    <a:pt x="0" y="302"/>
                  </a:cubicBezTo>
                  <a:cubicBezTo>
                    <a:pt x="4" y="301"/>
                    <a:pt x="8" y="298"/>
                    <a:pt x="8" y="294"/>
                  </a:cubicBezTo>
                  <a:cubicBezTo>
                    <a:pt x="8" y="0"/>
                    <a:pt x="8" y="0"/>
                    <a:pt x="8" y="0"/>
                  </a:cubicBezTo>
                  <a:lnTo>
                    <a:pt x="0" y="0"/>
                  </a:lnTo>
                  <a:close/>
                </a:path>
              </a:pathLst>
            </a:custGeom>
            <a:solidFill>
              <a:srgbClr val="D46F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8" name="Freeform 680"/>
            <p:cNvSpPr/>
            <p:nvPr/>
          </p:nvSpPr>
          <p:spPr bwMode="auto">
            <a:xfrm>
              <a:off x="1870075" y="2446339"/>
              <a:ext cx="30163" cy="439738"/>
            </a:xfrm>
            <a:custGeom>
              <a:avLst/>
              <a:gdLst>
                <a:gd name="T0" fmla="*/ 20 w 20"/>
                <a:gd name="T1" fmla="*/ 0 h 302"/>
                <a:gd name="T2" fmla="*/ 0 w 20"/>
                <a:gd name="T3" fmla="*/ 0 h 302"/>
                <a:gd name="T4" fmla="*/ 0 w 20"/>
                <a:gd name="T5" fmla="*/ 294 h 302"/>
                <a:gd name="T6" fmla="*/ 0 w 20"/>
                <a:gd name="T7" fmla="*/ 294 h 302"/>
                <a:gd name="T8" fmla="*/ 0 w 20"/>
                <a:gd name="T9" fmla="*/ 294 h 302"/>
                <a:gd name="T10" fmla="*/ 10 w 20"/>
                <a:gd name="T11" fmla="*/ 302 h 302"/>
                <a:gd name="T12" fmla="*/ 20 w 20"/>
                <a:gd name="T13" fmla="*/ 294 h 302"/>
                <a:gd name="T14" fmla="*/ 20 w 20"/>
                <a:gd name="T15" fmla="*/ 294 h 302"/>
                <a:gd name="T16" fmla="*/ 20 w 20"/>
                <a:gd name="T17" fmla="*/ 294 h 302"/>
                <a:gd name="T18" fmla="*/ 20 w 20"/>
                <a:gd name="T19" fmla="*/ 294 h 302"/>
                <a:gd name="T20" fmla="*/ 20 w 20"/>
                <a:gd name="T2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02">
                  <a:moveTo>
                    <a:pt x="20" y="0"/>
                  </a:moveTo>
                  <a:cubicBezTo>
                    <a:pt x="0" y="0"/>
                    <a:pt x="0" y="0"/>
                    <a:pt x="0" y="0"/>
                  </a:cubicBezTo>
                  <a:cubicBezTo>
                    <a:pt x="0" y="294"/>
                    <a:pt x="0" y="294"/>
                    <a:pt x="0" y="294"/>
                  </a:cubicBezTo>
                  <a:cubicBezTo>
                    <a:pt x="0" y="294"/>
                    <a:pt x="0" y="294"/>
                    <a:pt x="0" y="294"/>
                  </a:cubicBezTo>
                  <a:cubicBezTo>
                    <a:pt x="0" y="294"/>
                    <a:pt x="0" y="294"/>
                    <a:pt x="0" y="294"/>
                  </a:cubicBezTo>
                  <a:cubicBezTo>
                    <a:pt x="1" y="299"/>
                    <a:pt x="5" y="302"/>
                    <a:pt x="10" y="302"/>
                  </a:cubicBezTo>
                  <a:cubicBezTo>
                    <a:pt x="15" y="302"/>
                    <a:pt x="19" y="299"/>
                    <a:pt x="20" y="294"/>
                  </a:cubicBezTo>
                  <a:cubicBezTo>
                    <a:pt x="20" y="294"/>
                    <a:pt x="20" y="294"/>
                    <a:pt x="20" y="294"/>
                  </a:cubicBezTo>
                  <a:cubicBezTo>
                    <a:pt x="20" y="294"/>
                    <a:pt x="20" y="294"/>
                    <a:pt x="20" y="294"/>
                  </a:cubicBezTo>
                  <a:cubicBezTo>
                    <a:pt x="20" y="294"/>
                    <a:pt x="20" y="294"/>
                    <a:pt x="20" y="294"/>
                  </a:cubicBezTo>
                  <a:lnTo>
                    <a:pt x="20" y="0"/>
                  </a:lnTo>
                  <a:close/>
                </a:path>
              </a:pathLst>
            </a:custGeom>
            <a:solidFill>
              <a:srgbClr val="EC8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9" name="Freeform 681"/>
            <p:cNvSpPr/>
            <p:nvPr/>
          </p:nvSpPr>
          <p:spPr bwMode="auto">
            <a:xfrm>
              <a:off x="1900238" y="2446339"/>
              <a:ext cx="11113" cy="439738"/>
            </a:xfrm>
            <a:custGeom>
              <a:avLst/>
              <a:gdLst>
                <a:gd name="T0" fmla="*/ 0 w 8"/>
                <a:gd name="T1" fmla="*/ 294 h 302"/>
                <a:gd name="T2" fmla="*/ 8 w 8"/>
                <a:gd name="T3" fmla="*/ 302 h 302"/>
                <a:gd name="T4" fmla="*/ 8 w 8"/>
                <a:gd name="T5" fmla="*/ 0 h 302"/>
                <a:gd name="T6" fmla="*/ 0 w 8"/>
                <a:gd name="T7" fmla="*/ 0 h 302"/>
                <a:gd name="T8" fmla="*/ 0 w 8"/>
                <a:gd name="T9" fmla="*/ 294 h 302"/>
              </a:gdLst>
              <a:ahLst/>
              <a:cxnLst>
                <a:cxn ang="0">
                  <a:pos x="T0" y="T1"/>
                </a:cxn>
                <a:cxn ang="0">
                  <a:pos x="T2" y="T3"/>
                </a:cxn>
                <a:cxn ang="0">
                  <a:pos x="T4" y="T5"/>
                </a:cxn>
                <a:cxn ang="0">
                  <a:pos x="T6" y="T7"/>
                </a:cxn>
                <a:cxn ang="0">
                  <a:pos x="T8" y="T9"/>
                </a:cxn>
              </a:cxnLst>
              <a:rect l="0" t="0" r="r" b="b"/>
              <a:pathLst>
                <a:path w="8" h="302">
                  <a:moveTo>
                    <a:pt x="0" y="294"/>
                  </a:moveTo>
                  <a:cubicBezTo>
                    <a:pt x="0" y="298"/>
                    <a:pt x="4" y="301"/>
                    <a:pt x="8" y="302"/>
                  </a:cubicBezTo>
                  <a:cubicBezTo>
                    <a:pt x="8" y="0"/>
                    <a:pt x="8" y="0"/>
                    <a:pt x="8" y="0"/>
                  </a:cubicBezTo>
                  <a:cubicBezTo>
                    <a:pt x="0" y="0"/>
                    <a:pt x="0" y="0"/>
                    <a:pt x="0" y="0"/>
                  </a:cubicBezTo>
                  <a:lnTo>
                    <a:pt x="0" y="294"/>
                  </a:lnTo>
                  <a:close/>
                </a:path>
              </a:pathLst>
            </a:custGeom>
            <a:solidFill>
              <a:srgbClr val="D46F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0" name="Freeform 682"/>
            <p:cNvSpPr/>
            <p:nvPr/>
          </p:nvSpPr>
          <p:spPr bwMode="auto">
            <a:xfrm>
              <a:off x="1858963" y="2874964"/>
              <a:ext cx="52388" cy="42863"/>
            </a:xfrm>
            <a:custGeom>
              <a:avLst/>
              <a:gdLst>
                <a:gd name="T0" fmla="*/ 36 w 36"/>
                <a:gd name="T1" fmla="*/ 8 h 30"/>
                <a:gd name="T2" fmla="*/ 28 w 36"/>
                <a:gd name="T3" fmla="*/ 0 h 30"/>
                <a:gd name="T4" fmla="*/ 28 w 36"/>
                <a:gd name="T5" fmla="*/ 0 h 30"/>
                <a:gd name="T6" fmla="*/ 28 w 36"/>
                <a:gd name="T7" fmla="*/ 0 h 30"/>
                <a:gd name="T8" fmla="*/ 28 w 36"/>
                <a:gd name="T9" fmla="*/ 0 h 30"/>
                <a:gd name="T10" fmla="*/ 18 w 36"/>
                <a:gd name="T11" fmla="*/ 8 h 30"/>
                <a:gd name="T12" fmla="*/ 8 w 36"/>
                <a:gd name="T13" fmla="*/ 0 h 30"/>
                <a:gd name="T14" fmla="*/ 8 w 36"/>
                <a:gd name="T15" fmla="*/ 0 h 30"/>
                <a:gd name="T16" fmla="*/ 8 w 36"/>
                <a:gd name="T17" fmla="*/ 0 h 30"/>
                <a:gd name="T18" fmla="*/ 0 w 36"/>
                <a:gd name="T19" fmla="*/ 8 h 30"/>
                <a:gd name="T20" fmla="*/ 18 w 36"/>
                <a:gd name="T21" fmla="*/ 30 h 30"/>
                <a:gd name="T22" fmla="*/ 36 w 36"/>
                <a:gd name="T2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30">
                  <a:moveTo>
                    <a:pt x="36" y="8"/>
                  </a:moveTo>
                  <a:cubicBezTo>
                    <a:pt x="32" y="7"/>
                    <a:pt x="28" y="4"/>
                    <a:pt x="28" y="0"/>
                  </a:cubicBezTo>
                  <a:cubicBezTo>
                    <a:pt x="28" y="0"/>
                    <a:pt x="28" y="0"/>
                    <a:pt x="28" y="0"/>
                  </a:cubicBezTo>
                  <a:cubicBezTo>
                    <a:pt x="28" y="0"/>
                    <a:pt x="28" y="0"/>
                    <a:pt x="28" y="0"/>
                  </a:cubicBezTo>
                  <a:cubicBezTo>
                    <a:pt x="28" y="0"/>
                    <a:pt x="28" y="0"/>
                    <a:pt x="28" y="0"/>
                  </a:cubicBezTo>
                  <a:cubicBezTo>
                    <a:pt x="27" y="5"/>
                    <a:pt x="23" y="8"/>
                    <a:pt x="18" y="8"/>
                  </a:cubicBezTo>
                  <a:cubicBezTo>
                    <a:pt x="13" y="8"/>
                    <a:pt x="9" y="5"/>
                    <a:pt x="8" y="0"/>
                  </a:cubicBezTo>
                  <a:cubicBezTo>
                    <a:pt x="8" y="0"/>
                    <a:pt x="8" y="0"/>
                    <a:pt x="8" y="0"/>
                  </a:cubicBezTo>
                  <a:cubicBezTo>
                    <a:pt x="8" y="0"/>
                    <a:pt x="8" y="0"/>
                    <a:pt x="8" y="0"/>
                  </a:cubicBezTo>
                  <a:cubicBezTo>
                    <a:pt x="8" y="4"/>
                    <a:pt x="4" y="7"/>
                    <a:pt x="0" y="8"/>
                  </a:cubicBezTo>
                  <a:cubicBezTo>
                    <a:pt x="18" y="30"/>
                    <a:pt x="18" y="30"/>
                    <a:pt x="18" y="30"/>
                  </a:cubicBezTo>
                  <a:lnTo>
                    <a:pt x="36"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1" name="Freeform 683"/>
            <p:cNvSpPr/>
            <p:nvPr/>
          </p:nvSpPr>
          <p:spPr bwMode="auto">
            <a:xfrm>
              <a:off x="1871663" y="2900364"/>
              <a:ext cx="26988" cy="17463"/>
            </a:xfrm>
            <a:custGeom>
              <a:avLst/>
              <a:gdLst>
                <a:gd name="T0" fmla="*/ 0 w 18"/>
                <a:gd name="T1" fmla="*/ 2 h 12"/>
                <a:gd name="T2" fmla="*/ 9 w 18"/>
                <a:gd name="T3" fmla="*/ 12 h 12"/>
                <a:gd name="T4" fmla="*/ 18 w 18"/>
                <a:gd name="T5" fmla="*/ 2 h 12"/>
                <a:gd name="T6" fmla="*/ 9 w 18"/>
                <a:gd name="T7" fmla="*/ 0 h 12"/>
                <a:gd name="T8" fmla="*/ 0 w 18"/>
                <a:gd name="T9" fmla="*/ 2 h 12"/>
              </a:gdLst>
              <a:ahLst/>
              <a:cxnLst>
                <a:cxn ang="0">
                  <a:pos x="T0" y="T1"/>
                </a:cxn>
                <a:cxn ang="0">
                  <a:pos x="T2" y="T3"/>
                </a:cxn>
                <a:cxn ang="0">
                  <a:pos x="T4" y="T5"/>
                </a:cxn>
                <a:cxn ang="0">
                  <a:pos x="T6" y="T7"/>
                </a:cxn>
                <a:cxn ang="0">
                  <a:pos x="T8" y="T9"/>
                </a:cxn>
              </a:cxnLst>
              <a:rect l="0" t="0" r="r" b="b"/>
              <a:pathLst>
                <a:path w="18" h="12">
                  <a:moveTo>
                    <a:pt x="0" y="2"/>
                  </a:moveTo>
                  <a:cubicBezTo>
                    <a:pt x="9" y="12"/>
                    <a:pt x="9" y="12"/>
                    <a:pt x="9" y="12"/>
                  </a:cubicBezTo>
                  <a:cubicBezTo>
                    <a:pt x="18" y="2"/>
                    <a:pt x="18" y="2"/>
                    <a:pt x="18" y="2"/>
                  </a:cubicBezTo>
                  <a:cubicBezTo>
                    <a:pt x="15" y="1"/>
                    <a:pt x="12" y="0"/>
                    <a:pt x="9" y="0"/>
                  </a:cubicBezTo>
                  <a:cubicBezTo>
                    <a:pt x="6" y="0"/>
                    <a:pt x="3" y="1"/>
                    <a:pt x="0" y="2"/>
                  </a:cubicBezTo>
                  <a:close/>
                </a:path>
              </a:pathLst>
            </a:custGeom>
            <a:solidFill>
              <a:srgbClr val="D46F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2" name="Rectangle 684"/>
            <p:cNvSpPr>
              <a:spLocks noChangeArrowheads="1"/>
            </p:cNvSpPr>
            <p:nvPr/>
          </p:nvSpPr>
          <p:spPr bwMode="auto">
            <a:xfrm>
              <a:off x="1858963" y="2430464"/>
              <a:ext cx="11113" cy="15875"/>
            </a:xfrm>
            <a:prstGeom prst="rect">
              <a:avLst/>
            </a:prstGeom>
            <a:solidFill>
              <a:srgbClr val="5F9C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3" name="Rectangle 685"/>
            <p:cNvSpPr>
              <a:spLocks noChangeArrowheads="1"/>
            </p:cNvSpPr>
            <p:nvPr/>
          </p:nvSpPr>
          <p:spPr bwMode="auto">
            <a:xfrm>
              <a:off x="1870075" y="2430464"/>
              <a:ext cx="30163" cy="15875"/>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4" name="Rectangle 686"/>
            <p:cNvSpPr>
              <a:spLocks noChangeArrowheads="1"/>
            </p:cNvSpPr>
            <p:nvPr/>
          </p:nvSpPr>
          <p:spPr bwMode="auto">
            <a:xfrm>
              <a:off x="1900238" y="2430464"/>
              <a:ext cx="11113" cy="15875"/>
            </a:xfrm>
            <a:prstGeom prst="rect">
              <a:avLst/>
            </a:prstGeom>
            <a:solidFill>
              <a:srgbClr val="5F9C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15847"/>
            <a:ext cx="6567824" cy="584775"/>
          </a:xfrm>
          <a:prstGeom prst="rect">
            <a:avLst/>
          </a:prstGeom>
        </p:spPr>
        <p:txBody>
          <a:bodyPr wrap="none">
            <a:spAutoFit/>
          </a:bodyPr>
          <a:lstStyle/>
          <a:p>
            <a:r>
              <a:rPr lang="zh-CN" altLang="en-US" sz="3200" dirty="0"/>
              <a:t>第一节  大学生就业权益与自我保护</a:t>
            </a:r>
            <a:endParaRPr lang="zh-CN" altLang="en-US" sz="3200" dirty="0"/>
          </a:p>
        </p:txBody>
      </p:sp>
      <p:sp>
        <p:nvSpPr>
          <p:cNvPr id="8" name="矩形 7"/>
          <p:cNvSpPr/>
          <p:nvPr/>
        </p:nvSpPr>
        <p:spPr>
          <a:xfrm>
            <a:off x="5370093" y="2240658"/>
            <a:ext cx="5747086" cy="584775"/>
          </a:xfrm>
          <a:prstGeom prst="rect">
            <a:avLst/>
          </a:prstGeom>
        </p:spPr>
        <p:txBody>
          <a:bodyPr wrap="none">
            <a:spAutoFit/>
          </a:bodyPr>
          <a:lstStyle/>
          <a:p>
            <a:r>
              <a:rPr lang="zh-CN" altLang="en-US" sz="3200" dirty="0"/>
              <a:t>第二节  大学生就业的法律保障</a:t>
            </a:r>
            <a:endParaRPr lang="zh-CN" altLang="en-US" sz="3200" dirty="0"/>
          </a:p>
        </p:txBody>
      </p:sp>
      <p:sp>
        <p:nvSpPr>
          <p:cNvPr id="3" name="矩形 2"/>
          <p:cNvSpPr/>
          <p:nvPr/>
        </p:nvSpPr>
        <p:spPr>
          <a:xfrm>
            <a:off x="5370093" y="4292156"/>
            <a:ext cx="5285740" cy="583565"/>
          </a:xfrm>
          <a:prstGeom prst="rect">
            <a:avLst/>
          </a:prstGeom>
        </p:spPr>
        <p:txBody>
          <a:bodyPr wrap="none">
            <a:spAutoFit/>
          </a:bodyPr>
          <a:p>
            <a:pPr algn="l"/>
            <a:r>
              <a:rPr lang="zh-CN" altLang="en-US" sz="3200" dirty="0"/>
              <a:t>第四节  大学生常见就业陷阱</a:t>
            </a:r>
            <a:endParaRPr lang="zh-CN" altLang="en-US" sz="3200" dirty="0"/>
          </a:p>
        </p:txBody>
      </p:sp>
      <p:sp>
        <p:nvSpPr>
          <p:cNvPr id="6" name="矩形 5"/>
          <p:cNvSpPr/>
          <p:nvPr/>
        </p:nvSpPr>
        <p:spPr>
          <a:xfrm>
            <a:off x="5370093" y="3280601"/>
            <a:ext cx="5336717" cy="584775"/>
          </a:xfrm>
          <a:prstGeom prst="rect">
            <a:avLst/>
          </a:prstGeom>
        </p:spPr>
        <p:txBody>
          <a:bodyPr wrap="none">
            <a:spAutoFit/>
          </a:bodyPr>
          <a:p>
            <a:r>
              <a:rPr lang="zh-CN" altLang="en-US" sz="3200" dirty="0"/>
              <a:t>第三节  违约责任与劳动争议</a:t>
            </a:r>
            <a:endParaRPr lang="zh-CN" altLang="en-US" sz="3200" dirty="0"/>
          </a:p>
        </p:txBody>
      </p:sp>
      <p:sp>
        <p:nvSpPr>
          <p:cNvPr id="9" name="矩形 8"/>
          <p:cNvSpPr/>
          <p:nvPr/>
        </p:nvSpPr>
        <p:spPr>
          <a:xfrm>
            <a:off x="5370093" y="5302441"/>
            <a:ext cx="5716270" cy="1076325"/>
          </a:xfrm>
          <a:prstGeom prst="rect">
            <a:avLst/>
          </a:prstGeom>
          <a:solidFill>
            <a:schemeClr val="accent1"/>
          </a:solidFill>
        </p:spPr>
        <p:txBody>
          <a:bodyPr wrap="none">
            <a:spAutoFit/>
          </a:bodyPr>
          <a:p>
            <a:pPr algn="l"/>
            <a:r>
              <a:rPr lang="zh-CN" altLang="en-US" sz="3200" dirty="0">
                <a:solidFill>
                  <a:schemeClr val="bg1"/>
                </a:solidFill>
              </a:rPr>
              <a:t>第五</a:t>
            </a:r>
            <a:r>
              <a:rPr lang="zh-CN" altLang="en-US" sz="3200" dirty="0">
                <a:solidFill>
                  <a:schemeClr val="bg1"/>
                </a:solidFill>
              </a:rPr>
              <a:t>节  课堂实践</a:t>
            </a:r>
            <a:r>
              <a:rPr lang="en-US" altLang="zh-CN" sz="3200" dirty="0">
                <a:solidFill>
                  <a:schemeClr val="bg1"/>
                </a:solidFill>
              </a:rPr>
              <a:t>——</a:t>
            </a:r>
            <a:endParaRPr lang="en-US" altLang="zh-CN" sz="3200" dirty="0">
              <a:solidFill>
                <a:schemeClr val="bg1"/>
              </a:solidFill>
            </a:endParaRPr>
          </a:p>
          <a:p>
            <a:pPr algn="l"/>
            <a:r>
              <a:rPr lang="en-US" altLang="zh-CN" sz="3200" dirty="0">
                <a:solidFill>
                  <a:schemeClr val="bg1"/>
                </a:solidFill>
              </a:rPr>
              <a:t>             </a:t>
            </a:r>
            <a:r>
              <a:rPr lang="zh-CN" altLang="en-US" sz="3200" dirty="0">
                <a:solidFill>
                  <a:schemeClr val="bg1"/>
                </a:solidFill>
              </a:rPr>
              <a:t>解析劳动合同纠纷案例</a:t>
            </a:r>
            <a:endParaRPr lang="zh-CN" altLang="en-US" sz="3200" dirty="0">
              <a:solidFill>
                <a:schemeClr val="bg1"/>
              </a:solidFill>
            </a:endParaRPr>
          </a:p>
        </p:txBody>
      </p:sp>
      <p:sp>
        <p:nvSpPr>
          <p:cNvPr id="10" name="double-left-arrows_45721"/>
          <p:cNvSpPr>
            <a:spLocks noChangeAspect="1"/>
          </p:cNvSpPr>
          <p:nvPr/>
        </p:nvSpPr>
        <p:spPr bwMode="auto">
          <a:xfrm flipH="1">
            <a:off x="4596663" y="5391988"/>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课堂实践</a:t>
            </a:r>
            <a:r>
              <a:rPr lang="en-US" altLang="zh-CN" dirty="0"/>
              <a:t>——</a:t>
            </a:r>
            <a:r>
              <a:rPr lang="zh-CN" altLang="en-US" dirty="0"/>
              <a:t>解析劳动合同纠纷案例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880" y="1527175"/>
            <a:ext cx="4058285" cy="520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648970" y="2338070"/>
            <a:ext cx="10903585" cy="2122805"/>
          </a:xfrm>
          <a:prstGeom prst="rect">
            <a:avLst/>
          </a:prstGeom>
          <a:noFill/>
        </p:spPr>
        <p:txBody>
          <a:bodyPr wrap="square" rtlCol="0">
            <a:spAutoFit/>
          </a:bodyPr>
          <a:p>
            <a:pPr indent="457200" algn="just">
              <a:lnSpc>
                <a:spcPct val="150000"/>
              </a:lnSpc>
            </a:pPr>
            <a:r>
              <a:rPr lang="zh-CN" altLang="en-US" sz="2200" dirty="0"/>
              <a:t>（</a:t>
            </a:r>
            <a:r>
              <a:rPr lang="en-US" altLang="zh-CN" sz="2200" dirty="0"/>
              <a:t>1</a:t>
            </a:r>
            <a:r>
              <a:rPr lang="zh-CN" altLang="en-US" sz="2200" dirty="0"/>
              <a:t>）选择一个真实的或虚构的劳动合同纠纷案例。</a:t>
            </a:r>
            <a:endParaRPr lang="zh-CN" altLang="en-US" sz="2200" dirty="0"/>
          </a:p>
          <a:p>
            <a:pPr indent="457200" algn="just">
              <a:lnSpc>
                <a:spcPct val="150000"/>
              </a:lnSpc>
            </a:pPr>
            <a:r>
              <a:rPr lang="zh-CN" altLang="en-US" sz="2200" dirty="0"/>
              <a:t>（</a:t>
            </a:r>
            <a:r>
              <a:rPr lang="en-US" altLang="zh-CN" sz="2200" dirty="0"/>
              <a:t>2</a:t>
            </a:r>
            <a:r>
              <a:rPr lang="zh-CN" altLang="en-US" sz="2200" dirty="0"/>
              <a:t>）学生分组讨论并进行角色扮演，分别扮演劳动者、用人单位、法律顾问等角色。</a:t>
            </a:r>
            <a:endParaRPr lang="zh-CN" altLang="en-US" sz="2200" dirty="0"/>
          </a:p>
          <a:p>
            <a:pPr indent="457200" algn="just">
              <a:lnSpc>
                <a:spcPct val="150000"/>
              </a:lnSpc>
            </a:pPr>
            <a:r>
              <a:rPr lang="zh-CN" altLang="en-US" sz="2200" dirty="0"/>
              <a:t>（</a:t>
            </a:r>
            <a:r>
              <a:rPr lang="en-US" altLang="zh-CN" sz="2200" dirty="0"/>
              <a:t>3</a:t>
            </a:r>
            <a:r>
              <a:rPr lang="zh-CN" altLang="en-US" sz="2200" dirty="0"/>
              <a:t>）各小组需研究相关的劳动法律知识，如《劳动合同法》的法律属性和争议解决办法。</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880" y="4813300"/>
            <a:ext cx="4058285" cy="4699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5318760"/>
            <a:ext cx="7054850" cy="1553845"/>
          </a:xfrm>
          <a:prstGeom prst="rect">
            <a:avLst/>
          </a:prstGeom>
          <a:noFill/>
        </p:spPr>
        <p:txBody>
          <a:bodyPr wrap="square" rtlCol="0">
            <a:noAutofit/>
          </a:bodyPr>
          <a:p>
            <a:pPr indent="457200" algn="just">
              <a:lnSpc>
                <a:spcPct val="150000"/>
              </a:lnSpc>
            </a:pPr>
            <a:r>
              <a:rPr lang="zh-CN" altLang="en-US" sz="2200" dirty="0"/>
              <a:t>列出引起争议的具体合同条款，分析违约责任和可能的法律后果，并提出解决方案。</a:t>
            </a:r>
            <a:endParaRPr lang="zh-CN" altLang="en-US" sz="2200" dirty="0"/>
          </a:p>
        </p:txBody>
      </p:sp>
      <p:grpSp>
        <p:nvGrpSpPr>
          <p:cNvPr id="6" name="组合 5"/>
          <p:cNvGrpSpPr/>
          <p:nvPr/>
        </p:nvGrpSpPr>
        <p:grpSpPr>
          <a:xfrm>
            <a:off x="248586" y="4478437"/>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1" name="图片 10"/>
          <p:cNvPicPr>
            <a:picLocks noChangeAspect="1"/>
          </p:cNvPicPr>
          <p:nvPr/>
        </p:nvPicPr>
        <p:blipFill>
          <a:blip r:embed="rId1"/>
          <a:stretch>
            <a:fillRect/>
          </a:stretch>
        </p:blipFill>
        <p:spPr>
          <a:xfrm>
            <a:off x="8844915" y="4263390"/>
            <a:ext cx="1433195" cy="236093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65719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．就业信息知情权</a:t>
            </a:r>
            <a:endParaRPr lang="zh-CN" altLang="en-US" sz="2800" b="1" dirty="0">
              <a:solidFill>
                <a:schemeClr val="bg1"/>
              </a:solidFill>
            </a:endParaRPr>
          </a:p>
        </p:txBody>
      </p:sp>
      <p:sp>
        <p:nvSpPr>
          <p:cNvPr id="32" name="文本框 43"/>
          <p:cNvSpPr txBox="1"/>
          <p:nvPr/>
        </p:nvSpPr>
        <p:spPr>
          <a:xfrm>
            <a:off x="534011" y="2421159"/>
            <a:ext cx="10727545" cy="1134413"/>
          </a:xfrm>
          <a:prstGeom prst="rect">
            <a:avLst/>
          </a:prstGeom>
          <a:noFill/>
        </p:spPr>
        <p:txBody>
          <a:bodyPr wrap="square" rtlCol="0">
            <a:spAutoFit/>
          </a:bodyPr>
          <a:lstStyle/>
          <a:p>
            <a:pPr indent="457200" algn="just">
              <a:lnSpc>
                <a:spcPct val="150000"/>
              </a:lnSpc>
            </a:pPr>
            <a:r>
              <a:rPr lang="zh-CN" altLang="en-US" sz="2400" dirty="0"/>
              <a:t>就业信息知情权是指大学生拥有及时全面地获取应该公开的各种就业信息的权利。它包括</a:t>
            </a:r>
            <a:r>
              <a:rPr lang="en-US" altLang="zh-CN" sz="2400" dirty="0"/>
              <a:t>3</a:t>
            </a:r>
            <a:r>
              <a:rPr lang="zh-CN" altLang="en-US" sz="2400" dirty="0"/>
              <a:t>个方面的含义。</a:t>
            </a:r>
            <a:endParaRPr lang="en-US" altLang="zh-CN" sz="2400" dirty="0"/>
          </a:p>
        </p:txBody>
      </p:sp>
      <p:grpSp>
        <p:nvGrpSpPr>
          <p:cNvPr id="8" name="组合 7"/>
          <p:cNvGrpSpPr/>
          <p:nvPr/>
        </p:nvGrpSpPr>
        <p:grpSpPr>
          <a:xfrm>
            <a:off x="923779" y="3792784"/>
            <a:ext cx="9647921" cy="2829686"/>
            <a:chOff x="-985768" y="1271687"/>
            <a:chExt cx="14596090" cy="4280958"/>
          </a:xfrm>
        </p:grpSpPr>
        <p:grpSp>
          <p:nvGrpSpPr>
            <p:cNvPr id="9" name="组合 8"/>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65" name="任意多边形 22"/>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6" name="任意多边形 23"/>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7" name="任意多边形 4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10"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1"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2"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3" name="椭圆 12"/>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3" name="文本框 62"/>
            <p:cNvSpPr txBox="1"/>
            <p:nvPr/>
          </p:nvSpPr>
          <p:spPr>
            <a:xfrm>
              <a:off x="4197991" y="3046771"/>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61" name="文本框 60"/>
            <p:cNvSpPr txBox="1"/>
            <p:nvPr/>
          </p:nvSpPr>
          <p:spPr>
            <a:xfrm>
              <a:off x="6050007" y="1975612"/>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59" name="文本框 58"/>
            <p:cNvSpPr txBox="1"/>
            <p:nvPr/>
          </p:nvSpPr>
          <p:spPr>
            <a:xfrm>
              <a:off x="6050007" y="4108436"/>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7"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18"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19"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20" name="组合 19"/>
            <p:cNvGrpSpPr/>
            <p:nvPr/>
          </p:nvGrpSpPr>
          <p:grpSpPr>
            <a:xfrm>
              <a:off x="4742609" y="4882142"/>
              <a:ext cx="441400" cy="363475"/>
              <a:chOff x="7623010" y="5580803"/>
              <a:chExt cx="645918" cy="532165"/>
            </a:xfrm>
            <a:solidFill>
              <a:schemeClr val="accent3"/>
            </a:solidFill>
          </p:grpSpPr>
          <p:sp>
            <p:nvSpPr>
              <p:cNvPr id="53"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4"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5"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6"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7"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21" name="组合 20"/>
            <p:cNvGrpSpPr/>
            <p:nvPr/>
          </p:nvGrpSpPr>
          <p:grpSpPr>
            <a:xfrm>
              <a:off x="7634420" y="3277724"/>
              <a:ext cx="447656" cy="320608"/>
              <a:chOff x="9335872" y="5612184"/>
              <a:chExt cx="655071" cy="469403"/>
            </a:xfrm>
            <a:solidFill>
              <a:schemeClr val="accent2"/>
            </a:solidFill>
          </p:grpSpPr>
          <p:sp>
            <p:nvSpPr>
              <p:cNvPr id="4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a:off x="4782633" y="1574530"/>
              <a:ext cx="365450" cy="361689"/>
              <a:chOff x="11048734" y="5583418"/>
              <a:chExt cx="534778" cy="529549"/>
            </a:xfrm>
            <a:solidFill>
              <a:schemeClr val="accent1"/>
            </a:solidFill>
          </p:grpSpPr>
          <p:sp>
            <p:nvSpPr>
              <p:cNvPr id="38"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9"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0"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1"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2"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3"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4"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5"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6"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23" name="文本框 22"/>
            <p:cNvSpPr txBox="1"/>
            <p:nvPr/>
          </p:nvSpPr>
          <p:spPr bwMode="auto">
            <a:xfrm flipH="1">
              <a:off x="9449448" y="1741531"/>
              <a:ext cx="3513435" cy="698441"/>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信息及时</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4" name="文本框 23"/>
            <p:cNvSpPr txBox="1"/>
            <p:nvPr/>
          </p:nvSpPr>
          <p:spPr bwMode="auto">
            <a:xfrm>
              <a:off x="-985768" y="3349840"/>
              <a:ext cx="3607554" cy="698441"/>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信息公开</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25" name="文本框 24"/>
            <p:cNvSpPr txBox="1"/>
            <p:nvPr/>
          </p:nvSpPr>
          <p:spPr bwMode="auto">
            <a:xfrm>
              <a:off x="9097276" y="4564179"/>
              <a:ext cx="4513046" cy="698441"/>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信息全面</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2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8"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9"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710894"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．就业指导权</a:t>
            </a:r>
            <a:endParaRPr lang="zh-CN" altLang="en-US" sz="2800" b="1" dirty="0">
              <a:solidFill>
                <a:schemeClr val="bg1"/>
              </a:solidFill>
            </a:endParaRPr>
          </a:p>
        </p:txBody>
      </p:sp>
      <p:sp>
        <p:nvSpPr>
          <p:cNvPr id="31" name="矩形 30"/>
          <p:cNvSpPr/>
          <p:nvPr/>
        </p:nvSpPr>
        <p:spPr>
          <a:xfrm>
            <a:off x="-3522" y="2562241"/>
            <a:ext cx="12192000" cy="378166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756986"/>
            <a:ext cx="11052400" cy="3350404"/>
          </a:xfrm>
          <a:prstGeom prst="rect">
            <a:avLst/>
          </a:prstGeom>
          <a:noFill/>
        </p:spPr>
        <p:txBody>
          <a:bodyPr wrap="square" rtlCol="0">
            <a:spAutoFit/>
          </a:bodyPr>
          <a:lstStyle/>
          <a:p>
            <a:pPr indent="457200" algn="just">
              <a:lnSpc>
                <a:spcPct val="150000"/>
              </a:lnSpc>
            </a:pPr>
            <a:r>
              <a:rPr lang="zh-CN" altLang="en-US" sz="2400" dirty="0"/>
              <a:t>就业指导工作直接影响大学生的职业生涯规划、就业方向及求职择业等活动，它是大学生就业过程中非常关键的一步。</a:t>
            </a:r>
            <a:endParaRPr lang="zh-CN" altLang="en-US" sz="2400" dirty="0"/>
          </a:p>
          <a:p>
            <a:pPr indent="457200" algn="just">
              <a:lnSpc>
                <a:spcPct val="150000"/>
              </a:lnSpc>
            </a:pPr>
            <a:r>
              <a:rPr lang="zh-CN" altLang="en-US" sz="2400" dirty="0"/>
              <a:t>由于学校在大学生就业指导中占据重要位置，所以各高校应成立专门机构，开设专门课程，安排专门人员对大学生进行全方位的就业指导与服务，其中包括宣传国家关于大学生就业的方针、政策；对大学生进行求职技巧指导；引导大学生根据实际情况择业。大学生通过接受就业指导，可以对自身准确定位，合理择业。</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47697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．被推荐权</a:t>
            </a:r>
            <a:endParaRPr lang="zh-CN" altLang="en-US" sz="2800" b="1" dirty="0">
              <a:solidFill>
                <a:schemeClr val="bg1"/>
              </a:solidFill>
            </a:endParaRPr>
          </a:p>
        </p:txBody>
      </p:sp>
      <p:sp>
        <p:nvSpPr>
          <p:cNvPr id="32" name="文本框 43"/>
          <p:cNvSpPr txBox="1"/>
          <p:nvPr/>
        </p:nvSpPr>
        <p:spPr>
          <a:xfrm>
            <a:off x="534011" y="2421159"/>
            <a:ext cx="10727545" cy="1134413"/>
          </a:xfrm>
          <a:prstGeom prst="rect">
            <a:avLst/>
          </a:prstGeom>
          <a:noFill/>
        </p:spPr>
        <p:txBody>
          <a:bodyPr wrap="square" rtlCol="0">
            <a:spAutoFit/>
          </a:bodyPr>
          <a:lstStyle/>
          <a:p>
            <a:pPr indent="457200" algn="just">
              <a:lnSpc>
                <a:spcPct val="150000"/>
              </a:lnSpc>
            </a:pPr>
            <a:r>
              <a:rPr lang="zh-CN" altLang="en-US" sz="2400" dirty="0"/>
              <a:t>学校在就业指导工作中的一个重要职责就是向用人单位推荐大学生。实践证明，学校推荐会在一定程度上影响用人单位对大学生的录用结果。</a:t>
            </a:r>
            <a:endParaRPr lang="en-US" altLang="zh-CN" sz="2400" dirty="0"/>
          </a:p>
        </p:txBody>
      </p:sp>
      <p:grpSp>
        <p:nvGrpSpPr>
          <p:cNvPr id="8" name="组合 7"/>
          <p:cNvGrpSpPr/>
          <p:nvPr/>
        </p:nvGrpSpPr>
        <p:grpSpPr>
          <a:xfrm>
            <a:off x="923779" y="3792784"/>
            <a:ext cx="9647921" cy="2829686"/>
            <a:chOff x="-985768" y="1271687"/>
            <a:chExt cx="14596090" cy="4280958"/>
          </a:xfrm>
        </p:grpSpPr>
        <p:grpSp>
          <p:nvGrpSpPr>
            <p:cNvPr id="9" name="组合 8"/>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65" name="任意多边形 22"/>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6" name="任意多边形 23"/>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7" name="任意多边形 4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10"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1"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2"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13" name="椭圆 12"/>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3" name="文本框 62"/>
            <p:cNvSpPr txBox="1"/>
            <p:nvPr/>
          </p:nvSpPr>
          <p:spPr>
            <a:xfrm>
              <a:off x="4197991" y="3046771"/>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61" name="文本框 60"/>
            <p:cNvSpPr txBox="1"/>
            <p:nvPr/>
          </p:nvSpPr>
          <p:spPr>
            <a:xfrm>
              <a:off x="6050007" y="1975612"/>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59" name="文本框 58"/>
            <p:cNvSpPr txBox="1"/>
            <p:nvPr/>
          </p:nvSpPr>
          <p:spPr>
            <a:xfrm>
              <a:off x="6050007" y="4108436"/>
              <a:ext cx="952996" cy="9778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7"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18"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19"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20" name="组合 19"/>
            <p:cNvGrpSpPr/>
            <p:nvPr/>
          </p:nvGrpSpPr>
          <p:grpSpPr>
            <a:xfrm>
              <a:off x="4742609" y="4882142"/>
              <a:ext cx="441400" cy="363475"/>
              <a:chOff x="7623010" y="5580803"/>
              <a:chExt cx="645918" cy="532165"/>
            </a:xfrm>
            <a:solidFill>
              <a:schemeClr val="accent3"/>
            </a:solidFill>
          </p:grpSpPr>
          <p:sp>
            <p:nvSpPr>
              <p:cNvPr id="53"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4"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5"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6"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7"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21" name="组合 20"/>
            <p:cNvGrpSpPr/>
            <p:nvPr/>
          </p:nvGrpSpPr>
          <p:grpSpPr>
            <a:xfrm>
              <a:off x="7634420" y="3277724"/>
              <a:ext cx="447656" cy="320608"/>
              <a:chOff x="9335872" y="5612184"/>
              <a:chExt cx="655071" cy="469403"/>
            </a:xfrm>
            <a:solidFill>
              <a:schemeClr val="accent2"/>
            </a:solidFill>
          </p:grpSpPr>
          <p:sp>
            <p:nvSpPr>
              <p:cNvPr id="4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a:off x="4782633" y="1574530"/>
              <a:ext cx="365450" cy="361689"/>
              <a:chOff x="11048734" y="5583418"/>
              <a:chExt cx="534778" cy="529549"/>
            </a:xfrm>
            <a:solidFill>
              <a:schemeClr val="accent1"/>
            </a:solidFill>
          </p:grpSpPr>
          <p:sp>
            <p:nvSpPr>
              <p:cNvPr id="38"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9"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0"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1"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2"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3"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4"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5"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6"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23" name="文本框 22"/>
            <p:cNvSpPr txBox="1"/>
            <p:nvPr/>
          </p:nvSpPr>
          <p:spPr bwMode="auto">
            <a:xfrm flipH="1">
              <a:off x="9449448" y="1741531"/>
              <a:ext cx="3513435" cy="698441"/>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公正推荐</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4" name="文本框 23"/>
            <p:cNvSpPr txBox="1"/>
            <p:nvPr/>
          </p:nvSpPr>
          <p:spPr bwMode="auto">
            <a:xfrm>
              <a:off x="-985768" y="3349840"/>
              <a:ext cx="3607554" cy="698441"/>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如实推荐</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25" name="文本框 24"/>
            <p:cNvSpPr txBox="1"/>
            <p:nvPr/>
          </p:nvSpPr>
          <p:spPr bwMode="auto">
            <a:xfrm>
              <a:off x="9097276" y="4564179"/>
              <a:ext cx="4513046" cy="698441"/>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择优推荐</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2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8"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9"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710894"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．就业选择自主权</a:t>
            </a:r>
            <a:endParaRPr lang="zh-CN" altLang="en-US" sz="2800" b="1" dirty="0">
              <a:solidFill>
                <a:schemeClr val="bg1"/>
              </a:solidFill>
            </a:endParaRPr>
          </a:p>
        </p:txBody>
      </p:sp>
      <p:sp>
        <p:nvSpPr>
          <p:cNvPr id="31" name="矩形 30"/>
          <p:cNvSpPr/>
          <p:nvPr/>
        </p:nvSpPr>
        <p:spPr>
          <a:xfrm>
            <a:off x="-3522" y="2562241"/>
            <a:ext cx="12192000" cy="362590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66278" y="2955725"/>
            <a:ext cx="11052400" cy="2796407"/>
          </a:xfrm>
          <a:prstGeom prst="rect">
            <a:avLst/>
          </a:prstGeom>
          <a:noFill/>
        </p:spPr>
        <p:txBody>
          <a:bodyPr wrap="square" rtlCol="0">
            <a:spAutoFit/>
          </a:bodyPr>
          <a:lstStyle/>
          <a:p>
            <a:pPr indent="457200" algn="just">
              <a:lnSpc>
                <a:spcPct val="150000"/>
              </a:lnSpc>
            </a:pPr>
            <a:r>
              <a:rPr lang="zh-CN" altLang="en-US" sz="2400" dirty="0"/>
              <a:t>根据国家有关规定，现代的高校毕业生可以在国家就业方针、政策指导下“双向选择，自主择业”，即大学生可以按照自己的兴趣、爱好和能力选择自己喜欢和擅长的职业，同时大学生还有权决定自己何时就业、何地就业等。家长、学校和用人单位，可以为初出校门、缺乏工作经验的大学生提供建议和引导，但不能强迫或限制他们选择职业。</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63646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a:t>
            </a:r>
            <a:r>
              <a:rPr lang="zh-CN" altLang="en-US" sz="2800" b="1" dirty="0">
                <a:solidFill>
                  <a:schemeClr val="bg1"/>
                </a:solidFill>
              </a:rPr>
              <a:t>．平等就业权</a:t>
            </a:r>
            <a:endParaRPr lang="zh-CN" altLang="en-US" sz="2800" b="1" dirty="0">
              <a:solidFill>
                <a:schemeClr val="bg1"/>
              </a:solidFill>
            </a:endParaRPr>
          </a:p>
        </p:txBody>
      </p:sp>
      <p:sp>
        <p:nvSpPr>
          <p:cNvPr id="32" name="文本框 43"/>
          <p:cNvSpPr txBox="1"/>
          <p:nvPr/>
        </p:nvSpPr>
        <p:spPr>
          <a:xfrm>
            <a:off x="534011" y="2481736"/>
            <a:ext cx="5397557" cy="3970318"/>
          </a:xfrm>
          <a:prstGeom prst="rect">
            <a:avLst/>
          </a:prstGeom>
          <a:noFill/>
        </p:spPr>
        <p:txBody>
          <a:bodyPr wrap="square" rtlCol="0">
            <a:spAutoFit/>
          </a:bodyPr>
          <a:lstStyle/>
          <a:p>
            <a:pPr indent="457200" algn="just">
              <a:lnSpc>
                <a:spcPct val="150000"/>
              </a:lnSpc>
            </a:pPr>
            <a:r>
              <a:rPr lang="zh-CN" altLang="en-US" sz="2400" dirty="0"/>
              <a:t>大学生在就业过程中享有平等的就业权利。所谓平等，即毕业生有公平的机会去竞争工作岗位，要反对就业中的各种歧视行为。目前，社会上仍存在着一些不良的就业歧视，如性别歧视、学历歧视、地域歧视、身体条件歧视和经验歧视等。</a:t>
            </a:r>
            <a:endParaRPr lang="zh-CN" altLang="en-US" sz="2400" dirty="0"/>
          </a:p>
        </p:txBody>
      </p:sp>
      <p:pic>
        <p:nvPicPr>
          <p:cNvPr id="9" name="图片 8" descr="D:/桌面/QQ20250325-180956.pngQQ20250325-180956"/>
          <p:cNvPicPr>
            <a:picLocks noChangeAspect="1"/>
          </p:cNvPicPr>
          <p:nvPr/>
        </p:nvPicPr>
        <p:blipFill>
          <a:blip r:embed="rId1"/>
          <a:srcRect t="3679" b="3679"/>
          <a:stretch>
            <a:fillRect/>
          </a:stretch>
        </p:blipFill>
        <p:spPr>
          <a:xfrm>
            <a:off x="6593840" y="2481580"/>
            <a:ext cx="4759960" cy="324548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一、大学生就业的基本权益</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63646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6</a:t>
            </a:r>
            <a:r>
              <a:rPr lang="zh-CN" altLang="en-US" sz="2800" b="1" dirty="0">
                <a:solidFill>
                  <a:schemeClr val="bg1"/>
                </a:solidFill>
              </a:rPr>
              <a:t>．违约及补偿权</a:t>
            </a:r>
            <a:endParaRPr lang="zh-CN" altLang="en-US" sz="2800" b="1" dirty="0">
              <a:solidFill>
                <a:schemeClr val="bg1"/>
              </a:solidFill>
            </a:endParaRPr>
          </a:p>
        </p:txBody>
      </p:sp>
      <p:sp>
        <p:nvSpPr>
          <p:cNvPr id="32" name="文本框 43"/>
          <p:cNvSpPr txBox="1"/>
          <p:nvPr/>
        </p:nvSpPr>
        <p:spPr>
          <a:xfrm>
            <a:off x="534011" y="2481736"/>
            <a:ext cx="10819788" cy="1688411"/>
          </a:xfrm>
          <a:prstGeom prst="rect">
            <a:avLst/>
          </a:prstGeom>
          <a:noFill/>
        </p:spPr>
        <p:txBody>
          <a:bodyPr wrap="square" rtlCol="0">
            <a:spAutoFit/>
          </a:bodyPr>
          <a:lstStyle/>
          <a:p>
            <a:pPr indent="457200" algn="just">
              <a:lnSpc>
                <a:spcPct val="150000"/>
              </a:lnSpc>
            </a:pPr>
            <a:r>
              <a:rPr lang="zh-CN" altLang="en-US" sz="2400" dirty="0"/>
              <a:t>用人单位、学校、毕业生三方签订</a:t>
            </a:r>
            <a:r>
              <a:rPr lang="en-US" altLang="zh-CN" sz="2400" dirty="0"/>
              <a:t>《</a:t>
            </a:r>
            <a:r>
              <a:rPr lang="zh-CN" altLang="en-US" sz="2400" dirty="0"/>
              <a:t>就业协议书</a:t>
            </a:r>
            <a:r>
              <a:rPr lang="en-US" altLang="zh-CN" sz="2400" dirty="0"/>
              <a:t>》</a:t>
            </a:r>
            <a:r>
              <a:rPr lang="zh-CN" altLang="en-US" sz="2400" dirty="0"/>
              <a:t>后，任何一方不得擅自毁约。如任何一方无故要求解约，都必须承担相应的违约责任。总体来说，违约一般有如下两种情况。</a:t>
            </a:r>
            <a:endParaRPr lang="zh-CN" altLang="en-US" sz="2400" dirty="0"/>
          </a:p>
        </p:txBody>
      </p:sp>
      <p:grpSp>
        <p:nvGrpSpPr>
          <p:cNvPr id="10" name="组合 9"/>
          <p:cNvGrpSpPr/>
          <p:nvPr/>
        </p:nvGrpSpPr>
        <p:grpSpPr>
          <a:xfrm>
            <a:off x="1201834" y="4170147"/>
            <a:ext cx="9415824" cy="2353587"/>
            <a:chOff x="-3007213" y="1642483"/>
            <a:chExt cx="18075280" cy="4518112"/>
          </a:xfrm>
        </p:grpSpPr>
        <p:sp>
          <p:nvSpPr>
            <p:cNvPr id="11" name="iS1ide-Arc 12"/>
            <p:cNvSpPr/>
            <p:nvPr/>
          </p:nvSpPr>
          <p:spPr>
            <a:xfrm flipH="1" flipV="1">
              <a:off x="4031807" y="1919902"/>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iS1ide-Oval 8"/>
            <p:cNvSpPr/>
            <p:nvPr/>
          </p:nvSpPr>
          <p:spPr>
            <a:xfrm>
              <a:off x="4591674" y="2202352"/>
              <a:ext cx="3120960" cy="312095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gn="ctr">
                <a:lnSpc>
                  <a:spcPct val="120000"/>
                </a:lnSpc>
                <a:defRPr/>
              </a:pP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iS1ide-Oval 9"/>
            <p:cNvSpPr/>
            <p:nvPr/>
          </p:nvSpPr>
          <p:spPr>
            <a:xfrm>
              <a:off x="3357195" y="2952812"/>
              <a:ext cx="1620039" cy="1620036"/>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iS1ide-Oval 10"/>
            <p:cNvSpPr/>
            <p:nvPr/>
          </p:nvSpPr>
          <p:spPr>
            <a:xfrm>
              <a:off x="7327073" y="2952812"/>
              <a:ext cx="1620039" cy="1620036"/>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iS1ide-Arc 11"/>
            <p:cNvSpPr/>
            <p:nvPr/>
          </p:nvSpPr>
          <p:spPr>
            <a:xfrm>
              <a:off x="4031807" y="164248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iS1ide-Freeform: Shape 15"/>
            <p:cNvSpPr/>
            <p:nvPr/>
          </p:nvSpPr>
          <p:spPr bwMode="auto">
            <a:xfrm>
              <a:off x="3848546" y="3497459"/>
              <a:ext cx="637337" cy="530742"/>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iS1ide-Freeform: Shape 16"/>
            <p:cNvSpPr/>
            <p:nvPr/>
          </p:nvSpPr>
          <p:spPr bwMode="auto">
            <a:xfrm>
              <a:off x="7882823" y="3424730"/>
              <a:ext cx="508539" cy="6761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iS1ide-TextBox 22"/>
            <p:cNvSpPr txBox="1"/>
            <p:nvPr/>
          </p:nvSpPr>
          <p:spPr bwMode="auto">
            <a:xfrm>
              <a:off x="5376810" y="3625977"/>
              <a:ext cx="1538883" cy="30777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ctr">
                <a:buClr>
                  <a:prstClr val="white"/>
                </a:buClr>
                <a:defRPr/>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情形</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iS1ide-TextBox 17"/>
            <p:cNvSpPr txBox="1"/>
            <p:nvPr/>
          </p:nvSpPr>
          <p:spPr>
            <a:xfrm>
              <a:off x="-3007213" y="3259333"/>
              <a:ext cx="6364411" cy="841595"/>
            </a:xfrm>
            <a:prstGeom prst="rect">
              <a:avLst/>
            </a:prstGeom>
            <a:noFill/>
          </p:spPr>
          <p:txBody>
            <a:bodyPr wrap="none" lIns="0" tIns="0" rIns="360000" bIns="0" anchor="b" anchorCtr="0">
              <a:normAutofit/>
            </a:bodyPr>
            <a:lstStyle/>
            <a:p>
              <a:pPr algn="r"/>
              <a:r>
                <a:rPr lang="zh-CN" altLang="en-US" sz="24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用人单位违约</a:t>
              </a:r>
              <a:endParaRPr lang="zh-CN" altLang="en-US" sz="24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iS1ide-TextBox 19"/>
            <p:cNvSpPr txBox="1"/>
            <p:nvPr/>
          </p:nvSpPr>
          <p:spPr>
            <a:xfrm>
              <a:off x="8947111" y="3259333"/>
              <a:ext cx="6120956" cy="841595"/>
            </a:xfrm>
            <a:prstGeom prst="rect">
              <a:avLst/>
            </a:prstGeom>
            <a:noFill/>
          </p:spPr>
          <p:txBody>
            <a:bodyPr wrap="none" lIns="360000" tIns="0" rIns="0" bIns="0" anchor="b" anchorCtr="0">
              <a:normAutofit/>
            </a:bodyPr>
            <a:lstStyle/>
            <a:p>
              <a:r>
                <a:rPr lang="zh-CN" altLang="en-US" sz="24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毕业生违约</a:t>
              </a:r>
              <a:endParaRPr lang="zh-CN" altLang="en-US" sz="24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tags/tag1.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0.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1.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2.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3.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4.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5.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6.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7.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18.xml><?xml version="1.0" encoding="utf-8"?>
<p:tagLst xmlns:p="http://schemas.openxmlformats.org/presentationml/2006/main">
  <p:tag name="KSO_WM_DIAGRAM_VIRTUALLY_FRAME" val="{&quot;height&quot;:201.45,&quot;left&quot;:9.6,&quot;top&quot;:248.9,&quot;width&quot;:939.1}"/>
</p:tagLst>
</file>

<file path=ppt/tags/tag19.xml><?xml version="1.0" encoding="utf-8"?>
<p:tagLst xmlns:p="http://schemas.openxmlformats.org/presentationml/2006/main">
  <p:tag name="KSO_WM_DIAGRAM_VIRTUALLY_FRAME" val="{&quot;height&quot;:201.45,&quot;left&quot;:9.6,&quot;top&quot;:248.9,&quot;width&quot;:939.1}"/>
</p:tagLst>
</file>

<file path=ppt/tags/tag2.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20.xml><?xml version="1.0" encoding="utf-8"?>
<p:tagLst xmlns:p="http://schemas.openxmlformats.org/presentationml/2006/main">
  <p:tag name="KSO_WM_DIAGRAM_VIRTUALLY_FRAME" val="{&quot;height&quot;:201.45,&quot;left&quot;:9.6,&quot;top&quot;:248.9,&quot;width&quot;:939.1}"/>
</p:tagLst>
</file>

<file path=ppt/tags/tag21.xml><?xml version="1.0" encoding="utf-8"?>
<p:tagLst xmlns:p="http://schemas.openxmlformats.org/presentationml/2006/main">
  <p:tag name="KSO_WM_DIAGRAM_VIRTUALLY_FRAME" val="{&quot;height&quot;:201.45,&quot;left&quot;:9.6,&quot;top&quot;:248.9,&quot;width&quot;:939.1}"/>
</p:tagLst>
</file>

<file path=ppt/tags/tag22.xml><?xml version="1.0" encoding="utf-8"?>
<p:tagLst xmlns:p="http://schemas.openxmlformats.org/presentationml/2006/main">
  <p:tag name="KSO_WM_DIAGRAM_VIRTUALLY_FRAME" val="{&quot;height&quot;:201.45,&quot;left&quot;:9.6,&quot;top&quot;:248.9,&quot;width&quot;:939.1}"/>
</p:tagLst>
</file>

<file path=ppt/tags/tag23.xml><?xml version="1.0" encoding="utf-8"?>
<p:tagLst xmlns:p="http://schemas.openxmlformats.org/presentationml/2006/main">
  <p:tag name="KSO_WM_DIAGRAM_VIRTUALLY_FRAME" val="{&quot;height&quot;:201.45,&quot;left&quot;:9.6,&quot;top&quot;:248.9,&quot;width&quot;:939.1}"/>
</p:tagLst>
</file>

<file path=ppt/tags/tag24.xml><?xml version="1.0" encoding="utf-8"?>
<p:tagLst xmlns:p="http://schemas.openxmlformats.org/presentationml/2006/main">
  <p:tag name="KSO_WM_DIAGRAM_VIRTUALLY_FRAME" val="{&quot;height&quot;:201.45,&quot;left&quot;:9.6,&quot;top&quot;:248.9,&quot;width&quot;:939.1}"/>
</p:tagLst>
</file>

<file path=ppt/tags/tag25.xml><?xml version="1.0" encoding="utf-8"?>
<p:tagLst xmlns:p="http://schemas.openxmlformats.org/presentationml/2006/main">
  <p:tag name="KSO_WM_DIAGRAM_VIRTUALLY_FRAME" val="{&quot;height&quot;:201.45,&quot;left&quot;:9.6,&quot;top&quot;:248.9,&quot;width&quot;:939.1}"/>
</p:tagLst>
</file>

<file path=ppt/tags/tag26.xml><?xml version="1.0" encoding="utf-8"?>
<p:tagLst xmlns:p="http://schemas.openxmlformats.org/presentationml/2006/main">
  <p:tag name="KSO_WM_DIAGRAM_VIRTUALLY_FRAME" val="{&quot;height&quot;:201.45,&quot;left&quot;:9.6,&quot;top&quot;:248.9,&quot;width&quot;:939.1}"/>
</p:tagLst>
</file>

<file path=ppt/tags/tag27.xml><?xml version="1.0" encoding="utf-8"?>
<p:tagLst xmlns:p="http://schemas.openxmlformats.org/presentationml/2006/main">
  <p:tag name="KSO_WM_DIAGRAM_VIRTUALLY_FRAME" val="{&quot;height&quot;:201.45,&quot;left&quot;:9.6,&quot;top&quot;:248.9,&quot;width&quot;:939.1}"/>
</p:tagLst>
</file>

<file path=ppt/tags/tag28.xml><?xml version="1.0" encoding="utf-8"?>
<p:tagLst xmlns:p="http://schemas.openxmlformats.org/presentationml/2006/main">
  <p:tag name="KSO_WM_DIAGRAM_VIRTUALLY_FRAME" val="{&quot;height&quot;:201.45,&quot;left&quot;:9.6,&quot;top&quot;:248.9,&quot;width&quot;:939.1}"/>
</p:tagLst>
</file>

<file path=ppt/tags/tag29.xml><?xml version="1.0" encoding="utf-8"?>
<p:tagLst xmlns:p="http://schemas.openxmlformats.org/presentationml/2006/main">
  <p:tag name="KSO_WM_DIAGRAM_VIRTUALLY_FRAME" val="{&quot;height&quot;:201.45,&quot;left&quot;:9.6,&quot;top&quot;:248.9,&quot;width&quot;:939.1}"/>
</p:tagLst>
</file>

<file path=ppt/tags/tag3.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30.xml><?xml version="1.0" encoding="utf-8"?>
<p:tagLst xmlns:p="http://schemas.openxmlformats.org/presentationml/2006/main">
  <p:tag name="KSO_WM_DIAGRAM_VIRTUALLY_FRAME" val="{&quot;height&quot;:201.45,&quot;left&quot;:9.6,&quot;top&quot;:248.9,&quot;width&quot;:939.1}"/>
</p:tagLst>
</file>

<file path=ppt/tags/tag31.xml><?xml version="1.0" encoding="utf-8"?>
<p:tagLst xmlns:p="http://schemas.openxmlformats.org/presentationml/2006/main">
  <p:tag name="KSO_WM_DIAGRAM_VIRTUALLY_FRAME" val="{&quot;height&quot;:201.45,&quot;left&quot;:9.6,&quot;top&quot;:248.9,&quot;width&quot;:939.1}"/>
</p:tagLst>
</file>

<file path=ppt/tags/tag32.xml><?xml version="1.0" encoding="utf-8"?>
<p:tagLst xmlns:p="http://schemas.openxmlformats.org/presentationml/2006/main">
  <p:tag name="KSO_WM_DIAGRAM_VIRTUALLY_FRAME" val="{&quot;height&quot;:201.45,&quot;left&quot;:9.6,&quot;top&quot;:248.9,&quot;width&quot;:939.1}"/>
</p:tagLst>
</file>

<file path=ppt/tags/tag33.xml><?xml version="1.0" encoding="utf-8"?>
<p:tagLst xmlns:p="http://schemas.openxmlformats.org/presentationml/2006/main">
  <p:tag name="KSO_WM_DIAGRAM_VIRTUALLY_FRAME" val="{&quot;height&quot;:201.45,&quot;left&quot;:9.6,&quot;top&quot;:248.9,&quot;width&quot;:939.1}"/>
</p:tagLst>
</file>

<file path=ppt/tags/tag34.xml><?xml version="1.0" encoding="utf-8"?>
<p:tagLst xmlns:p="http://schemas.openxmlformats.org/presentationml/2006/main">
  <p:tag name="KSO_WM_DIAGRAM_VIRTUALLY_FRAME" val="{&quot;height&quot;:201.45,&quot;left&quot;:9.6,&quot;top&quot;:248.9,&quot;width&quot;:939.1}"/>
</p:tagLst>
</file>

<file path=ppt/tags/tag35.xml><?xml version="1.0" encoding="utf-8"?>
<p:tagLst xmlns:p="http://schemas.openxmlformats.org/presentationml/2006/main">
  <p:tag name="KSO_WM_DIAGRAM_VIRTUALLY_FRAME" val="{&quot;height&quot;:201.45,&quot;left&quot;:9.6,&quot;top&quot;:248.9,&quot;width&quot;:939.1}"/>
</p:tagLst>
</file>

<file path=ppt/tags/tag36.xml><?xml version="1.0" encoding="utf-8"?>
<p:tagLst xmlns:p="http://schemas.openxmlformats.org/presentationml/2006/main">
  <p:tag name="KSO_WM_DIAGRAM_VIRTUALLY_FRAME" val="{&quot;height&quot;:201.45,&quot;left&quot;:9.6,&quot;top&quot;:248.9,&quot;width&quot;:939.1}"/>
</p:tagLst>
</file>

<file path=ppt/tags/tag37.xml><?xml version="1.0" encoding="utf-8"?>
<p:tagLst xmlns:p="http://schemas.openxmlformats.org/presentationml/2006/main">
  <p:tag name="KSO_WM_DIAGRAM_VIRTUALLY_FRAME" val="{&quot;height&quot;:201.45,&quot;left&quot;:9.6,&quot;top&quot;:248.9,&quot;width&quot;:939.1}"/>
</p:tagLst>
</file>

<file path=ppt/tags/tag38.xml><?xml version="1.0" encoding="utf-8"?>
<p:tagLst xmlns:p="http://schemas.openxmlformats.org/presentationml/2006/main">
  <p:tag name="KSO_WM_DIAGRAM_VIRTUALLY_FRAME" val="{&quot;height&quot;:201.45,&quot;left&quot;:9.6,&quot;top&quot;:248.9,&quot;width&quot;:939.1}"/>
</p:tagLst>
</file>

<file path=ppt/tags/tag39.xml><?xml version="1.0" encoding="utf-8"?>
<p:tagLst xmlns:p="http://schemas.openxmlformats.org/presentationml/2006/main">
  <p:tag name="KSO_WM_DIAGRAM_VIRTUALLY_FRAME" val="{&quot;height&quot;:201.45,&quot;left&quot;:9.6,&quot;top&quot;:248.9,&quot;width&quot;:939.1}"/>
</p:tagLst>
</file>

<file path=ppt/tags/tag4.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40.xml><?xml version="1.0" encoding="utf-8"?>
<p:tagLst xmlns:p="http://schemas.openxmlformats.org/presentationml/2006/main">
  <p:tag name="KSO_WM_DIAGRAM_VIRTUALLY_FRAME" val="{&quot;height&quot;:201.45,&quot;left&quot;:9.6,&quot;top&quot;:248.9,&quot;width&quot;:939.1}"/>
</p:tagLst>
</file>

<file path=ppt/tags/tag41.xml><?xml version="1.0" encoding="utf-8"?>
<p:tagLst xmlns:p="http://schemas.openxmlformats.org/presentationml/2006/main">
  <p:tag name="KSO_WM_DIAGRAM_VIRTUALLY_FRAME" val="{&quot;height&quot;:201.45,&quot;left&quot;:9.6,&quot;top&quot;:248.9,&quot;width&quot;:939.1}"/>
</p:tagLst>
</file>

<file path=ppt/tags/tag42.xml><?xml version="1.0" encoding="utf-8"?>
<p:tagLst xmlns:p="http://schemas.openxmlformats.org/presentationml/2006/main">
  <p:tag name="KSO_WM_DIAGRAM_VIRTUALLY_FRAME" val="{&quot;height&quot;:201.45,&quot;left&quot;:9.6,&quot;top&quot;:248.9,&quot;width&quot;:939.1}"/>
</p:tagLst>
</file>

<file path=ppt/tags/tag43.xml><?xml version="1.0" encoding="utf-8"?>
<p:tagLst xmlns:p="http://schemas.openxmlformats.org/presentationml/2006/main">
  <p:tag name="KSO_WM_DIAGRAM_VIRTUALLY_FRAME" val="{&quot;height&quot;:201.45,&quot;left&quot;:9.6,&quot;top&quot;:248.9,&quot;width&quot;:939.1}"/>
</p:tagLst>
</file>

<file path=ppt/tags/tag44.xml><?xml version="1.0" encoding="utf-8"?>
<p:tagLst xmlns:p="http://schemas.openxmlformats.org/presentationml/2006/main">
  <p:tag name="KSO_WM_DIAGRAM_VIRTUALLY_FRAME" val="{&quot;height&quot;:201.45,&quot;left&quot;:9.6,&quot;top&quot;:248.9,&quot;width&quot;:939.1}"/>
</p:tagLst>
</file>

<file path=ppt/tags/tag45.xml><?xml version="1.0" encoding="utf-8"?>
<p:tagLst xmlns:p="http://schemas.openxmlformats.org/presentationml/2006/main">
  <p:tag name="KSO_WM_DIAGRAM_VIRTUALLY_FRAME" val="{&quot;height&quot;:201.45,&quot;left&quot;:9.6,&quot;top&quot;:248.9,&quot;width&quot;:939.1}"/>
</p:tagLst>
</file>

<file path=ppt/tags/tag46.xml><?xml version="1.0" encoding="utf-8"?>
<p:tagLst xmlns:p="http://schemas.openxmlformats.org/presentationml/2006/main">
  <p:tag name="KSO_WM_DIAGRAM_VIRTUALLY_FRAME" val="{&quot;height&quot;:201.45,&quot;left&quot;:9.6,&quot;top&quot;:248.9,&quot;width&quot;:939.1}"/>
</p:tagLst>
</file>

<file path=ppt/tags/tag47.xml><?xml version="1.0" encoding="utf-8"?>
<p:tagLst xmlns:p="http://schemas.openxmlformats.org/presentationml/2006/main">
  <p:tag name="KSO_WM_DIAGRAM_VIRTUALLY_FRAME" val="{&quot;height&quot;:201.45,&quot;left&quot;:9.6,&quot;top&quot;:248.9,&quot;width&quot;:939.1}"/>
</p:tagLst>
</file>

<file path=ppt/tags/tag48.xml><?xml version="1.0" encoding="utf-8"?>
<p:tagLst xmlns:p="http://schemas.openxmlformats.org/presentationml/2006/main">
  <p:tag name="KSO_WM_DIAGRAM_VIRTUALLY_FRAME" val="{&quot;height&quot;:201.45,&quot;left&quot;:9.6,&quot;top&quot;:248.9,&quot;width&quot;:939.1}"/>
</p:tagLst>
</file>

<file path=ppt/tags/tag49.xml><?xml version="1.0" encoding="utf-8"?>
<p:tagLst xmlns:p="http://schemas.openxmlformats.org/presentationml/2006/main">
  <p:tag name="KSO_WM_DIAGRAM_VIRTUALLY_FRAME" val="{&quot;height&quot;:201.45,&quot;left&quot;:9.6,&quot;top&quot;:248.9,&quot;width&quot;:939.1}"/>
</p:tagLst>
</file>

<file path=ppt/tags/tag5.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50.xml><?xml version="1.0" encoding="utf-8"?>
<p:tagLst xmlns:p="http://schemas.openxmlformats.org/presentationml/2006/main">
  <p:tag name="KSO_WM_DIAGRAM_VIRTUALLY_FRAME" val="{&quot;height&quot;:201.45,&quot;left&quot;:9.6,&quot;top&quot;:248.9,&quot;width&quot;:939.1}"/>
</p:tagLst>
</file>

<file path=ppt/tags/tag51.xml><?xml version="1.0" encoding="utf-8"?>
<p:tagLst xmlns:p="http://schemas.openxmlformats.org/presentationml/2006/main">
  <p:tag name="KSO_WM_DIAGRAM_VIRTUALLY_FRAME" val="{&quot;height&quot;:201.45,&quot;left&quot;:9.6,&quot;top&quot;:248.9,&quot;width&quot;:939.1}"/>
</p:tagLst>
</file>

<file path=ppt/tags/tag52.xml><?xml version="1.0" encoding="utf-8"?>
<p:tagLst xmlns:p="http://schemas.openxmlformats.org/presentationml/2006/main">
  <p:tag name="KSO_WM_DIAGRAM_VIRTUALLY_FRAME" val="{&quot;height&quot;:201.45,&quot;left&quot;:9.6,&quot;top&quot;:248.9,&quot;width&quot;:939.1}"/>
</p:tagLst>
</file>

<file path=ppt/tags/tag53.xml><?xml version="1.0" encoding="utf-8"?>
<p:tagLst xmlns:p="http://schemas.openxmlformats.org/presentationml/2006/main">
  <p:tag name="KSO_WM_DIAGRAM_VIRTUALLY_FRAME" val="{&quot;height&quot;:201.45,&quot;left&quot;:9.6,&quot;top&quot;:248.9,&quot;width&quot;:939.1}"/>
</p:tagLst>
</file>

<file path=ppt/tags/tag54.xml><?xml version="1.0" encoding="utf-8"?>
<p:tagLst xmlns:p="http://schemas.openxmlformats.org/presentationml/2006/main">
  <p:tag name="KSO_WM_DIAGRAM_VIRTUALLY_FRAME" val="{&quot;height&quot;:201.45,&quot;left&quot;:9.6,&quot;top&quot;:248.9,&quot;width&quot;:939.1}"/>
</p:tagLst>
</file>

<file path=ppt/tags/tag55.xml><?xml version="1.0" encoding="utf-8"?>
<p:tagLst xmlns:p="http://schemas.openxmlformats.org/presentationml/2006/main">
  <p:tag name="KSO_WM_DIAGRAM_VIRTUALLY_FRAME" val="{&quot;height&quot;:201.45,&quot;left&quot;:9.6,&quot;top&quot;:248.9,&quot;width&quot;:939.1}"/>
</p:tagLst>
</file>

<file path=ppt/tags/tag56.xml><?xml version="1.0" encoding="utf-8"?>
<p:tagLst xmlns:p="http://schemas.openxmlformats.org/presentationml/2006/main">
  <p:tag name="KSO_WM_UNIT_PLACING_PICTURE_USER_VIEWPORT" val="{&quot;height&quot;:6660,&quot;width&quot;:439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786_1*i*1"/>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VALUE" val="1342*146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4786_1*d*1"/>
  <p:tag name="KSO_WM_TEMPLATE_CATEGORY" val="custom"/>
  <p:tag name="KSO_WM_TEMPLATE_INDEX" val="20234786"/>
  <p:tag name="KSO_WM_UNIT_LAYERLEVEL" val="1"/>
  <p:tag name="KSO_WM_TAG_VERSION" val="3.0"/>
  <p:tag name="KSO_WM_BEAUTIFY_FLAG" val="#wm#"/>
  <p:tag name="KSO_WM_UNIT_PICTURE_SUBTYPE" val="b"/>
  <p:tag name="KSO_WM_UNIT_FILL_FORE_SCHEMECOLOR_INDEX" val="5"/>
  <p:tag name="KSO_WM_UNIT_FILL_TYPE" val="1"/>
  <p:tag name="KSO_WM_UNIT_SHADOW_SCHEMECOLOR_INDEX" val="5"/>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154_1*i*1"/>
  <p:tag name="KSO_WM_TEMPLATE_CATEGORY" val="custom"/>
  <p:tag name="KSO_WM_TEMPLATE_INDEX" val="20233154"/>
  <p:tag name="KSO_WM_UNIT_LAYERLEVEL" val="1"/>
  <p:tag name="KSO_WM_TAG_VERSION" val="3.0"/>
  <p:tag name="KSO_WM_BEAUTIFY_FLAG" val="#wm#"/>
</p:tagLst>
</file>

<file path=ppt/tags/tag6.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154_1*i*2"/>
  <p:tag name="KSO_WM_TEMPLATE_CATEGORY" val="custom"/>
  <p:tag name="KSO_WM_TEMPLATE_INDEX" val="20233154"/>
  <p:tag name="KSO_WM_UNIT_LAYERLEVEL" val="1"/>
  <p:tag name="KSO_WM_TAG_VERSION" val="3.0"/>
  <p:tag name="KSO_WM_BEAUTIFY_FLAG" val="#wm#"/>
</p:tagLst>
</file>

<file path=ppt/tags/tag61.xml><?xml version="1.0" encoding="utf-8"?>
<p:tagLst xmlns:p="http://schemas.openxmlformats.org/presentationml/2006/main">
  <p:tag name="KSO_WM_UNIT_VALUE" val="1445*1445"/>
  <p:tag name="KSO_WM_UNIT_HIGHLIGHT" val="0"/>
  <p:tag name="KSO_WM_UNIT_COMPATIBLE" val="0"/>
  <p:tag name="KSO_WM_UNIT_DIAGRAM_ISNUMVISUAL" val="0"/>
  <p:tag name="KSO_WM_UNIT_DIAGRAM_ISREFERUNIT" val="0"/>
  <p:tag name="KSO_WM_UNIT_TYPE" val="d"/>
  <p:tag name="KSO_WM_UNIT_INDEX" val="1"/>
  <p:tag name="KSO_WM_UNIT_ID" val="custom20233154_1*d*1"/>
  <p:tag name="KSO_WM_TEMPLATE_CATEGORY" val="custom"/>
  <p:tag name="KSO_WM_TEMPLATE_INDEX" val="20233154"/>
  <p:tag name="KSO_WM_UNIT_LAYERLEVEL" val="1"/>
  <p:tag name="KSO_WM_TAG_VERSION" val="3.0"/>
  <p:tag name="KSO_WM_BEAUTIFY_FLAG" val="#wm#"/>
  <p:tag name="KSO_WM_UNIT_PICTURE_SUBTYPE" val="b"/>
</p:tagLst>
</file>

<file path=ppt/tags/tag62.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Lst>
</file>

<file path=ppt/tags/tag7.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8.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ags/tag9.xml><?xml version="1.0" encoding="utf-8"?>
<p:tagLst xmlns:p="http://schemas.openxmlformats.org/presentationml/2006/main">
  <p:tag name="KSO_WM_DIAGRAM_VIRTUALLY_FRAME" val="{&quot;height&quot;:206.8561417322835,&quot;left&quot;:134.33653543307088,&quot;top&quot;:239.52031496062992,&quot;width&quot;:679.5318110236221}"/>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4736</Words>
  <Application>WPS 演示</Application>
  <PresentationFormat>宽屏</PresentationFormat>
  <Paragraphs>397</Paragraphs>
  <Slides>34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Arial</vt:lpstr>
      <vt:lpstr>宋体</vt:lpstr>
      <vt:lpstr>Wingdings</vt:lpstr>
      <vt:lpstr>微软雅黑</vt:lpstr>
      <vt:lpstr>Calibri</vt:lpstr>
      <vt:lpstr>方正正纤黑简体</vt:lpstr>
      <vt:lpstr>Impact</vt:lpstr>
      <vt:lpstr>Arial Unicode MS</vt:lpstr>
      <vt:lpstr>等线</vt:lpstr>
      <vt:lpstr>方正黑体简体</vt:lpstr>
      <vt:lpstr>主题5</vt:lpstr>
      <vt:lpstr>第九章   就业权益的守护者——就业权益保障与法律知识</vt:lpstr>
      <vt:lpstr>PowerPoint 演示文稿</vt:lpstr>
      <vt:lpstr>一、大学生就业的基本权益</vt:lpstr>
      <vt:lpstr>一、大学生就业的基本权益</vt:lpstr>
      <vt:lpstr>一、大学生就业的基本权益</vt:lpstr>
      <vt:lpstr>一、大学生就业的基本权益</vt:lpstr>
      <vt:lpstr>一、大学生就业的基本权益</vt:lpstr>
      <vt:lpstr>一、大学生就业的基本权益</vt:lpstr>
      <vt:lpstr>一、大学生就业的基本权益</vt:lpstr>
      <vt:lpstr>二、大学生就业权益的自我保护</vt:lpstr>
      <vt:lpstr>PowerPoint 演示文稿</vt:lpstr>
      <vt:lpstr>一、《就业协议书》的作用</vt:lpstr>
      <vt:lpstr>二、《就业协议书》与劳动合同的区别</vt:lpstr>
      <vt:lpstr>二、《就业协议书》与劳动合同的区别</vt:lpstr>
      <vt:lpstr>三、劳动合同概述</vt:lpstr>
      <vt:lpstr>三、劳动合同概述</vt:lpstr>
      <vt:lpstr>三、劳动合同概述</vt:lpstr>
      <vt:lpstr>四、劳动合同的签订</vt:lpstr>
      <vt:lpstr>四、劳动合同的签订</vt:lpstr>
      <vt:lpstr>PowerPoint 演示文稿</vt:lpstr>
      <vt:lpstr>一、《就业协议书》争议解决办法</vt:lpstr>
      <vt:lpstr>二、劳动合同争议解决办法</vt:lpstr>
      <vt:lpstr>二、劳动合同争议解决办法</vt:lpstr>
      <vt:lpstr>二、劳动合同争议解决办法</vt:lpstr>
      <vt:lpstr>二、劳动合同争议解决办法</vt:lpstr>
      <vt:lpstr>PowerPoint 演示文稿</vt:lpstr>
      <vt:lpstr>课堂实践</vt:lpstr>
      <vt:lpstr>一、生涯发展理论</vt:lpstr>
      <vt:lpstr>四、制订行动计划并实施</vt:lpstr>
      <vt:lpstr>一、自我分析</vt:lpstr>
      <vt:lpstr>一、认识职业</vt:lpstr>
      <vt:lpstr>PowerPoint 演示文稿</vt:lpstr>
      <vt:lpstr>课堂实践</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192</cp:revision>
  <cp:lastPrinted>2019-01-09T16:00:00Z</cp:lastPrinted>
  <dcterms:created xsi:type="dcterms:W3CDTF">2019-01-09T16:00:00Z</dcterms:created>
  <dcterms:modified xsi:type="dcterms:W3CDTF">2025-03-26T04:16:11Z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2052-12.1.0.20305</vt:lpwstr>
  </property>
  <property fmtid="{D5CDD505-2E9C-101B-9397-08002B2CF9AE}" pid="4" name="ICV">
    <vt:lpwstr>EF19C35276C142C6B90EDA10E7CCDBBE_13</vt:lpwstr>
  </property>
</Properties>
</file>