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6310" r:id="rId3"/>
    <p:sldMasterId id="2147486311" r:id="rId4"/>
    <p:sldMasterId id="2147486312" r:id="rId5"/>
    <p:sldMasterId id="2147486313" r:id="rId6"/>
    <p:sldMasterId id="2147486391" r:id="rId7"/>
  </p:sldMasterIdLst>
  <p:notesMasterIdLst>
    <p:notesMasterId r:id="rId40"/>
  </p:notesMasterIdLst>
  <p:sldIdLst>
    <p:sldId id="256" r:id="rId8"/>
    <p:sldId id="711" r:id="rId9"/>
    <p:sldId id="688" r:id="rId10"/>
    <p:sldId id="689" r:id="rId11"/>
    <p:sldId id="691" r:id="rId12"/>
    <p:sldId id="692" r:id="rId13"/>
    <p:sldId id="693" r:id="rId14"/>
    <p:sldId id="694" r:id="rId15"/>
    <p:sldId id="695" r:id="rId16"/>
    <p:sldId id="696" r:id="rId17"/>
    <p:sldId id="697" r:id="rId18"/>
    <p:sldId id="698" r:id="rId19"/>
    <p:sldId id="699" r:id="rId20"/>
    <p:sldId id="700" r:id="rId21"/>
    <p:sldId id="701" r:id="rId22"/>
    <p:sldId id="702" r:id="rId23"/>
    <p:sldId id="703" r:id="rId24"/>
    <p:sldId id="704" r:id="rId25"/>
    <p:sldId id="705" r:id="rId26"/>
    <p:sldId id="706" r:id="rId27"/>
    <p:sldId id="707" r:id="rId28"/>
    <p:sldId id="641" r:id="rId29"/>
    <p:sldId id="666" r:id="rId30"/>
    <p:sldId id="647" r:id="rId31"/>
    <p:sldId id="648" r:id="rId32"/>
    <p:sldId id="712" r:id="rId33"/>
    <p:sldId id="713" r:id="rId34"/>
    <p:sldId id="714" r:id="rId35"/>
    <p:sldId id="715" r:id="rId36"/>
    <p:sldId id="716" r:id="rId37"/>
    <p:sldId id="717" r:id="rId38"/>
    <p:sldId id="602" r:id="rId39"/>
  </p:sldIdLst>
  <p:sldSz cx="9144000" cy="6858000" type="screen4x3"/>
  <p:notesSz cx="9144000" cy="6858000"/>
  <p:defaultTextStyle>
    <a:defPPr>
      <a:defRPr lang="zh-CN"/>
    </a:defPPr>
    <a:lvl1pPr algn="l" rtl="0" fontAlgn="base">
      <a:spcBef>
        <a:spcPct val="0"/>
      </a:spcBef>
      <a:spcAft>
        <a:spcPct val="0"/>
      </a:spcAft>
      <a:defRPr sz="2000" kern="1200">
        <a:solidFill>
          <a:schemeClr val="tx1"/>
        </a:solidFill>
        <a:latin typeface="Arial" charset="0"/>
        <a:ea typeface="宋体" charset="-122"/>
        <a:cs typeface="+mn-cs"/>
      </a:defRPr>
    </a:lvl1pPr>
    <a:lvl2pPr marL="457200" algn="l" rtl="0" fontAlgn="base">
      <a:spcBef>
        <a:spcPct val="0"/>
      </a:spcBef>
      <a:spcAft>
        <a:spcPct val="0"/>
      </a:spcAft>
      <a:defRPr sz="2000" kern="1200">
        <a:solidFill>
          <a:schemeClr val="tx1"/>
        </a:solidFill>
        <a:latin typeface="Arial" charset="0"/>
        <a:ea typeface="宋体" charset="-122"/>
        <a:cs typeface="+mn-cs"/>
      </a:defRPr>
    </a:lvl2pPr>
    <a:lvl3pPr marL="914400" algn="l" rtl="0" fontAlgn="base">
      <a:spcBef>
        <a:spcPct val="0"/>
      </a:spcBef>
      <a:spcAft>
        <a:spcPct val="0"/>
      </a:spcAft>
      <a:defRPr sz="2000" kern="1200">
        <a:solidFill>
          <a:schemeClr val="tx1"/>
        </a:solidFill>
        <a:latin typeface="Arial" charset="0"/>
        <a:ea typeface="宋体" charset="-122"/>
        <a:cs typeface="+mn-cs"/>
      </a:defRPr>
    </a:lvl3pPr>
    <a:lvl4pPr marL="1371600" algn="l" rtl="0" fontAlgn="base">
      <a:spcBef>
        <a:spcPct val="0"/>
      </a:spcBef>
      <a:spcAft>
        <a:spcPct val="0"/>
      </a:spcAft>
      <a:defRPr sz="2000" kern="1200">
        <a:solidFill>
          <a:schemeClr val="tx1"/>
        </a:solidFill>
        <a:latin typeface="Arial" charset="0"/>
        <a:ea typeface="宋体" charset="-122"/>
        <a:cs typeface="+mn-cs"/>
      </a:defRPr>
    </a:lvl4pPr>
    <a:lvl5pPr marL="1828800" algn="l" rtl="0" fontAlgn="base">
      <a:spcBef>
        <a:spcPct val="0"/>
      </a:spcBef>
      <a:spcAft>
        <a:spcPct val="0"/>
      </a:spcAft>
      <a:defRPr sz="2000" kern="1200">
        <a:solidFill>
          <a:schemeClr val="tx1"/>
        </a:solidFill>
        <a:latin typeface="Arial" charset="0"/>
        <a:ea typeface="宋体" charset="-122"/>
        <a:cs typeface="+mn-cs"/>
      </a:defRPr>
    </a:lvl5pPr>
    <a:lvl6pPr marL="2286000" algn="l" defTabSz="914400" rtl="0" eaLnBrk="1" latinLnBrk="0" hangingPunct="1">
      <a:defRPr sz="2000" kern="1200">
        <a:solidFill>
          <a:schemeClr val="tx1"/>
        </a:solidFill>
        <a:latin typeface="Arial" charset="0"/>
        <a:ea typeface="宋体" charset="-122"/>
        <a:cs typeface="+mn-cs"/>
      </a:defRPr>
    </a:lvl6pPr>
    <a:lvl7pPr marL="2743200" algn="l" defTabSz="914400" rtl="0" eaLnBrk="1" latinLnBrk="0" hangingPunct="1">
      <a:defRPr sz="2000" kern="1200">
        <a:solidFill>
          <a:schemeClr val="tx1"/>
        </a:solidFill>
        <a:latin typeface="Arial" charset="0"/>
        <a:ea typeface="宋体" charset="-122"/>
        <a:cs typeface="+mn-cs"/>
      </a:defRPr>
    </a:lvl7pPr>
    <a:lvl8pPr marL="3200400" algn="l" defTabSz="914400" rtl="0" eaLnBrk="1" latinLnBrk="0" hangingPunct="1">
      <a:defRPr sz="2000" kern="1200">
        <a:solidFill>
          <a:schemeClr val="tx1"/>
        </a:solidFill>
        <a:latin typeface="Arial" charset="0"/>
        <a:ea typeface="宋体" charset="-122"/>
        <a:cs typeface="+mn-cs"/>
      </a:defRPr>
    </a:lvl8pPr>
    <a:lvl9pPr marL="3657600" algn="l" defTabSz="914400" rtl="0" eaLnBrk="1" latinLnBrk="0" hangingPunct="1">
      <a:defRPr sz="2000"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08" autoAdjust="0"/>
    <p:restoredTop sz="85782" autoAdjust="0"/>
  </p:normalViewPr>
  <p:slideViewPr>
    <p:cSldViewPr>
      <p:cViewPr>
        <p:scale>
          <a:sx n="110" d="100"/>
          <a:sy n="110" d="100"/>
        </p:scale>
        <p:origin x="50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页眉占位符 1"/>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Calibri" pitchFamily="34" charset="0"/>
                <a:ea typeface="宋体" pitchFamily="2" charset="-122"/>
              </a:defRPr>
            </a:lvl1pPr>
          </a:lstStyle>
          <a:p>
            <a:pPr>
              <a:defRPr/>
            </a:pPr>
            <a:endParaRPr lang="zh-CN" altLang="en-US"/>
          </a:p>
        </p:txBody>
      </p:sp>
      <p:sp>
        <p:nvSpPr>
          <p:cNvPr id="10243" name="日期占位符 2"/>
          <p:cNvSpPr>
            <a:spLocks noGrp="1" noChangeArrowheads="1"/>
          </p:cNvSpPr>
          <p:nvPr>
            <p:ph type="dt" idx="1"/>
          </p:nvPr>
        </p:nvSpPr>
        <p:spPr bwMode="auto">
          <a:xfrm>
            <a:off x="5180013"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Calibri" pitchFamily="34" charset="0"/>
                <a:ea typeface="宋体" pitchFamily="2" charset="-122"/>
              </a:defRPr>
            </a:lvl1pPr>
          </a:lstStyle>
          <a:p>
            <a:pPr>
              <a:defRPr/>
            </a:pPr>
            <a:fld id="{51E518D3-F6CC-4701-889B-713BC9E3BA68}" type="datetimeFigureOut">
              <a:rPr lang="zh-CN" altLang="en-US"/>
              <a:pPr>
                <a:defRPr/>
              </a:pPr>
              <a:t>2018-6-18</a:t>
            </a:fld>
            <a:endParaRPr lang="zh-CN" altLang="en-US"/>
          </a:p>
        </p:txBody>
      </p:sp>
      <p:sp>
        <p:nvSpPr>
          <p:cNvPr id="87044" name="幻灯片图像占位符 3"/>
          <p:cNvSpPr>
            <a:spLocks noGrp="1" noRot="1" noChangeAspect="1" noChangeArrowheads="1"/>
          </p:cNvSpPr>
          <p:nvPr>
            <p:ph type="sldImg" idx="2"/>
          </p:nvPr>
        </p:nvSpPr>
        <p:spPr bwMode="auto">
          <a:xfrm>
            <a:off x="2857500" y="514350"/>
            <a:ext cx="3429000" cy="2571750"/>
          </a:xfrm>
          <a:prstGeom prst="rect">
            <a:avLst/>
          </a:prstGeom>
          <a:noFill/>
          <a:ln w="9525">
            <a:noFill/>
            <a:miter lim="800000"/>
            <a:headEnd/>
            <a:tailEnd/>
          </a:ln>
        </p:spPr>
      </p:sp>
      <p:sp>
        <p:nvSpPr>
          <p:cNvPr id="10245" name="备注占位符 4"/>
          <p:cNvSpPr>
            <a:spLocks noGrp="1" noChangeArrowheads="1"/>
          </p:cNvSpPr>
          <p:nvPr>
            <p:ph type="body" sz="quarter" idx="3"/>
          </p:nvPr>
        </p:nvSpPr>
        <p:spPr bwMode="auto">
          <a:xfrm>
            <a:off x="914400" y="3257550"/>
            <a:ext cx="7315200" cy="3086100"/>
          </a:xfrm>
          <a:prstGeom prst="rect">
            <a:avLst/>
          </a:prstGeom>
          <a:noFill/>
          <a:ln w="12700"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246" name="页脚占位符 5"/>
          <p:cNvSpPr>
            <a:spLocks noGrp="1" noChangeArrowheads="1"/>
          </p:cNvSpPr>
          <p:nvPr>
            <p:ph type="ftr" sz="quarter" idx="4"/>
          </p:nvPr>
        </p:nvSpPr>
        <p:spPr bwMode="auto">
          <a:xfrm>
            <a:off x="0" y="6513513"/>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Calibri" pitchFamily="34" charset="0"/>
                <a:ea typeface="宋体" pitchFamily="2" charset="-122"/>
              </a:defRPr>
            </a:lvl1pPr>
          </a:lstStyle>
          <a:p>
            <a:pPr>
              <a:defRPr/>
            </a:pPr>
            <a:endParaRPr lang="zh-CN" altLang="en-US"/>
          </a:p>
        </p:txBody>
      </p:sp>
      <p:sp>
        <p:nvSpPr>
          <p:cNvPr id="10247" name="灯片编号占位符 6"/>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Calibri" pitchFamily="34" charset="0"/>
                <a:ea typeface="宋体" pitchFamily="2" charset="-122"/>
              </a:defRPr>
            </a:lvl1pPr>
          </a:lstStyle>
          <a:p>
            <a:pPr>
              <a:defRPr/>
            </a:pPr>
            <a:fld id="{7EF7903D-9FC4-4BFA-A3B0-97B3AED418F5}" type="slidenum">
              <a:rPr lang="zh-CN" altLang="en-US"/>
              <a:pPr>
                <a:defRPr/>
              </a:pPr>
              <a:t>‹#›</a:t>
            </a:fld>
            <a:endParaRPr lang="zh-CN" altLang="en-US"/>
          </a:p>
        </p:txBody>
      </p:sp>
    </p:spTree>
    <p:extLst>
      <p:ext uri="{BB962C8B-B14F-4D97-AF65-F5344CB8AC3E}">
        <p14:creationId xmlns="" xmlns:p14="http://schemas.microsoft.com/office/powerpoint/2010/main" val="1177392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a:ln>
            <a:solidFill>
              <a:srgbClr val="000000"/>
            </a:solidFill>
          </a:ln>
        </p:spPr>
      </p:sp>
      <p:sp>
        <p:nvSpPr>
          <p:cNvPr id="110594" name="Rectangle 3"/>
          <p:cNvSpPr>
            <a:spLocks noGrp="1"/>
          </p:cNvSpPr>
          <p:nvPr>
            <p:ph type="body" idx="1"/>
          </p:nvPr>
        </p:nvSpPr>
        <p:spPr>
          <a:noFill/>
          <a:ln w="9525"/>
        </p:spPr>
        <p:txBody>
          <a:bodyPr anchor="t"/>
          <a:lstStyle/>
          <a:p>
            <a:r>
              <a:rPr lang="zh-CN" altLang="en-US" smtClean="0">
                <a:ea typeface="宋体" charset="-122"/>
              </a:rPr>
              <a:t>学生成绩报告网站的第一部分：考生的分数和在特定考生群体中所处的位置。</a:t>
            </a:r>
          </a:p>
          <a:p>
            <a:r>
              <a:rPr lang="zh-CN" altLang="en-US" smtClean="0">
                <a:ea typeface="宋体" charset="-122"/>
              </a:rPr>
              <a:t>这是考试的核心信息，实现高考最主要的功能。</a:t>
            </a:r>
          </a:p>
          <a:p>
            <a:endParaRPr lang="zh-CN" altLang="en-US" smtClean="0">
              <a:ea typeface="宋体" charset="-122"/>
            </a:endParaRPr>
          </a:p>
        </p:txBody>
      </p:sp>
    </p:spTree>
    <p:extLst>
      <p:ext uri="{BB962C8B-B14F-4D97-AF65-F5344CB8AC3E}">
        <p14:creationId xmlns="" xmlns:p14="http://schemas.microsoft.com/office/powerpoint/2010/main" val="15172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noTextEdit="1"/>
          </p:cNvSpPr>
          <p:nvPr>
            <p:ph type="sldImg"/>
          </p:nvPr>
        </p:nvSpPr>
        <p:spPr>
          <a:ln>
            <a:solidFill>
              <a:srgbClr val="000000"/>
            </a:solidFill>
          </a:ln>
        </p:spPr>
      </p:sp>
      <p:sp>
        <p:nvSpPr>
          <p:cNvPr id="112642" name="备注占位符 2"/>
          <p:cNvSpPr>
            <a:spLocks noGrp="1"/>
          </p:cNvSpPr>
          <p:nvPr>
            <p:ph type="body" idx="1"/>
          </p:nvPr>
        </p:nvSpPr>
        <p:spPr>
          <a:noFill/>
          <a:ln w="9525"/>
        </p:spPr>
        <p:txBody>
          <a:bodyPr anchor="t"/>
          <a:lstStyle/>
          <a:p>
            <a:endParaRPr lang="zh-CN" altLang="en-US" smtClean="0">
              <a:ea typeface="宋体" charset="-122"/>
            </a:endParaRPr>
          </a:p>
        </p:txBody>
      </p:sp>
      <p:sp>
        <p:nvSpPr>
          <p:cNvPr id="112643" name="灯片编号占位符 3"/>
          <p:cNvSpPr>
            <a:spLocks noGrp="1"/>
          </p:cNvSpPr>
          <p:nvPr>
            <p:ph type="sldNum" sz="quarter" idx="5"/>
          </p:nvPr>
        </p:nvSpPr>
        <p:spPr>
          <a:noFill/>
        </p:spPr>
        <p:txBody>
          <a:bodyPr/>
          <a:lstStyle/>
          <a:p>
            <a:pPr>
              <a:buFontTx/>
              <a:buNone/>
            </a:pPr>
            <a:fld id="{B070E525-C974-4906-8012-4A9771DB5335}" type="slidenum">
              <a:rPr lang="zh-CN" altLang="en-US" smtClean="0">
                <a:ea typeface="宋体" charset="-122"/>
              </a:rPr>
              <a:pPr>
                <a:buFontTx/>
                <a:buNone/>
              </a:pPr>
              <a:t>19</a:t>
            </a:fld>
            <a:endParaRPr lang="en-US" altLang="zh-CN" smtClean="0">
              <a:ea typeface="宋体" charset="-122"/>
            </a:endParaRPr>
          </a:p>
        </p:txBody>
      </p:sp>
    </p:spTree>
    <p:extLst>
      <p:ext uri="{BB962C8B-B14F-4D97-AF65-F5344CB8AC3E}">
        <p14:creationId xmlns="" xmlns:p14="http://schemas.microsoft.com/office/powerpoint/2010/main" val="45176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noTextEdit="1"/>
          </p:cNvSpPr>
          <p:nvPr>
            <p:ph type="sldImg"/>
          </p:nvPr>
        </p:nvSpPr>
        <p:spPr>
          <a:ln>
            <a:solidFill>
              <a:srgbClr val="000000"/>
            </a:solidFill>
          </a:ln>
        </p:spPr>
      </p:sp>
      <p:sp>
        <p:nvSpPr>
          <p:cNvPr id="114690" name="备注占位符 2"/>
          <p:cNvSpPr>
            <a:spLocks noGrp="1"/>
          </p:cNvSpPr>
          <p:nvPr>
            <p:ph type="body" idx="1"/>
          </p:nvPr>
        </p:nvSpPr>
        <p:spPr>
          <a:noFill/>
          <a:ln w="9525"/>
        </p:spPr>
        <p:txBody>
          <a:bodyPr anchor="t"/>
          <a:lstStyle/>
          <a:p>
            <a:endParaRPr lang="zh-CN" altLang="en-US" smtClean="0">
              <a:ea typeface="宋体" charset="-122"/>
            </a:endParaRPr>
          </a:p>
        </p:txBody>
      </p:sp>
      <p:sp>
        <p:nvSpPr>
          <p:cNvPr id="114691" name="灯片编号占位符 3"/>
          <p:cNvSpPr>
            <a:spLocks noGrp="1"/>
          </p:cNvSpPr>
          <p:nvPr>
            <p:ph type="sldNum" sz="quarter" idx="5"/>
          </p:nvPr>
        </p:nvSpPr>
        <p:spPr>
          <a:noFill/>
        </p:spPr>
        <p:txBody>
          <a:bodyPr/>
          <a:lstStyle/>
          <a:p>
            <a:pPr>
              <a:buFontTx/>
              <a:buNone/>
            </a:pPr>
            <a:fld id="{DD9EA2D8-C170-4FEF-9A5B-1DFC33A2F0EE}" type="slidenum">
              <a:rPr lang="zh-CN" altLang="en-US" smtClean="0">
                <a:ea typeface="宋体" charset="-122"/>
              </a:rPr>
              <a:pPr>
                <a:buFontTx/>
                <a:buNone/>
              </a:pPr>
              <a:t>20</a:t>
            </a:fld>
            <a:endParaRPr lang="en-US" altLang="zh-CN" smtClean="0">
              <a:ea typeface="宋体" charset="-122"/>
            </a:endParaRPr>
          </a:p>
        </p:txBody>
      </p:sp>
    </p:spTree>
    <p:extLst>
      <p:ext uri="{BB962C8B-B14F-4D97-AF65-F5344CB8AC3E}">
        <p14:creationId xmlns="" xmlns:p14="http://schemas.microsoft.com/office/powerpoint/2010/main" val="140784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noTextEdit="1"/>
          </p:cNvSpPr>
          <p:nvPr>
            <p:ph type="sldImg"/>
          </p:nvPr>
        </p:nvSpPr>
        <p:spPr>
          <a:ln>
            <a:solidFill>
              <a:srgbClr val="000000"/>
            </a:solidFill>
          </a:ln>
        </p:spPr>
      </p:sp>
      <p:sp>
        <p:nvSpPr>
          <p:cNvPr id="116738" name="备注占位符 2"/>
          <p:cNvSpPr>
            <a:spLocks noGrp="1"/>
          </p:cNvSpPr>
          <p:nvPr>
            <p:ph type="body" idx="1"/>
          </p:nvPr>
        </p:nvSpPr>
        <p:spPr>
          <a:noFill/>
          <a:ln w="9525"/>
        </p:spPr>
        <p:txBody>
          <a:bodyPr anchor="t"/>
          <a:lstStyle/>
          <a:p>
            <a:endParaRPr lang="zh-CN" altLang="en-US" smtClean="0">
              <a:ea typeface="宋体" charset="-122"/>
            </a:endParaRPr>
          </a:p>
        </p:txBody>
      </p:sp>
      <p:sp>
        <p:nvSpPr>
          <p:cNvPr id="116739" name="灯片编号占位符 3"/>
          <p:cNvSpPr>
            <a:spLocks noGrp="1"/>
          </p:cNvSpPr>
          <p:nvPr>
            <p:ph type="sldNum" sz="quarter" idx="5"/>
          </p:nvPr>
        </p:nvSpPr>
        <p:spPr>
          <a:noFill/>
        </p:spPr>
        <p:txBody>
          <a:bodyPr/>
          <a:lstStyle/>
          <a:p>
            <a:pPr>
              <a:buFontTx/>
              <a:buNone/>
            </a:pPr>
            <a:fld id="{09D89073-4609-47B8-B084-4CE14BF08375}" type="slidenum">
              <a:rPr lang="zh-CN" altLang="en-US" smtClean="0">
                <a:ea typeface="宋体" charset="-122"/>
              </a:rPr>
              <a:pPr>
                <a:buFontTx/>
                <a:buNone/>
              </a:pPr>
              <a:t>21</a:t>
            </a:fld>
            <a:endParaRPr lang="en-US" altLang="zh-CN" smtClean="0">
              <a:ea typeface="宋体" charset="-122"/>
            </a:endParaRPr>
          </a:p>
        </p:txBody>
      </p:sp>
    </p:spTree>
    <p:extLst>
      <p:ext uri="{BB962C8B-B14F-4D97-AF65-F5344CB8AC3E}">
        <p14:creationId xmlns="" xmlns:p14="http://schemas.microsoft.com/office/powerpoint/2010/main" val="70758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CA99DA2-27BC-49DC-BDD0-66E0BDBBFDAC}"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7B17FB-A7DA-43BF-87E5-3859F1E0F25F}" type="slidenum">
              <a:rPr lang="zh-CN" altLang="en-US"/>
              <a:pPr>
                <a:defRPr/>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CB83294-028C-4263-BC28-5E8E047A9F8E}"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414B91-8A85-42F1-A534-19778799CE16}" type="slidenum">
              <a:rPr lang="zh-CN" altLang="en-US"/>
              <a:pPr>
                <a:defRPr/>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625BEC2-850C-4BBC-A185-0EC55D1586C2}"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B9871B-204E-4F91-A8B4-DA82B358A354}" type="slidenum">
              <a:rPr lang="zh-CN" altLang="en-US"/>
              <a:pPr>
                <a:defRPr/>
              </a:pPr>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6D10D19-E85D-49CE-A7BA-9333F516235C}"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4B2E39-AE53-4A75-AFF0-85D0030F9876}" type="slidenum">
              <a:rPr lang="zh-CN" altLang="en-US"/>
              <a:pPr>
                <a:defRPr/>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62BA7EE-9197-422D-8284-6B16C2F8E74F}"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3F0C73-A62A-4FE5-B339-A845027C6F6E}" type="slidenum">
              <a:rPr lang="zh-CN" altLang="en-US"/>
              <a:pPr>
                <a:defRPr/>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42B8B594-7922-487C-B79C-00B5F5239C52}"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69B259-4D9A-4712-9037-79BA803F7053}" type="slidenum">
              <a:rPr lang="zh-CN" altLang="en-US"/>
              <a:pPr>
                <a:defRPr/>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76CB1020-E506-4A8E-A973-C935014E243C}" type="datetimeFigureOut">
              <a:rPr lang="zh-CN" altLang="en-US"/>
              <a:pPr>
                <a:defRPr/>
              </a:pPr>
              <a:t>2018-6-18</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341797-BACF-46DE-80C0-5E22680E49FF}" type="slidenum">
              <a:rPr lang="zh-CN" altLang="en-US"/>
              <a:pPr>
                <a:defRPr/>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3DD37252-8685-4FC1-94CA-69805879DB52}" type="datetimeFigureOut">
              <a:rPr lang="zh-CN" altLang="en-US"/>
              <a:pPr>
                <a:defRPr/>
              </a:pPr>
              <a:t>2018-6-18</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D113A3EA-7BF0-4E3C-A5D5-DDC0D9F2A7A7}" type="slidenum">
              <a:rPr lang="zh-CN" altLang="en-US"/>
              <a:pPr>
                <a:defRPr/>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07EA7DBA-B8D7-4348-A51A-073EAB8CFEDA}" type="datetimeFigureOut">
              <a:rPr lang="zh-CN" altLang="en-US"/>
              <a:pPr>
                <a:defRPr/>
              </a:pPr>
              <a:t>2018-6-18</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47D541FA-CF6F-4FA4-920F-BDA31067D7B5}" type="slidenum">
              <a:rPr lang="zh-CN" altLang="en-US"/>
              <a:pPr>
                <a:defRPr/>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6CF55D-9A03-4767-B4D4-A5D8257BF079}" type="datetimeFigureOut">
              <a:rPr lang="zh-CN" altLang="en-US"/>
              <a:pPr>
                <a:defRPr/>
              </a:pPr>
              <a:t>2018-6-18</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614ECDB3-19A7-4312-85A9-5692624BC714}" type="slidenum">
              <a:rPr lang="zh-CN" altLang="en-US"/>
              <a:pPr>
                <a:defRPr/>
              </a:pPr>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0CD2C013-1518-421A-AAB7-F2A6664E3E3F}" type="datetimeFigureOut">
              <a:rPr lang="zh-CN" altLang="en-US"/>
              <a:pPr>
                <a:defRPr/>
              </a:pPr>
              <a:t>2018-6-18</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1AF459-F0FB-4C0D-AC1D-84754C915757}" type="slidenum">
              <a:rPr lang="zh-CN" altLang="en-US"/>
              <a:pPr>
                <a:defRPr/>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7DD6235-4764-44CE-A641-F8A3A0B4D607}"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35FA2E-0F3A-477D-A2D0-A0218F08B216}" type="slidenum">
              <a:rPr lang="zh-CN" altLang="en-US"/>
              <a:pPr>
                <a:defRPr/>
              </a:pPr>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09F512A-E5AB-4D53-8392-41595A1CC3C3}" type="datetimeFigureOut">
              <a:rPr lang="zh-CN" altLang="en-US"/>
              <a:pPr>
                <a:defRPr/>
              </a:pPr>
              <a:t>2018-6-18</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FDD321-5E9F-4FEC-B000-835A2396009C}" type="slidenum">
              <a:rPr lang="zh-CN" altLang="en-US"/>
              <a:pPr>
                <a:defRPr/>
              </a:pPr>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78445E5-D121-4CE8-82F1-628C0C4E44EA}"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B40A75-D4A1-4D3A-A2BA-656594A7A5F9}" type="slidenum">
              <a:rPr lang="zh-CN" altLang="en-US"/>
              <a:pPr>
                <a:defRPr/>
              </a:pPr>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65EFA20-FEE1-4E37-A9EE-71F10EFFC5E8}"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7BC047-7A37-40F6-9CDD-27AFFF634540}" type="slidenum">
              <a:rPr lang="zh-CN" altLang="en-US"/>
              <a:pPr>
                <a:defRPr/>
              </a:pPr>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7D9F4B77-5C06-4BD1-9F21-310BD355F35F}"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C9D81637-313E-4981-B9D3-B44CA7E86E32}"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E2C86C45-DBDE-41AF-9D30-5BE8B1C95E9B}"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5D48BED1-8246-49C4-878B-C79D38B52AF8}"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9" name="Rectangle 6"/>
          <p:cNvSpPr>
            <a:spLocks noGrp="1" noChangeArrowheads="1"/>
          </p:cNvSpPr>
          <p:nvPr>
            <p:ph type="sldNum" sz="quarter" idx="12"/>
          </p:nvPr>
        </p:nvSpPr>
        <p:spPr>
          <a:ln/>
        </p:spPr>
        <p:txBody>
          <a:bodyPr/>
          <a:lstStyle>
            <a:lvl1pPr>
              <a:defRPr/>
            </a:lvl1pPr>
          </a:lstStyle>
          <a:p>
            <a:pPr>
              <a:defRPr/>
            </a:pPr>
            <a:fld id="{9DE442EC-C7B2-429C-A426-0C92FD692FE3}"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5" name="Rectangle 6"/>
          <p:cNvSpPr>
            <a:spLocks noGrp="1" noChangeArrowheads="1"/>
          </p:cNvSpPr>
          <p:nvPr>
            <p:ph type="sldNum" sz="quarter" idx="12"/>
          </p:nvPr>
        </p:nvSpPr>
        <p:spPr>
          <a:ln/>
        </p:spPr>
        <p:txBody>
          <a:bodyPr/>
          <a:lstStyle>
            <a:lvl1pPr>
              <a:defRPr/>
            </a:lvl1pPr>
          </a:lstStyle>
          <a:p>
            <a:pPr>
              <a:defRPr/>
            </a:pPr>
            <a:fld id="{2E46D4B0-B194-46F9-8669-FCAA1C6B1C5F}"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4" name="Rectangle 6"/>
          <p:cNvSpPr>
            <a:spLocks noGrp="1" noChangeArrowheads="1"/>
          </p:cNvSpPr>
          <p:nvPr>
            <p:ph type="sldNum" sz="quarter" idx="12"/>
          </p:nvPr>
        </p:nvSpPr>
        <p:spPr>
          <a:ln/>
        </p:spPr>
        <p:txBody>
          <a:bodyPr/>
          <a:lstStyle>
            <a:lvl1pPr>
              <a:defRPr/>
            </a:lvl1pPr>
          </a:lstStyle>
          <a:p>
            <a:pPr>
              <a:defRPr/>
            </a:pPr>
            <a:fld id="{DA17532E-F70F-431E-B74A-25067532F2C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4685A2C-D807-424C-A0AC-E59D0E1690B3}" type="datetimeFigureOut">
              <a:rPr lang="zh-CN" altLang="en-US"/>
              <a:pPr>
                <a:defRPr/>
              </a:pPr>
              <a:t>2018-6-18</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AC3F2A-73BB-48A7-B7F4-9FF6E718DA7A}" type="slidenum">
              <a:rPr lang="zh-CN" altLang="en-US"/>
              <a:pPr>
                <a:defRPr/>
              </a:pPr>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7261C574-0FE7-4553-BA8C-84FFB6CFF594}"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E75CCCF9-E6E9-46F9-91B4-794CF1FEC449}"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5FBCF01F-97A1-41A4-9C2D-F096B16F3A1B}"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7A32310-2433-40F7-8990-7273909E2F5D}"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EA3C1768-1878-4AB1-BB53-734E75211848}"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A14C5660-1437-43CF-88BE-01F4BA33F9D0}"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62081A3B-71A5-414E-86D9-CBCB829D08CE}"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5204B9CC-94BD-4C76-9B45-A074D358EA36}"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82A6A809-BE32-4C04-BBD4-B585D2A91848}"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9" name="Rectangle 6"/>
          <p:cNvSpPr>
            <a:spLocks noGrp="1" noChangeArrowheads="1"/>
          </p:cNvSpPr>
          <p:nvPr>
            <p:ph type="sldNum" sz="quarter" idx="12"/>
          </p:nvPr>
        </p:nvSpPr>
        <p:spPr>
          <a:ln/>
        </p:spPr>
        <p:txBody>
          <a:bodyPr/>
          <a:lstStyle>
            <a:lvl1pPr>
              <a:defRPr/>
            </a:lvl1pPr>
          </a:lstStyle>
          <a:p>
            <a:pPr>
              <a:defRPr/>
            </a:pPr>
            <a:fld id="{2AD159A8-6FB4-47C0-88CA-9BEF05A3AA9B}"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5" name="Rectangle 6"/>
          <p:cNvSpPr>
            <a:spLocks noGrp="1" noChangeArrowheads="1"/>
          </p:cNvSpPr>
          <p:nvPr>
            <p:ph type="sldNum" sz="quarter" idx="12"/>
          </p:nvPr>
        </p:nvSpPr>
        <p:spPr>
          <a:ln/>
        </p:spPr>
        <p:txBody>
          <a:bodyPr/>
          <a:lstStyle>
            <a:lvl1pPr>
              <a:defRPr/>
            </a:lvl1pPr>
          </a:lstStyle>
          <a:p>
            <a:pPr>
              <a:defRPr/>
            </a:pPr>
            <a:fld id="{471A7084-72D8-4BCD-AED9-F0EB816463A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5C54851D-03F8-4F59-832E-0C6224BB7448}" type="datetimeFigureOut">
              <a:rPr lang="zh-CN" altLang="en-US"/>
              <a:pPr>
                <a:defRPr/>
              </a:pPr>
              <a:t>2018-6-18</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69A2DB-0F03-46BF-B77C-1C1EC364B7C2}" type="slidenum">
              <a:rPr lang="zh-CN" altLang="en-US"/>
              <a:pPr>
                <a:defRPr/>
              </a:pPr>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4" name="Rectangle 6"/>
          <p:cNvSpPr>
            <a:spLocks noGrp="1" noChangeArrowheads="1"/>
          </p:cNvSpPr>
          <p:nvPr>
            <p:ph type="sldNum" sz="quarter" idx="12"/>
          </p:nvPr>
        </p:nvSpPr>
        <p:spPr>
          <a:ln/>
        </p:spPr>
        <p:txBody>
          <a:bodyPr/>
          <a:lstStyle>
            <a:lvl1pPr>
              <a:defRPr/>
            </a:lvl1pPr>
          </a:lstStyle>
          <a:p>
            <a:pPr>
              <a:defRPr/>
            </a:pPr>
            <a:fld id="{9463F938-8F2D-468E-8343-D8426B3A5E8C}"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BED061C5-0017-460E-B71F-30AE34A44CEA}"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A6C6AE3C-49AF-4BAE-9E3F-0358E2919275}"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6276B36E-23E5-42B5-8A7F-B346743AE2B6}"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2D25A15-0F74-473E-8286-C295F030752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C2DD9FF3-3D80-4FED-8C2A-2CCDB048B387}"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D109081B-0FF0-48D3-BA65-019DC5F230DE}"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577BFC3A-7464-459E-8762-2CA04A3148D0}"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AE01B62D-6A7D-4289-9FDC-0C1105FA7C09}"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1035D8E5-CAE6-4671-BEFD-242A7DA5F044}"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9" name="Rectangle 6"/>
          <p:cNvSpPr>
            <a:spLocks noGrp="1" noChangeArrowheads="1"/>
          </p:cNvSpPr>
          <p:nvPr>
            <p:ph type="sldNum" sz="quarter" idx="12"/>
          </p:nvPr>
        </p:nvSpPr>
        <p:spPr>
          <a:ln/>
        </p:spPr>
        <p:txBody>
          <a:bodyPr/>
          <a:lstStyle>
            <a:lvl1pPr>
              <a:defRPr/>
            </a:lvl1pPr>
          </a:lstStyle>
          <a:p>
            <a:pPr>
              <a:defRPr/>
            </a:pPr>
            <a:fld id="{747BD683-2ED3-4DB7-A7C7-01DC2DDD89A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F7FECDA0-28C8-4431-9AE8-347F436DAF5C}" type="datetimeFigureOut">
              <a:rPr lang="zh-CN" altLang="en-US"/>
              <a:pPr>
                <a:defRPr/>
              </a:pPr>
              <a:t>2018-6-18</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B88EB973-22AE-4056-8BAC-5D966070DA0F}" type="slidenum">
              <a:rPr lang="zh-CN" altLang="en-US"/>
              <a:pPr>
                <a:defRPr/>
              </a:pPr>
              <a:t>‹#›</a:t>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5" name="Rectangle 6"/>
          <p:cNvSpPr>
            <a:spLocks noGrp="1" noChangeArrowheads="1"/>
          </p:cNvSpPr>
          <p:nvPr>
            <p:ph type="sldNum" sz="quarter" idx="12"/>
          </p:nvPr>
        </p:nvSpPr>
        <p:spPr>
          <a:ln/>
        </p:spPr>
        <p:txBody>
          <a:bodyPr/>
          <a:lstStyle>
            <a:lvl1pPr>
              <a:defRPr/>
            </a:lvl1pPr>
          </a:lstStyle>
          <a:p>
            <a:pPr>
              <a:defRPr/>
            </a:pPr>
            <a:fld id="{4157BF81-E9C7-45F9-AAB4-C2A080A65510}"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4" name="Rectangle 6"/>
          <p:cNvSpPr>
            <a:spLocks noGrp="1" noChangeArrowheads="1"/>
          </p:cNvSpPr>
          <p:nvPr>
            <p:ph type="sldNum" sz="quarter" idx="12"/>
          </p:nvPr>
        </p:nvSpPr>
        <p:spPr>
          <a:ln/>
        </p:spPr>
        <p:txBody>
          <a:bodyPr/>
          <a:lstStyle>
            <a:lvl1pPr>
              <a:defRPr/>
            </a:lvl1pPr>
          </a:lstStyle>
          <a:p>
            <a:pPr>
              <a:defRPr/>
            </a:pPr>
            <a:fld id="{28BA6498-AAD8-4BE7-B0F5-8B1D7194AF80}"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DB4995E6-3F68-4C02-84FC-691C82E7DA40}"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AEDE21D5-67E2-466C-A506-0C28466C2AAD}"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6AC7B949-A212-43DC-86D3-3E9B7C813240}"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A6F4BBF-D50C-43AF-871C-7EF18CF681EF}"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B5FD8F85-0607-4993-A342-B74E68512FDF}"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07A76B40-25CD-4041-AE60-C12D81FEBED1}"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910CD46A-6DD5-452A-90FA-900536164731}"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B1DA6E60-1E17-4BCF-BB04-FD047CA0FAA3}"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F6934DA1-2E6F-438A-A0B3-935794EFC9B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73081B80-4B7C-4698-B271-F6B2B99E95D8}" type="datetimeFigureOut">
              <a:rPr lang="zh-CN" altLang="en-US"/>
              <a:pPr>
                <a:defRPr/>
              </a:pPr>
              <a:t>2018-6-18</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6B901348-56C6-46DE-B1DA-613F0A8CB5CC}" type="slidenum">
              <a:rPr lang="zh-CN" altLang="en-US"/>
              <a:pPr>
                <a:defRPr/>
              </a:pPr>
              <a:t>‹#›</a:t>
            </a:fld>
            <a:endParaRPr lang="zh-CN"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9" name="Rectangle 6"/>
          <p:cNvSpPr>
            <a:spLocks noGrp="1" noChangeArrowheads="1"/>
          </p:cNvSpPr>
          <p:nvPr>
            <p:ph type="sldNum" sz="quarter" idx="12"/>
          </p:nvPr>
        </p:nvSpPr>
        <p:spPr>
          <a:ln/>
        </p:spPr>
        <p:txBody>
          <a:bodyPr/>
          <a:lstStyle>
            <a:lvl1pPr>
              <a:defRPr/>
            </a:lvl1pPr>
          </a:lstStyle>
          <a:p>
            <a:pPr>
              <a:defRPr/>
            </a:pPr>
            <a:fld id="{8462D3CA-6143-4D38-B87F-FB373B2CDB1C}"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5" name="Rectangle 6"/>
          <p:cNvSpPr>
            <a:spLocks noGrp="1" noChangeArrowheads="1"/>
          </p:cNvSpPr>
          <p:nvPr>
            <p:ph type="sldNum" sz="quarter" idx="12"/>
          </p:nvPr>
        </p:nvSpPr>
        <p:spPr>
          <a:ln/>
        </p:spPr>
        <p:txBody>
          <a:bodyPr/>
          <a:lstStyle>
            <a:lvl1pPr>
              <a:defRPr/>
            </a:lvl1pPr>
          </a:lstStyle>
          <a:p>
            <a:pPr>
              <a:defRPr/>
            </a:pPr>
            <a:fld id="{7D72C1D6-3BB7-4575-BF7C-92FDD076E5F4}"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4" name="Rectangle 6"/>
          <p:cNvSpPr>
            <a:spLocks noGrp="1" noChangeArrowheads="1"/>
          </p:cNvSpPr>
          <p:nvPr>
            <p:ph type="sldNum" sz="quarter" idx="12"/>
          </p:nvPr>
        </p:nvSpPr>
        <p:spPr>
          <a:ln/>
        </p:spPr>
        <p:txBody>
          <a:bodyPr/>
          <a:lstStyle>
            <a:lvl1pPr>
              <a:defRPr/>
            </a:lvl1pPr>
          </a:lstStyle>
          <a:p>
            <a:pPr>
              <a:defRPr/>
            </a:pPr>
            <a:fld id="{E2021930-8D41-4354-8A53-9031282A4DEB}"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EC97301A-62EF-4887-818A-6A173394183E}"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7" name="Rectangle 6"/>
          <p:cNvSpPr>
            <a:spLocks noGrp="1" noChangeArrowheads="1"/>
          </p:cNvSpPr>
          <p:nvPr>
            <p:ph type="sldNum" sz="quarter" idx="12"/>
          </p:nvPr>
        </p:nvSpPr>
        <p:spPr>
          <a:ln/>
        </p:spPr>
        <p:txBody>
          <a:bodyPr/>
          <a:lstStyle>
            <a:lvl1pPr>
              <a:defRPr/>
            </a:lvl1pPr>
          </a:lstStyle>
          <a:p>
            <a:pPr>
              <a:defRPr/>
            </a:pPr>
            <a:fld id="{989E954A-454C-4ED4-B4AB-006F2F8381BC}"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9F5267A0-0C97-4DB9-8C2C-24D949E00DC5}"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AC09D4B-A04A-4859-8440-EFFA4C9CF296}" type="datetime1">
              <a:rPr lang="zh-CN" altLang="en-US"/>
              <a:pPr>
                <a:defRPr/>
              </a:pPr>
              <a:t>2018-6-18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PISA简介</a:t>
            </a:r>
          </a:p>
        </p:txBody>
      </p:sp>
      <p:sp>
        <p:nvSpPr>
          <p:cNvPr id="6" name="Rectangle 6"/>
          <p:cNvSpPr>
            <a:spLocks noGrp="1" noChangeArrowheads="1"/>
          </p:cNvSpPr>
          <p:nvPr>
            <p:ph type="sldNum" sz="quarter" idx="12"/>
          </p:nvPr>
        </p:nvSpPr>
        <p:spPr>
          <a:ln/>
        </p:spPr>
        <p:txBody>
          <a:bodyPr/>
          <a:lstStyle>
            <a:lvl1pPr>
              <a:defRPr/>
            </a:lvl1pPr>
          </a:lstStyle>
          <a:p>
            <a:pPr>
              <a:defRPr/>
            </a:pPr>
            <a:fld id="{D7213433-6D4A-4073-BC15-23CD10A9BDE8}"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5" name="页脚占位符 4"/>
          <p:cNvSpPr>
            <a:spLocks noGrp="1"/>
          </p:cNvSpPr>
          <p:nvPr>
            <p:ph type="ftr" sz="quarter" idx="11"/>
          </p:nvPr>
        </p:nvSpPr>
        <p:spPr/>
        <p:txBody>
          <a:bodyPr/>
          <a:lstStyle>
            <a:lvl1pPr>
              <a:defRPr/>
            </a:lvl1pPr>
          </a:lstStyle>
          <a:p>
            <a:pPr>
              <a:defRPr/>
            </a:pPr>
            <a:r>
              <a:rPr lang="en-US"/>
              <a:t>PISA简介</a:t>
            </a:r>
          </a:p>
        </p:txBody>
      </p:sp>
      <p:sp>
        <p:nvSpPr>
          <p:cNvPr id="6" name="灯片编号占位符 5"/>
          <p:cNvSpPr>
            <a:spLocks noGrp="1"/>
          </p:cNvSpPr>
          <p:nvPr>
            <p:ph type="sldNum" sz="quarter" idx="12"/>
          </p:nvPr>
        </p:nvSpPr>
        <p:spPr/>
        <p:txBody>
          <a:bodyPr/>
          <a:lstStyle>
            <a:lvl1pPr>
              <a:defRPr/>
            </a:lvl1pPr>
          </a:lstStyle>
          <a:p>
            <a:pPr>
              <a:defRPr/>
            </a:pPr>
            <a:fld id="{7FB30F7F-0E31-4632-91BE-71DBF92C720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5" name="页脚占位符 4"/>
          <p:cNvSpPr>
            <a:spLocks noGrp="1"/>
          </p:cNvSpPr>
          <p:nvPr>
            <p:ph type="ftr" sz="quarter" idx="11"/>
          </p:nvPr>
        </p:nvSpPr>
        <p:spPr/>
        <p:txBody>
          <a:bodyPr/>
          <a:lstStyle>
            <a:lvl1pPr>
              <a:defRPr/>
            </a:lvl1pPr>
          </a:lstStyle>
          <a:p>
            <a:pPr>
              <a:defRPr/>
            </a:pPr>
            <a:r>
              <a:rPr lang="en-US"/>
              <a:t>PISA简介</a:t>
            </a:r>
          </a:p>
        </p:txBody>
      </p:sp>
      <p:sp>
        <p:nvSpPr>
          <p:cNvPr id="6" name="灯片编号占位符 5"/>
          <p:cNvSpPr>
            <a:spLocks noGrp="1"/>
          </p:cNvSpPr>
          <p:nvPr>
            <p:ph type="sldNum" sz="quarter" idx="12"/>
          </p:nvPr>
        </p:nvSpPr>
        <p:spPr/>
        <p:txBody>
          <a:bodyPr/>
          <a:lstStyle>
            <a:lvl1pPr>
              <a:defRPr/>
            </a:lvl1pPr>
          </a:lstStyle>
          <a:p>
            <a:pPr>
              <a:defRPr/>
            </a:pPr>
            <a:fld id="{3055FA16-954A-4141-986B-757436F78361}"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5" name="页脚占位符 4"/>
          <p:cNvSpPr>
            <a:spLocks noGrp="1"/>
          </p:cNvSpPr>
          <p:nvPr>
            <p:ph type="ftr" sz="quarter" idx="11"/>
          </p:nvPr>
        </p:nvSpPr>
        <p:spPr/>
        <p:txBody>
          <a:bodyPr/>
          <a:lstStyle>
            <a:lvl1pPr>
              <a:defRPr/>
            </a:lvl1pPr>
          </a:lstStyle>
          <a:p>
            <a:pPr>
              <a:defRPr/>
            </a:pPr>
            <a:r>
              <a:rPr lang="en-US"/>
              <a:t>PISA简介</a:t>
            </a:r>
          </a:p>
        </p:txBody>
      </p:sp>
      <p:sp>
        <p:nvSpPr>
          <p:cNvPr id="6" name="灯片编号占位符 5"/>
          <p:cNvSpPr>
            <a:spLocks noGrp="1"/>
          </p:cNvSpPr>
          <p:nvPr>
            <p:ph type="sldNum" sz="quarter" idx="12"/>
          </p:nvPr>
        </p:nvSpPr>
        <p:spPr/>
        <p:txBody>
          <a:bodyPr/>
          <a:lstStyle>
            <a:lvl1pPr>
              <a:defRPr/>
            </a:lvl1pPr>
          </a:lstStyle>
          <a:p>
            <a:pPr>
              <a:defRPr/>
            </a:pPr>
            <a:fld id="{C46BD5F4-235E-42DE-BBE4-3BA0C5F79D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294CAF-5BB3-40C3-ABAC-52263DDBEC9A}" type="datetimeFigureOut">
              <a:rPr lang="zh-CN" altLang="en-US"/>
              <a:pPr>
                <a:defRPr/>
              </a:pPr>
              <a:t>2018-6-18</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F25311EE-88CB-4359-BEF8-87B9D93F7330}" type="slidenum">
              <a:rPr lang="zh-CN" altLang="en-US"/>
              <a:pPr>
                <a:defRPr/>
              </a:pPr>
              <a:t>‹#›</a:t>
            </a:fld>
            <a:endParaRPr lang="zh-CN"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6" name="页脚占位符 5"/>
          <p:cNvSpPr>
            <a:spLocks noGrp="1"/>
          </p:cNvSpPr>
          <p:nvPr>
            <p:ph type="ftr" sz="quarter" idx="11"/>
          </p:nvPr>
        </p:nvSpPr>
        <p:spPr/>
        <p:txBody>
          <a:bodyPr/>
          <a:lstStyle>
            <a:lvl1pPr>
              <a:defRPr/>
            </a:lvl1pPr>
          </a:lstStyle>
          <a:p>
            <a:pPr>
              <a:defRPr/>
            </a:pPr>
            <a:r>
              <a:rPr lang="en-US"/>
              <a:t>PISA简介</a:t>
            </a:r>
          </a:p>
        </p:txBody>
      </p:sp>
      <p:sp>
        <p:nvSpPr>
          <p:cNvPr id="7" name="灯片编号占位符 6"/>
          <p:cNvSpPr>
            <a:spLocks noGrp="1"/>
          </p:cNvSpPr>
          <p:nvPr>
            <p:ph type="sldNum" sz="quarter" idx="12"/>
          </p:nvPr>
        </p:nvSpPr>
        <p:spPr/>
        <p:txBody>
          <a:bodyPr/>
          <a:lstStyle>
            <a:lvl1pPr>
              <a:defRPr/>
            </a:lvl1pPr>
          </a:lstStyle>
          <a:p>
            <a:pPr>
              <a:defRPr/>
            </a:pPr>
            <a:fld id="{7EDA1C9F-456C-4FC2-BAE9-A2D650C0466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8" name="页脚占位符 7"/>
          <p:cNvSpPr>
            <a:spLocks noGrp="1"/>
          </p:cNvSpPr>
          <p:nvPr>
            <p:ph type="ftr" sz="quarter" idx="11"/>
          </p:nvPr>
        </p:nvSpPr>
        <p:spPr/>
        <p:txBody>
          <a:bodyPr/>
          <a:lstStyle>
            <a:lvl1pPr>
              <a:defRPr/>
            </a:lvl1pPr>
          </a:lstStyle>
          <a:p>
            <a:pPr>
              <a:defRPr/>
            </a:pPr>
            <a:r>
              <a:rPr lang="en-US"/>
              <a:t>PISA简介</a:t>
            </a:r>
          </a:p>
        </p:txBody>
      </p:sp>
      <p:sp>
        <p:nvSpPr>
          <p:cNvPr id="9" name="灯片编号占位符 8"/>
          <p:cNvSpPr>
            <a:spLocks noGrp="1"/>
          </p:cNvSpPr>
          <p:nvPr>
            <p:ph type="sldNum" sz="quarter" idx="12"/>
          </p:nvPr>
        </p:nvSpPr>
        <p:spPr/>
        <p:txBody>
          <a:bodyPr/>
          <a:lstStyle>
            <a:lvl1pPr>
              <a:defRPr/>
            </a:lvl1pPr>
          </a:lstStyle>
          <a:p>
            <a:pPr>
              <a:defRPr/>
            </a:pPr>
            <a:fld id="{99267E1E-CECC-451E-8858-005710156B95}"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4" name="页脚占位符 3"/>
          <p:cNvSpPr>
            <a:spLocks noGrp="1"/>
          </p:cNvSpPr>
          <p:nvPr>
            <p:ph type="ftr" sz="quarter" idx="11"/>
          </p:nvPr>
        </p:nvSpPr>
        <p:spPr/>
        <p:txBody>
          <a:bodyPr/>
          <a:lstStyle>
            <a:lvl1pPr>
              <a:defRPr/>
            </a:lvl1pPr>
          </a:lstStyle>
          <a:p>
            <a:pPr>
              <a:defRPr/>
            </a:pPr>
            <a:r>
              <a:rPr lang="en-US"/>
              <a:t>PISA简介</a:t>
            </a:r>
          </a:p>
        </p:txBody>
      </p:sp>
      <p:sp>
        <p:nvSpPr>
          <p:cNvPr id="5" name="灯片编号占位符 4"/>
          <p:cNvSpPr>
            <a:spLocks noGrp="1"/>
          </p:cNvSpPr>
          <p:nvPr>
            <p:ph type="sldNum" sz="quarter" idx="12"/>
          </p:nvPr>
        </p:nvSpPr>
        <p:spPr/>
        <p:txBody>
          <a:bodyPr/>
          <a:lstStyle>
            <a:lvl1pPr>
              <a:defRPr/>
            </a:lvl1pPr>
          </a:lstStyle>
          <a:p>
            <a:pPr>
              <a:defRPr/>
            </a:pPr>
            <a:fld id="{4ABECB28-B538-4D47-A18C-7DD179920661}"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3" name="页脚占位符 2"/>
          <p:cNvSpPr>
            <a:spLocks noGrp="1"/>
          </p:cNvSpPr>
          <p:nvPr>
            <p:ph type="ftr" sz="quarter" idx="11"/>
          </p:nvPr>
        </p:nvSpPr>
        <p:spPr/>
        <p:txBody>
          <a:bodyPr/>
          <a:lstStyle>
            <a:lvl1pPr>
              <a:defRPr/>
            </a:lvl1pPr>
          </a:lstStyle>
          <a:p>
            <a:pPr>
              <a:defRPr/>
            </a:pPr>
            <a:r>
              <a:rPr lang="en-US"/>
              <a:t>PISA简介</a:t>
            </a:r>
          </a:p>
        </p:txBody>
      </p:sp>
      <p:sp>
        <p:nvSpPr>
          <p:cNvPr id="4" name="灯片编号占位符 3"/>
          <p:cNvSpPr>
            <a:spLocks noGrp="1"/>
          </p:cNvSpPr>
          <p:nvPr>
            <p:ph type="sldNum" sz="quarter" idx="12"/>
          </p:nvPr>
        </p:nvSpPr>
        <p:spPr/>
        <p:txBody>
          <a:bodyPr/>
          <a:lstStyle>
            <a:lvl1pPr>
              <a:defRPr/>
            </a:lvl1pPr>
          </a:lstStyle>
          <a:p>
            <a:pPr>
              <a:defRPr/>
            </a:pPr>
            <a:fld id="{6B2944B8-30ED-41D9-9CB4-A315B03FF5F0}"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6" name="页脚占位符 5"/>
          <p:cNvSpPr>
            <a:spLocks noGrp="1"/>
          </p:cNvSpPr>
          <p:nvPr>
            <p:ph type="ftr" sz="quarter" idx="11"/>
          </p:nvPr>
        </p:nvSpPr>
        <p:spPr/>
        <p:txBody>
          <a:bodyPr/>
          <a:lstStyle>
            <a:lvl1pPr>
              <a:defRPr/>
            </a:lvl1pPr>
          </a:lstStyle>
          <a:p>
            <a:pPr>
              <a:defRPr/>
            </a:pPr>
            <a:r>
              <a:rPr lang="en-US"/>
              <a:t>PISA简介</a:t>
            </a:r>
          </a:p>
        </p:txBody>
      </p:sp>
      <p:sp>
        <p:nvSpPr>
          <p:cNvPr id="7" name="灯片编号占位符 6"/>
          <p:cNvSpPr>
            <a:spLocks noGrp="1"/>
          </p:cNvSpPr>
          <p:nvPr>
            <p:ph type="sldNum" sz="quarter" idx="12"/>
          </p:nvPr>
        </p:nvSpPr>
        <p:spPr/>
        <p:txBody>
          <a:bodyPr/>
          <a:lstStyle>
            <a:lvl1pPr>
              <a:defRPr/>
            </a:lvl1pPr>
          </a:lstStyle>
          <a:p>
            <a:pPr>
              <a:defRPr/>
            </a:pPr>
            <a:fld id="{C17C85E3-D3EB-4652-9123-F777FF75BC96}"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6" name="页脚占位符 5"/>
          <p:cNvSpPr>
            <a:spLocks noGrp="1"/>
          </p:cNvSpPr>
          <p:nvPr>
            <p:ph type="ftr" sz="quarter" idx="11"/>
          </p:nvPr>
        </p:nvSpPr>
        <p:spPr/>
        <p:txBody>
          <a:bodyPr/>
          <a:lstStyle>
            <a:lvl1pPr>
              <a:defRPr/>
            </a:lvl1pPr>
          </a:lstStyle>
          <a:p>
            <a:pPr>
              <a:defRPr/>
            </a:pPr>
            <a:r>
              <a:rPr lang="en-US"/>
              <a:t>PISA简介</a:t>
            </a:r>
          </a:p>
        </p:txBody>
      </p:sp>
      <p:sp>
        <p:nvSpPr>
          <p:cNvPr id="7" name="灯片编号占位符 6"/>
          <p:cNvSpPr>
            <a:spLocks noGrp="1"/>
          </p:cNvSpPr>
          <p:nvPr>
            <p:ph type="sldNum" sz="quarter" idx="12"/>
          </p:nvPr>
        </p:nvSpPr>
        <p:spPr/>
        <p:txBody>
          <a:bodyPr/>
          <a:lstStyle>
            <a:lvl1pPr>
              <a:defRPr/>
            </a:lvl1pPr>
          </a:lstStyle>
          <a:p>
            <a:pPr>
              <a:defRPr/>
            </a:pPr>
            <a:fld id="{42E7DC7E-D431-409F-ABA8-057B249F8914}"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5" name="页脚占位符 4"/>
          <p:cNvSpPr>
            <a:spLocks noGrp="1"/>
          </p:cNvSpPr>
          <p:nvPr>
            <p:ph type="ftr" sz="quarter" idx="11"/>
          </p:nvPr>
        </p:nvSpPr>
        <p:spPr/>
        <p:txBody>
          <a:bodyPr/>
          <a:lstStyle>
            <a:lvl1pPr>
              <a:defRPr/>
            </a:lvl1pPr>
          </a:lstStyle>
          <a:p>
            <a:pPr>
              <a:defRPr/>
            </a:pPr>
            <a:r>
              <a:rPr lang="en-US"/>
              <a:t>PISA简介</a:t>
            </a:r>
          </a:p>
        </p:txBody>
      </p:sp>
      <p:sp>
        <p:nvSpPr>
          <p:cNvPr id="6" name="灯片编号占位符 5"/>
          <p:cNvSpPr>
            <a:spLocks noGrp="1"/>
          </p:cNvSpPr>
          <p:nvPr>
            <p:ph type="sldNum" sz="quarter" idx="12"/>
          </p:nvPr>
        </p:nvSpPr>
        <p:spPr/>
        <p:txBody>
          <a:bodyPr/>
          <a:lstStyle>
            <a:lvl1pPr>
              <a:defRPr/>
            </a:lvl1pPr>
          </a:lstStyle>
          <a:p>
            <a:pPr>
              <a:defRPr/>
            </a:pPr>
            <a:fld id="{D9C00647-8000-444B-A019-AF4E33022B39}"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A6F4BBF-D50C-43AF-871C-7EF18CF681EF}" type="datetime1">
              <a:rPr lang="zh-CN" altLang="en-US"/>
              <a:pPr>
                <a:defRPr/>
              </a:pPr>
              <a:t>2018-6-18</a:t>
            </a:fld>
            <a:endParaRPr lang="en-US"/>
          </a:p>
        </p:txBody>
      </p:sp>
      <p:sp>
        <p:nvSpPr>
          <p:cNvPr id="5" name="页脚占位符 4"/>
          <p:cNvSpPr>
            <a:spLocks noGrp="1"/>
          </p:cNvSpPr>
          <p:nvPr>
            <p:ph type="ftr" sz="quarter" idx="11"/>
          </p:nvPr>
        </p:nvSpPr>
        <p:spPr/>
        <p:txBody>
          <a:bodyPr/>
          <a:lstStyle>
            <a:lvl1pPr>
              <a:defRPr/>
            </a:lvl1pPr>
          </a:lstStyle>
          <a:p>
            <a:pPr>
              <a:defRPr/>
            </a:pPr>
            <a:r>
              <a:rPr lang="en-US"/>
              <a:t>PISA简介</a:t>
            </a:r>
          </a:p>
        </p:txBody>
      </p:sp>
      <p:sp>
        <p:nvSpPr>
          <p:cNvPr id="6" name="灯片编号占位符 5"/>
          <p:cNvSpPr>
            <a:spLocks noGrp="1"/>
          </p:cNvSpPr>
          <p:nvPr>
            <p:ph type="sldNum" sz="quarter" idx="12"/>
          </p:nvPr>
        </p:nvSpPr>
        <p:spPr/>
        <p:txBody>
          <a:bodyPr/>
          <a:lstStyle>
            <a:lvl1pPr>
              <a:defRPr/>
            </a:lvl1pPr>
          </a:lstStyle>
          <a:p>
            <a:pPr>
              <a:defRPr/>
            </a:pPr>
            <a:fld id="{674E2994-F8EE-492A-B5AE-CCB9CE7BA0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D9F17F92-8EFA-470A-8737-6193A83C9F25}" type="datetimeFigureOut">
              <a:rPr lang="zh-CN" altLang="en-US"/>
              <a:pPr>
                <a:defRPr/>
              </a:pPr>
              <a:t>2018-6-18</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FC44FA-35EC-4B64-A8F5-7D5018C3E3F0}" type="slidenum">
              <a:rPr lang="zh-CN" altLang="en-US"/>
              <a:pPr>
                <a:defRPr/>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3D4AA224-5255-4305-8A94-DA387269BE03}" type="datetimeFigureOut">
              <a:rPr lang="zh-CN" altLang="en-US"/>
              <a:pPr>
                <a:defRPr/>
              </a:pPr>
              <a:t>2018-6-18</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14F54D-3669-4D2A-AD73-846C0C4F2955}" type="slidenum">
              <a:rPr lang="zh-CN" altLang="en-US"/>
              <a:pPr>
                <a:defRPr/>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fld id="{F360E9B4-4596-4DA3-8417-2871C4C9A49C}" type="datetimeFigureOut">
              <a:rPr lang="zh-CN" altLang="en-US"/>
              <a:pPr>
                <a:defRPr/>
              </a:pPr>
              <a:t>2018-6-18</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C65B7F30-67BB-45D4-97CF-9566A9E5222E}" type="slidenum">
              <a:rPr lang="zh-CN" altLang="en-US"/>
              <a:pPr>
                <a:defRPr/>
              </a:pPr>
              <a:t>‹#›</a:t>
            </a:fld>
            <a:endParaRPr lang="zh-CN" altLang="en-US"/>
          </a:p>
        </p:txBody>
      </p:sp>
      <p:pic>
        <p:nvPicPr>
          <p:cNvPr id="1031" name="Picture 7" descr="A6"/>
          <p:cNvPicPr>
            <a:picLocks noChangeAspect="1" noChangeArrowheads="1"/>
          </p:cNvPicPr>
          <p:nvPr/>
        </p:nvPicPr>
        <p:blipFill>
          <a:blip r:embed="rId13"/>
          <a:srcRect/>
          <a:stretch>
            <a:fillRect/>
          </a:stretch>
        </p:blipFill>
        <p:spPr bwMode="auto">
          <a:xfrm>
            <a:off x="0" y="0"/>
            <a:ext cx="9201150" cy="68992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403" r:id="rId1"/>
    <p:sldLayoutId id="2147486404" r:id="rId2"/>
    <p:sldLayoutId id="2147486405" r:id="rId3"/>
    <p:sldLayoutId id="2147486406" r:id="rId4"/>
    <p:sldLayoutId id="2147486407" r:id="rId5"/>
    <p:sldLayoutId id="2147486408" r:id="rId6"/>
    <p:sldLayoutId id="2147486409" r:id="rId7"/>
    <p:sldLayoutId id="2147486410" r:id="rId8"/>
    <p:sldLayoutId id="2147486411" r:id="rId9"/>
    <p:sldLayoutId id="2147486412" r:id="rId10"/>
    <p:sldLayoutId id="214748641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fld id="{934A8883-0691-4363-B680-6ACC496056A8}" type="datetimeFigureOut">
              <a:rPr lang="zh-CN" altLang="en-US"/>
              <a:pPr>
                <a:defRPr/>
              </a:pPr>
              <a:t>2018-6-18</a:t>
            </a:fld>
            <a:endParaRPr lang="zh-CN" alt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11C4E6B3-7033-4EDF-85ED-24C40D99706C}" type="slidenum">
              <a:rPr lang="zh-CN" altLang="en-US"/>
              <a:pPr>
                <a:defRPr/>
              </a:pPr>
              <a:t>‹#›</a:t>
            </a:fld>
            <a:endParaRPr lang="zh-CN" altLang="en-US"/>
          </a:p>
        </p:txBody>
      </p:sp>
      <p:pic>
        <p:nvPicPr>
          <p:cNvPr id="13319" name="Picture 7" descr="A6"/>
          <p:cNvPicPr>
            <a:picLocks noChangeAspect="1" noChangeArrowheads="1"/>
          </p:cNvPicPr>
          <p:nvPr/>
        </p:nvPicPr>
        <p:blipFill>
          <a:blip r:embed="rId13"/>
          <a:srcRect/>
          <a:stretch>
            <a:fillRect/>
          </a:stretch>
        </p:blipFill>
        <p:spPr bwMode="auto">
          <a:xfrm>
            <a:off x="0" y="0"/>
            <a:ext cx="9201150" cy="68992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414" r:id="rId1"/>
    <p:sldLayoutId id="2147486415" r:id="rId2"/>
    <p:sldLayoutId id="2147486416" r:id="rId3"/>
    <p:sldLayoutId id="2147486417" r:id="rId4"/>
    <p:sldLayoutId id="2147486418" r:id="rId5"/>
    <p:sldLayoutId id="2147486419" r:id="rId6"/>
    <p:sldLayoutId id="2147486420" r:id="rId7"/>
    <p:sldLayoutId id="2147486421" r:id="rId8"/>
    <p:sldLayoutId id="2147486422" r:id="rId9"/>
    <p:sldLayoutId id="2147486423" r:id="rId10"/>
    <p:sldLayoutId id="214748642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5602" name="Picture 7" descr="A6"/>
          <p:cNvPicPr>
            <a:picLocks noChangeAspect="1" noChangeArrowheads="1"/>
          </p:cNvPicPr>
          <p:nvPr/>
        </p:nvPicPr>
        <p:blipFill>
          <a:blip r:embed="rId13"/>
          <a:srcRect/>
          <a:stretch>
            <a:fillRect/>
          </a:stretch>
        </p:blipFill>
        <p:spPr bwMode="auto">
          <a:xfrm>
            <a:off x="0" y="0"/>
            <a:ext cx="9201150" cy="6899275"/>
          </a:xfrm>
          <a:prstGeom prst="rect">
            <a:avLst/>
          </a:prstGeom>
          <a:noFill/>
          <a:ln w="9525">
            <a:noFill/>
            <a:miter lim="800000"/>
            <a:headEnd/>
            <a:tailEnd/>
          </a:ln>
        </p:spPr>
      </p:pic>
      <p:sp>
        <p:nvSpPr>
          <p:cNvPr id="2560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560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1"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fld id="{67A32310-2433-40F7-8990-7273909E2F5D}" type="datetime1">
              <a:rPr lang="zh-CN" altLang="en-US"/>
              <a:pPr>
                <a:defRPr/>
              </a:pPr>
              <a:t>2018-6-18</a:t>
            </a:fld>
            <a:endParaRPr lang="en-US"/>
          </a:p>
        </p:txBody>
      </p:sp>
      <p:sp>
        <p:nvSpPr>
          <p:cNvPr id="410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r>
              <a:rPr lang="en-US"/>
              <a:t>PISA简介</a:t>
            </a:r>
          </a:p>
        </p:txBody>
      </p:sp>
      <p:sp>
        <p:nvSpPr>
          <p:cNvPr id="4103"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05F7D643-91FB-4319-8552-7A2FE520FFF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7890" name="Picture 7" descr="A6"/>
          <p:cNvPicPr>
            <a:picLocks noChangeAspect="1" noChangeArrowheads="1"/>
          </p:cNvPicPr>
          <p:nvPr/>
        </p:nvPicPr>
        <p:blipFill>
          <a:blip r:embed="rId13"/>
          <a:srcRect/>
          <a:stretch>
            <a:fillRect/>
          </a:stretch>
        </p:blipFill>
        <p:spPr bwMode="auto">
          <a:xfrm>
            <a:off x="0" y="0"/>
            <a:ext cx="9201150" cy="6899275"/>
          </a:xfrm>
          <a:prstGeom prst="rect">
            <a:avLst/>
          </a:prstGeom>
          <a:noFill/>
          <a:ln w="9525">
            <a:noFill/>
            <a:miter lim="800000"/>
            <a:headEnd/>
            <a:tailEnd/>
          </a:ln>
        </p:spPr>
      </p:pic>
      <p:sp>
        <p:nvSpPr>
          <p:cNvPr id="3789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789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5"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fld id="{02D25A15-0F74-473E-8286-C295F0307526}" type="datetime1">
              <a:rPr lang="zh-CN" altLang="en-US"/>
              <a:pPr>
                <a:defRPr/>
              </a:pPr>
              <a:t>2018-6-18</a:t>
            </a:fld>
            <a:endParaRPr lang="en-US"/>
          </a:p>
        </p:txBody>
      </p:sp>
      <p:sp>
        <p:nvSpPr>
          <p:cNvPr id="5126"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r>
              <a:rPr lang="en-US"/>
              <a:t>PISA简介</a:t>
            </a:r>
          </a:p>
        </p:txBody>
      </p:sp>
      <p:sp>
        <p:nvSpPr>
          <p:cNvPr id="5127"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811B309D-75E1-4B1A-A6F6-56C0828B4FB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36" r:id="rId1"/>
    <p:sldLayoutId id="2147486437" r:id="rId2"/>
    <p:sldLayoutId id="2147486438" r:id="rId3"/>
    <p:sldLayoutId id="2147486439" r:id="rId4"/>
    <p:sldLayoutId id="2147486440" r:id="rId5"/>
    <p:sldLayoutId id="2147486441" r:id="rId6"/>
    <p:sldLayoutId id="2147486442" r:id="rId7"/>
    <p:sldLayoutId id="2147486443" r:id="rId8"/>
    <p:sldLayoutId id="2147486444" r:id="rId9"/>
    <p:sldLayoutId id="2147486445" r:id="rId10"/>
    <p:sldLayoutId id="2147486446"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50178" name="Picture 7" descr="A6"/>
          <p:cNvPicPr>
            <a:picLocks noChangeAspect="1" noChangeArrowheads="1"/>
          </p:cNvPicPr>
          <p:nvPr/>
        </p:nvPicPr>
        <p:blipFill>
          <a:blip r:embed="rId13"/>
          <a:srcRect/>
          <a:stretch>
            <a:fillRect/>
          </a:stretch>
        </p:blipFill>
        <p:spPr bwMode="auto">
          <a:xfrm>
            <a:off x="0" y="0"/>
            <a:ext cx="9201150" cy="6899275"/>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018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49"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fld id="{7A6F4BBF-D50C-43AF-871C-7EF18CF681EF}" type="datetime1">
              <a:rPr lang="zh-CN" altLang="en-US"/>
              <a:pPr>
                <a:defRPr/>
              </a:pPr>
              <a:t>2018-6-18</a:t>
            </a:fld>
            <a:endParaRPr lang="en-US"/>
          </a:p>
        </p:txBody>
      </p:sp>
      <p:sp>
        <p:nvSpPr>
          <p:cNvPr id="6150"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r>
              <a:rPr lang="en-US"/>
              <a:t>PISA简介</a:t>
            </a:r>
          </a:p>
        </p:txBody>
      </p:sp>
      <p:sp>
        <p:nvSpPr>
          <p:cNvPr id="6151"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B9DDE86E-2875-451F-A990-8E4E9AFB33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47" r:id="rId1"/>
    <p:sldLayoutId id="2147486448" r:id="rId2"/>
    <p:sldLayoutId id="2147486449" r:id="rId3"/>
    <p:sldLayoutId id="2147486450" r:id="rId4"/>
    <p:sldLayoutId id="2147486451" r:id="rId5"/>
    <p:sldLayoutId id="2147486452" r:id="rId6"/>
    <p:sldLayoutId id="2147486453" r:id="rId7"/>
    <p:sldLayoutId id="2147486454" r:id="rId8"/>
    <p:sldLayoutId id="2147486455" r:id="rId9"/>
    <p:sldLayoutId id="2147486456" r:id="rId10"/>
    <p:sldLayoutId id="214748645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2466" name="Picture 7" descr="A6"/>
          <p:cNvPicPr>
            <a:picLocks noChangeAspect="1" noChangeArrowheads="1"/>
          </p:cNvPicPr>
          <p:nvPr/>
        </p:nvPicPr>
        <p:blipFill>
          <a:blip r:embed="rId13"/>
          <a:srcRect/>
          <a:stretch>
            <a:fillRect/>
          </a:stretch>
        </p:blipFill>
        <p:spPr bwMode="auto">
          <a:xfrm>
            <a:off x="0" y="0"/>
            <a:ext cx="9201150" cy="6899275"/>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246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fld id="{6AC09D4B-A04A-4859-8440-EFFA4C9CF296}" type="datetime1">
              <a:rPr lang="zh-CN" altLang="en-US"/>
              <a:pPr>
                <a:defRPr/>
              </a:pPr>
              <a:t>2018-6-18</a:t>
            </a:fld>
            <a:endParaRPr lang="en-US"/>
          </a:p>
        </p:txBody>
      </p:sp>
      <p:sp>
        <p:nvSpPr>
          <p:cNvPr id="7174"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r>
              <a:rPr lang="en-US"/>
              <a:t>PISA简介</a:t>
            </a:r>
          </a:p>
        </p:txBody>
      </p:sp>
      <p:sp>
        <p:nvSpPr>
          <p:cNvPr id="7175"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45FD9AEF-4973-4177-A79E-ADCD037BFE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58" r:id="rId1"/>
    <p:sldLayoutId id="2147486459" r:id="rId2"/>
    <p:sldLayoutId id="2147486460" r:id="rId3"/>
    <p:sldLayoutId id="2147486461" r:id="rId4"/>
    <p:sldLayoutId id="2147486462" r:id="rId5"/>
    <p:sldLayoutId id="2147486463" r:id="rId6"/>
    <p:sldLayoutId id="2147486464" r:id="rId7"/>
    <p:sldLayoutId id="2147486465" r:id="rId8"/>
    <p:sldLayoutId id="2147486466" r:id="rId9"/>
    <p:sldLayoutId id="2147486467" r:id="rId10"/>
    <p:sldLayoutId id="2147486468"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4754" name="标题占位符 1"/>
          <p:cNvSpPr>
            <a:spLocks noGrp="1"/>
          </p:cNvSpPr>
          <p:nvPr>
            <p:ph type="title"/>
          </p:nvPr>
        </p:nvSpPr>
        <p:spPr bwMode="auto">
          <a:xfrm>
            <a:off x="628650" y="781050"/>
            <a:ext cx="7886700" cy="9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4755" name="文本占位符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ea typeface="宋体" pitchFamily="2" charset="-122"/>
              </a:defRPr>
            </a:lvl1pPr>
          </a:lstStyle>
          <a:p>
            <a:pPr>
              <a:defRPr/>
            </a:pPr>
            <a:fld id="{8D0FB252-AAFB-4EDD-9132-CADE37C9F74D}" type="datetimeFigureOut">
              <a:rPr lang="zh-CN" altLang="en-US"/>
              <a:pPr>
                <a:defRPr/>
              </a:pPr>
              <a:t>2018-6-18</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ea typeface="宋体" pitchFamily="2" charset="-122"/>
              </a:defRPr>
            </a:lvl1pPr>
          </a:lstStyle>
          <a:p>
            <a:pPr>
              <a:defRPr/>
            </a:pPr>
            <a:fld id="{1BC7120A-1C83-4A04-9F20-4C1F858FC534}" type="slidenum">
              <a:rPr lang="zh-CN" altLang="en-US"/>
              <a:pPr>
                <a:defRPr/>
              </a:pPr>
              <a:t>‹#›</a:t>
            </a:fld>
            <a:endParaRPr lang="zh-CN" altLang="en-US"/>
          </a:p>
        </p:txBody>
      </p:sp>
      <p:pic>
        <p:nvPicPr>
          <p:cNvPr id="74759" name="图片 7"/>
          <p:cNvPicPr>
            <a:picLocks noChangeAspect="1"/>
          </p:cNvPicPr>
          <p:nvPr/>
        </p:nvPicPr>
        <p:blipFill>
          <a:blip r:embed="rId13"/>
          <a:srcRect/>
          <a:stretch>
            <a:fillRect/>
          </a:stretch>
        </p:blipFill>
        <p:spPr bwMode="auto">
          <a:xfrm>
            <a:off x="0" y="0"/>
            <a:ext cx="9144000" cy="781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69" r:id="rId1"/>
    <p:sldLayoutId id="2147486470" r:id="rId2"/>
    <p:sldLayoutId id="2147486471" r:id="rId3"/>
    <p:sldLayoutId id="2147486472" r:id="rId4"/>
    <p:sldLayoutId id="2147486473" r:id="rId5"/>
    <p:sldLayoutId id="2147486474" r:id="rId6"/>
    <p:sldLayoutId id="2147486475" r:id="rId7"/>
    <p:sldLayoutId id="2147486476" r:id="rId8"/>
    <p:sldLayoutId id="2147486477" r:id="rId9"/>
    <p:sldLayoutId id="2147486478" r:id="rId10"/>
    <p:sldLayoutId id="2147486479" r:id="rId11"/>
  </p:sldLayoutIdLst>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ambria" pitchFamily="18" charset="0"/>
          <a:ea typeface="黑体" pitchFamily="49" charset="-122"/>
        </a:defRPr>
      </a:lvl2pPr>
      <a:lvl3pPr algn="l" defTabSz="685800" rtl="0" eaLnBrk="0" fontAlgn="base" hangingPunct="0">
        <a:lnSpc>
          <a:spcPct val="90000"/>
        </a:lnSpc>
        <a:spcBef>
          <a:spcPct val="0"/>
        </a:spcBef>
        <a:spcAft>
          <a:spcPct val="0"/>
        </a:spcAft>
        <a:defRPr sz="4000">
          <a:solidFill>
            <a:schemeClr val="tx1"/>
          </a:solidFill>
          <a:latin typeface="Cambria" pitchFamily="18" charset="0"/>
          <a:ea typeface="黑体" pitchFamily="49" charset="-122"/>
        </a:defRPr>
      </a:lvl3pPr>
      <a:lvl4pPr algn="l" defTabSz="685800" rtl="0" eaLnBrk="0" fontAlgn="base" hangingPunct="0">
        <a:lnSpc>
          <a:spcPct val="90000"/>
        </a:lnSpc>
        <a:spcBef>
          <a:spcPct val="0"/>
        </a:spcBef>
        <a:spcAft>
          <a:spcPct val="0"/>
        </a:spcAft>
        <a:defRPr sz="4000">
          <a:solidFill>
            <a:schemeClr val="tx1"/>
          </a:solidFill>
          <a:latin typeface="Cambria" pitchFamily="18" charset="0"/>
          <a:ea typeface="黑体" pitchFamily="49" charset="-122"/>
        </a:defRPr>
      </a:lvl4pPr>
      <a:lvl5pPr algn="l" defTabSz="685800" rtl="0" eaLnBrk="0" fontAlgn="base" hangingPunct="0">
        <a:lnSpc>
          <a:spcPct val="90000"/>
        </a:lnSpc>
        <a:spcBef>
          <a:spcPct val="0"/>
        </a:spcBef>
        <a:spcAft>
          <a:spcPct val="0"/>
        </a:spcAft>
        <a:defRPr sz="4000">
          <a:solidFill>
            <a:schemeClr val="tx1"/>
          </a:solidFill>
          <a:latin typeface="Cambria" pitchFamily="18" charset="0"/>
          <a:ea typeface="黑体" pitchFamily="49" charset="-122"/>
        </a:defRPr>
      </a:lvl5pPr>
      <a:lvl6pPr marL="457200" algn="l" defTabSz="685800" rtl="0" fontAlgn="base">
        <a:lnSpc>
          <a:spcPct val="90000"/>
        </a:lnSpc>
        <a:spcBef>
          <a:spcPct val="0"/>
        </a:spcBef>
        <a:spcAft>
          <a:spcPct val="0"/>
        </a:spcAft>
        <a:defRPr sz="4000">
          <a:solidFill>
            <a:schemeClr val="tx1"/>
          </a:solidFill>
          <a:latin typeface="Cambria" pitchFamily="18" charset="0"/>
          <a:ea typeface="黑体" pitchFamily="49" charset="-122"/>
        </a:defRPr>
      </a:lvl6pPr>
      <a:lvl7pPr marL="914400" algn="l" defTabSz="685800" rtl="0" fontAlgn="base">
        <a:lnSpc>
          <a:spcPct val="90000"/>
        </a:lnSpc>
        <a:spcBef>
          <a:spcPct val="0"/>
        </a:spcBef>
        <a:spcAft>
          <a:spcPct val="0"/>
        </a:spcAft>
        <a:defRPr sz="4000">
          <a:solidFill>
            <a:schemeClr val="tx1"/>
          </a:solidFill>
          <a:latin typeface="Cambria" pitchFamily="18" charset="0"/>
          <a:ea typeface="黑体" pitchFamily="49" charset="-122"/>
        </a:defRPr>
      </a:lvl7pPr>
      <a:lvl8pPr marL="1371600" algn="l" defTabSz="685800" rtl="0" fontAlgn="base">
        <a:lnSpc>
          <a:spcPct val="90000"/>
        </a:lnSpc>
        <a:spcBef>
          <a:spcPct val="0"/>
        </a:spcBef>
        <a:spcAft>
          <a:spcPct val="0"/>
        </a:spcAft>
        <a:defRPr sz="4000">
          <a:solidFill>
            <a:schemeClr val="tx1"/>
          </a:solidFill>
          <a:latin typeface="Cambria" pitchFamily="18" charset="0"/>
          <a:ea typeface="黑体" pitchFamily="49" charset="-122"/>
        </a:defRPr>
      </a:lvl8pPr>
      <a:lvl9pPr marL="1828800" algn="l" defTabSz="685800" rtl="0" fontAlgn="base">
        <a:lnSpc>
          <a:spcPct val="90000"/>
        </a:lnSpc>
        <a:spcBef>
          <a:spcPct val="0"/>
        </a:spcBef>
        <a:spcAft>
          <a:spcPct val="0"/>
        </a:spcAft>
        <a:defRPr sz="4000">
          <a:solidFill>
            <a:schemeClr val="tx1"/>
          </a:solidFill>
          <a:latin typeface="Cambria" pitchFamily="18" charset="0"/>
          <a:ea typeface="黑体" pitchFamily="49" charset="-122"/>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36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32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24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20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ctrTitle" idx="4294967295"/>
          </p:nvPr>
        </p:nvSpPr>
        <p:spPr>
          <a:xfrm>
            <a:off x="0" y="2636838"/>
            <a:ext cx="9144000" cy="1871662"/>
          </a:xfrm>
        </p:spPr>
        <p:txBody>
          <a:bodyPr/>
          <a:lstStyle/>
          <a:p>
            <a:pPr algn="ctr" eaLnBrk="1" hangingPunct="1">
              <a:lnSpc>
                <a:spcPct val="150000"/>
              </a:lnSpc>
            </a:pPr>
            <a:r>
              <a:rPr lang="zh-CN" altLang="en-US" sz="4400" b="1" dirty="0" smtClean="0">
                <a:latin typeface="黑体" pitchFamily="49" charset="-122"/>
              </a:rPr>
              <a:t>新时代背景下的高考改革</a:t>
            </a:r>
            <a:r>
              <a:rPr lang="en-US" altLang="zh-CN" sz="2800" b="1" dirty="0" smtClean="0">
                <a:solidFill>
                  <a:srgbClr val="FFFF00"/>
                </a:solidFill>
                <a:latin typeface="黑体" pitchFamily="49" charset="-122"/>
              </a:rPr>
              <a:t/>
            </a:r>
            <a:br>
              <a:rPr lang="en-US" altLang="zh-CN" sz="2800" b="1" dirty="0" smtClean="0">
                <a:solidFill>
                  <a:srgbClr val="FFFF00"/>
                </a:solidFill>
                <a:latin typeface="黑体" pitchFamily="49" charset="-122"/>
              </a:rPr>
            </a:br>
            <a:r>
              <a:rPr lang="en-US" altLang="zh-CN" sz="2800" b="1" dirty="0" smtClean="0">
                <a:latin typeface="黑体" pitchFamily="49" charset="-122"/>
              </a:rPr>
              <a:t/>
            </a:r>
            <a:br>
              <a:rPr lang="en-US" altLang="zh-CN" sz="2800" b="1" dirty="0" smtClean="0">
                <a:latin typeface="黑体" pitchFamily="49" charset="-122"/>
              </a:rPr>
            </a:br>
            <a:endParaRPr lang="zh-CN" altLang="en-US" sz="2800" b="1" dirty="0" smtClean="0">
              <a:latin typeface="黑体" pitchFamily="49" charset="-122"/>
            </a:endParaRPr>
          </a:p>
        </p:txBody>
      </p:sp>
      <p:sp>
        <p:nvSpPr>
          <p:cNvPr id="88066" name="副标题 2"/>
          <p:cNvSpPr>
            <a:spLocks noGrp="1"/>
          </p:cNvSpPr>
          <p:nvPr>
            <p:ph type="subTitle" idx="4294967295"/>
          </p:nvPr>
        </p:nvSpPr>
        <p:spPr>
          <a:xfrm>
            <a:off x="0" y="4933652"/>
            <a:ext cx="9144000" cy="1663700"/>
          </a:xfrm>
        </p:spPr>
        <p:txBody>
          <a:bodyPr/>
          <a:lstStyle/>
          <a:p>
            <a:pPr marL="0" indent="0" algn="ctr" eaLnBrk="1" hangingPunct="1">
              <a:lnSpc>
                <a:spcPct val="130000"/>
              </a:lnSpc>
              <a:buFont typeface="Arial" charset="0"/>
              <a:buNone/>
            </a:pPr>
            <a:r>
              <a:rPr lang="zh-CN" altLang="en-US" sz="2800" b="1" dirty="0" smtClean="0">
                <a:latin typeface="宋体" charset="-122"/>
              </a:rPr>
              <a:t>戴家干</a:t>
            </a:r>
            <a:endParaRPr lang="en-US" altLang="zh-CN" sz="2800" b="1" dirty="0" smtClean="0">
              <a:latin typeface="宋体" charset="-122"/>
            </a:endParaRPr>
          </a:p>
          <a:p>
            <a:pPr marL="0" indent="0" algn="ctr" eaLnBrk="1" hangingPunct="1">
              <a:lnSpc>
                <a:spcPct val="130000"/>
              </a:lnSpc>
              <a:buFont typeface="Arial" charset="0"/>
              <a:buNone/>
            </a:pPr>
            <a:endParaRPr lang="en-US" altLang="zh-CN" sz="2800" b="1" dirty="0" smtClean="0">
              <a:latin typeface="宋体" charset="-122"/>
            </a:endParaRPr>
          </a:p>
          <a:p>
            <a:pPr marL="0" indent="0" algn="ctr" eaLnBrk="1" hangingPunct="1">
              <a:lnSpc>
                <a:spcPct val="130000"/>
              </a:lnSpc>
              <a:buFont typeface="Arial" charset="0"/>
              <a:buNone/>
            </a:pPr>
            <a:endParaRPr lang="en-US" altLang="zh-CN" sz="1800" b="1" dirty="0" smtClean="0">
              <a:solidFill>
                <a:srgbClr val="898989"/>
              </a:solidFill>
              <a:latin typeface="楷体_GB2312"/>
              <a:ea typeface="楷体_GB2312"/>
              <a:cs typeface="楷体_GB231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附件6"/>
          <p:cNvPicPr>
            <a:picLocks noChangeAspect="1" noChangeArrowheads="1"/>
          </p:cNvPicPr>
          <p:nvPr/>
        </p:nvPicPr>
        <p:blipFill>
          <a:blip r:embed="rId2"/>
          <a:srcRect/>
          <a:stretch>
            <a:fillRect/>
          </a:stretch>
        </p:blipFill>
        <p:spPr bwMode="auto">
          <a:xfrm>
            <a:off x="0" y="1214438"/>
            <a:ext cx="9144000" cy="5580062"/>
          </a:xfrm>
          <a:prstGeom prst="rect">
            <a:avLst/>
          </a:prstGeom>
          <a:noFill/>
          <a:ln w="9525">
            <a:noFill/>
            <a:miter lim="800000"/>
            <a:headEnd/>
            <a:tailEnd/>
          </a:ln>
        </p:spPr>
      </p:pic>
      <p:sp>
        <p:nvSpPr>
          <p:cNvPr id="101378" name="Rectangle 2"/>
          <p:cNvSpPr txBox="1">
            <a:spLocks noChangeArrowheads="1"/>
          </p:cNvSpPr>
          <p:nvPr/>
        </p:nvSpPr>
        <p:spPr bwMode="auto">
          <a:xfrm>
            <a:off x="0" y="620713"/>
            <a:ext cx="9144000" cy="720725"/>
          </a:xfrm>
          <a:prstGeom prst="rect">
            <a:avLst/>
          </a:prstGeom>
          <a:noFill/>
          <a:ln w="9525">
            <a:noFill/>
            <a:miter lim="800000"/>
            <a:headEnd/>
            <a:tailEnd/>
          </a:ln>
        </p:spPr>
        <p:txBody>
          <a:bodyPr anchor="ctr"/>
          <a:lstStyle/>
          <a:p>
            <a:pPr algn="ctr"/>
            <a:r>
              <a:rPr lang="zh-CN" altLang="en-US" sz="2800">
                <a:latin typeface="黑体" pitchFamily="49" charset="-122"/>
                <a:ea typeface="黑体" pitchFamily="49" charset="-122"/>
                <a:sym typeface="Arial" charset="0"/>
              </a:rPr>
              <a:t>改革的背景</a:t>
            </a:r>
            <a:r>
              <a:rPr lang="en-US" altLang="zh-CN" sz="2800">
                <a:latin typeface="黑体" pitchFamily="49" charset="-122"/>
                <a:ea typeface="黑体" pitchFamily="49" charset="-122"/>
                <a:sym typeface="Arial" charset="0"/>
              </a:rPr>
              <a:t>——</a:t>
            </a:r>
            <a:r>
              <a:rPr lang="zh-CN" altLang="en-US" sz="2800">
                <a:latin typeface="黑体" pitchFamily="49" charset="-122"/>
                <a:ea typeface="黑体" pitchFamily="49" charset="-122"/>
                <a:sym typeface="Arial" charset="0"/>
              </a:rPr>
              <a:t>国际</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hidden="1"/>
          <p:cNvSpPr>
            <a:spLocks noGrp="1" noChangeArrowheads="1"/>
          </p:cNvSpPr>
          <p:nvPr>
            <p:ph type="title" idx="4294967295"/>
          </p:nvPr>
        </p:nvSpPr>
        <p:spPr>
          <a:xfrm>
            <a:off x="15875" y="557213"/>
            <a:ext cx="9128125" cy="639762"/>
          </a:xfrm>
        </p:spPr>
        <p:txBody>
          <a:bodyPr/>
          <a:lstStyle/>
          <a:p>
            <a:pPr eaLnBrk="1" hangingPunct="1"/>
            <a:r>
              <a:rPr lang="zh-CN" altLang="zh-CN" sz="3200" b="1" smtClean="0"/>
              <a:t>           升学和职业指导服务</a:t>
            </a:r>
          </a:p>
        </p:txBody>
      </p:sp>
      <p:pic>
        <p:nvPicPr>
          <p:cNvPr id="102402" name="Picture 4" descr="附件6背面"/>
          <p:cNvPicPr>
            <a:picLocks noChangeAspect="1" noChangeArrowheads="1"/>
          </p:cNvPicPr>
          <p:nvPr/>
        </p:nvPicPr>
        <p:blipFill>
          <a:blip r:embed="rId2"/>
          <a:srcRect/>
          <a:stretch>
            <a:fillRect/>
          </a:stretch>
        </p:blipFill>
        <p:spPr bwMode="auto">
          <a:xfrm>
            <a:off x="0" y="1074738"/>
            <a:ext cx="9144000" cy="5727700"/>
          </a:xfrm>
          <a:prstGeom prst="rect">
            <a:avLst/>
          </a:prstGeom>
          <a:noFill/>
          <a:ln w="9525">
            <a:noFill/>
            <a:miter lim="800000"/>
            <a:headEnd/>
            <a:tailEnd/>
          </a:ln>
        </p:spPr>
      </p:pic>
      <p:sp>
        <p:nvSpPr>
          <p:cNvPr id="102403" name="Rectangle 2"/>
          <p:cNvSpPr txBox="1">
            <a:spLocks noChangeArrowheads="1"/>
          </p:cNvSpPr>
          <p:nvPr/>
        </p:nvSpPr>
        <p:spPr bwMode="auto">
          <a:xfrm>
            <a:off x="0" y="765175"/>
            <a:ext cx="9144000" cy="490538"/>
          </a:xfrm>
          <a:prstGeom prst="rect">
            <a:avLst/>
          </a:prstGeom>
          <a:noFill/>
          <a:ln w="9525">
            <a:noFill/>
            <a:miter lim="800000"/>
            <a:headEnd/>
            <a:tailEnd/>
          </a:ln>
        </p:spPr>
        <p:txBody>
          <a:bodyPr anchor="ctr"/>
          <a:lstStyle/>
          <a:p>
            <a:pPr algn="ctr" eaLnBrk="0" hangingPunct="0"/>
            <a:r>
              <a:rPr lang="zh-CN" altLang="en-US" sz="2800" b="1">
                <a:latin typeface="Calibri" pitchFamily="34" charset="0"/>
              </a:rPr>
              <a:t>成绩报告单</a:t>
            </a:r>
            <a:r>
              <a:rPr lang="en-US" altLang="zh-CN" sz="2800" b="1">
                <a:latin typeface="Calibri" pitchFamily="34" charset="0"/>
              </a:rPr>
              <a:t>——</a:t>
            </a:r>
            <a:r>
              <a:rPr lang="zh-CN" altLang="en-US" sz="2800" b="1">
                <a:latin typeface="Calibri" pitchFamily="34" charset="0"/>
              </a:rPr>
              <a:t>升学和职业指导服务 </a:t>
            </a: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850" y="1557338"/>
            <a:ext cx="8569325" cy="4608512"/>
          </a:xfrm>
        </p:spPr>
        <p:txBody>
          <a:bodyPr rtlCol="0">
            <a:noAutofit/>
          </a:bodyPr>
          <a:lstStyle/>
          <a:p>
            <a:pPr algn="ctr" eaLnBrk="1" fontAlgn="auto" hangingPunct="1">
              <a:spcAft>
                <a:spcPts val="0"/>
              </a:spcAft>
              <a:buFont typeface="Arial" pitchFamily="34" charset="0"/>
              <a:buNone/>
              <a:defRPr/>
            </a:pPr>
            <a:r>
              <a:rPr lang="zh-CN" altLang="en-US" sz="2800" b="1" dirty="0" smtClean="0">
                <a:latin typeface="华文楷体" pitchFamily="2" charset="-122"/>
                <a:ea typeface="华文楷体" pitchFamily="2" charset="-122"/>
              </a:rPr>
              <a:t>家庭分数报告</a:t>
            </a:r>
            <a:endParaRPr lang="en-US" altLang="zh-CN" sz="2800" b="1" dirty="0" smtClean="0">
              <a:latin typeface="华文楷体" pitchFamily="2" charset="-122"/>
              <a:ea typeface="华文楷体" pitchFamily="2" charset="-122"/>
            </a:endParaRPr>
          </a:p>
          <a:p>
            <a:pPr algn="ctr" eaLnBrk="1" fontAlgn="auto" hangingPunct="1">
              <a:spcAft>
                <a:spcPts val="0"/>
              </a:spcAft>
              <a:buFont typeface="Arial" pitchFamily="34" charset="0"/>
              <a:buNone/>
              <a:defRPr/>
            </a:pPr>
            <a:r>
              <a:rPr lang="zh-CN" altLang="en-US" sz="1600" b="1" dirty="0" smtClean="0">
                <a:latin typeface="华文楷体" pitchFamily="2" charset="-122"/>
                <a:ea typeface="华文楷体" pitchFamily="2" charset="-122"/>
              </a:rPr>
              <a:t>六年级 阅读及数学成绩评估</a:t>
            </a:r>
            <a:endParaRPr lang="en-US" altLang="zh-CN" sz="1100" dirty="0" smtClean="0">
              <a:latin typeface="华文楷体" pitchFamily="2" charset="-122"/>
              <a:ea typeface="华文楷体" pitchFamily="2" charset="-122"/>
            </a:endParaRPr>
          </a:p>
          <a:p>
            <a:pPr eaLnBrk="1" fontAlgn="auto" hangingPunct="1">
              <a:lnSpc>
                <a:spcPct val="110000"/>
              </a:lnSpc>
              <a:spcAft>
                <a:spcPts val="0"/>
              </a:spcAft>
              <a:buFont typeface="Arial" pitchFamily="34" charset="0"/>
              <a:buNone/>
              <a:defRPr/>
            </a:pPr>
            <a:r>
              <a:rPr lang="zh-CN" altLang="en-US" sz="2000" b="1" dirty="0" smtClean="0">
                <a:latin typeface="华文楷体" pitchFamily="2" charset="-122"/>
                <a:ea typeface="华文楷体" pitchFamily="2" charset="-122"/>
              </a:rPr>
              <a:t>亲爱的家人，</a:t>
            </a:r>
          </a:p>
          <a:p>
            <a:pPr marL="6350" indent="22225" algn="just" eaLnBrk="1" fontAlgn="auto" hangingPunct="1">
              <a:spcAft>
                <a:spcPts val="0"/>
              </a:spcAft>
              <a:buFont typeface="Arial" pitchFamily="34" charset="0"/>
              <a:buNone/>
              <a:defRPr/>
            </a:pPr>
            <a:r>
              <a:rPr lang="zh-CN" altLang="en-US" sz="2000"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五月</a:t>
            </a:r>
            <a:r>
              <a:rPr lang="en-US" altLang="zh-CN" sz="2000" b="1" dirty="0" smtClean="0">
                <a:latin typeface="华文楷体" pitchFamily="2" charset="-122"/>
                <a:ea typeface="华文楷体" pitchFamily="2" charset="-122"/>
              </a:rPr>
              <a:t>Brian</a:t>
            </a:r>
            <a:r>
              <a:rPr lang="zh-CN" altLang="en-US" sz="2000" b="1" dirty="0" smtClean="0">
                <a:latin typeface="华文楷体" pitchFamily="2" charset="-122"/>
                <a:ea typeface="华文楷体" pitchFamily="2" charset="-122"/>
              </a:rPr>
              <a:t>参加了六年级阅读及数学成绩评估测验，这一测验根据俄亥俄州年终学业标准测量了学生的学习进度。这些标准由俄亥俄州教师、家长和社区利益相关者制定。该标准描述了在每个学年结束时，您的孩子应该知道些什么和能够做什么。通过达到年级相应等级的期望值，学生将在轨道上持续进步并超越六年级水平。</a:t>
            </a:r>
          </a:p>
          <a:p>
            <a:pPr marL="0" indent="28575" eaLnBrk="1" fontAlgn="auto" hangingPunct="1">
              <a:spcAft>
                <a:spcPts val="0"/>
              </a:spcAft>
              <a:buFont typeface="Arial" pitchFamily="34" charset="0"/>
              <a:buNone/>
              <a:defRPr/>
            </a:pPr>
            <a:r>
              <a:rPr lang="zh-CN" altLang="en-US" sz="2000" b="1" dirty="0" smtClean="0">
                <a:latin typeface="华文楷体" pitchFamily="2" charset="-122"/>
                <a:ea typeface="华文楷体" pitchFamily="2" charset="-122"/>
              </a:rPr>
              <a:t>         本报告说明了</a:t>
            </a:r>
            <a:r>
              <a:rPr lang="en-US" altLang="zh-CN" sz="2000" b="1" dirty="0" smtClean="0">
                <a:latin typeface="华文楷体" pitchFamily="2" charset="-122"/>
                <a:ea typeface="华文楷体" pitchFamily="2" charset="-122"/>
              </a:rPr>
              <a:t>Brian</a:t>
            </a:r>
            <a:r>
              <a:rPr lang="zh-CN" altLang="en-US" sz="2000" b="1" dirty="0" smtClean="0">
                <a:latin typeface="华文楷体" pitchFamily="2" charset="-122"/>
                <a:ea typeface="华文楷体" pitchFamily="2" charset="-122"/>
              </a:rPr>
              <a:t>的考试分数的意义。它提出一些建议让你能帮助他变得更出色。我鼓励您与</a:t>
            </a:r>
            <a:r>
              <a:rPr lang="en-US" altLang="zh-CN" sz="2000" b="1" dirty="0" smtClean="0">
                <a:latin typeface="华文楷体" pitchFamily="2" charset="-122"/>
                <a:ea typeface="华文楷体" pitchFamily="2" charset="-122"/>
              </a:rPr>
              <a:t>Brian</a:t>
            </a:r>
            <a:r>
              <a:rPr lang="zh-CN" altLang="en-US" sz="2000" b="1" dirty="0" smtClean="0">
                <a:latin typeface="华文楷体" pitchFamily="2" charset="-122"/>
                <a:ea typeface="华文楷体" pitchFamily="2" charset="-122"/>
              </a:rPr>
              <a:t>的老师谈谈这个报告，以及可以帮助保证</a:t>
            </a:r>
            <a:r>
              <a:rPr lang="en-US" altLang="zh-CN" sz="2000" b="1" dirty="0" smtClean="0">
                <a:latin typeface="华文楷体" pitchFamily="2" charset="-122"/>
                <a:ea typeface="华文楷体" pitchFamily="2" charset="-122"/>
              </a:rPr>
              <a:t>Brian</a:t>
            </a:r>
            <a:r>
              <a:rPr lang="zh-CN" altLang="en-US" sz="2000" b="1" dirty="0" smtClean="0">
                <a:latin typeface="华文楷体" pitchFamily="2" charset="-122"/>
                <a:ea typeface="华文楷体" pitchFamily="2" charset="-122"/>
              </a:rPr>
              <a:t>成功的教室资源。</a:t>
            </a:r>
          </a:p>
          <a:p>
            <a:pPr eaLnBrk="1" fontAlgn="auto" hangingPunct="1">
              <a:spcAft>
                <a:spcPts val="0"/>
              </a:spcAft>
              <a:buFont typeface="Arial" pitchFamily="34" charset="0"/>
              <a:buNone/>
              <a:defRPr/>
            </a:pPr>
            <a:r>
              <a:rPr lang="zh-CN" altLang="en-US" sz="2000" b="1" dirty="0" smtClean="0">
                <a:latin typeface="华文楷体" pitchFamily="2" charset="-122"/>
                <a:ea typeface="华文楷体" pitchFamily="2" charset="-122"/>
              </a:rPr>
              <a:t>         我们希望</a:t>
            </a:r>
            <a:r>
              <a:rPr lang="en-US" altLang="zh-CN" sz="2000" b="1" dirty="0" smtClean="0">
                <a:latin typeface="华文楷体" pitchFamily="2" charset="-122"/>
                <a:ea typeface="华文楷体" pitchFamily="2" charset="-122"/>
              </a:rPr>
              <a:t>Brian</a:t>
            </a:r>
            <a:r>
              <a:rPr lang="zh-CN" altLang="en-US" sz="2000" b="1" dirty="0" smtClean="0">
                <a:latin typeface="华文楷体" pitchFamily="2" charset="-122"/>
                <a:ea typeface="华文楷体" pitchFamily="2" charset="-122"/>
              </a:rPr>
              <a:t>在这条重要的教育道路上继续前进时获得很大的成功。</a:t>
            </a:r>
          </a:p>
          <a:p>
            <a:pPr algn="r" eaLnBrk="1" fontAlgn="auto" hangingPunct="1">
              <a:spcAft>
                <a:spcPts val="0"/>
              </a:spcAft>
              <a:buFont typeface="Arial" pitchFamily="34" charset="0"/>
              <a:buNone/>
              <a:defRPr/>
            </a:pP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来自教育厅厅长</a:t>
            </a:r>
          </a:p>
          <a:p>
            <a:pPr eaLnBrk="1" fontAlgn="auto" hangingPunct="1">
              <a:spcAft>
                <a:spcPts val="0"/>
              </a:spcAft>
              <a:buFont typeface="Arial" pitchFamily="34" charset="0"/>
              <a:buNone/>
              <a:defRPr/>
            </a:pPr>
            <a:endParaRPr lang="zh-CN" altLang="en-US" sz="600" dirty="0" smtClean="0">
              <a:latin typeface="华文楷体" pitchFamily="2" charset="-122"/>
              <a:ea typeface="华文楷体" pitchFamily="2" charset="-122"/>
            </a:endParaRPr>
          </a:p>
          <a:p>
            <a:pPr eaLnBrk="1" fontAlgn="auto" hangingPunct="1">
              <a:spcAft>
                <a:spcPts val="0"/>
              </a:spcAft>
              <a:buFont typeface="Arial" pitchFamily="34" charset="0"/>
              <a:buNone/>
              <a:defRPr/>
            </a:pPr>
            <a:endParaRPr lang="zh-CN" altLang="en-US" sz="600" dirty="0" smtClean="0">
              <a:latin typeface="华文楷体" pitchFamily="2" charset="-122"/>
              <a:ea typeface="华文楷体" pitchFamily="2" charset="-122"/>
            </a:endParaRPr>
          </a:p>
        </p:txBody>
      </p:sp>
      <p:sp>
        <p:nvSpPr>
          <p:cNvPr id="4" name="Rectangle 2"/>
          <p:cNvSpPr txBox="1">
            <a:spLocks noChangeArrowheads="1"/>
          </p:cNvSpPr>
          <p:nvPr/>
        </p:nvSpPr>
        <p:spPr bwMode="auto">
          <a:xfrm>
            <a:off x="179388" y="620713"/>
            <a:ext cx="8964612" cy="720725"/>
          </a:xfrm>
          <a:prstGeom prst="rect">
            <a:avLst/>
          </a:prstGeom>
          <a:noFill/>
          <a:ln w="9525">
            <a:noFill/>
            <a:miter lim="800000"/>
            <a:headEnd/>
            <a:tailEnd/>
          </a:ln>
        </p:spPr>
        <p:txBody>
          <a:bodyPr anchor="ctr"/>
          <a:lstStyle/>
          <a:p>
            <a:pPr algn="ctr">
              <a:buFont typeface="Arial" pitchFamily="34" charset="0"/>
              <a:buNone/>
              <a:defRPr/>
            </a:pPr>
            <a:r>
              <a:rPr lang="zh-CN" altLang="en-US" sz="3400" b="1" kern="0" dirty="0">
                <a:latin typeface="黑体" pitchFamily="49" charset="-122"/>
                <a:ea typeface="黑体" pitchFamily="49" charset="-122"/>
                <a:cs typeface="+mj-cs"/>
                <a:sym typeface="Arial" charset="0"/>
              </a:rPr>
              <a:t>成绩报告单</a:t>
            </a:r>
          </a:p>
          <a:p>
            <a:pPr algn="r">
              <a:defRPr/>
            </a:pPr>
            <a:r>
              <a:rPr lang="en-US" altLang="zh-CN" sz="3400" kern="0" dirty="0">
                <a:latin typeface="黑体" pitchFamily="49" charset="-122"/>
                <a:ea typeface="黑体" pitchFamily="49" charset="-122"/>
                <a:cs typeface="+mj-cs"/>
                <a:sym typeface="Arial" charset="0"/>
              </a:rPr>
              <a:t>——</a:t>
            </a:r>
            <a:r>
              <a:rPr lang="zh-CN" altLang="en-US" sz="3400" kern="0" dirty="0">
                <a:latin typeface="黑体" pitchFamily="49" charset="-122"/>
                <a:ea typeface="黑体" pitchFamily="49" charset="-122"/>
                <a:cs typeface="+mj-cs"/>
                <a:sym typeface="Arial" charset="0"/>
              </a:rPr>
              <a:t>俄亥俄州</a:t>
            </a:r>
            <a:r>
              <a:rPr lang="en-US" altLang="zh-CN" sz="3400" kern="0" dirty="0">
                <a:latin typeface="黑体" pitchFamily="49" charset="-122"/>
                <a:ea typeface="黑体" pitchFamily="49" charset="-122"/>
                <a:cs typeface="+mj-cs"/>
                <a:sym typeface="Arial" charset="0"/>
              </a:rPr>
              <a:t>6</a:t>
            </a:r>
            <a:r>
              <a:rPr lang="zh-CN" altLang="en-US" sz="3400" kern="0" dirty="0">
                <a:latin typeface="黑体" pitchFamily="49" charset="-122"/>
                <a:ea typeface="黑体" pitchFamily="49" charset="-122"/>
                <a:cs typeface="+mj-cs"/>
                <a:sym typeface="Arial" charset="0"/>
              </a:rPr>
              <a:t>年级学生</a:t>
            </a:r>
          </a:p>
        </p:txBody>
      </p:sp>
      <p:sp>
        <p:nvSpPr>
          <p:cNvPr id="5" name="TextBox 4"/>
          <p:cNvSpPr txBox="1"/>
          <p:nvPr/>
        </p:nvSpPr>
        <p:spPr>
          <a:xfrm>
            <a:off x="0" y="5737225"/>
            <a:ext cx="6804025" cy="1338263"/>
          </a:xfrm>
          <a:prstGeom prst="rect">
            <a:avLst/>
          </a:prstGeom>
          <a:noFill/>
        </p:spPr>
        <p:txBody>
          <a:bodyPr>
            <a:spAutoFit/>
          </a:bodyPr>
          <a:lstStyle/>
          <a:p>
            <a:pPr>
              <a:buFont typeface="Arial" pitchFamily="34" charset="0"/>
              <a:buNone/>
              <a:defRPr/>
            </a:pPr>
            <a:r>
              <a:rPr lang="zh-CN" altLang="en-US" sz="1600" dirty="0">
                <a:solidFill>
                  <a:schemeClr val="accent1">
                    <a:lumMod val="75000"/>
                  </a:schemeClr>
                </a:solidFill>
                <a:latin typeface="华文楷体" pitchFamily="2" charset="-122"/>
                <a:ea typeface="华文楷体" pitchFamily="2" charset="-122"/>
              </a:rPr>
              <a:t>更多关于全州范围内的测试信息请访问：</a:t>
            </a:r>
            <a:r>
              <a:rPr lang="en-US" altLang="zh-CN" sz="1600" dirty="0">
                <a:solidFill>
                  <a:schemeClr val="accent1">
                    <a:lumMod val="75000"/>
                  </a:schemeClr>
                </a:solidFill>
                <a:latin typeface="华文楷体" pitchFamily="2" charset="-122"/>
                <a:ea typeface="华文楷体" pitchFamily="2" charset="-122"/>
              </a:rPr>
              <a:t>www.success.ode.state.oh.us</a:t>
            </a:r>
            <a:endParaRPr lang="zh-CN" altLang="en-US" sz="1600" dirty="0">
              <a:solidFill>
                <a:schemeClr val="accent1">
                  <a:lumMod val="75000"/>
                </a:schemeClr>
              </a:solidFill>
              <a:latin typeface="华文楷体" pitchFamily="2" charset="-122"/>
              <a:ea typeface="华文楷体" pitchFamily="2" charset="-122"/>
            </a:endParaRPr>
          </a:p>
          <a:p>
            <a:pPr>
              <a:buFont typeface="Wingdings" pitchFamily="2" charset="2"/>
              <a:buChar char="Ø"/>
              <a:defRPr/>
            </a:pPr>
            <a:r>
              <a:rPr lang="zh-CN" altLang="en-US" sz="1300" dirty="0">
                <a:solidFill>
                  <a:schemeClr val="accent1">
                    <a:lumMod val="75000"/>
                  </a:schemeClr>
                </a:solidFill>
                <a:latin typeface="华文楷体" pitchFamily="2" charset="-122"/>
                <a:ea typeface="华文楷体" pitchFamily="2" charset="-122"/>
              </a:rPr>
              <a:t>看到真实的测试题；</a:t>
            </a:r>
          </a:p>
          <a:p>
            <a:pPr>
              <a:buFont typeface="Wingdings" pitchFamily="2" charset="2"/>
              <a:buChar char="Ø"/>
              <a:defRPr/>
            </a:pPr>
            <a:r>
              <a:rPr lang="zh-CN" altLang="en-US" sz="1300" dirty="0">
                <a:solidFill>
                  <a:schemeClr val="accent1">
                    <a:lumMod val="75000"/>
                  </a:schemeClr>
                </a:solidFill>
                <a:latin typeface="华文楷体" pitchFamily="2" charset="-122"/>
                <a:ea typeface="华文楷体" pitchFamily="2" charset="-122"/>
              </a:rPr>
              <a:t>读到更多关于俄亥俄州的学术内容标准、评价体系；</a:t>
            </a:r>
          </a:p>
          <a:p>
            <a:pPr>
              <a:buFont typeface="Wingdings" pitchFamily="2" charset="2"/>
              <a:buChar char="Ø"/>
              <a:defRPr/>
            </a:pPr>
            <a:r>
              <a:rPr lang="zh-CN" altLang="en-US" sz="1300" dirty="0">
                <a:solidFill>
                  <a:schemeClr val="accent1">
                    <a:lumMod val="75000"/>
                  </a:schemeClr>
                </a:solidFill>
                <a:latin typeface="华文楷体" pitchFamily="2" charset="-122"/>
                <a:ea typeface="华文楷体" pitchFamily="2" charset="-122"/>
              </a:rPr>
              <a:t>了解更多的资源来帮助您的孩子；</a:t>
            </a:r>
          </a:p>
          <a:p>
            <a:pPr>
              <a:buFont typeface="Wingdings" pitchFamily="2" charset="2"/>
              <a:buChar char="Ø"/>
              <a:defRPr/>
            </a:pPr>
            <a:r>
              <a:rPr lang="zh-CN" altLang="en-US" sz="1300" dirty="0">
                <a:solidFill>
                  <a:schemeClr val="accent1">
                    <a:lumMod val="75000"/>
                  </a:schemeClr>
                </a:solidFill>
                <a:latin typeface="华文楷体" pitchFamily="2" charset="-122"/>
                <a:ea typeface="华文楷体" pitchFamily="2" charset="-122"/>
              </a:rPr>
              <a:t>在解释指南中找到更多关于这些测试的信息。</a:t>
            </a:r>
          </a:p>
          <a:p>
            <a:pPr>
              <a:defRPr/>
            </a:pPr>
            <a:endParaRPr lang="zh-CN" altLang="en-US" sz="1300" dirty="0">
              <a:latin typeface="Arial" pitchFamily="34" charset="0"/>
              <a:ea typeface="宋体" pitchFamily="2" charset="-122"/>
            </a:endParaRPr>
          </a:p>
        </p:txBody>
      </p:sp>
      <p:sp>
        <p:nvSpPr>
          <p:cNvPr id="6" name="TextBox 5"/>
          <p:cNvSpPr txBox="1"/>
          <p:nvPr/>
        </p:nvSpPr>
        <p:spPr>
          <a:xfrm>
            <a:off x="215900" y="981075"/>
            <a:ext cx="3492500" cy="1590675"/>
          </a:xfrm>
          <a:prstGeom prst="rect">
            <a:avLst/>
          </a:prstGeom>
          <a:noFill/>
        </p:spPr>
        <p:txBody>
          <a:bodyPr>
            <a:spAutoFit/>
          </a:bodyPr>
          <a:lstStyle/>
          <a:p>
            <a:pPr>
              <a:lnSpc>
                <a:spcPct val="120000"/>
              </a:lnSpc>
              <a:buFont typeface="Arial" pitchFamily="34" charset="0"/>
              <a:buNone/>
              <a:defRPr/>
            </a:pPr>
            <a:r>
              <a:rPr lang="zh-CN" altLang="en-US" sz="1400" b="1" dirty="0">
                <a:latin typeface="华文楷体" pitchFamily="2" charset="-122"/>
                <a:ea typeface="华文楷体" pitchFamily="2" charset="-122"/>
              </a:rPr>
              <a:t>致：</a:t>
            </a:r>
          </a:p>
          <a:p>
            <a:pPr>
              <a:lnSpc>
                <a:spcPct val="120000"/>
              </a:lnSpc>
              <a:buFont typeface="Arial" pitchFamily="34" charset="0"/>
              <a:buNone/>
              <a:defRPr/>
            </a:pPr>
            <a:r>
              <a:rPr lang="zh-CN" altLang="en-US" sz="1400" b="1" dirty="0">
                <a:latin typeface="华文楷体" pitchFamily="2" charset="-122"/>
                <a:ea typeface="华文楷体" pitchFamily="2" charset="-122"/>
              </a:rPr>
              <a:t>布莱恩家庭</a:t>
            </a:r>
          </a:p>
          <a:p>
            <a:pPr marL="6350" indent="-6350">
              <a:lnSpc>
                <a:spcPct val="120000"/>
              </a:lnSpc>
              <a:buFont typeface="Arial" pitchFamily="34" charset="0"/>
              <a:buNone/>
              <a:defRPr/>
            </a:pPr>
            <a:r>
              <a:rPr lang="zh-CN" altLang="en-US" sz="1100" dirty="0">
                <a:solidFill>
                  <a:schemeClr val="accent1">
                    <a:lumMod val="75000"/>
                  </a:schemeClr>
                </a:solidFill>
                <a:latin typeface="华文楷体" pitchFamily="2" charset="-122"/>
                <a:ea typeface="华文楷体" pitchFamily="2" charset="-122"/>
              </a:rPr>
              <a:t>考试时间： </a:t>
            </a:r>
            <a:r>
              <a:rPr lang="en-US" altLang="zh-CN" sz="1100" dirty="0">
                <a:solidFill>
                  <a:schemeClr val="accent1">
                    <a:lumMod val="75000"/>
                  </a:schemeClr>
                </a:solidFill>
                <a:latin typeface="华文楷体" pitchFamily="2" charset="-122"/>
                <a:ea typeface="华文楷体" pitchFamily="2" charset="-122"/>
              </a:rPr>
              <a:t>2011</a:t>
            </a:r>
            <a:r>
              <a:rPr lang="zh-CN" altLang="en-US" sz="1100" dirty="0">
                <a:solidFill>
                  <a:schemeClr val="accent1">
                    <a:lumMod val="75000"/>
                  </a:schemeClr>
                </a:solidFill>
                <a:latin typeface="华文楷体" pitchFamily="2" charset="-122"/>
                <a:ea typeface="华文楷体" pitchFamily="2" charset="-122"/>
              </a:rPr>
              <a:t>年春 </a:t>
            </a:r>
          </a:p>
          <a:p>
            <a:pPr marL="6350" indent="-6350">
              <a:lnSpc>
                <a:spcPct val="120000"/>
              </a:lnSpc>
              <a:buFont typeface="Arial" pitchFamily="34" charset="0"/>
              <a:buNone/>
              <a:defRPr/>
            </a:pPr>
            <a:r>
              <a:rPr lang="zh-CN" altLang="en-US" sz="1100" dirty="0">
                <a:solidFill>
                  <a:schemeClr val="accent1">
                    <a:lumMod val="75000"/>
                  </a:schemeClr>
                </a:solidFill>
                <a:latin typeface="华文楷体" pitchFamily="2" charset="-122"/>
                <a:ea typeface="华文楷体" pitchFamily="2" charset="-122"/>
              </a:rPr>
              <a:t>出生日期：</a:t>
            </a:r>
            <a:r>
              <a:rPr lang="en-US" altLang="zh-CN" sz="1100" dirty="0">
                <a:solidFill>
                  <a:schemeClr val="accent1">
                    <a:lumMod val="75000"/>
                  </a:schemeClr>
                </a:solidFill>
                <a:latin typeface="华文楷体" pitchFamily="2" charset="-122"/>
                <a:ea typeface="华文楷体" pitchFamily="2" charset="-122"/>
              </a:rPr>
              <a:t>1999</a:t>
            </a:r>
            <a:r>
              <a:rPr lang="zh-CN" altLang="en-US" sz="1100" dirty="0">
                <a:solidFill>
                  <a:schemeClr val="accent1">
                    <a:lumMod val="75000"/>
                  </a:schemeClr>
                </a:solidFill>
                <a:latin typeface="华文楷体" pitchFamily="2" charset="-122"/>
                <a:ea typeface="华文楷体" pitchFamily="2" charset="-122"/>
              </a:rPr>
              <a:t>年</a:t>
            </a:r>
            <a:r>
              <a:rPr lang="en-US" altLang="zh-CN" sz="1100" dirty="0">
                <a:solidFill>
                  <a:schemeClr val="accent1">
                    <a:lumMod val="75000"/>
                  </a:schemeClr>
                </a:solidFill>
                <a:latin typeface="华文楷体" pitchFamily="2" charset="-122"/>
                <a:ea typeface="华文楷体" pitchFamily="2" charset="-122"/>
              </a:rPr>
              <a:t>6</a:t>
            </a:r>
            <a:r>
              <a:rPr lang="zh-CN" altLang="en-US" sz="1100" dirty="0">
                <a:solidFill>
                  <a:schemeClr val="accent1">
                    <a:lumMod val="75000"/>
                  </a:schemeClr>
                </a:solidFill>
                <a:latin typeface="华文楷体" pitchFamily="2" charset="-122"/>
                <a:ea typeface="华文楷体" pitchFamily="2" charset="-122"/>
              </a:rPr>
              <a:t>月</a:t>
            </a:r>
            <a:r>
              <a:rPr lang="en-US" altLang="zh-CN" sz="1100" dirty="0">
                <a:solidFill>
                  <a:schemeClr val="accent1">
                    <a:lumMod val="75000"/>
                  </a:schemeClr>
                </a:solidFill>
                <a:latin typeface="华文楷体" pitchFamily="2" charset="-122"/>
                <a:ea typeface="华文楷体" pitchFamily="2" charset="-122"/>
              </a:rPr>
              <a:t>23</a:t>
            </a:r>
            <a:r>
              <a:rPr lang="zh-CN" altLang="en-US" sz="1100" dirty="0">
                <a:solidFill>
                  <a:schemeClr val="accent1">
                    <a:lumMod val="75000"/>
                  </a:schemeClr>
                </a:solidFill>
                <a:latin typeface="华文楷体" pitchFamily="2" charset="-122"/>
                <a:ea typeface="华文楷体" pitchFamily="2" charset="-122"/>
              </a:rPr>
              <a:t>日</a:t>
            </a:r>
          </a:p>
          <a:p>
            <a:pPr marL="6350" indent="-6350">
              <a:lnSpc>
                <a:spcPct val="120000"/>
              </a:lnSpc>
              <a:buFont typeface="Arial" pitchFamily="34" charset="0"/>
              <a:buNone/>
              <a:defRPr/>
            </a:pPr>
            <a:r>
              <a:rPr lang="zh-CN" altLang="en-US" sz="1100" dirty="0">
                <a:solidFill>
                  <a:schemeClr val="accent1">
                    <a:lumMod val="75000"/>
                  </a:schemeClr>
                </a:solidFill>
                <a:latin typeface="华文楷体" pitchFamily="2" charset="-122"/>
                <a:ea typeface="华文楷体" pitchFamily="2" charset="-122"/>
              </a:rPr>
              <a:t>所在学校：</a:t>
            </a:r>
            <a:r>
              <a:rPr lang="en-US" altLang="zh-CN" sz="1100" dirty="0">
                <a:solidFill>
                  <a:schemeClr val="accent1">
                    <a:lumMod val="75000"/>
                  </a:schemeClr>
                </a:solidFill>
                <a:latin typeface="华文楷体" pitchFamily="2" charset="-122"/>
                <a:ea typeface="华文楷体" pitchFamily="2" charset="-122"/>
              </a:rPr>
              <a:t>New Albany Ms</a:t>
            </a:r>
            <a:r>
              <a:rPr lang="zh-CN" altLang="en-US" sz="1100" dirty="0">
                <a:solidFill>
                  <a:schemeClr val="accent1">
                    <a:lumMod val="75000"/>
                  </a:schemeClr>
                </a:solidFill>
                <a:latin typeface="华文楷体" pitchFamily="2" charset="-122"/>
                <a:ea typeface="华文楷体" pitchFamily="2" charset="-122"/>
              </a:rPr>
              <a:t>（</a:t>
            </a:r>
            <a:r>
              <a:rPr lang="en-US" altLang="zh-CN" sz="1100" dirty="0">
                <a:solidFill>
                  <a:schemeClr val="accent1">
                    <a:lumMod val="75000"/>
                  </a:schemeClr>
                </a:solidFill>
                <a:latin typeface="华文楷体" pitchFamily="2" charset="-122"/>
                <a:ea typeface="华文楷体" pitchFamily="2" charset="-122"/>
              </a:rPr>
              <a:t>064766</a:t>
            </a:r>
            <a:r>
              <a:rPr lang="zh-CN" altLang="en-US" sz="1100" dirty="0">
                <a:solidFill>
                  <a:schemeClr val="accent1">
                    <a:lumMod val="75000"/>
                  </a:schemeClr>
                </a:solidFill>
                <a:latin typeface="华文楷体" pitchFamily="2" charset="-122"/>
                <a:ea typeface="华文楷体" pitchFamily="2" charset="-122"/>
              </a:rPr>
              <a:t>）</a:t>
            </a:r>
          </a:p>
          <a:p>
            <a:pPr marL="6350" indent="-6350">
              <a:lnSpc>
                <a:spcPct val="120000"/>
              </a:lnSpc>
              <a:buFont typeface="Arial" pitchFamily="34" charset="0"/>
              <a:buNone/>
              <a:defRPr/>
            </a:pPr>
            <a:r>
              <a:rPr lang="zh-CN" altLang="en-US" sz="1100" dirty="0">
                <a:solidFill>
                  <a:schemeClr val="accent1">
                    <a:lumMod val="75000"/>
                  </a:schemeClr>
                </a:solidFill>
                <a:latin typeface="华文楷体" pitchFamily="2" charset="-122"/>
                <a:ea typeface="华文楷体" pitchFamily="2" charset="-122"/>
              </a:rPr>
              <a:t>所属地区：</a:t>
            </a:r>
            <a:r>
              <a:rPr lang="en-US" altLang="zh-CN" sz="1100" dirty="0">
                <a:solidFill>
                  <a:schemeClr val="accent1">
                    <a:lumMod val="75000"/>
                  </a:schemeClr>
                </a:solidFill>
                <a:latin typeface="华文楷体" pitchFamily="2" charset="-122"/>
                <a:ea typeface="华文楷体" pitchFamily="2" charset="-122"/>
              </a:rPr>
              <a:t>New Albany-Plain Local </a:t>
            </a:r>
            <a:r>
              <a:rPr lang="en-US" altLang="zh-CN" sz="1100" dirty="0" err="1">
                <a:solidFill>
                  <a:schemeClr val="accent1">
                    <a:lumMod val="75000"/>
                  </a:schemeClr>
                </a:solidFill>
                <a:latin typeface="华文楷体" pitchFamily="2" charset="-122"/>
                <a:ea typeface="华文楷体" pitchFamily="2" charset="-122"/>
              </a:rPr>
              <a:t>Sd</a:t>
            </a:r>
            <a:r>
              <a:rPr lang="zh-CN" altLang="en-US" sz="1100" dirty="0">
                <a:solidFill>
                  <a:schemeClr val="accent1">
                    <a:lumMod val="75000"/>
                  </a:schemeClr>
                </a:solidFill>
                <a:latin typeface="华文楷体" pitchFamily="2" charset="-122"/>
                <a:ea typeface="华文楷体" pitchFamily="2" charset="-122"/>
              </a:rPr>
              <a:t>（</a:t>
            </a:r>
            <a:r>
              <a:rPr lang="en-US" altLang="zh-CN" sz="1100" dirty="0">
                <a:solidFill>
                  <a:schemeClr val="accent1">
                    <a:lumMod val="75000"/>
                  </a:schemeClr>
                </a:solidFill>
                <a:latin typeface="华文楷体" pitchFamily="2" charset="-122"/>
                <a:ea typeface="华文楷体" pitchFamily="2" charset="-122"/>
              </a:rPr>
              <a:t>046995</a:t>
            </a:r>
            <a:r>
              <a:rPr lang="zh-CN" altLang="en-US" sz="1100" dirty="0">
                <a:solidFill>
                  <a:schemeClr val="accent1">
                    <a:lumMod val="75000"/>
                  </a:schemeClr>
                </a:solidFill>
                <a:latin typeface="华文楷体" pitchFamily="2" charset="-122"/>
                <a:ea typeface="华文楷体" pitchFamily="2" charset="-122"/>
              </a:rPr>
              <a:t>）</a:t>
            </a:r>
          </a:p>
          <a:p>
            <a:pPr>
              <a:defRPr/>
            </a:pPr>
            <a:endParaRPr lang="zh-CN" altLang="en-US" sz="1100" dirty="0">
              <a:solidFill>
                <a:schemeClr val="accent1">
                  <a:lumMod val="75000"/>
                </a:schemeClr>
              </a:solidFill>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557338"/>
            <a:ext cx="9144000" cy="5300662"/>
          </a:xfrm>
        </p:spPr>
        <p:txBody>
          <a:bodyPr rtlCol="0">
            <a:normAutofit fontScale="92500" lnSpcReduction="10000"/>
          </a:bodyPr>
          <a:lstStyle/>
          <a:p>
            <a:pPr algn="ctr" eaLnBrk="1" fontAlgn="auto" hangingPunct="1">
              <a:lnSpc>
                <a:spcPct val="80000"/>
              </a:lnSpc>
              <a:spcAft>
                <a:spcPts val="0"/>
              </a:spcAft>
              <a:buFont typeface="Arial" pitchFamily="34" charset="0"/>
              <a:buNone/>
              <a:defRPr/>
            </a:pPr>
            <a:r>
              <a:rPr lang="zh-CN" altLang="en-US" sz="3000" dirty="0" smtClean="0">
                <a:latin typeface="华文楷体" pitchFamily="2" charset="-122"/>
                <a:ea typeface="华文楷体" pitchFamily="2" charset="-122"/>
              </a:rPr>
              <a:t>家庭分数报告</a:t>
            </a:r>
          </a:p>
          <a:p>
            <a:pPr algn="ctr" eaLnBrk="1" fontAlgn="auto" hangingPunct="1">
              <a:lnSpc>
                <a:spcPct val="80000"/>
              </a:lnSpc>
              <a:spcBef>
                <a:spcPts val="2000"/>
              </a:spcBef>
              <a:spcAft>
                <a:spcPts val="1000"/>
              </a:spcAft>
              <a:buFont typeface="Arial" pitchFamily="34" charset="0"/>
              <a:buNone/>
              <a:defRPr/>
            </a:pPr>
            <a:r>
              <a:rPr lang="zh-CN" altLang="en-US" sz="2500" b="1" dirty="0" smtClean="0">
                <a:latin typeface="华文楷体" pitchFamily="2" charset="-122"/>
                <a:ea typeface="华文楷体" pitchFamily="2" charset="-122"/>
              </a:rPr>
              <a:t>六年级 阅读及数学成绩评估</a:t>
            </a:r>
            <a:endParaRPr lang="en-US" altLang="zh-CN" sz="2000" dirty="0" smtClean="0">
              <a:latin typeface="华文楷体" pitchFamily="2" charset="-122"/>
              <a:ea typeface="华文楷体" pitchFamily="2" charset="-122"/>
            </a:endParaRPr>
          </a:p>
          <a:p>
            <a:pPr eaLnBrk="1" fontAlgn="auto" hangingPunct="1">
              <a:lnSpc>
                <a:spcPct val="80000"/>
              </a:lnSpc>
              <a:spcAft>
                <a:spcPts val="0"/>
              </a:spcAft>
              <a:buFont typeface="Arial" pitchFamily="34" charset="0"/>
              <a:buNone/>
              <a:defRPr/>
            </a:pPr>
            <a:r>
              <a:rPr lang="zh-CN" altLang="en-US" sz="2400" b="1" dirty="0" smtClean="0">
                <a:latin typeface="华文楷体" pitchFamily="2" charset="-122"/>
                <a:ea typeface="华文楷体" pitchFamily="2" charset="-122"/>
              </a:rPr>
              <a:t>亲爱的家人，</a:t>
            </a:r>
          </a:p>
          <a:p>
            <a:pPr marL="6350" indent="22225" algn="just" eaLnBrk="1" fontAlgn="auto" hangingPunct="1">
              <a:lnSpc>
                <a:spcPct val="110000"/>
              </a:lnSpc>
              <a:spcAft>
                <a:spcPts val="0"/>
              </a:spcAft>
              <a:buFont typeface="Arial" pitchFamily="34" charset="0"/>
              <a:buNone/>
              <a:defRPr/>
            </a:pPr>
            <a:r>
              <a:rPr lang="zh-CN" altLang="en-US" sz="2400"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五月</a:t>
            </a:r>
            <a:r>
              <a:rPr lang="en-US" altLang="zh-CN" sz="2400" b="1" dirty="0" smtClean="0">
                <a:latin typeface="华文楷体" pitchFamily="2" charset="-122"/>
                <a:ea typeface="华文楷体" pitchFamily="2" charset="-122"/>
              </a:rPr>
              <a:t>Brian</a:t>
            </a:r>
            <a:r>
              <a:rPr lang="zh-CN" altLang="en-US" sz="2400" b="1" dirty="0" smtClean="0">
                <a:latin typeface="华文楷体" pitchFamily="2" charset="-122"/>
                <a:ea typeface="华文楷体" pitchFamily="2" charset="-122"/>
              </a:rPr>
              <a:t>参加了六年级阅读及数学成绩评估测验，这一测验根据俄亥俄州年终学业标准测量了学生的学习进度。这些标准由俄亥俄州教师、家长和社区利益相关者制定。该标准描述了在每个学年结束时，您的孩子应该知道些什么和能够做什么。通过达到年级相应等级的期望值，学生将在轨道上持续进步并超越六年级水平。</a:t>
            </a:r>
          </a:p>
          <a:p>
            <a:pPr marL="0" indent="28575" eaLnBrk="1" fontAlgn="auto" hangingPunct="1">
              <a:lnSpc>
                <a:spcPct val="110000"/>
              </a:lnSpc>
              <a:spcAft>
                <a:spcPts val="0"/>
              </a:spcAft>
              <a:buFont typeface="Arial" pitchFamily="34" charset="0"/>
              <a:buNone/>
              <a:defRPr/>
            </a:pPr>
            <a:r>
              <a:rPr lang="zh-CN" altLang="en-US" sz="2400" b="1" dirty="0" smtClean="0">
                <a:latin typeface="华文楷体" pitchFamily="2" charset="-122"/>
                <a:ea typeface="华文楷体" pitchFamily="2" charset="-122"/>
              </a:rPr>
              <a:t>         本报告说明了</a:t>
            </a:r>
            <a:r>
              <a:rPr lang="en-US" altLang="zh-CN" sz="2400" b="1" dirty="0" smtClean="0">
                <a:latin typeface="华文楷体" pitchFamily="2" charset="-122"/>
                <a:ea typeface="华文楷体" pitchFamily="2" charset="-122"/>
              </a:rPr>
              <a:t>Brian</a:t>
            </a:r>
            <a:r>
              <a:rPr lang="zh-CN" altLang="en-US" sz="2400" b="1" dirty="0" smtClean="0">
                <a:latin typeface="华文楷体" pitchFamily="2" charset="-122"/>
                <a:ea typeface="华文楷体" pitchFamily="2" charset="-122"/>
              </a:rPr>
              <a:t>的考试分数的意义。它提出一些建议让你能帮助他变得更出色。我鼓励您与</a:t>
            </a:r>
            <a:r>
              <a:rPr lang="en-US" altLang="zh-CN" sz="2400" b="1" dirty="0" smtClean="0">
                <a:latin typeface="华文楷体" pitchFamily="2" charset="-122"/>
                <a:ea typeface="华文楷体" pitchFamily="2" charset="-122"/>
              </a:rPr>
              <a:t>Brian</a:t>
            </a:r>
            <a:r>
              <a:rPr lang="zh-CN" altLang="en-US" sz="2400" b="1" dirty="0" smtClean="0">
                <a:latin typeface="华文楷体" pitchFamily="2" charset="-122"/>
                <a:ea typeface="华文楷体" pitchFamily="2" charset="-122"/>
              </a:rPr>
              <a:t>的老师谈谈这个报告，以及可以帮助保证</a:t>
            </a:r>
            <a:r>
              <a:rPr lang="en-US" altLang="zh-CN" sz="2400" b="1" dirty="0" smtClean="0">
                <a:latin typeface="华文楷体" pitchFamily="2" charset="-122"/>
                <a:ea typeface="华文楷体" pitchFamily="2" charset="-122"/>
              </a:rPr>
              <a:t>Brian</a:t>
            </a:r>
            <a:r>
              <a:rPr lang="zh-CN" altLang="en-US" sz="2400" b="1" dirty="0" smtClean="0">
                <a:latin typeface="华文楷体" pitchFamily="2" charset="-122"/>
                <a:ea typeface="华文楷体" pitchFamily="2" charset="-122"/>
              </a:rPr>
              <a:t>成功的教室资源。</a:t>
            </a:r>
          </a:p>
          <a:p>
            <a:pPr eaLnBrk="1" fontAlgn="auto" hangingPunct="1">
              <a:lnSpc>
                <a:spcPct val="110000"/>
              </a:lnSpc>
              <a:spcAft>
                <a:spcPts val="0"/>
              </a:spcAft>
              <a:buFont typeface="Arial" pitchFamily="34" charset="0"/>
              <a:buNone/>
              <a:defRPr/>
            </a:pPr>
            <a:r>
              <a:rPr lang="zh-CN" altLang="en-US" sz="2400" b="1" dirty="0" smtClean="0">
                <a:latin typeface="华文楷体" pitchFamily="2" charset="-122"/>
                <a:ea typeface="华文楷体" pitchFamily="2" charset="-122"/>
              </a:rPr>
              <a:t>         我们希望</a:t>
            </a:r>
            <a:r>
              <a:rPr lang="en-US" altLang="zh-CN" sz="2400" b="1" dirty="0" smtClean="0">
                <a:latin typeface="华文楷体" pitchFamily="2" charset="-122"/>
                <a:ea typeface="华文楷体" pitchFamily="2" charset="-122"/>
              </a:rPr>
              <a:t>Brian</a:t>
            </a:r>
            <a:r>
              <a:rPr lang="zh-CN" altLang="en-US" sz="2400" b="1" dirty="0" smtClean="0">
                <a:latin typeface="华文楷体" pitchFamily="2" charset="-122"/>
                <a:ea typeface="华文楷体" pitchFamily="2" charset="-122"/>
              </a:rPr>
              <a:t>在这条重要的教育道路上继续前进时获得很大的成功。</a:t>
            </a:r>
          </a:p>
          <a:p>
            <a:pPr algn="r" eaLnBrk="1" fontAlgn="auto" hangingPunct="1">
              <a:lnSpc>
                <a:spcPct val="110000"/>
              </a:lnSpc>
              <a:spcAft>
                <a:spcPts val="0"/>
              </a:spcAft>
              <a:buFont typeface="Arial" pitchFamily="34" charset="0"/>
              <a:buNone/>
              <a:defRPr/>
            </a:pP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来自教育厅厅长</a:t>
            </a:r>
          </a:p>
          <a:p>
            <a:pPr eaLnBrk="1" fontAlgn="auto" hangingPunct="1">
              <a:lnSpc>
                <a:spcPct val="110000"/>
              </a:lnSpc>
              <a:spcAft>
                <a:spcPts val="0"/>
              </a:spcAft>
              <a:buFont typeface="Arial" pitchFamily="34" charset="0"/>
              <a:buNone/>
              <a:defRPr/>
            </a:pPr>
            <a:endParaRPr lang="zh-CN" altLang="en-US" sz="2400" dirty="0" smtClean="0">
              <a:latin typeface="华文楷体" pitchFamily="2" charset="-122"/>
              <a:ea typeface="华文楷体" pitchFamily="2" charset="-122"/>
            </a:endParaRPr>
          </a:p>
        </p:txBody>
      </p:sp>
      <p:sp>
        <p:nvSpPr>
          <p:cNvPr id="4" name="Rectangle 2"/>
          <p:cNvSpPr txBox="1">
            <a:spLocks noChangeArrowheads="1"/>
          </p:cNvSpPr>
          <p:nvPr/>
        </p:nvSpPr>
        <p:spPr bwMode="auto">
          <a:xfrm>
            <a:off x="0" y="692150"/>
            <a:ext cx="8964613" cy="720725"/>
          </a:xfrm>
          <a:prstGeom prst="rect">
            <a:avLst/>
          </a:prstGeom>
          <a:noFill/>
          <a:ln w="9525">
            <a:noFill/>
            <a:miter lim="800000"/>
            <a:headEnd/>
            <a:tailEnd/>
          </a:ln>
        </p:spPr>
        <p:txBody>
          <a:bodyPr anchor="ctr"/>
          <a:lstStyle/>
          <a:p>
            <a:pPr algn="ctr">
              <a:buFont typeface="Arial" pitchFamily="34" charset="0"/>
              <a:buNone/>
              <a:defRPr/>
            </a:pPr>
            <a:r>
              <a:rPr lang="zh-CN" altLang="en-US" sz="3400" b="1" kern="0" dirty="0">
                <a:latin typeface="黑体" pitchFamily="49" charset="-122"/>
                <a:ea typeface="黑体" pitchFamily="49" charset="-122"/>
                <a:cs typeface="+mj-cs"/>
                <a:sym typeface="Arial" charset="0"/>
              </a:rPr>
              <a:t>成绩报告单</a:t>
            </a:r>
          </a:p>
          <a:p>
            <a:pPr algn="r">
              <a:defRPr/>
            </a:pPr>
            <a:r>
              <a:rPr lang="en-US" altLang="zh-CN" sz="3400" kern="0" dirty="0">
                <a:latin typeface="黑体" pitchFamily="49" charset="-122"/>
                <a:ea typeface="黑体" pitchFamily="49" charset="-122"/>
                <a:cs typeface="+mj-cs"/>
                <a:sym typeface="Arial" charset="0"/>
              </a:rPr>
              <a:t>——</a:t>
            </a:r>
            <a:r>
              <a:rPr lang="zh-CN" altLang="en-US" sz="3400" kern="0" dirty="0">
                <a:latin typeface="黑体" pitchFamily="49" charset="-122"/>
                <a:ea typeface="黑体" pitchFamily="49" charset="-122"/>
                <a:cs typeface="+mj-cs"/>
                <a:sym typeface="Arial" charset="0"/>
              </a:rPr>
              <a:t>俄亥俄州</a:t>
            </a:r>
            <a:r>
              <a:rPr lang="en-US" altLang="zh-CN" sz="3400" kern="0" dirty="0">
                <a:latin typeface="黑体" pitchFamily="49" charset="-122"/>
                <a:ea typeface="黑体" pitchFamily="49" charset="-122"/>
                <a:cs typeface="+mj-cs"/>
                <a:sym typeface="Arial" charset="0"/>
              </a:rPr>
              <a:t>6</a:t>
            </a:r>
            <a:r>
              <a:rPr lang="zh-CN" altLang="en-US" sz="3400" kern="0" dirty="0">
                <a:latin typeface="黑体" pitchFamily="49" charset="-122"/>
                <a:ea typeface="黑体" pitchFamily="49" charset="-122"/>
                <a:cs typeface="+mj-cs"/>
                <a:sym typeface="Arial" charset="0"/>
              </a:rPr>
              <a:t>年级学生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692150"/>
            <a:ext cx="8964613" cy="720725"/>
          </a:xfrm>
          <a:prstGeom prst="rect">
            <a:avLst/>
          </a:prstGeom>
          <a:noFill/>
          <a:ln w="9525">
            <a:noFill/>
            <a:miter lim="800000"/>
            <a:headEnd/>
            <a:tailEnd/>
          </a:ln>
        </p:spPr>
        <p:txBody>
          <a:bodyPr anchor="ctr"/>
          <a:lstStyle/>
          <a:p>
            <a:pPr algn="ctr">
              <a:buFont typeface="Arial" pitchFamily="34" charset="0"/>
              <a:buNone/>
              <a:defRPr/>
            </a:pPr>
            <a:r>
              <a:rPr lang="zh-CN" altLang="en-US" sz="3400" b="1" kern="0" dirty="0">
                <a:latin typeface="黑体" pitchFamily="49" charset="-122"/>
                <a:ea typeface="黑体" pitchFamily="49" charset="-122"/>
                <a:cs typeface="+mj-cs"/>
                <a:sym typeface="Arial" charset="0"/>
              </a:rPr>
              <a:t>成绩报告单</a:t>
            </a:r>
          </a:p>
          <a:p>
            <a:pPr algn="r">
              <a:defRPr/>
            </a:pPr>
            <a:r>
              <a:rPr lang="en-US" altLang="zh-CN" sz="3400" kern="0" dirty="0">
                <a:latin typeface="黑体" pitchFamily="49" charset="-122"/>
                <a:ea typeface="黑体" pitchFamily="49" charset="-122"/>
                <a:cs typeface="+mj-cs"/>
                <a:sym typeface="Arial" charset="0"/>
              </a:rPr>
              <a:t>——</a:t>
            </a:r>
            <a:r>
              <a:rPr lang="zh-CN" altLang="en-US" sz="3400" kern="0" dirty="0">
                <a:latin typeface="黑体" pitchFamily="49" charset="-122"/>
                <a:ea typeface="黑体" pitchFamily="49" charset="-122"/>
                <a:cs typeface="+mj-cs"/>
                <a:sym typeface="Arial" charset="0"/>
              </a:rPr>
              <a:t>俄亥俄州</a:t>
            </a:r>
            <a:r>
              <a:rPr lang="en-US" altLang="zh-CN" sz="3400" kern="0" dirty="0">
                <a:latin typeface="黑体" pitchFamily="49" charset="-122"/>
                <a:ea typeface="黑体" pitchFamily="49" charset="-122"/>
                <a:cs typeface="+mj-cs"/>
                <a:sym typeface="Arial" charset="0"/>
              </a:rPr>
              <a:t>6</a:t>
            </a:r>
            <a:r>
              <a:rPr lang="zh-CN" altLang="en-US" sz="3400" kern="0" dirty="0">
                <a:latin typeface="黑体" pitchFamily="49" charset="-122"/>
                <a:ea typeface="黑体" pitchFamily="49" charset="-122"/>
                <a:cs typeface="+mj-cs"/>
                <a:sym typeface="Arial" charset="0"/>
              </a:rPr>
              <a:t>年级学生</a:t>
            </a:r>
          </a:p>
        </p:txBody>
      </p:sp>
      <p:sp>
        <p:nvSpPr>
          <p:cNvPr id="11" name="标题 3"/>
          <p:cNvSpPr>
            <a:spLocks noGrp="1"/>
          </p:cNvSpPr>
          <p:nvPr>
            <p:ph type="title"/>
          </p:nvPr>
        </p:nvSpPr>
        <p:spPr>
          <a:xfrm>
            <a:off x="5435600" y="1773238"/>
            <a:ext cx="3708400" cy="868362"/>
          </a:xfrm>
        </p:spPr>
        <p:txBody>
          <a:bodyPr/>
          <a:lstStyle/>
          <a:p>
            <a:pPr algn="ctr" eaLnBrk="1" hangingPunct="1"/>
            <a:r>
              <a:rPr lang="zh-CN" altLang="en-US" sz="3600" b="1" smtClean="0">
                <a:latin typeface="华文楷体"/>
                <a:ea typeface="华文楷体"/>
                <a:cs typeface="华文楷体"/>
              </a:rPr>
              <a:t>阅读成绩结果</a:t>
            </a:r>
          </a:p>
        </p:txBody>
      </p:sp>
      <p:sp>
        <p:nvSpPr>
          <p:cNvPr id="12" name="内容占位符 5"/>
          <p:cNvSpPr txBox="1">
            <a:spLocks/>
          </p:cNvSpPr>
          <p:nvPr/>
        </p:nvSpPr>
        <p:spPr bwMode="auto">
          <a:xfrm>
            <a:off x="5292725" y="2781300"/>
            <a:ext cx="3600450" cy="3817938"/>
          </a:xfrm>
          <a:prstGeom prst="rect">
            <a:avLst/>
          </a:prstGeom>
          <a:noFill/>
          <a:ln w="9525">
            <a:noFill/>
            <a:miter lim="800000"/>
            <a:headEnd/>
            <a:tailEnd/>
          </a:ln>
        </p:spPr>
        <p:txBody>
          <a:bodyPr lIns="0" tIns="0" rIns="0" bIns="0"/>
          <a:lstStyle/>
          <a:p>
            <a:pPr marL="342900" indent="-342900" algn="just" eaLnBrk="0" hangingPunct="0">
              <a:spcBef>
                <a:spcPct val="20000"/>
              </a:spcBef>
              <a:buFont typeface="Arial" charset="0"/>
              <a:buNone/>
            </a:pPr>
            <a:r>
              <a:rPr lang="zh-CN" altLang="en-US" sz="2800">
                <a:latin typeface="华文楷体"/>
                <a:ea typeface="华文楷体"/>
                <a:cs typeface="华文楷体"/>
              </a:rPr>
              <a:t>             左</a:t>
            </a:r>
            <a:r>
              <a:rPr lang="zh-CN" altLang="zh-CN" sz="2800">
                <a:latin typeface="华文楷体"/>
                <a:ea typeface="华文楷体"/>
                <a:cs typeface="华文楷体"/>
              </a:rPr>
              <a:t>图表显示了</a:t>
            </a:r>
            <a:r>
              <a:rPr lang="en-US" altLang="zh-CN" sz="2800">
                <a:latin typeface="华文楷体"/>
                <a:ea typeface="华文楷体"/>
                <a:cs typeface="华文楷体"/>
              </a:rPr>
              <a:t>Brian</a:t>
            </a:r>
            <a:r>
              <a:rPr lang="zh-CN" altLang="zh-CN" sz="2800">
                <a:latin typeface="华文楷体"/>
                <a:ea typeface="华文楷体"/>
                <a:cs typeface="华文楷体"/>
              </a:rPr>
              <a:t>在每项标准上达到了何种水平。他在词汇习得方面上基本熟练；在阅读过程、信息文本和文学文本三个方面上均达到了非常熟练的程度。</a:t>
            </a:r>
          </a:p>
          <a:p>
            <a:pPr marL="342900" indent="-342900" eaLnBrk="0" hangingPunct="0">
              <a:spcBef>
                <a:spcPct val="20000"/>
              </a:spcBef>
              <a:buFont typeface="Arial" charset="0"/>
              <a:buChar char="•"/>
            </a:pPr>
            <a:endParaRPr lang="zh-CN" altLang="en-US" sz="3200">
              <a:latin typeface="Calibri" pitchFamily="34" charset="0"/>
            </a:endParaRPr>
          </a:p>
        </p:txBody>
      </p:sp>
      <p:pic>
        <p:nvPicPr>
          <p:cNvPr id="13" name="图片 2"/>
          <p:cNvPicPr>
            <a:picLocks noChangeAspect="1" noChangeArrowheads="1"/>
          </p:cNvPicPr>
          <p:nvPr/>
        </p:nvPicPr>
        <p:blipFill>
          <a:blip r:embed="rId2"/>
          <a:srcRect/>
          <a:stretch>
            <a:fillRect/>
          </a:stretch>
        </p:blipFill>
        <p:spPr bwMode="auto">
          <a:xfrm>
            <a:off x="-180975" y="1268413"/>
            <a:ext cx="5610225" cy="3313112"/>
          </a:xfrm>
          <a:prstGeom prst="rect">
            <a:avLst/>
          </a:prstGeom>
          <a:noFill/>
          <a:ln w="9525">
            <a:noFill/>
            <a:miter lim="800000"/>
            <a:headEnd/>
            <a:tailEnd/>
          </a:ln>
        </p:spPr>
      </p:pic>
      <p:pic>
        <p:nvPicPr>
          <p:cNvPr id="14" name="图片 48"/>
          <p:cNvPicPr>
            <a:picLocks noChangeAspect="1" noChangeArrowheads="1"/>
          </p:cNvPicPr>
          <p:nvPr/>
        </p:nvPicPr>
        <p:blipFill>
          <a:blip r:embed="rId3"/>
          <a:srcRect/>
          <a:stretch>
            <a:fillRect/>
          </a:stretch>
        </p:blipFill>
        <p:spPr bwMode="auto">
          <a:xfrm>
            <a:off x="179388" y="4581525"/>
            <a:ext cx="5184775" cy="2246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0" y="1412875"/>
          <a:ext cx="9144000" cy="5515121"/>
        </p:xfrm>
        <a:graphic>
          <a:graphicData uri="http://schemas.openxmlformats.org/drawingml/2006/table">
            <a:tbl>
              <a:tblPr/>
              <a:tblGrid>
                <a:gridCol w="3273425">
                  <a:extLst>
                    <a:ext uri="{9D8B030D-6E8A-4147-A177-3AD203B41FA5}"/>
                  </a:extLst>
                </a:gridCol>
                <a:gridCol w="2822575">
                  <a:extLst>
                    <a:ext uri="{9D8B030D-6E8A-4147-A177-3AD203B41FA5}"/>
                  </a:extLst>
                </a:gridCol>
                <a:gridCol w="3048000">
                  <a:extLst>
                    <a:ext uri="{9D8B030D-6E8A-4147-A177-3AD203B41FA5}"/>
                  </a:extLst>
                </a:gridCol>
              </a:tblGrid>
              <a:tr h="182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词汇习得</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得分为基本熟练 </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1022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学生使用文本中的线索来学习新词。他们理解词语的关系（例如，简短和短是同义词，禁止和允许是反义词）。学生能识别一些外来词（例如，来自法语的“自助餐”）。</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您的孩子懂得如何使用前缀</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en-US" altLang="zh-CN" sz="1200" b="0" i="0" u="sng" strike="noStrike" cap="none" normalizeH="0" baseline="0" smtClean="0">
                          <a:ln>
                            <a:noFill/>
                          </a:ln>
                          <a:solidFill>
                            <a:srgbClr val="333333"/>
                          </a:solidFill>
                          <a:effectLst/>
                          <a:latin typeface="Times New Roman" pitchFamily="18" charset="0"/>
                          <a:ea typeface="华文楷体" pitchFamily="2" charset="-122"/>
                          <a:cs typeface="Arial" pitchFamily="34" charset="0"/>
                        </a:rPr>
                        <a:t>re</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locate)</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、后缀</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(fright</a:t>
                      </a:r>
                      <a:r>
                        <a:rPr kumimoji="0" lang="en-US" altLang="zh-CN" sz="1200" b="0" i="0" u="sng" strike="noStrike" cap="none" normalizeH="0" baseline="0" smtClean="0">
                          <a:ln>
                            <a:noFill/>
                          </a:ln>
                          <a:solidFill>
                            <a:srgbClr val="333333"/>
                          </a:solidFill>
                          <a:effectLst/>
                          <a:latin typeface="Times New Roman" pitchFamily="18" charset="0"/>
                          <a:ea typeface="华文楷体" pitchFamily="2" charset="-122"/>
                          <a:cs typeface="Arial" pitchFamily="34" charset="0"/>
                        </a:rPr>
                        <a:t>ful</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和根词（</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dis</a:t>
                      </a:r>
                      <a:r>
                        <a:rPr kumimoji="0" lang="en-US" altLang="zh-CN" sz="1200" b="0" i="0" u="sng" strike="noStrike" cap="none" normalizeH="0" baseline="0" smtClean="0">
                          <a:ln>
                            <a:noFill/>
                          </a:ln>
                          <a:solidFill>
                            <a:srgbClr val="333333"/>
                          </a:solidFill>
                          <a:effectLst/>
                          <a:latin typeface="Times New Roman" pitchFamily="18" charset="0"/>
                          <a:ea typeface="华文楷体" pitchFamily="2" charset="-122"/>
                          <a:cs typeface="Arial" pitchFamily="34" charset="0"/>
                        </a:rPr>
                        <a:t>respect</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ful</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）。他意识到有些词是来自其他语言的</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例如，来自法语的“学院”</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下一步：</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与您的孩子一起阅读一章书，使用故事中的线索解释不熟悉的单词，然后查字典来检查词的含义。让您的孩子在文本中寻找所有前缀（如</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un-</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）或后缀（如</a:t>
                      </a:r>
                      <a:r>
                        <a:rPr kumimoji="0" lang="en-US"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 </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-ness</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8285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82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阅读过程</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得分为非常熟练</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1022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学生归纳、</a:t>
                      </a:r>
                      <a:r>
                        <a:rPr kumimoji="0" lang="zh-CN" sz="1200" b="0" i="0" u="none" strike="noStrike" cap="none" normalizeH="0" baseline="0" smtClean="0">
                          <a:ln>
                            <a:noFill/>
                          </a:ln>
                          <a:solidFill>
                            <a:srgbClr val="4D90F0"/>
                          </a:solidFill>
                          <a:effectLst/>
                          <a:latin typeface="Times New Roman" pitchFamily="18" charset="0"/>
                          <a:ea typeface="华文楷体" pitchFamily="2" charset="-122"/>
                          <a:cs typeface="Arial" pitchFamily="34" charset="0"/>
                        </a:rPr>
                        <a:t>解释</a:t>
                      </a:r>
                      <a:r>
                        <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比较、判断文学作品（如故事、诗歌等），信息文本（如报纸上的文章），技术文本（如说明书、产品标签）和劝说性的文本（如演讲、社论栏）。</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您的孩子可以总结他读的内容，并识别丢失的信息和作者文本中的一个矛盾，他可以比较和对比不同作者的风格。</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下一步：</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让您的孩子阅读一本具有挑战性的书或杂志上的文章，总结信息并创建一个大纲。让您的孩子说说文章组织得怎么样，或者作者可以做出哪些不同。</a:t>
                      </a: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8285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82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信息文本</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得分为非常熟练</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1168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学生利用文本特征</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如副标题</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来找出重要信息。学生能识别作者的目的和论点。他们还能分析原因和由此带来的影响。</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您的孩子可以准确概括作者的论点，并判断细节是如何支持论点的。他能从观点中看出事实，也可理解原因是可以对一个情况产生多重的影响，或一个事件可以有多种原因。</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下一步：</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让您的孩子阅读一篇社论栏文章或其他劝说性文章（如演讲）。让您的孩子来评判作者是否很好地支持了他（或她）的论点，作者可以补充些什么让论证更有力。</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8285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82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文学文本</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2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得分为非常熟练</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1022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学生分析作者如何用语言营造情绪和意义；他们能识别一个故事的主题；能分析作者如何从一个叙述者的角度（第一人称或第三人称）和人物的思想、言语和行动呈现一个人物的特点。</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53881" marR="5388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您的孩子可以</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分析人物和</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设置</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，以及它们如何影响故事的情节。他知道如何使用原来的主题，但用不同的人物和设置来改写一个故事。</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下一步：</a:t>
                      </a:r>
                      <a:endParaRPr kumimoji="0" lang="zh-CN" sz="12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让您的孩子指出故事中的明喻</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如：像画一样漂亮</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和隐喻</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如：人生是一场旅程</a:t>
                      </a:r>
                      <a:r>
                        <a:rPr kumimoji="0" lang="en-US" alt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2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。让他解释作者为什么使用它们。</a:t>
                      </a:r>
                      <a:endPar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53881" marR="5388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0654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zh-CN" altLang="zh-CN" sz="1200" b="1" i="1" dirty="0">
                <a:latin typeface="黑体" pitchFamily="49" charset="-122"/>
                <a:ea typeface="黑体" pitchFamily="49" charset="-122"/>
                <a:cs typeface="Times New Roman" pitchFamily="18" charset="0"/>
              </a:rPr>
              <a:t>在阅读方面您孩子的长处和不足是什么？</a:t>
            </a:r>
            <a:endParaRPr lang="zh-CN" altLang="zh-CN" sz="1800" dirty="0">
              <a:ea typeface="黑体" pitchFamily="49" charset="-122"/>
              <a:cs typeface="Times New Roman" pitchFamily="18" charset="0"/>
            </a:endParaRPr>
          </a:p>
        </p:txBody>
      </p:sp>
      <p:sp>
        <p:nvSpPr>
          <p:cNvPr id="9" name="Rectangle 2"/>
          <p:cNvSpPr txBox="1">
            <a:spLocks noChangeArrowheads="1"/>
          </p:cNvSpPr>
          <p:nvPr/>
        </p:nvSpPr>
        <p:spPr bwMode="auto">
          <a:xfrm>
            <a:off x="0" y="476250"/>
            <a:ext cx="8964613" cy="720725"/>
          </a:xfrm>
          <a:prstGeom prst="rect">
            <a:avLst/>
          </a:prstGeom>
          <a:noFill/>
          <a:ln w="9525">
            <a:noFill/>
            <a:miter lim="800000"/>
            <a:headEnd/>
            <a:tailEnd/>
          </a:ln>
        </p:spPr>
        <p:txBody>
          <a:bodyPr anchor="ctr"/>
          <a:lstStyle/>
          <a:p>
            <a:pPr algn="ctr">
              <a:buFont typeface="Arial" pitchFamily="34" charset="0"/>
              <a:buNone/>
              <a:defRPr/>
            </a:pPr>
            <a:r>
              <a:rPr lang="zh-CN" altLang="en-US" sz="3400" b="1" kern="0" dirty="0">
                <a:latin typeface="黑体" pitchFamily="49" charset="-122"/>
                <a:ea typeface="黑体" pitchFamily="49" charset="-122"/>
                <a:cs typeface="+mj-cs"/>
                <a:sym typeface="Arial" charset="0"/>
              </a:rPr>
              <a:t>成绩报告单</a:t>
            </a:r>
            <a:r>
              <a:rPr lang="en-US" altLang="zh-CN" sz="3400" kern="0" dirty="0">
                <a:latin typeface="黑体" pitchFamily="49" charset="-122"/>
                <a:ea typeface="黑体" pitchFamily="49" charset="-122"/>
                <a:cs typeface="+mj-cs"/>
                <a:sym typeface="Arial" charset="0"/>
              </a:rPr>
              <a:t>——</a:t>
            </a:r>
            <a:r>
              <a:rPr lang="zh-CN" altLang="en-US" sz="3400" kern="0" dirty="0">
                <a:latin typeface="黑体" pitchFamily="49" charset="-122"/>
                <a:ea typeface="黑体" pitchFamily="49" charset="-122"/>
                <a:cs typeface="+mj-cs"/>
                <a:sym typeface="Arial" charset="0"/>
              </a:rPr>
              <a:t>俄亥俄州</a:t>
            </a:r>
            <a:r>
              <a:rPr lang="en-US" altLang="zh-CN" sz="3400" kern="0" dirty="0">
                <a:latin typeface="黑体" pitchFamily="49" charset="-122"/>
                <a:ea typeface="黑体" pitchFamily="49" charset="-122"/>
                <a:cs typeface="+mj-cs"/>
                <a:sym typeface="Arial" charset="0"/>
              </a:rPr>
              <a:t>6</a:t>
            </a:r>
            <a:r>
              <a:rPr lang="zh-CN" altLang="en-US" sz="3400" kern="0" dirty="0">
                <a:latin typeface="黑体" pitchFamily="49" charset="-122"/>
                <a:ea typeface="黑体" pitchFamily="49" charset="-122"/>
                <a:cs typeface="+mj-cs"/>
                <a:sym typeface="Arial" charset="0"/>
              </a:rPr>
              <a:t>年级学生</a:t>
            </a:r>
          </a:p>
        </p:txBody>
      </p:sp>
      <p:sp>
        <p:nvSpPr>
          <p:cNvPr id="10" name="Rectangle 2"/>
          <p:cNvSpPr txBox="1">
            <a:spLocks noChangeArrowheads="1"/>
          </p:cNvSpPr>
          <p:nvPr/>
        </p:nvSpPr>
        <p:spPr bwMode="auto">
          <a:xfrm>
            <a:off x="152400" y="1052513"/>
            <a:ext cx="8964613" cy="720725"/>
          </a:xfrm>
          <a:prstGeom prst="rect">
            <a:avLst/>
          </a:prstGeom>
          <a:noFill/>
          <a:ln w="9525">
            <a:noFill/>
            <a:miter lim="800000"/>
            <a:headEnd/>
            <a:tailEnd/>
          </a:ln>
        </p:spPr>
        <p:txBody>
          <a:bodyPr anchor="ctr"/>
          <a:lstStyle/>
          <a:p>
            <a:pPr>
              <a:buFont typeface="Arial" pitchFamily="34" charset="0"/>
              <a:buNone/>
              <a:defRPr/>
            </a:pPr>
            <a:r>
              <a:rPr lang="zh-CN" altLang="zh-CN" sz="2300" b="1" i="1" dirty="0">
                <a:latin typeface="Arial" pitchFamily="34" charset="0"/>
                <a:ea typeface="宋体" pitchFamily="2" charset="-122"/>
              </a:rPr>
              <a:t>在阅读方面您孩子的长处和不足是什么？</a:t>
            </a:r>
            <a:endParaRPr lang="zh-CN" altLang="zh-CN" sz="2300" dirty="0">
              <a:latin typeface="Arial" pitchFamily="34" charset="0"/>
              <a:ea typeface="宋体" pitchFamily="2" charset="-122"/>
            </a:endParaRPr>
          </a:p>
          <a:p>
            <a:pPr>
              <a:buFont typeface="Arial" pitchFamily="34" charset="0"/>
              <a:buNone/>
              <a:defRPr/>
            </a:pPr>
            <a:endParaRPr lang="zh-CN" altLang="en-US" sz="2300" kern="0" dirty="0">
              <a:latin typeface="黑体" pitchFamily="49" charset="-122"/>
              <a:ea typeface="黑体" pitchFamily="49" charset="-122"/>
              <a:cs typeface="+mj-cs"/>
              <a:sym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内容占位符 4"/>
          <p:cNvSpPr>
            <a:spLocks noGrp="1"/>
          </p:cNvSpPr>
          <p:nvPr>
            <p:ph sz="half" idx="1"/>
          </p:nvPr>
        </p:nvSpPr>
        <p:spPr/>
        <p:txBody>
          <a:bodyPr/>
          <a:lstStyle/>
          <a:p>
            <a:pPr eaLnBrk="1" hangingPunct="1">
              <a:buFont typeface="Arial" charset="0"/>
              <a:buNone/>
            </a:pPr>
            <a:endParaRPr lang="zh-CN" altLang="en-US" smtClean="0"/>
          </a:p>
        </p:txBody>
      </p:sp>
      <p:sp>
        <p:nvSpPr>
          <p:cNvPr id="23555" name="内容占位符 5"/>
          <p:cNvSpPr>
            <a:spLocks noGrp="1"/>
          </p:cNvSpPr>
          <p:nvPr>
            <p:ph sz="half" idx="2"/>
          </p:nvPr>
        </p:nvSpPr>
        <p:spPr>
          <a:xfrm>
            <a:off x="5435600" y="1484313"/>
            <a:ext cx="3565525" cy="5257800"/>
          </a:xfrm>
        </p:spPr>
        <p:txBody>
          <a:bodyPr lIns="0" tIns="0" rIns="0" bIns="0"/>
          <a:lstStyle/>
          <a:p>
            <a:pPr algn="just" eaLnBrk="1" hangingPunct="1">
              <a:buFont typeface="Arial" charset="0"/>
              <a:buNone/>
            </a:pPr>
            <a:r>
              <a:rPr lang="zh-CN" altLang="en-US" sz="2800" smtClean="0">
                <a:latin typeface="华文楷体"/>
                <a:ea typeface="华文楷体"/>
                <a:cs typeface="华文楷体"/>
              </a:rPr>
              <a:t>            </a:t>
            </a:r>
            <a:endParaRPr lang="en-US" altLang="zh-CN" sz="2800" smtClean="0">
              <a:latin typeface="华文楷体"/>
              <a:ea typeface="华文楷体"/>
              <a:cs typeface="华文楷体"/>
            </a:endParaRPr>
          </a:p>
          <a:p>
            <a:pPr algn="just" eaLnBrk="1" hangingPunct="1">
              <a:buFont typeface="Arial" charset="0"/>
              <a:buNone/>
            </a:pPr>
            <a:endParaRPr lang="en-US" altLang="zh-CN" sz="2800" smtClean="0">
              <a:latin typeface="华文楷体"/>
              <a:ea typeface="华文楷体"/>
              <a:cs typeface="华文楷体"/>
            </a:endParaRPr>
          </a:p>
          <a:p>
            <a:pPr algn="just" eaLnBrk="1" hangingPunct="1">
              <a:buFont typeface="Arial" charset="0"/>
              <a:buNone/>
            </a:pPr>
            <a:endParaRPr lang="en-US" altLang="zh-CN" sz="2800" smtClean="0">
              <a:latin typeface="华文楷体"/>
              <a:ea typeface="华文楷体"/>
              <a:cs typeface="华文楷体"/>
            </a:endParaRPr>
          </a:p>
          <a:p>
            <a:pPr algn="just" eaLnBrk="1" hangingPunct="1">
              <a:buFont typeface="Arial" charset="0"/>
              <a:buNone/>
            </a:pPr>
            <a:r>
              <a:rPr lang="en-US" altLang="zh-CN" sz="2800" smtClean="0">
                <a:latin typeface="华文楷体"/>
                <a:ea typeface="华文楷体"/>
                <a:cs typeface="华文楷体"/>
              </a:rPr>
              <a:t>          </a:t>
            </a:r>
            <a:r>
              <a:rPr lang="zh-CN" altLang="en-US" sz="2800" smtClean="0">
                <a:latin typeface="华文楷体"/>
                <a:ea typeface="华文楷体"/>
                <a:cs typeface="华文楷体"/>
              </a:rPr>
              <a:t>左</a:t>
            </a:r>
            <a:r>
              <a:rPr lang="zh-CN" altLang="zh-CN" sz="2800" smtClean="0">
                <a:latin typeface="华文楷体"/>
                <a:ea typeface="华文楷体"/>
                <a:cs typeface="华文楷体"/>
              </a:rPr>
              <a:t>图表显示了</a:t>
            </a:r>
            <a:r>
              <a:rPr lang="en-US" altLang="zh-CN" sz="2800" smtClean="0">
                <a:latin typeface="华文楷体"/>
                <a:ea typeface="华文楷体"/>
                <a:cs typeface="华文楷体"/>
              </a:rPr>
              <a:t>Brian</a:t>
            </a:r>
            <a:r>
              <a:rPr lang="zh-CN" altLang="zh-CN" sz="2800" smtClean="0">
                <a:latin typeface="华文楷体"/>
                <a:ea typeface="华文楷体"/>
                <a:cs typeface="华文楷体"/>
              </a:rPr>
              <a:t>在每项标准上达到了何种水平。他在数字、数学常识与运算、几何与空间感和数据分析与概率上非常熟练，在度量和模式、函数与代数上基本熟练。</a:t>
            </a:r>
          </a:p>
          <a:p>
            <a:pPr eaLnBrk="1" hangingPunct="1"/>
            <a:endParaRPr lang="zh-CN" altLang="en-US" sz="2800" smtClean="0"/>
          </a:p>
        </p:txBody>
      </p:sp>
      <p:pic>
        <p:nvPicPr>
          <p:cNvPr id="23556" name="图片 3"/>
          <p:cNvPicPr>
            <a:picLocks noChangeAspect="1" noChangeArrowheads="1"/>
          </p:cNvPicPr>
          <p:nvPr/>
        </p:nvPicPr>
        <p:blipFill>
          <a:blip r:embed="rId2"/>
          <a:srcRect/>
          <a:stretch>
            <a:fillRect/>
          </a:stretch>
        </p:blipFill>
        <p:spPr bwMode="auto">
          <a:xfrm>
            <a:off x="-252413" y="1268413"/>
            <a:ext cx="5910263" cy="3533775"/>
          </a:xfrm>
          <a:prstGeom prst="rect">
            <a:avLst/>
          </a:prstGeom>
          <a:noFill/>
          <a:ln w="9525">
            <a:noFill/>
            <a:miter lim="800000"/>
            <a:headEnd/>
            <a:tailEnd/>
          </a:ln>
        </p:spPr>
      </p:pic>
      <p:pic>
        <p:nvPicPr>
          <p:cNvPr id="23557" name="图片 49"/>
          <p:cNvPicPr>
            <a:picLocks noChangeAspect="1" noChangeArrowheads="1"/>
          </p:cNvPicPr>
          <p:nvPr/>
        </p:nvPicPr>
        <p:blipFill>
          <a:blip r:embed="rId3"/>
          <a:srcRect/>
          <a:stretch>
            <a:fillRect/>
          </a:stretch>
        </p:blipFill>
        <p:spPr bwMode="auto">
          <a:xfrm>
            <a:off x="179388" y="4772025"/>
            <a:ext cx="5400675" cy="2085975"/>
          </a:xfrm>
          <a:prstGeom prst="rect">
            <a:avLst/>
          </a:prstGeom>
          <a:noFill/>
          <a:ln w="9525">
            <a:noFill/>
            <a:miter lim="800000"/>
            <a:headEnd/>
            <a:tailEnd/>
          </a:ln>
        </p:spPr>
      </p:pic>
      <p:sp>
        <p:nvSpPr>
          <p:cNvPr id="23558" name="标题 3"/>
          <p:cNvSpPr>
            <a:spLocks noGrp="1"/>
          </p:cNvSpPr>
          <p:nvPr>
            <p:ph type="title"/>
          </p:nvPr>
        </p:nvSpPr>
        <p:spPr>
          <a:xfrm>
            <a:off x="5472113" y="1773238"/>
            <a:ext cx="3671887" cy="868362"/>
          </a:xfrm>
        </p:spPr>
        <p:txBody>
          <a:bodyPr/>
          <a:lstStyle/>
          <a:p>
            <a:pPr eaLnBrk="1" hangingPunct="1"/>
            <a:r>
              <a:rPr lang="zh-CN" altLang="en-US" sz="3600" b="1" smtClean="0">
                <a:latin typeface="华文楷体"/>
                <a:ea typeface="华文楷体"/>
                <a:cs typeface="华文楷体"/>
              </a:rPr>
              <a:t>数学成绩结果</a:t>
            </a:r>
          </a:p>
        </p:txBody>
      </p:sp>
      <p:sp>
        <p:nvSpPr>
          <p:cNvPr id="11" name="Rectangle 2"/>
          <p:cNvSpPr txBox="1">
            <a:spLocks noChangeArrowheads="1"/>
          </p:cNvSpPr>
          <p:nvPr/>
        </p:nvSpPr>
        <p:spPr bwMode="auto">
          <a:xfrm>
            <a:off x="0" y="692150"/>
            <a:ext cx="8964613" cy="720725"/>
          </a:xfrm>
          <a:prstGeom prst="rect">
            <a:avLst/>
          </a:prstGeom>
          <a:noFill/>
          <a:ln w="9525">
            <a:noFill/>
            <a:miter lim="800000"/>
            <a:headEnd/>
            <a:tailEnd/>
          </a:ln>
        </p:spPr>
        <p:txBody>
          <a:bodyPr anchor="ctr"/>
          <a:lstStyle/>
          <a:p>
            <a:pPr algn="ctr">
              <a:buFont typeface="Arial" pitchFamily="34" charset="0"/>
              <a:buNone/>
              <a:defRPr/>
            </a:pPr>
            <a:r>
              <a:rPr lang="zh-CN" altLang="en-US" sz="3400" b="1" kern="0" dirty="0">
                <a:latin typeface="黑体" pitchFamily="49" charset="-122"/>
                <a:ea typeface="黑体" pitchFamily="49" charset="-122"/>
                <a:cs typeface="+mj-cs"/>
                <a:sym typeface="Arial" charset="0"/>
              </a:rPr>
              <a:t>成绩报告单</a:t>
            </a:r>
          </a:p>
          <a:p>
            <a:pPr algn="r">
              <a:defRPr/>
            </a:pPr>
            <a:r>
              <a:rPr lang="en-US" altLang="zh-CN" sz="3400" kern="0" dirty="0">
                <a:latin typeface="黑体" pitchFamily="49" charset="-122"/>
                <a:ea typeface="黑体" pitchFamily="49" charset="-122"/>
                <a:cs typeface="+mj-cs"/>
                <a:sym typeface="Arial" charset="0"/>
              </a:rPr>
              <a:t>——</a:t>
            </a:r>
            <a:r>
              <a:rPr lang="zh-CN" altLang="en-US" sz="3400" kern="0" dirty="0">
                <a:latin typeface="黑体" pitchFamily="49" charset="-122"/>
                <a:ea typeface="黑体" pitchFamily="49" charset="-122"/>
                <a:cs typeface="+mj-cs"/>
                <a:sym typeface="Arial" charset="0"/>
              </a:rPr>
              <a:t>俄亥俄州</a:t>
            </a:r>
            <a:r>
              <a:rPr lang="en-US" altLang="zh-CN" sz="3400" kern="0" dirty="0">
                <a:latin typeface="黑体" pitchFamily="49" charset="-122"/>
                <a:ea typeface="黑体" pitchFamily="49" charset="-122"/>
                <a:cs typeface="+mj-cs"/>
                <a:sym typeface="Arial" charset="0"/>
              </a:rPr>
              <a:t>6</a:t>
            </a:r>
            <a:r>
              <a:rPr lang="zh-CN" altLang="en-US" sz="3400" kern="0" dirty="0">
                <a:latin typeface="黑体" pitchFamily="49" charset="-122"/>
                <a:ea typeface="黑体" pitchFamily="49" charset="-122"/>
                <a:cs typeface="+mj-cs"/>
                <a:sym typeface="Arial" charset="0"/>
              </a:rPr>
              <a:t>年级学生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par>
                          <p:cTn id="7" fill="hold" nodeType="afterGroup">
                            <p:stCondLst>
                              <p:cond delay="0"/>
                            </p:stCondLst>
                            <p:childTnLst>
                              <p:par>
                                <p:cTn id="8" presetID="47" presetClass="entr" presetSubtype="0" fill="hold" nodeType="afterEffect">
                                  <p:stCondLst>
                                    <p:cond delay="50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1000"/>
                                        <p:tgtEl>
                                          <p:spTgt spid="23556"/>
                                        </p:tgtEl>
                                      </p:cBhvr>
                                    </p:animEffect>
                                    <p:anim calcmode="lin" valueType="num">
                                      <p:cBhvr>
                                        <p:cTn id="11" dur="1000" fill="hold"/>
                                        <p:tgtEl>
                                          <p:spTgt spid="23556"/>
                                        </p:tgtEl>
                                        <p:attrNameLst>
                                          <p:attrName>ppt_x</p:attrName>
                                        </p:attrNameLst>
                                      </p:cBhvr>
                                      <p:tavLst>
                                        <p:tav tm="0">
                                          <p:val>
                                            <p:strVal val="#ppt_x"/>
                                          </p:val>
                                        </p:tav>
                                        <p:tav tm="100000">
                                          <p:val>
                                            <p:strVal val="#ppt_x"/>
                                          </p:val>
                                        </p:tav>
                                      </p:tavLst>
                                    </p:anim>
                                    <p:anim calcmode="lin" valueType="num">
                                      <p:cBhvr>
                                        <p:cTn id="12" dur="1000" fill="hold"/>
                                        <p:tgtEl>
                                          <p:spTgt spid="23556"/>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500"/>
                            </p:stCondLst>
                            <p:childTnLst>
                              <p:par>
                                <p:cTn id="14" presetID="42" presetClass="entr" presetSubtype="0" fill="hold" nodeType="afterEffect">
                                  <p:stCondLst>
                                    <p:cond delay="0"/>
                                  </p:stCondLst>
                                  <p:childTnLst>
                                    <p:set>
                                      <p:cBhvr>
                                        <p:cTn id="15" dur="1" fill="hold">
                                          <p:stCondLst>
                                            <p:cond delay="0"/>
                                          </p:stCondLst>
                                        </p:cTn>
                                        <p:tgtEl>
                                          <p:spTgt spid="23557"/>
                                        </p:tgtEl>
                                        <p:attrNameLst>
                                          <p:attrName>style.visibility</p:attrName>
                                        </p:attrNameLst>
                                      </p:cBhvr>
                                      <p:to>
                                        <p:strVal val="visible"/>
                                      </p:to>
                                    </p:set>
                                    <p:animEffect transition="in" filter="fade">
                                      <p:cBhvr>
                                        <p:cTn id="16" dur="1000"/>
                                        <p:tgtEl>
                                          <p:spTgt spid="23557"/>
                                        </p:tgtEl>
                                      </p:cBhvr>
                                    </p:animEffect>
                                    <p:anim calcmode="lin" valueType="num">
                                      <p:cBhvr>
                                        <p:cTn id="17" dur="1000" fill="hold"/>
                                        <p:tgtEl>
                                          <p:spTgt spid="23557"/>
                                        </p:tgtEl>
                                        <p:attrNameLst>
                                          <p:attrName>ppt_x</p:attrName>
                                        </p:attrNameLst>
                                      </p:cBhvr>
                                      <p:tavLst>
                                        <p:tav tm="0">
                                          <p:val>
                                            <p:strVal val="#ppt_x"/>
                                          </p:val>
                                        </p:tav>
                                        <p:tav tm="100000">
                                          <p:val>
                                            <p:strVal val="#ppt_x"/>
                                          </p:val>
                                        </p:tav>
                                      </p:tavLst>
                                    </p:anim>
                                    <p:anim calcmode="lin" valueType="num">
                                      <p:cBhvr>
                                        <p:cTn id="18" dur="1000" fill="hold"/>
                                        <p:tgtEl>
                                          <p:spTgt spid="23557"/>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0" y="1341438"/>
          <a:ext cx="9144000" cy="5646890"/>
        </p:xfrm>
        <a:graphic>
          <a:graphicData uri="http://schemas.openxmlformats.org/drawingml/2006/table">
            <a:tbl>
              <a:tblPr/>
              <a:tblGrid>
                <a:gridCol w="2865438">
                  <a:extLst>
                    <a:ext uri="{9D8B030D-6E8A-4147-A177-3AD203B41FA5}"/>
                  </a:extLst>
                </a:gridCol>
                <a:gridCol w="3001962">
                  <a:extLst>
                    <a:ext uri="{9D8B030D-6E8A-4147-A177-3AD203B41FA5}"/>
                  </a:extLst>
                </a:gridCol>
                <a:gridCol w="3276600">
                  <a:extLst>
                    <a:ext uri="{9D8B030D-6E8A-4147-A177-3AD203B41FA5}"/>
                  </a:extLst>
                </a:gridCol>
              </a:tblGrid>
              <a:tr h="1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数字、数学常识与运算</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得分为非常熟练 </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8587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学生使用因子（例如，</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50= 2</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）和指数（例如，</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50= 2</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a:t>
                      </a:r>
                      <a:r>
                        <a:rPr kumimoji="0" lang="en-US" altLang="zh-CN" sz="1000" b="0" i="0" u="none" strike="noStrike" cap="none" normalizeH="0" baseline="30000" smtClean="0">
                          <a:ln>
                            <a:noFill/>
                          </a:ln>
                          <a:solidFill>
                            <a:schemeClr val="tx1"/>
                          </a:solidFill>
                          <a:effectLst/>
                          <a:latin typeface="Times New Roman" pitchFamily="18" charset="0"/>
                          <a:ea typeface="华文楷体" pitchFamily="2" charset="-122"/>
                          <a:cs typeface="Times New Roman" pitchFamily="18" charset="0"/>
                        </a:rPr>
                        <a:t>2</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）解决百分比问题；使用运算规则（＋，－，</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）和指数、有理数（如</a:t>
                      </a:r>
                      <a:r>
                        <a:rPr kumimoji="0" lang="en-US" altLang="zh-CN" sz="1000" b="0" i="0" u="none" strike="noStrike" cap="none" normalizeH="0" baseline="30000" smtClean="0">
                          <a:ln>
                            <a:noFill/>
                          </a:ln>
                          <a:solidFill>
                            <a:schemeClr val="tx1"/>
                          </a:solidFill>
                          <a:effectLst/>
                          <a:latin typeface="Times New Roman" pitchFamily="18" charset="0"/>
                          <a:ea typeface="华文楷体" pitchFamily="2" charset="-122"/>
                          <a:cs typeface="Times New Roman" pitchFamily="18" charset="0"/>
                        </a:rPr>
                        <a:t>5</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25000" smtClean="0">
                          <a:ln>
                            <a:noFill/>
                          </a:ln>
                          <a:solidFill>
                            <a:schemeClr val="tx1"/>
                          </a:solidFill>
                          <a:effectLst/>
                          <a:latin typeface="Times New Roman" pitchFamily="18" charset="0"/>
                          <a:ea typeface="华文楷体" pitchFamily="2" charset="-122"/>
                          <a:cs typeface="Times New Roman" pitchFamily="18" charset="0"/>
                        </a:rPr>
                        <a:t>8</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=0.625</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）、带分数（如</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a:t>
                      </a:r>
                      <a:r>
                        <a:rPr kumimoji="0" lang="en-US" altLang="zh-CN" sz="1000" b="0" i="0" u="none" strike="noStrike" cap="none" normalizeH="0" baseline="30000" smtClean="0">
                          <a:ln>
                            <a:noFill/>
                          </a:ln>
                          <a:solidFill>
                            <a:schemeClr val="tx1"/>
                          </a:solidFill>
                          <a:effectLst/>
                          <a:latin typeface="Times New Roman" pitchFamily="18" charset="0"/>
                          <a:ea typeface="华文楷体" pitchFamily="2" charset="-122"/>
                          <a:cs typeface="Times New Roman" pitchFamily="18" charset="0"/>
                        </a:rPr>
                        <a:t>3</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25000" smtClean="0">
                          <a:ln>
                            <a:noFill/>
                          </a:ln>
                          <a:solidFill>
                            <a:schemeClr val="tx1"/>
                          </a:solidFill>
                          <a:effectLst/>
                          <a:latin typeface="Times New Roman" pitchFamily="18" charset="0"/>
                          <a:ea typeface="华文楷体" pitchFamily="2" charset="-122"/>
                          <a:cs typeface="Times New Roman" pitchFamily="18" charset="0"/>
                        </a:rPr>
                        <a:t>4</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）和比例来解决多步骤问题。</a:t>
                      </a: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您的孩子理解并能使用因子</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如</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28 = 4</a:t>
                      </a:r>
                      <a:r>
                        <a:rPr kumimoji="0" lang="zh-CN"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7)</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、指数和质数。他能解决现实生活中的百分数、分数、比率和比例问题。他可以解释四则运算在负数中使用的意义。</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下一步：</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购物时，让您的孩子来估计售价。例如，一件</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18</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美元的毛衣优惠</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30% (</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大约</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12</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美元，因为</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30%</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接近三分之一</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。让他比较价格</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哪个价格更优惠？</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12</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盎司</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2.79</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美元一盒或</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18</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盎司</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3.99</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美元一盒？</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3714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900" b="0" i="0" u="none" strike="noStrike" cap="none" normalizeH="0" baseline="0" smtClean="0">
                        <a:ln>
                          <a:noFill/>
                        </a:ln>
                        <a:solidFill>
                          <a:schemeClr val="tx1"/>
                        </a:solidFill>
                        <a:effectLst/>
                        <a:latin typeface="华文楷体" pitchFamily="2" charset="-122"/>
                        <a:ea typeface="宋体" pitchFamily="2" charset="-122"/>
                        <a:cs typeface="Times New Roman" pitchFamily="18" charset="0"/>
                      </a:endParaRPr>
                    </a:p>
                  </a:txBody>
                  <a:tcPr marL="44148" marR="44148"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度量</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得分为基本熟练</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736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学生能够理解和估计表面积和体积</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容量</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；找到并估计圆和扇形</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圈的一部分</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的周长（外围长度）、面积</a:t>
                      </a:r>
                      <a:r>
                        <a:rPr kumimoji="0" lang="en-US"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找到并估计圆周、面积；并解决度量问题。</a:t>
                      </a: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您的孩子可以使用策略演算公式来得出圆的周长和面积、三角形和长方形的周长和面积。他明白何时使用周长、面积、表面积或体积。</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下一步：</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让您的孩子估计，然后测量不同大小盒子的表面积和体积。测量决定多大的地毯将能覆盖住地板。将一个大水罐装满水，并预测多少杯水能将它填满，然后测试你的预测</a:t>
                      </a: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5238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几何与空间感</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得分为非常熟练</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8587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学生使用适当的术语称呼并描述</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2-D</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和</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3-D</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形状（例如：顶点、面、等腰三角形、锐角）；在边长和角度大小的基础上对三角形进行分类，按比例画出相似图形；建立三维物体，画出每一边的视图。</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您的孩子使用二维和三维形状（边长，角）的属性对它们进行分类，并描述它们。他能按比例画出相似图形，并绘制三维物体及其变型的视图（滑动、反转、旋转）。</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下一步：</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让您的孩子谈论真实生活中的形状和物体。让孩子描述平行四边形、长方形、正方形和菱形等形状的相同点和不同点。</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5238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模式、功能与代数</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得分为基本熟练</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8587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学生分析模式、规则和功能</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使用数字特性生成代数表达式的等价形式；评估公式和表达式；解答简单的线性等式和不等式，并识别、描述变化率。</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您的孩子能够分析模式和它们的规则。他使用交换律</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(x + y = y + x)</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、结合律</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(a</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(b</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c)=(a</a:t>
                      </a:r>
                      <a:r>
                        <a:rPr kumimoji="0" lang="zh-CN" alt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b)</a:t>
                      </a:r>
                      <a:r>
                        <a:rPr kumimoji="0" lang="zh-CN"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c)</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与分配律</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(a(b + c)= ab+ac)</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Times New Roman" pitchFamily="18" charset="0"/>
                        </a:rPr>
                        <a:t>属性。他能解答等式并比较变化率。</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下一步：</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与您的孩子分享在真实世界中使用等式的情况。例如，</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c= 2.00+0.05m</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2.00</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美元是固定连接费用</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通话费为每分钟</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0.05</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美元。帮助他得出一个</a:t>
                      </a:r>
                      <a:r>
                        <a:rPr kumimoji="0" lang="en-US" alt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m</a:t>
                      </a:r>
                      <a:r>
                        <a:rPr kumimoji="0" lang="zh-CN" sz="1000" b="0" i="0" u="none" strike="noStrike" cap="none" normalizeH="0" baseline="0" smtClean="0">
                          <a:ln>
                            <a:noFill/>
                          </a:ln>
                          <a:solidFill>
                            <a:srgbClr val="333333"/>
                          </a:solidFill>
                          <a:effectLst/>
                          <a:latin typeface="Times New Roman" pitchFamily="18" charset="0"/>
                          <a:ea typeface="华文楷体" pitchFamily="2" charset="-122"/>
                          <a:cs typeface="Arial" pitchFamily="34" charset="0"/>
                        </a:rPr>
                        <a:t>分钟电话的花费。</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5238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extLst>
              </a:tr>
              <a:tr h="1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数据分析与概率</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Brian</a:t>
                      </a:r>
                      <a:r>
                        <a:rPr kumimoji="0" lang="zh-CN"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得分为非常熟练</a:t>
                      </a:r>
                      <a:endPar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extLst>
              </a:tr>
              <a:tr h="977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学生阅读、构建、比较并解释图表（线图、圆图、柱图），并选择其中最好的数据显示方式。学生理解平均数、众数、中位数和范围，并设计测量概率的实验。</a:t>
                      </a:r>
                    </a:p>
                  </a:txBody>
                  <a:tcPr marL="44148" marR="4414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这些结果意味着：</a:t>
                      </a:r>
                      <a:endPar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您的孩子能创建、比较和解释图表并选择最合适的图表显示数据。他设计实验来测量概率，预测结果，然后解释结果可能会有何种变化。</a:t>
                      </a:r>
                    </a:p>
                  </a:txBody>
                  <a:tcPr marL="44148" marR="441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1" i="0" u="none" strike="noStrike" cap="none" normalizeH="0" baseline="0" dirty="0" smtClean="0">
                          <a:ln>
                            <a:noFill/>
                          </a:ln>
                          <a:solidFill>
                            <a:srgbClr val="333333"/>
                          </a:solidFill>
                          <a:effectLst/>
                          <a:latin typeface="Times New Roman" pitchFamily="18" charset="0"/>
                          <a:ea typeface="华文楷体" pitchFamily="2" charset="-122"/>
                          <a:cs typeface="Arial" pitchFamily="34" charset="0"/>
                        </a:rPr>
                        <a:t>下一步：</a:t>
                      </a:r>
                      <a:endParaRPr kumimoji="0" lang="zh-CN" sz="1000" b="0" i="0" u="none" strike="noStrike" cap="none" normalizeH="0" baseline="0" dirty="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rgbClr val="333333"/>
                          </a:solidFill>
                          <a:effectLst/>
                          <a:latin typeface="Times New Roman" pitchFamily="18" charset="0"/>
                          <a:ea typeface="华文楷体" pitchFamily="2" charset="-122"/>
                          <a:cs typeface="Arial" pitchFamily="34" charset="0"/>
                        </a:rPr>
                        <a:t>收集餐厅的外卖菜单。请你的孩子找出每份菜单上菜品价格的平均数、中位数、众数和范围。让您的孩子用图来表示各价格区间中菜品的数量；哪个价格出现次数最多；对数据进行讨论。</a:t>
                      </a:r>
                      <a:endParaRPr kumimoji="0" 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44148" marR="4414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 name="Rectangle 2"/>
          <p:cNvSpPr txBox="1">
            <a:spLocks noChangeArrowheads="1"/>
          </p:cNvSpPr>
          <p:nvPr/>
        </p:nvSpPr>
        <p:spPr bwMode="auto">
          <a:xfrm>
            <a:off x="0" y="404813"/>
            <a:ext cx="8964613" cy="720725"/>
          </a:xfrm>
          <a:prstGeom prst="rect">
            <a:avLst/>
          </a:prstGeom>
          <a:noFill/>
          <a:ln w="9525">
            <a:noFill/>
            <a:miter lim="800000"/>
            <a:headEnd/>
            <a:tailEnd/>
          </a:ln>
        </p:spPr>
        <p:txBody>
          <a:bodyPr anchor="ctr"/>
          <a:lstStyle/>
          <a:p>
            <a:pPr algn="ctr">
              <a:buFont typeface="Arial" pitchFamily="34" charset="0"/>
              <a:buNone/>
              <a:defRPr/>
            </a:pPr>
            <a:r>
              <a:rPr lang="zh-CN" altLang="en-US" sz="3400" b="1" kern="0" dirty="0">
                <a:latin typeface="黑体" pitchFamily="49" charset="-122"/>
                <a:ea typeface="黑体" pitchFamily="49" charset="-122"/>
                <a:cs typeface="+mj-cs"/>
                <a:sym typeface="Arial" charset="0"/>
              </a:rPr>
              <a:t>成绩报告单</a:t>
            </a:r>
            <a:r>
              <a:rPr lang="en-US" altLang="zh-CN" sz="3400" kern="0" dirty="0">
                <a:latin typeface="黑体" pitchFamily="49" charset="-122"/>
                <a:ea typeface="黑体" pitchFamily="49" charset="-122"/>
                <a:cs typeface="+mj-cs"/>
                <a:sym typeface="Arial" charset="0"/>
              </a:rPr>
              <a:t>——</a:t>
            </a:r>
            <a:r>
              <a:rPr lang="zh-CN" altLang="en-US" sz="3400" kern="0" dirty="0">
                <a:latin typeface="黑体" pitchFamily="49" charset="-122"/>
                <a:ea typeface="黑体" pitchFamily="49" charset="-122"/>
                <a:cs typeface="+mj-cs"/>
                <a:sym typeface="Arial" charset="0"/>
              </a:rPr>
              <a:t>俄亥俄州</a:t>
            </a:r>
            <a:r>
              <a:rPr lang="en-US" altLang="zh-CN" sz="3400" kern="0" dirty="0">
                <a:latin typeface="黑体" pitchFamily="49" charset="-122"/>
                <a:ea typeface="黑体" pitchFamily="49" charset="-122"/>
                <a:cs typeface="+mj-cs"/>
                <a:sym typeface="Arial" charset="0"/>
              </a:rPr>
              <a:t>6</a:t>
            </a:r>
            <a:r>
              <a:rPr lang="zh-CN" altLang="en-US" sz="3400" kern="0" dirty="0">
                <a:latin typeface="黑体" pitchFamily="49" charset="-122"/>
                <a:ea typeface="黑体" pitchFamily="49" charset="-122"/>
                <a:cs typeface="+mj-cs"/>
                <a:sym typeface="Arial" charset="0"/>
              </a:rPr>
              <a:t>年级学生</a:t>
            </a:r>
          </a:p>
        </p:txBody>
      </p:sp>
      <p:sp>
        <p:nvSpPr>
          <p:cNvPr id="6" name="Rectangle 2"/>
          <p:cNvSpPr txBox="1">
            <a:spLocks noChangeArrowheads="1"/>
          </p:cNvSpPr>
          <p:nvPr/>
        </p:nvSpPr>
        <p:spPr bwMode="auto">
          <a:xfrm>
            <a:off x="152400" y="981075"/>
            <a:ext cx="8964613" cy="720725"/>
          </a:xfrm>
          <a:prstGeom prst="rect">
            <a:avLst/>
          </a:prstGeom>
          <a:noFill/>
          <a:ln w="9525">
            <a:noFill/>
            <a:miter lim="800000"/>
            <a:headEnd/>
            <a:tailEnd/>
          </a:ln>
        </p:spPr>
        <p:txBody>
          <a:bodyPr anchor="ctr"/>
          <a:lstStyle/>
          <a:p>
            <a:pPr>
              <a:buFont typeface="Arial" pitchFamily="34" charset="0"/>
              <a:buNone/>
              <a:defRPr/>
            </a:pPr>
            <a:r>
              <a:rPr lang="zh-CN" altLang="zh-CN" sz="2300" b="1" i="1" dirty="0">
                <a:latin typeface="Arial" pitchFamily="34" charset="0"/>
                <a:ea typeface="宋体" pitchFamily="2" charset="-122"/>
              </a:rPr>
              <a:t>在</a:t>
            </a:r>
            <a:r>
              <a:rPr lang="zh-CN" altLang="en-US" sz="2300" b="1" i="1" dirty="0">
                <a:latin typeface="Arial" pitchFamily="34" charset="0"/>
                <a:ea typeface="宋体" pitchFamily="2" charset="-122"/>
              </a:rPr>
              <a:t>数学</a:t>
            </a:r>
            <a:r>
              <a:rPr lang="zh-CN" altLang="zh-CN" sz="2300" b="1" i="1" dirty="0">
                <a:latin typeface="Arial" pitchFamily="34" charset="0"/>
                <a:ea typeface="宋体" pitchFamily="2" charset="-122"/>
              </a:rPr>
              <a:t>方面您孩子的长处和不足是什么？</a:t>
            </a:r>
            <a:endParaRPr lang="zh-CN" altLang="zh-CN" sz="2300" dirty="0">
              <a:latin typeface="Arial" pitchFamily="34" charset="0"/>
              <a:ea typeface="宋体" pitchFamily="2" charset="-122"/>
            </a:endParaRPr>
          </a:p>
          <a:p>
            <a:pPr>
              <a:buFont typeface="Arial" pitchFamily="34" charset="0"/>
              <a:buNone/>
              <a:defRPr/>
            </a:pPr>
            <a:endParaRPr lang="zh-CN" altLang="en-US" sz="2300" kern="0" dirty="0">
              <a:latin typeface="黑体" pitchFamily="49" charset="-122"/>
              <a:ea typeface="黑体" pitchFamily="49" charset="-122"/>
              <a:cs typeface="+mj-cs"/>
              <a:sym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
          <p:cNvSpPr>
            <a:spLocks noGrp="1" noChangeArrowheads="1"/>
          </p:cNvSpPr>
          <p:nvPr>
            <p:ph type="body" idx="1"/>
          </p:nvPr>
        </p:nvSpPr>
        <p:spPr>
          <a:xfrm>
            <a:off x="-214313" y="1962150"/>
            <a:ext cx="3714751" cy="5715000"/>
          </a:xfrm>
        </p:spPr>
        <p:txBody>
          <a:bodyPr/>
          <a:lstStyle/>
          <a:p>
            <a:pPr algn="ctr" eaLnBrk="1" hangingPunct="1">
              <a:lnSpc>
                <a:spcPct val="150000"/>
              </a:lnSpc>
              <a:buFontTx/>
              <a:buNone/>
            </a:pPr>
            <a:r>
              <a:rPr lang="zh-CN" altLang="en-US" sz="2800" b="1" smtClean="0">
                <a:latin typeface="华文楷体"/>
                <a:ea typeface="华文楷体"/>
                <a:cs typeface="华文楷体"/>
              </a:rPr>
              <a:t>考试成绩与百分等级</a:t>
            </a:r>
            <a:endParaRPr lang="en-US" altLang="zh-CN" sz="2800" b="1" smtClean="0">
              <a:latin typeface="华文楷体"/>
              <a:ea typeface="华文楷体"/>
              <a:cs typeface="华文楷体"/>
            </a:endParaRPr>
          </a:p>
          <a:p>
            <a:pPr eaLnBrk="1" hangingPunct="1">
              <a:lnSpc>
                <a:spcPct val="150000"/>
              </a:lnSpc>
              <a:buFont typeface="Arial" charset="0"/>
              <a:buNone/>
            </a:pPr>
            <a:r>
              <a:rPr lang="zh-CN" altLang="en-US" sz="2000" smtClean="0">
                <a:latin typeface="华文楷体"/>
                <a:ea typeface="华文楷体"/>
                <a:cs typeface="华文楷体"/>
              </a:rPr>
              <a:t>            考生在相应群体中的位置，即得分低于你的分数的考生人数占全体考生人数的百分比。目前提供的是考生在本省考生中的百分等级。</a:t>
            </a:r>
          </a:p>
        </p:txBody>
      </p:sp>
      <p:pic>
        <p:nvPicPr>
          <p:cNvPr id="109570" name="图片 1"/>
          <p:cNvPicPr>
            <a:picLocks noChangeAspect="1"/>
          </p:cNvPicPr>
          <p:nvPr/>
        </p:nvPicPr>
        <p:blipFill>
          <a:blip r:embed="rId3"/>
          <a:srcRect/>
          <a:stretch>
            <a:fillRect/>
          </a:stretch>
        </p:blipFill>
        <p:spPr bwMode="auto">
          <a:xfrm>
            <a:off x="3467100" y="0"/>
            <a:ext cx="5857875" cy="6858000"/>
          </a:xfrm>
          <a:prstGeom prst="rect">
            <a:avLst/>
          </a:prstGeom>
          <a:noFill/>
          <a:ln w="9525">
            <a:noFill/>
            <a:miter lim="800000"/>
            <a:headEnd/>
            <a:tailEnd/>
          </a:ln>
        </p:spPr>
      </p:pic>
      <p:sp>
        <p:nvSpPr>
          <p:cNvPr id="4" name="Rectangle 10"/>
          <p:cNvSpPr txBox="1">
            <a:spLocks noChangeArrowheads="1"/>
          </p:cNvSpPr>
          <p:nvPr/>
        </p:nvSpPr>
        <p:spPr bwMode="auto">
          <a:xfrm>
            <a:off x="-180975" y="692150"/>
            <a:ext cx="3816350" cy="1081088"/>
          </a:xfrm>
          <a:prstGeom prst="rect">
            <a:avLst/>
          </a:prstGeom>
          <a:noFill/>
          <a:ln w="9525">
            <a:noFill/>
            <a:miter lim="800000"/>
            <a:headEnd/>
            <a:tailEnd/>
          </a:ln>
        </p:spPr>
        <p:txBody>
          <a:bodyPr/>
          <a:lstStyle/>
          <a:p>
            <a:pPr marL="342900" indent="-342900" algn="ctr" eaLnBrk="0" hangingPunct="0">
              <a:spcBef>
                <a:spcPts val="0"/>
              </a:spcBef>
              <a:defRPr/>
            </a:pPr>
            <a:r>
              <a:rPr lang="zh-CN" altLang="en-US" sz="3500" b="1" kern="0" dirty="0">
                <a:latin typeface="华文楷体" pitchFamily="2" charset="-122"/>
                <a:ea typeface="华文楷体" pitchFamily="2" charset="-122"/>
              </a:rPr>
              <a:t>全国统一招生考试考生成绩单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36513" y="2474913"/>
            <a:ext cx="4392613" cy="5562600"/>
          </a:xfrm>
        </p:spPr>
        <p:txBody>
          <a:bodyPr/>
          <a:lstStyle/>
          <a:p>
            <a:pPr eaLnBrk="1" hangingPunct="1">
              <a:lnSpc>
                <a:spcPct val="132000"/>
              </a:lnSpc>
              <a:buFont typeface="Wingdings" pitchFamily="2" charset="2"/>
              <a:buChar char="Ø"/>
            </a:pPr>
            <a:r>
              <a:rPr lang="zh-CN" altLang="en-US" sz="1700" smtClean="0">
                <a:latin typeface="华文楷体"/>
                <a:ea typeface="华文楷体"/>
                <a:cs typeface="Times New Roman" pitchFamily="18" charset="0"/>
              </a:rPr>
              <a:t>分项分数表明考生在某一科目中的学科内容和能力结构上的表现。</a:t>
            </a:r>
            <a:endParaRPr lang="en-US" altLang="zh-CN" sz="1700" smtClean="0">
              <a:latin typeface="华文楷体"/>
              <a:ea typeface="华文楷体"/>
              <a:cs typeface="Times New Roman" pitchFamily="18" charset="0"/>
            </a:endParaRPr>
          </a:p>
          <a:p>
            <a:pPr eaLnBrk="1" hangingPunct="1">
              <a:lnSpc>
                <a:spcPct val="132000"/>
              </a:lnSpc>
              <a:buFont typeface="Wingdings" pitchFamily="2" charset="2"/>
              <a:buChar char="Ø"/>
            </a:pPr>
            <a:r>
              <a:rPr lang="zh-CN" altLang="en-US" sz="1700" smtClean="0">
                <a:latin typeface="华文楷体"/>
                <a:ea typeface="华文楷体"/>
                <a:cs typeface="Times New Roman" pitchFamily="18" charset="0"/>
              </a:rPr>
              <a:t>学科内容指的是该科目试卷的所有题目按照考查的内容进行合并后的分项。</a:t>
            </a:r>
            <a:endParaRPr lang="en-US" altLang="zh-CN" sz="1700" smtClean="0">
              <a:latin typeface="华文楷体"/>
              <a:ea typeface="华文楷体"/>
              <a:cs typeface="Times New Roman" pitchFamily="18" charset="0"/>
            </a:endParaRPr>
          </a:p>
          <a:p>
            <a:pPr eaLnBrk="1" hangingPunct="1">
              <a:lnSpc>
                <a:spcPct val="132000"/>
              </a:lnSpc>
              <a:buFont typeface="Wingdings" pitchFamily="2" charset="2"/>
              <a:buChar char="Ø"/>
            </a:pPr>
            <a:r>
              <a:rPr lang="zh-CN" altLang="en-US" sz="1700" smtClean="0">
                <a:latin typeface="华文楷体"/>
                <a:ea typeface="华文楷体"/>
                <a:cs typeface="Times New Roman" pitchFamily="18" charset="0"/>
              </a:rPr>
              <a:t>能力结构指的是该科目试卷中的所有题目按照考查的能力进行合并后的分项。</a:t>
            </a:r>
            <a:endParaRPr lang="en-US" altLang="zh-CN" sz="1700" smtClean="0">
              <a:latin typeface="华文楷体"/>
              <a:ea typeface="华文楷体"/>
              <a:cs typeface="Times New Roman" pitchFamily="18" charset="0"/>
            </a:endParaRPr>
          </a:p>
          <a:p>
            <a:pPr eaLnBrk="1" hangingPunct="1">
              <a:lnSpc>
                <a:spcPct val="132000"/>
              </a:lnSpc>
              <a:buFont typeface="Wingdings" pitchFamily="2" charset="2"/>
              <a:buChar char="Ø"/>
            </a:pPr>
            <a:r>
              <a:rPr lang="zh-CN" altLang="en-US" sz="1700" smtClean="0">
                <a:latin typeface="华文楷体"/>
                <a:ea typeface="华文楷体"/>
                <a:cs typeface="Times New Roman" pitchFamily="18" charset="0"/>
              </a:rPr>
              <a:t>分项表现是在对应的内容或能力分项后面，用</a:t>
            </a:r>
            <a:r>
              <a:rPr lang="en-US" altLang="zh-CN" sz="1700" smtClean="0">
                <a:latin typeface="华文楷体"/>
                <a:ea typeface="华文楷体"/>
                <a:cs typeface="Times New Roman" pitchFamily="18" charset="0"/>
              </a:rPr>
              <a:t>0-10</a:t>
            </a:r>
            <a:r>
              <a:rPr lang="zh-CN" altLang="en-US" sz="1700" smtClean="0">
                <a:latin typeface="华文楷体"/>
                <a:ea typeface="华文楷体"/>
                <a:cs typeface="Times New Roman" pitchFamily="18" charset="0"/>
              </a:rPr>
              <a:t>的标尺描述考生在各分项上的表现，标尺中</a:t>
            </a:r>
            <a:r>
              <a:rPr lang="en-US" altLang="zh-CN" sz="1700" smtClean="0">
                <a:latin typeface="华文楷体"/>
                <a:ea typeface="华文楷体"/>
                <a:cs typeface="Times New Roman" pitchFamily="18" charset="0"/>
              </a:rPr>
              <a:t>10</a:t>
            </a:r>
            <a:r>
              <a:rPr lang="zh-CN" altLang="en-US" sz="1700" smtClean="0">
                <a:latin typeface="华文楷体"/>
                <a:ea typeface="华文楷体"/>
                <a:cs typeface="Times New Roman" pitchFamily="18" charset="0"/>
              </a:rPr>
              <a:t>为满分，着色部分是考生的实际得分所占的比例，着色部分越长，考生的实际得分越高。</a:t>
            </a:r>
          </a:p>
        </p:txBody>
      </p:sp>
      <p:sp>
        <p:nvSpPr>
          <p:cNvPr id="70669" name="Rectangle 13"/>
          <p:cNvSpPr>
            <a:spLocks noChangeArrowheads="1"/>
          </p:cNvSpPr>
          <p:nvPr/>
        </p:nvSpPr>
        <p:spPr bwMode="auto">
          <a:xfrm>
            <a:off x="1128713" y="1897063"/>
            <a:ext cx="19304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Arial" charset="0"/>
              <a:buNone/>
              <a:defRPr/>
            </a:pPr>
            <a:r>
              <a:rPr lang="zh-CN" altLang="en-US" sz="2800" b="1" dirty="0">
                <a:ea typeface="宋体" pitchFamily="2" charset="-122"/>
              </a:rPr>
              <a:t>分项分数</a:t>
            </a:r>
          </a:p>
        </p:txBody>
      </p:sp>
      <p:pic>
        <p:nvPicPr>
          <p:cNvPr id="111619" name="图片 1"/>
          <p:cNvPicPr>
            <a:picLocks noChangeAspect="1"/>
          </p:cNvPicPr>
          <p:nvPr/>
        </p:nvPicPr>
        <p:blipFill>
          <a:blip r:embed="rId3"/>
          <a:srcRect/>
          <a:stretch>
            <a:fillRect/>
          </a:stretch>
        </p:blipFill>
        <p:spPr bwMode="auto">
          <a:xfrm>
            <a:off x="4211638" y="0"/>
            <a:ext cx="4932362" cy="6858000"/>
          </a:xfrm>
          <a:prstGeom prst="rect">
            <a:avLst/>
          </a:prstGeom>
          <a:noFill/>
          <a:ln w="9525">
            <a:noFill/>
            <a:miter lim="800000"/>
            <a:headEnd/>
            <a:tailEnd/>
          </a:ln>
        </p:spPr>
      </p:pic>
      <p:sp>
        <p:nvSpPr>
          <p:cNvPr id="5" name="Rectangle 10"/>
          <p:cNvSpPr txBox="1">
            <a:spLocks noChangeArrowheads="1"/>
          </p:cNvSpPr>
          <p:nvPr/>
        </p:nvSpPr>
        <p:spPr bwMode="auto">
          <a:xfrm>
            <a:off x="34925" y="692150"/>
            <a:ext cx="3816350" cy="1081088"/>
          </a:xfrm>
          <a:prstGeom prst="rect">
            <a:avLst/>
          </a:prstGeom>
          <a:noFill/>
          <a:ln w="9525">
            <a:noFill/>
            <a:miter lim="800000"/>
            <a:headEnd/>
            <a:tailEnd/>
          </a:ln>
        </p:spPr>
        <p:txBody>
          <a:bodyPr/>
          <a:lstStyle/>
          <a:p>
            <a:pPr marL="342900" indent="-342900" algn="ctr" eaLnBrk="0" hangingPunct="0">
              <a:spcBef>
                <a:spcPts val="0"/>
              </a:spcBef>
              <a:defRPr/>
            </a:pPr>
            <a:r>
              <a:rPr lang="zh-CN" altLang="en-US" sz="3500" b="1" kern="0" dirty="0">
                <a:latin typeface="华文楷体" pitchFamily="2" charset="-122"/>
                <a:ea typeface="华文楷体" pitchFamily="2" charset="-122"/>
              </a:rPr>
              <a:t>全国统一招生考试考生成绩单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1" dur="500"/>
                                        <p:tgtEl>
                                          <p:spTgt spid="70659">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5" dur="500"/>
                                        <p:tgtEl>
                                          <p:spTgt spid="70659">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19"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1258888" y="2205038"/>
            <a:ext cx="7705725" cy="275152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pPr>
            <a:r>
              <a:rPr lang="zh-CN" altLang="en-US" sz="3600" dirty="0">
                <a:ea typeface="黑体" pitchFamily="49" charset="-122"/>
              </a:rPr>
              <a:t>一、</a:t>
            </a:r>
            <a:r>
              <a:rPr lang="zh-CN" altLang="en-US" sz="3600" dirty="0" smtClean="0">
                <a:ea typeface="黑体" pitchFamily="49" charset="-122"/>
              </a:rPr>
              <a:t>新时代高考改革</a:t>
            </a:r>
            <a:r>
              <a:rPr lang="zh-CN" altLang="en-US" sz="3600" dirty="0">
                <a:ea typeface="黑体" pitchFamily="49" charset="-122"/>
              </a:rPr>
              <a:t>的</a:t>
            </a:r>
            <a:r>
              <a:rPr lang="zh-CN" altLang="en-US" sz="3600" dirty="0" smtClean="0">
                <a:ea typeface="黑体" pitchFamily="49" charset="-122"/>
              </a:rPr>
              <a:t>背景</a:t>
            </a:r>
            <a:endParaRPr lang="zh-CN" altLang="en-US" sz="3600" dirty="0">
              <a:ea typeface="黑体" pitchFamily="49" charset="-122"/>
            </a:endParaRPr>
          </a:p>
          <a:p>
            <a:pPr>
              <a:lnSpc>
                <a:spcPct val="160000"/>
              </a:lnSpc>
            </a:pPr>
            <a:r>
              <a:rPr lang="zh-CN" altLang="en-US" sz="3600" dirty="0">
                <a:ea typeface="黑体" pitchFamily="49" charset="-122"/>
              </a:rPr>
              <a:t>二</a:t>
            </a:r>
            <a:r>
              <a:rPr lang="zh-CN" altLang="en-US" sz="3600" dirty="0" smtClean="0">
                <a:ea typeface="黑体" pitchFamily="49" charset="-122"/>
              </a:rPr>
              <a:t>、面临</a:t>
            </a:r>
            <a:r>
              <a:rPr lang="zh-CN" altLang="en-US" sz="3600" dirty="0">
                <a:ea typeface="黑体" pitchFamily="49" charset="-122"/>
              </a:rPr>
              <a:t>的机遇</a:t>
            </a:r>
            <a:r>
              <a:rPr lang="zh-CN" altLang="en-US" sz="3600" dirty="0" smtClean="0">
                <a:ea typeface="黑体" pitchFamily="49" charset="-122"/>
              </a:rPr>
              <a:t>与挑战</a:t>
            </a:r>
          </a:p>
          <a:p>
            <a:pPr>
              <a:lnSpc>
                <a:spcPct val="160000"/>
              </a:lnSpc>
            </a:pPr>
            <a:r>
              <a:rPr lang="zh-CN" altLang="en-US" sz="3600" dirty="0" smtClean="0">
                <a:ea typeface="黑体" pitchFamily="49" charset="-122"/>
              </a:rPr>
              <a:t>三、两省市</a:t>
            </a:r>
            <a:r>
              <a:rPr lang="zh-CN" altLang="en-US" sz="3600" dirty="0" smtClean="0">
                <a:latin typeface="黑体" pitchFamily="49" charset="-122"/>
                <a:ea typeface="黑体" pitchFamily="49" charset="-122"/>
                <a:sym typeface="Arial" charset="0"/>
              </a:rPr>
              <a:t>试点</a:t>
            </a:r>
            <a:r>
              <a:rPr lang="zh-CN" altLang="en-US" sz="3600" dirty="0">
                <a:latin typeface="黑体" pitchFamily="49" charset="-122"/>
                <a:ea typeface="黑体" pitchFamily="49" charset="-122"/>
                <a:sym typeface="Arial" charset="0"/>
              </a:rPr>
              <a:t>后成效、</a:t>
            </a:r>
            <a:r>
              <a:rPr lang="zh-CN" altLang="en-US" sz="3600" dirty="0" smtClean="0">
                <a:latin typeface="黑体" pitchFamily="49" charset="-122"/>
                <a:ea typeface="黑体" pitchFamily="49" charset="-122"/>
                <a:sym typeface="Arial" charset="0"/>
              </a:rPr>
              <a:t>问题与对策</a:t>
            </a:r>
            <a:endParaRPr lang="zh-CN" altLang="en-US" sz="6000" dirty="0">
              <a:latin typeface="Calibri" pitchFamily="34" charset="0"/>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0" y="2349500"/>
            <a:ext cx="4500563" cy="4513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just">
              <a:lnSpc>
                <a:spcPct val="130000"/>
              </a:lnSpc>
              <a:buFont typeface="Wingdings" pitchFamily="2" charset="2"/>
              <a:buChar char="Ø"/>
              <a:defRPr/>
            </a:pPr>
            <a:r>
              <a:rPr lang="zh-CN" altLang="en-US" sz="1700" dirty="0">
                <a:latin typeface="华文楷体" pitchFamily="2" charset="-122"/>
                <a:ea typeface="华文楷体" pitchFamily="2" charset="-122"/>
              </a:rPr>
              <a:t>将考生专业性向分为七类：技术型、自然型、研究型、艺术型、社会型、经营型和事务型。</a:t>
            </a:r>
          </a:p>
          <a:p>
            <a:pPr algn="just">
              <a:lnSpc>
                <a:spcPct val="130000"/>
              </a:lnSpc>
              <a:buFont typeface="Wingdings" pitchFamily="2" charset="2"/>
              <a:buChar char="Ø"/>
              <a:defRPr/>
            </a:pPr>
            <a:r>
              <a:rPr lang="zh-CN" altLang="en-US" sz="1700" dirty="0">
                <a:latin typeface="华文楷体" pitchFamily="2" charset="-122"/>
                <a:ea typeface="华文楷体" pitchFamily="2" charset="-122"/>
              </a:rPr>
              <a:t>右图为测验结果剖析，从兴趣和自我评价胜任力两维度帮助你更好地做出学业规划决策。</a:t>
            </a:r>
          </a:p>
          <a:p>
            <a:pPr algn="just">
              <a:lnSpc>
                <a:spcPct val="130000"/>
              </a:lnSpc>
              <a:buFont typeface="Wingdings" pitchFamily="2" charset="2"/>
              <a:buChar char="Ø"/>
              <a:defRPr/>
            </a:pPr>
            <a:r>
              <a:rPr lang="zh-CN" altLang="en-US" sz="1700" dirty="0">
                <a:latin typeface="华文楷体" pitchFamily="2" charset="-122"/>
                <a:ea typeface="华文楷体" pitchFamily="2" charset="-122"/>
              </a:rPr>
              <a:t>图中每一条圆半径表示一种类型，分别表示兴趣和胜任力的两个多边形与代表某种类型的半径的交点距离圆心越远表明你在该类型的得分越高。</a:t>
            </a:r>
          </a:p>
          <a:p>
            <a:pPr algn="just">
              <a:lnSpc>
                <a:spcPct val="130000"/>
              </a:lnSpc>
              <a:buFont typeface="Wingdings" pitchFamily="2" charset="2"/>
              <a:buChar char="Ø"/>
              <a:defRPr/>
            </a:pPr>
            <a:r>
              <a:rPr lang="zh-CN" altLang="en-US" sz="1700" dirty="0">
                <a:latin typeface="华文楷体" pitchFamily="2" charset="-122"/>
                <a:ea typeface="华文楷体" pitchFamily="2" charset="-122"/>
              </a:rPr>
              <a:t>得分是基于自我报告得出的，表明你的兴趣类型和胜任力在同年龄群体中的相对位置，得分越高说明属于该类型的特征越明显。</a:t>
            </a:r>
          </a:p>
          <a:p>
            <a:pPr algn="just">
              <a:lnSpc>
                <a:spcPct val="130000"/>
              </a:lnSpc>
              <a:buFont typeface="Wingdings" pitchFamily="2" charset="2"/>
              <a:buChar char="Ø"/>
              <a:defRPr/>
            </a:pPr>
            <a:r>
              <a:rPr lang="zh-CN" altLang="en-US" sz="1700" dirty="0">
                <a:latin typeface="华文楷体" pitchFamily="2" charset="-122"/>
                <a:ea typeface="华文楷体" pitchFamily="2" charset="-122"/>
              </a:rPr>
              <a:t>测验为考生在规划专业时提供一种参考意见，不作为高校录取时的依据。</a:t>
            </a:r>
          </a:p>
        </p:txBody>
      </p:sp>
      <p:sp>
        <p:nvSpPr>
          <p:cNvPr id="16390" name="Text Box 6"/>
          <p:cNvSpPr txBox="1">
            <a:spLocks noChangeArrowheads="1"/>
          </p:cNvSpPr>
          <p:nvPr/>
        </p:nvSpPr>
        <p:spPr bwMode="auto">
          <a:xfrm>
            <a:off x="704850" y="1897063"/>
            <a:ext cx="2643188"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buFont typeface="Arial" charset="0"/>
              <a:buNone/>
              <a:defRPr/>
            </a:pPr>
            <a:r>
              <a:rPr lang="zh-CN" altLang="en-US" sz="2800" b="1" dirty="0">
                <a:ea typeface="宋体" pitchFamily="2" charset="-122"/>
              </a:rPr>
              <a:t>升学指导测验</a:t>
            </a:r>
          </a:p>
        </p:txBody>
      </p:sp>
      <p:pic>
        <p:nvPicPr>
          <p:cNvPr id="113667" name="图片 4" descr="考生-3'.jpg"/>
          <p:cNvPicPr>
            <a:picLocks noChangeAspect="1"/>
          </p:cNvPicPr>
          <p:nvPr/>
        </p:nvPicPr>
        <p:blipFill>
          <a:blip r:embed="rId3"/>
          <a:srcRect/>
          <a:stretch>
            <a:fillRect/>
          </a:stretch>
        </p:blipFill>
        <p:spPr bwMode="auto">
          <a:xfrm>
            <a:off x="4500563" y="0"/>
            <a:ext cx="4714875" cy="6858000"/>
          </a:xfrm>
          <a:prstGeom prst="rect">
            <a:avLst/>
          </a:prstGeom>
          <a:noFill/>
          <a:ln w="9525">
            <a:noFill/>
            <a:miter lim="800000"/>
            <a:headEnd/>
            <a:tailEnd/>
          </a:ln>
        </p:spPr>
      </p:pic>
      <p:sp>
        <p:nvSpPr>
          <p:cNvPr id="5" name="Rectangle 10"/>
          <p:cNvSpPr txBox="1">
            <a:spLocks noChangeArrowheads="1"/>
          </p:cNvSpPr>
          <p:nvPr/>
        </p:nvSpPr>
        <p:spPr bwMode="auto">
          <a:xfrm>
            <a:off x="34925" y="692150"/>
            <a:ext cx="3816350" cy="1081088"/>
          </a:xfrm>
          <a:prstGeom prst="rect">
            <a:avLst/>
          </a:prstGeom>
          <a:noFill/>
          <a:ln w="9525">
            <a:noFill/>
            <a:miter lim="800000"/>
            <a:headEnd/>
            <a:tailEnd/>
          </a:ln>
        </p:spPr>
        <p:txBody>
          <a:bodyPr/>
          <a:lstStyle/>
          <a:p>
            <a:pPr marL="342900" indent="-342900" algn="ctr" eaLnBrk="0" hangingPunct="0">
              <a:spcBef>
                <a:spcPts val="0"/>
              </a:spcBef>
              <a:defRPr/>
            </a:pPr>
            <a:r>
              <a:rPr lang="zh-CN" altLang="en-US" sz="3500" b="1" kern="0" dirty="0">
                <a:latin typeface="华文楷体" pitchFamily="2" charset="-122"/>
                <a:ea typeface="华文楷体" pitchFamily="2" charset="-122"/>
              </a:rPr>
              <a:t>全国统一招生考试考生成绩单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down)">
                                      <p:cBhvr>
                                        <p:cTn id="7" dur="500"/>
                                        <p:tgtEl>
                                          <p:spTgt spid="16389">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animEffect transition="in" filter="wipe(down)">
                                      <p:cBhvr>
                                        <p:cTn id="11" dur="500"/>
                                        <p:tgtEl>
                                          <p:spTgt spid="16389">
                                            <p:txEl>
                                              <p:pRg st="1" end="1"/>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389">
                                            <p:txEl>
                                              <p:pRg st="2" end="2"/>
                                            </p:txEl>
                                          </p:spTgt>
                                        </p:tgtEl>
                                        <p:attrNameLst>
                                          <p:attrName>style.visibility</p:attrName>
                                        </p:attrNameLst>
                                      </p:cBhvr>
                                      <p:to>
                                        <p:strVal val="visible"/>
                                      </p:to>
                                    </p:set>
                                    <p:animEffect transition="in" filter="wipe(down)">
                                      <p:cBhvr>
                                        <p:cTn id="15" dur="500"/>
                                        <p:tgtEl>
                                          <p:spTgt spid="16389">
                                            <p:txEl>
                                              <p:pRg st="2" end="2"/>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Effect transition="in" filter="wipe(down)">
                                      <p:cBhvr>
                                        <p:cTn id="19" dur="500"/>
                                        <p:tgtEl>
                                          <p:spTgt spid="16389">
                                            <p:txEl>
                                              <p:pRg st="3" end="3"/>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389">
                                            <p:txEl>
                                              <p:pRg st="4" end="4"/>
                                            </p:txEl>
                                          </p:spTgt>
                                        </p:tgtEl>
                                        <p:attrNameLst>
                                          <p:attrName>style.visibility</p:attrName>
                                        </p:attrNameLst>
                                      </p:cBhvr>
                                      <p:to>
                                        <p:strVal val="visible"/>
                                      </p:to>
                                    </p:set>
                                    <p:animEffect transition="in" filter="wipe(down)">
                                      <p:cBhvr>
                                        <p:cTn id="23" dur="500"/>
                                        <p:tgtEl>
                                          <p:spTgt spid="16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214313" y="2274888"/>
            <a:ext cx="3008312" cy="577850"/>
          </a:xfrm>
        </p:spPr>
        <p:txBody>
          <a:bodyPr rtlCol="0">
            <a:normAutofit/>
          </a:bodyPr>
          <a:lstStyle/>
          <a:p>
            <a:pPr algn="ctr" eaLnBrk="1" fontAlgn="auto" hangingPunct="1">
              <a:spcAft>
                <a:spcPts val="0"/>
              </a:spcAft>
              <a:defRPr/>
            </a:pPr>
            <a:r>
              <a:rPr lang="zh-CN" altLang="en-US" sz="2800" dirty="0" smtClean="0">
                <a:latin typeface="Arial" charset="0"/>
                <a:cs typeface="+mn-cs"/>
              </a:rPr>
              <a:t>报告打印</a:t>
            </a:r>
          </a:p>
        </p:txBody>
      </p:sp>
      <p:sp>
        <p:nvSpPr>
          <p:cNvPr id="115714" name="文本占位符 3"/>
          <p:cNvSpPr>
            <a:spLocks noGrp="1"/>
          </p:cNvSpPr>
          <p:nvPr>
            <p:ph type="body" sz="half" idx="2"/>
          </p:nvPr>
        </p:nvSpPr>
        <p:spPr>
          <a:xfrm>
            <a:off x="71438" y="2841625"/>
            <a:ext cx="3071812" cy="4691063"/>
          </a:xfrm>
        </p:spPr>
        <p:txBody>
          <a:bodyPr/>
          <a:lstStyle/>
          <a:p>
            <a:pPr marL="742950" lvl="1" indent="-285750" eaLnBrk="1" hangingPunct="1">
              <a:lnSpc>
                <a:spcPct val="150000"/>
              </a:lnSpc>
              <a:buFont typeface="Wingdings" pitchFamily="2" charset="2"/>
              <a:buChar char="Ø"/>
            </a:pPr>
            <a:r>
              <a:rPr lang="zh-CN" altLang="en-US" sz="2000" smtClean="0">
                <a:latin typeface="华文楷体"/>
                <a:ea typeface="华文楷体"/>
                <a:cs typeface="华文楷体"/>
              </a:rPr>
              <a:t>为考生提供网上成绩报告的打印功能</a:t>
            </a:r>
          </a:p>
        </p:txBody>
      </p:sp>
      <p:pic>
        <p:nvPicPr>
          <p:cNvPr id="115715" name="内容占位符 5" descr="考生-4'.jpg"/>
          <p:cNvPicPr>
            <a:picLocks noGrp="1" noChangeAspect="1"/>
          </p:cNvPicPr>
          <p:nvPr>
            <p:ph idx="1"/>
          </p:nvPr>
        </p:nvPicPr>
        <p:blipFill>
          <a:blip r:embed="rId3"/>
          <a:srcRect/>
          <a:stretch>
            <a:fillRect/>
          </a:stretch>
        </p:blipFill>
        <p:spPr>
          <a:xfrm>
            <a:off x="3635375" y="0"/>
            <a:ext cx="5508625" cy="6858000"/>
          </a:xfrm>
        </p:spPr>
      </p:pic>
      <p:sp>
        <p:nvSpPr>
          <p:cNvPr id="5" name="Rectangle 10"/>
          <p:cNvSpPr txBox="1">
            <a:spLocks noChangeArrowheads="1"/>
          </p:cNvSpPr>
          <p:nvPr/>
        </p:nvSpPr>
        <p:spPr bwMode="auto">
          <a:xfrm>
            <a:off x="-180975" y="692150"/>
            <a:ext cx="3816350" cy="1081088"/>
          </a:xfrm>
          <a:prstGeom prst="rect">
            <a:avLst/>
          </a:prstGeom>
          <a:noFill/>
          <a:ln w="9525">
            <a:noFill/>
            <a:miter lim="800000"/>
            <a:headEnd/>
            <a:tailEnd/>
          </a:ln>
        </p:spPr>
        <p:txBody>
          <a:bodyPr/>
          <a:lstStyle/>
          <a:p>
            <a:pPr marL="342900" indent="-342900" algn="ctr" eaLnBrk="0" hangingPunct="0">
              <a:spcBef>
                <a:spcPts val="0"/>
              </a:spcBef>
              <a:defRPr/>
            </a:pPr>
            <a:r>
              <a:rPr lang="zh-CN" altLang="en-US" sz="3500" b="1" kern="0" dirty="0">
                <a:latin typeface="华文楷体" pitchFamily="2" charset="-122"/>
                <a:ea typeface="华文楷体" pitchFamily="2" charset="-122"/>
              </a:rPr>
              <a:t>全国统一招生考试考生成绩单</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txBox="1">
            <a:spLocks noChangeArrowheads="1"/>
          </p:cNvSpPr>
          <p:nvPr/>
        </p:nvSpPr>
        <p:spPr bwMode="auto">
          <a:xfrm>
            <a:off x="0" y="692150"/>
            <a:ext cx="9144000" cy="720725"/>
          </a:xfrm>
          <a:prstGeom prst="rect">
            <a:avLst/>
          </a:prstGeom>
          <a:noFill/>
          <a:ln w="9525">
            <a:noFill/>
            <a:miter lim="800000"/>
            <a:headEnd/>
            <a:tailEnd/>
          </a:ln>
        </p:spPr>
        <p:txBody>
          <a:bodyPr anchor="ctr"/>
          <a:lstStyle/>
          <a:p>
            <a:pPr algn="ctr"/>
            <a:r>
              <a:rPr lang="zh-CN" altLang="en-US" sz="3400" dirty="0" smtClean="0">
                <a:latin typeface="黑体" pitchFamily="49" charset="-122"/>
                <a:ea typeface="黑体" pitchFamily="49" charset="-122"/>
              </a:rPr>
              <a:t>二、</a:t>
            </a:r>
            <a:r>
              <a:rPr lang="zh-CN" altLang="zh-CN" sz="3400" dirty="0" smtClean="0">
                <a:latin typeface="黑体" pitchFamily="49" charset="-122"/>
                <a:ea typeface="黑体" pitchFamily="49" charset="-122"/>
              </a:rPr>
              <a:t>面临</a:t>
            </a:r>
            <a:r>
              <a:rPr lang="zh-CN" altLang="zh-CN" sz="3400" dirty="0">
                <a:latin typeface="黑体" pitchFamily="49" charset="-122"/>
                <a:ea typeface="黑体" pitchFamily="49" charset="-122"/>
              </a:rPr>
              <a:t>的机遇</a:t>
            </a:r>
            <a:r>
              <a:rPr lang="zh-CN" altLang="zh-CN" sz="3400" dirty="0" smtClean="0">
                <a:latin typeface="黑体" pitchFamily="49" charset="-122"/>
                <a:ea typeface="黑体" pitchFamily="49" charset="-122"/>
              </a:rPr>
              <a:t>与</a:t>
            </a:r>
            <a:r>
              <a:rPr lang="zh-CN" altLang="en-US" sz="3400" dirty="0" smtClean="0">
                <a:latin typeface="黑体" pitchFamily="49" charset="-122"/>
                <a:ea typeface="黑体" pitchFamily="49" charset="-122"/>
              </a:rPr>
              <a:t>挑战</a:t>
            </a:r>
            <a:endParaRPr lang="zh-CN" altLang="en-US" sz="3400" dirty="0">
              <a:latin typeface="黑体" pitchFamily="49" charset="-122"/>
              <a:ea typeface="黑体" pitchFamily="49" charset="-122"/>
              <a:sym typeface="Arial" charset="0"/>
            </a:endParaRPr>
          </a:p>
        </p:txBody>
      </p:sp>
      <p:sp>
        <p:nvSpPr>
          <p:cNvPr id="6" name="内容占位符 2"/>
          <p:cNvSpPr>
            <a:spLocks noGrp="1"/>
          </p:cNvSpPr>
          <p:nvPr>
            <p:ph idx="1"/>
          </p:nvPr>
        </p:nvSpPr>
        <p:spPr>
          <a:xfrm>
            <a:off x="323850" y="1412875"/>
            <a:ext cx="8640763" cy="5445125"/>
          </a:xfrm>
        </p:spPr>
        <p:txBody>
          <a:bodyPr rtlCol="0">
            <a:normAutofit/>
          </a:bodyPr>
          <a:lstStyle/>
          <a:p>
            <a:pPr marL="0" indent="0" algn="ctr" eaLnBrk="1" fontAlgn="auto" hangingPunct="1">
              <a:spcAft>
                <a:spcPts val="0"/>
              </a:spcAft>
              <a:buFont typeface="Arial" panose="020B0604020202020204" pitchFamily="34" charset="0"/>
              <a:buNone/>
              <a:defRPr/>
            </a:pPr>
            <a:r>
              <a:rPr lang="zh-CN" altLang="en-US" dirty="0" smtClean="0">
                <a:latin typeface="黑体" pitchFamily="49" charset="-122"/>
                <a:ea typeface="黑体" pitchFamily="49" charset="-122"/>
              </a:rPr>
              <a:t>高 校</a:t>
            </a:r>
            <a:endParaRPr lang="en-US" altLang="zh-CN" dirty="0" smtClean="0">
              <a:latin typeface="黑体" pitchFamily="49" charset="-122"/>
              <a:ea typeface="黑体" pitchFamily="49" charset="-122"/>
            </a:endParaRPr>
          </a:p>
          <a:p>
            <a:pPr marL="0" indent="0" eaLnBrk="1" fontAlgn="auto" hangingPunct="1">
              <a:lnSpc>
                <a:spcPct val="120000"/>
              </a:lnSpc>
              <a:spcAft>
                <a:spcPts val="0"/>
              </a:spcAft>
              <a:buFont typeface="Arial" panose="020B0604020202020204" pitchFamily="34" charset="0"/>
              <a:buNone/>
              <a:defRPr/>
            </a:pPr>
            <a:r>
              <a:rPr lang="zh-CN" altLang="en-US" sz="2800" dirty="0" smtClean="0">
                <a:latin typeface="楷体" pitchFamily="49" charset="-122"/>
                <a:ea typeface="楷体" pitchFamily="49" charset="-122"/>
              </a:rPr>
              <a:t>    对高校提出</a:t>
            </a:r>
            <a:r>
              <a:rPr lang="zh-CN" altLang="zh-CN" sz="2800" dirty="0" smtClean="0">
                <a:latin typeface="楷体" pitchFamily="49" charset="-122"/>
                <a:ea typeface="楷体" pitchFamily="49" charset="-122"/>
              </a:rPr>
              <a:t>人才</a:t>
            </a:r>
            <a:r>
              <a:rPr lang="zh-CN" altLang="zh-CN" sz="2800" dirty="0">
                <a:latin typeface="楷体" pitchFamily="49" charset="-122"/>
                <a:ea typeface="楷体" pitchFamily="49" charset="-122"/>
              </a:rPr>
              <a:t>培养模式的</a:t>
            </a:r>
            <a:r>
              <a:rPr lang="zh-CN" altLang="zh-CN" sz="2800" dirty="0" smtClean="0">
                <a:latin typeface="楷体" pitchFamily="49" charset="-122"/>
                <a:ea typeface="楷体" pitchFamily="49" charset="-122"/>
              </a:rPr>
              <a:t>改革</a:t>
            </a:r>
            <a:r>
              <a:rPr lang="zh-CN" altLang="en-US" sz="2800" dirty="0" smtClean="0">
                <a:latin typeface="楷体" pitchFamily="49" charset="-122"/>
                <a:ea typeface="楷体" pitchFamily="49" charset="-122"/>
              </a:rPr>
              <a:t>和转型</a:t>
            </a:r>
            <a:endParaRPr lang="en-US" altLang="zh-CN" sz="2800" dirty="0" smtClean="0">
              <a:latin typeface="楷体" pitchFamily="49" charset="-122"/>
              <a:ea typeface="楷体" pitchFamily="49" charset="-122"/>
            </a:endParaRPr>
          </a:p>
          <a:p>
            <a:pPr eaLnBrk="1" fontAlgn="auto" hangingPunct="1">
              <a:lnSpc>
                <a:spcPct val="120000"/>
              </a:lnSpc>
              <a:spcAft>
                <a:spcPts val="0"/>
              </a:spcAft>
              <a:buNone/>
              <a:defRPr/>
            </a:pP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、从以物为本转向以人为本</a:t>
            </a:r>
            <a:endParaRPr lang="en-US" altLang="zh-CN" sz="2800" dirty="0" smtClean="0">
              <a:latin typeface="楷体" pitchFamily="49" charset="-122"/>
              <a:ea typeface="楷体" pitchFamily="49" charset="-122"/>
            </a:endParaRPr>
          </a:p>
          <a:p>
            <a:pPr eaLnBrk="1" fontAlgn="auto" hangingPunct="1">
              <a:lnSpc>
                <a:spcPct val="120000"/>
              </a:lnSpc>
              <a:spcAft>
                <a:spcPts val="0"/>
              </a:spcAft>
              <a:buNone/>
              <a:defRPr/>
            </a:pP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、从以传统的教育观念向现代化教育观念转型</a:t>
            </a:r>
            <a:endParaRPr lang="en-US" altLang="zh-CN" sz="2800" dirty="0" smtClean="0">
              <a:latin typeface="楷体" pitchFamily="49" charset="-122"/>
              <a:ea typeface="楷体" pitchFamily="49" charset="-122"/>
            </a:endParaRPr>
          </a:p>
          <a:p>
            <a:pPr eaLnBrk="1" fontAlgn="auto" hangingPunct="1">
              <a:lnSpc>
                <a:spcPct val="120000"/>
              </a:lnSpc>
              <a:spcAft>
                <a:spcPts val="0"/>
              </a:spcAft>
              <a:buNone/>
              <a:defRPr/>
            </a:pP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、从计划经济向市场经济转型</a:t>
            </a:r>
            <a:endParaRPr lang="en-US" altLang="zh-CN" sz="2800" dirty="0" smtClean="0">
              <a:latin typeface="楷体" pitchFamily="49" charset="-122"/>
              <a:ea typeface="楷体" pitchFamily="49" charset="-122"/>
            </a:endParaRPr>
          </a:p>
          <a:p>
            <a:pPr eaLnBrk="1" fontAlgn="auto" hangingPunct="1">
              <a:lnSpc>
                <a:spcPct val="120000"/>
              </a:lnSpc>
              <a:spcAft>
                <a:spcPts val="0"/>
              </a:spcAft>
              <a:buNone/>
              <a:defRPr/>
            </a:pP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、国际化转型</a:t>
            </a:r>
            <a:endParaRPr lang="en-US" altLang="zh-CN" sz="2800" dirty="0" smtClean="0">
              <a:latin typeface="楷体" pitchFamily="49" charset="-122"/>
              <a:ea typeface="楷体" pitchFamily="49" charset="-122"/>
            </a:endParaRPr>
          </a:p>
          <a:p>
            <a:pPr eaLnBrk="1" fontAlgn="auto" hangingPunct="1">
              <a:lnSpc>
                <a:spcPct val="120000"/>
              </a:lnSpc>
              <a:spcAft>
                <a:spcPts val="0"/>
              </a:spcAft>
              <a:buNone/>
              <a:defRPr/>
            </a:pPr>
            <a:r>
              <a:rPr lang="en-US" altLang="zh-CN" sz="2800" dirty="0" smtClean="0">
                <a:latin typeface="楷体" pitchFamily="49" charset="-122"/>
                <a:ea typeface="楷体" pitchFamily="49" charset="-122"/>
              </a:rPr>
              <a:t>5</a:t>
            </a:r>
            <a:r>
              <a:rPr lang="zh-CN" altLang="en-US" sz="2800" dirty="0" smtClean="0">
                <a:latin typeface="楷体" pitchFamily="49" charset="-122"/>
                <a:ea typeface="楷体" pitchFamily="49" charset="-122"/>
              </a:rPr>
              <a:t>、创新创业转型</a:t>
            </a:r>
            <a:endParaRPr lang="en-US" altLang="zh-CN" sz="2800" dirty="0" smtClean="0">
              <a:latin typeface="楷体" pitchFamily="49" charset="-122"/>
              <a:ea typeface="楷体" pitchFamily="49" charset="-122"/>
            </a:endParaRPr>
          </a:p>
          <a:p>
            <a:pPr eaLnBrk="1" fontAlgn="auto" hangingPunct="1">
              <a:lnSpc>
                <a:spcPct val="120000"/>
              </a:lnSpc>
              <a:spcAft>
                <a:spcPts val="0"/>
              </a:spcAft>
              <a:buNone/>
              <a:defRPr/>
            </a:pPr>
            <a:r>
              <a:rPr lang="en-US" altLang="zh-CN" sz="2800" dirty="0" smtClean="0">
                <a:latin typeface="楷体" pitchFamily="49" charset="-122"/>
                <a:ea typeface="楷体" pitchFamily="49" charset="-122"/>
              </a:rPr>
              <a:t>6</a:t>
            </a:r>
            <a:r>
              <a:rPr lang="zh-CN" altLang="en-US" sz="2800" dirty="0" smtClean="0">
                <a:latin typeface="楷体" pitchFamily="49" charset="-122"/>
                <a:ea typeface="楷体" pitchFamily="49" charset="-122"/>
              </a:rPr>
              <a:t>、从学校到更关注专业的转型</a:t>
            </a:r>
            <a:endParaRPr lang="en-US" altLang="zh-CN" sz="2800" dirty="0" smtClean="0">
              <a:latin typeface="楷体" pitchFamily="49" charset="-122"/>
              <a:ea typeface="楷体" pitchFamily="49" charset="-122"/>
            </a:endParaRPr>
          </a:p>
          <a:p>
            <a:pPr marL="0" indent="0" eaLnBrk="1" fontAlgn="auto" hangingPunct="1">
              <a:spcAft>
                <a:spcPts val="0"/>
              </a:spcAft>
              <a:buFont typeface="Arial" panose="020B0604020202020204" pitchFamily="34" charset="0"/>
              <a:buNone/>
              <a:defRPr/>
            </a:pPr>
            <a:endParaRPr lang="zh-CN" altLang="zh-CN" dirty="0"/>
          </a:p>
          <a:p>
            <a:pPr eaLnBrk="1" fontAlgn="auto" hangingPunct="1">
              <a:spcAft>
                <a:spcPts val="0"/>
              </a:spcAft>
              <a:buFont typeface="Arial" panose="020B0604020202020204" pitchFamily="34" charset="0"/>
              <a:buChar char="•"/>
              <a:defRPr/>
            </a:pP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622300"/>
            <a:ext cx="9144000" cy="720725"/>
          </a:xfrm>
          <a:prstGeom prst="rect">
            <a:avLst/>
          </a:prstGeom>
          <a:noFill/>
          <a:ln w="9525">
            <a:noFill/>
            <a:miter lim="800000"/>
            <a:headEnd/>
            <a:tailEnd/>
          </a:ln>
        </p:spPr>
        <p:txBody>
          <a:bodyPr anchor="ctr"/>
          <a:lstStyle/>
          <a:p>
            <a:pPr algn="ctr">
              <a:defRPr/>
            </a:pPr>
            <a:endParaRPr lang="zh-CN" altLang="en-US" sz="3800" kern="0" dirty="0">
              <a:latin typeface="黑体" pitchFamily="49" charset="-122"/>
              <a:ea typeface="黑体" pitchFamily="49" charset="-122"/>
              <a:cs typeface="+mj-cs"/>
              <a:sym typeface="Arial" charset="0"/>
            </a:endParaRPr>
          </a:p>
        </p:txBody>
      </p:sp>
      <p:sp>
        <p:nvSpPr>
          <p:cNvPr id="6" name="内容占位符 2"/>
          <p:cNvSpPr>
            <a:spLocks noGrp="1"/>
          </p:cNvSpPr>
          <p:nvPr>
            <p:ph idx="1"/>
          </p:nvPr>
        </p:nvSpPr>
        <p:spPr>
          <a:xfrm>
            <a:off x="179388" y="1196975"/>
            <a:ext cx="8640762" cy="5445125"/>
          </a:xfrm>
        </p:spPr>
        <p:txBody>
          <a:bodyPr rtlCol="0">
            <a:normAutofit/>
          </a:bodyPr>
          <a:lstStyle/>
          <a:p>
            <a:pPr marL="0" indent="0" algn="ctr" eaLnBrk="1" fontAlgn="auto" hangingPunct="1">
              <a:spcAft>
                <a:spcPts val="0"/>
              </a:spcAft>
              <a:buFont typeface="Arial" panose="020B0604020202020204" pitchFamily="34" charset="0"/>
              <a:buNone/>
              <a:defRPr/>
            </a:pPr>
            <a:r>
              <a:rPr lang="zh-CN" altLang="en-US" dirty="0" smtClean="0">
                <a:latin typeface="黑体" pitchFamily="49" charset="-122"/>
                <a:ea typeface="黑体" pitchFamily="49" charset="-122"/>
              </a:rPr>
              <a:t>高中学校</a:t>
            </a:r>
            <a:endParaRPr lang="en-US" altLang="zh-CN" dirty="0" smtClean="0">
              <a:latin typeface="黑体" pitchFamily="49" charset="-122"/>
              <a:ea typeface="黑体" pitchFamily="49" charset="-122"/>
            </a:endParaRPr>
          </a:p>
          <a:p>
            <a:pPr eaLnBrk="1" fontAlgn="auto" hangingPunct="1">
              <a:lnSpc>
                <a:spcPct val="200000"/>
              </a:lnSpc>
              <a:spcAft>
                <a:spcPts val="0"/>
              </a:spcAft>
              <a:buNone/>
              <a:defRPr/>
            </a:pP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、从</a:t>
            </a:r>
            <a:r>
              <a:rPr lang="zh-CN" altLang="zh-CN" sz="2800" dirty="0" smtClean="0">
                <a:latin typeface="楷体" pitchFamily="49" charset="-122"/>
                <a:ea typeface="楷体" pitchFamily="49" charset="-122"/>
              </a:rPr>
              <a:t>功利</a:t>
            </a:r>
            <a:r>
              <a:rPr lang="zh-CN" altLang="en-US" sz="2800" dirty="0" smtClean="0">
                <a:latin typeface="楷体" pitchFamily="49" charset="-122"/>
                <a:ea typeface="楷体" pitchFamily="49" charset="-122"/>
              </a:rPr>
              <a:t>向关注学生全面发展</a:t>
            </a:r>
            <a:endParaRPr lang="en-US" altLang="zh-CN" sz="2800" dirty="0" smtClean="0">
              <a:latin typeface="楷体" pitchFamily="49" charset="-122"/>
              <a:ea typeface="楷体" pitchFamily="49" charset="-122"/>
            </a:endParaRPr>
          </a:p>
          <a:p>
            <a:pPr eaLnBrk="1" fontAlgn="auto" hangingPunct="1">
              <a:lnSpc>
                <a:spcPct val="200000"/>
              </a:lnSpc>
              <a:spcAft>
                <a:spcPts val="0"/>
              </a:spcAft>
              <a:buNone/>
              <a:defRPr/>
            </a:pP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、从行政的教学管理到走班教学的管理模式转变</a:t>
            </a:r>
            <a:endParaRPr lang="en-US" altLang="zh-CN" sz="2800" dirty="0" smtClean="0">
              <a:latin typeface="楷体" pitchFamily="49" charset="-122"/>
              <a:ea typeface="楷体" pitchFamily="49" charset="-122"/>
            </a:endParaRPr>
          </a:p>
          <a:p>
            <a:pPr eaLnBrk="1" fontAlgn="auto" hangingPunct="1">
              <a:lnSpc>
                <a:spcPct val="200000"/>
              </a:lnSpc>
              <a:spcAft>
                <a:spcPts val="0"/>
              </a:spcAft>
              <a:buNone/>
              <a:defRPr/>
            </a:pP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、从单一的文理学科评价到综合评价的转变</a:t>
            </a:r>
            <a:endParaRPr lang="en-US" altLang="zh-CN" sz="2800" dirty="0" smtClean="0">
              <a:latin typeface="楷体" pitchFamily="49" charset="-122"/>
              <a:ea typeface="楷体" pitchFamily="49" charset="-122"/>
            </a:endParaRPr>
          </a:p>
          <a:p>
            <a:pPr eaLnBrk="1" fontAlgn="auto" hangingPunct="1">
              <a:lnSpc>
                <a:spcPct val="200000"/>
              </a:lnSpc>
              <a:spcAft>
                <a:spcPts val="0"/>
              </a:spcAft>
              <a:buNone/>
              <a:defRPr/>
            </a:pP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、从单一的教学向个性化的教学转变</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925" y="1412875"/>
            <a:ext cx="9109075" cy="5445125"/>
          </a:xfrm>
        </p:spPr>
        <p:txBody>
          <a:bodyPr rtlCol="0">
            <a:normAutofit/>
          </a:bodyPr>
          <a:lstStyle/>
          <a:p>
            <a:pPr marL="0" indent="0" algn="ctr" eaLnBrk="1" fontAlgn="auto" hangingPunct="1">
              <a:spcAft>
                <a:spcPts val="0"/>
              </a:spcAft>
              <a:buFont typeface="Arial" panose="020B0604020202020204" pitchFamily="34" charset="0"/>
              <a:buNone/>
              <a:defRPr/>
            </a:pPr>
            <a:r>
              <a:rPr lang="zh-CN" altLang="en-US" dirty="0" smtClean="0">
                <a:latin typeface="黑体" pitchFamily="49" charset="-122"/>
                <a:ea typeface="黑体" pitchFamily="49" charset="-122"/>
              </a:rPr>
              <a:t>教 师</a:t>
            </a:r>
            <a:endParaRPr lang="en-US" altLang="zh-CN" dirty="0" smtClean="0">
              <a:latin typeface="黑体" pitchFamily="49" charset="-122"/>
              <a:ea typeface="黑体" pitchFamily="49" charset="-122"/>
            </a:endParaRPr>
          </a:p>
          <a:p>
            <a:pPr marL="0" indent="0" algn="ctr" eaLnBrk="1" fontAlgn="auto" hangingPunct="1">
              <a:spcAft>
                <a:spcPts val="0"/>
              </a:spcAft>
              <a:buFont typeface="Arial" panose="020B0604020202020204" pitchFamily="34" charset="0"/>
              <a:buNone/>
              <a:defRPr/>
            </a:pPr>
            <a:endParaRPr lang="en-US" altLang="zh-CN" sz="2800" dirty="0" smtClean="0">
              <a:latin typeface="黑体" pitchFamily="49" charset="-122"/>
              <a:ea typeface="黑体" pitchFamily="49" charset="-122"/>
            </a:endParaRPr>
          </a:p>
          <a:p>
            <a:pPr marL="1074738" indent="-536575" eaLnBrk="1" fontAlgn="auto" hangingPunct="1">
              <a:lnSpc>
                <a:spcPts val="3360"/>
              </a:lnSpc>
              <a:spcAft>
                <a:spcPts val="0"/>
              </a:spcAft>
              <a:buNone/>
              <a:defRPr/>
            </a:pP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a:t>
            </a:r>
            <a:r>
              <a:rPr lang="zh-CN" altLang="zh-CN" sz="2800" dirty="0" smtClean="0">
                <a:latin typeface="楷体" pitchFamily="49" charset="-122"/>
                <a:ea typeface="楷体" pitchFamily="49" charset="-122"/>
              </a:rPr>
              <a:t>师资队伍建设是永恒的</a:t>
            </a:r>
            <a:r>
              <a:rPr lang="zh-CN" altLang="en-US" sz="2800" dirty="0" smtClean="0">
                <a:latin typeface="楷体" pitchFamily="49" charset="-122"/>
                <a:ea typeface="楷体" pitchFamily="49" charset="-122"/>
              </a:rPr>
              <a:t>主题</a:t>
            </a:r>
          </a:p>
          <a:p>
            <a:pPr marL="1074738" indent="-536575" eaLnBrk="1" fontAlgn="auto" hangingPunct="1">
              <a:lnSpc>
                <a:spcPts val="3360"/>
              </a:lnSpc>
              <a:spcAft>
                <a:spcPts val="0"/>
              </a:spcAft>
              <a:buNone/>
              <a:defRPr/>
            </a:pP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a:t>
            </a:r>
            <a:r>
              <a:rPr lang="zh-CN" altLang="zh-CN" sz="2800" dirty="0" smtClean="0">
                <a:latin typeface="楷体" pitchFamily="49" charset="-122"/>
                <a:ea typeface="楷体" pitchFamily="49" charset="-122"/>
              </a:rPr>
              <a:t>改变教学的模式</a:t>
            </a:r>
            <a:r>
              <a:rPr lang="zh-CN" altLang="en-US" sz="2800" dirty="0" smtClean="0">
                <a:latin typeface="楷体" pitchFamily="49" charset="-122"/>
                <a:ea typeface="楷体" pitchFamily="49" charset="-122"/>
              </a:rPr>
              <a:t>提高教学质量</a:t>
            </a:r>
            <a:endParaRPr lang="zh-CN" altLang="zh-CN" sz="2800" dirty="0" smtClean="0">
              <a:latin typeface="楷体" pitchFamily="49" charset="-122"/>
              <a:ea typeface="楷体" pitchFamily="49" charset="-122"/>
            </a:endParaRPr>
          </a:p>
          <a:p>
            <a:pPr marL="1074738" indent="-536575" eaLnBrk="1" fontAlgn="auto" hangingPunct="1">
              <a:lnSpc>
                <a:spcPts val="3360"/>
              </a:lnSpc>
              <a:spcAft>
                <a:spcPts val="0"/>
              </a:spcAft>
              <a:buNone/>
              <a:defRPr/>
            </a:pPr>
            <a:r>
              <a:rPr lang="en-US" altLang="zh-CN" sz="2800" dirty="0" smtClean="0">
                <a:latin typeface="楷体" pitchFamily="49" charset="-122"/>
                <a:ea typeface="楷体" pitchFamily="49" charset="-122"/>
              </a:rPr>
              <a:t>3</a:t>
            </a:r>
            <a:r>
              <a:rPr lang="zh-CN" altLang="en-US" sz="2800" dirty="0">
                <a:latin typeface="楷体" pitchFamily="49" charset="-122"/>
                <a:ea typeface="楷体" pitchFamily="49" charset="-122"/>
              </a:rPr>
              <a:t>、根据</a:t>
            </a:r>
            <a:r>
              <a:rPr lang="zh-CN" altLang="zh-CN" sz="2800" dirty="0">
                <a:latin typeface="楷体" pitchFamily="49" charset="-122"/>
                <a:ea typeface="楷体" pitchFamily="49" charset="-122"/>
              </a:rPr>
              <a:t>不同科目的高峰期</a:t>
            </a:r>
            <a:r>
              <a:rPr lang="zh-CN" altLang="zh-CN" sz="2800" dirty="0" smtClean="0">
                <a:latin typeface="楷体" pitchFamily="49" charset="-122"/>
                <a:ea typeface="楷体" pitchFamily="49" charset="-122"/>
              </a:rPr>
              <a:t>不同</a:t>
            </a:r>
            <a:r>
              <a:rPr lang="zh-CN" altLang="en-US" sz="2800" dirty="0" smtClean="0">
                <a:latin typeface="楷体" pitchFamily="49" charset="-122"/>
                <a:ea typeface="楷体" pitchFamily="49" charset="-122"/>
              </a:rPr>
              <a:t>，</a:t>
            </a:r>
            <a:r>
              <a:rPr lang="zh-CN" altLang="zh-CN" sz="2800" dirty="0" smtClean="0">
                <a:latin typeface="楷体" pitchFamily="49" charset="-122"/>
                <a:ea typeface="楷体" pitchFamily="49" charset="-122"/>
              </a:rPr>
              <a:t>调整课程进度</a:t>
            </a:r>
            <a:endParaRPr lang="zh-CN" altLang="en-US" sz="2800" dirty="0">
              <a:latin typeface="楷体" pitchFamily="49" charset="-122"/>
              <a:ea typeface="楷体" pitchFamily="49" charset="-122"/>
            </a:endParaRPr>
          </a:p>
          <a:p>
            <a:pPr marL="1074738" indent="-536575" eaLnBrk="1" fontAlgn="auto" hangingPunct="1">
              <a:lnSpc>
                <a:spcPts val="3360"/>
              </a:lnSpc>
              <a:spcAft>
                <a:spcPts val="0"/>
              </a:spcAft>
              <a:buNone/>
              <a:defRPr/>
            </a:pP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、教师</a:t>
            </a:r>
            <a:r>
              <a:rPr lang="zh-CN" altLang="zh-CN" sz="2800" dirty="0" smtClean="0">
                <a:latin typeface="楷体" pitchFamily="49" charset="-122"/>
                <a:ea typeface="楷体" pitchFamily="49" charset="-122"/>
              </a:rPr>
              <a:t>资源的配置</a:t>
            </a:r>
          </a:p>
          <a:p>
            <a:pPr eaLnBrk="1" fontAlgn="auto" hangingPunct="1">
              <a:lnSpc>
                <a:spcPts val="3360"/>
              </a:lnSpc>
              <a:spcAft>
                <a:spcPts val="0"/>
              </a:spcAft>
              <a:buNone/>
              <a:defRPr/>
            </a:pPr>
            <a:r>
              <a:rPr lang="zh-CN" altLang="en-US" sz="2800" dirty="0" smtClean="0"/>
              <a:t>       </a:t>
            </a:r>
            <a:r>
              <a:rPr lang="en-US" altLang="zh-CN" sz="2800" dirty="0" smtClean="0">
                <a:latin typeface="楷体" pitchFamily="49" charset="-122"/>
                <a:ea typeface="楷体" pitchFamily="49" charset="-122"/>
              </a:rPr>
              <a:t>5</a:t>
            </a:r>
            <a:r>
              <a:rPr lang="zh-CN" altLang="en-US" sz="2800" dirty="0" smtClean="0">
                <a:latin typeface="楷体" pitchFamily="49" charset="-122"/>
                <a:ea typeface="楷体" pitchFamily="49" charset="-122"/>
              </a:rPr>
              <a:t>、</a:t>
            </a:r>
            <a:r>
              <a:rPr lang="zh-CN" altLang="en-US" sz="2800" dirty="0">
                <a:latin typeface="楷体" pitchFamily="49" charset="-122"/>
                <a:ea typeface="楷体" pitchFamily="49" charset="-122"/>
              </a:rPr>
              <a:t>加强教师</a:t>
            </a:r>
            <a:r>
              <a:rPr lang="zh-CN" altLang="en-US" sz="2800" dirty="0" smtClean="0">
                <a:latin typeface="楷体" pitchFamily="49" charset="-122"/>
                <a:ea typeface="楷体" pitchFamily="49" charset="-122"/>
              </a:rPr>
              <a:t>职业生涯培养</a:t>
            </a:r>
            <a:endParaRPr lang="zh-CN" altLang="en-US" sz="2800" dirty="0">
              <a:latin typeface="楷体" pitchFamily="49" charset="-122"/>
              <a:ea typeface="楷体" pitchFamily="49" charset="-122"/>
            </a:endParaRPr>
          </a:p>
        </p:txBody>
      </p:sp>
      <p:sp>
        <p:nvSpPr>
          <p:cNvPr id="7" name="Rectangle 2"/>
          <p:cNvSpPr txBox="1">
            <a:spLocks noChangeArrowheads="1"/>
          </p:cNvSpPr>
          <p:nvPr/>
        </p:nvSpPr>
        <p:spPr bwMode="auto">
          <a:xfrm>
            <a:off x="0" y="620713"/>
            <a:ext cx="9144000" cy="720725"/>
          </a:xfrm>
          <a:prstGeom prst="rect">
            <a:avLst/>
          </a:prstGeom>
          <a:noFill/>
          <a:ln w="9525">
            <a:noFill/>
            <a:miter lim="800000"/>
            <a:headEnd/>
            <a:tailEnd/>
          </a:ln>
        </p:spPr>
        <p:txBody>
          <a:bodyPr anchor="ctr"/>
          <a:lstStyle/>
          <a:p>
            <a:pPr algn="ctr">
              <a:defRPr/>
            </a:pPr>
            <a:endParaRPr lang="zh-CN" altLang="en-US" sz="3800" kern="0" dirty="0">
              <a:latin typeface="黑体" pitchFamily="49" charset="-122"/>
              <a:ea typeface="黑体" pitchFamily="49" charset="-122"/>
              <a:cs typeface="+mj-cs"/>
              <a:sym typeface="Arial"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622300"/>
            <a:ext cx="9144000" cy="720725"/>
          </a:xfrm>
          <a:prstGeom prst="rect">
            <a:avLst/>
          </a:prstGeom>
          <a:noFill/>
          <a:ln w="9525">
            <a:noFill/>
            <a:miter lim="800000"/>
            <a:headEnd/>
            <a:tailEnd/>
          </a:ln>
        </p:spPr>
        <p:txBody>
          <a:bodyPr anchor="ctr"/>
          <a:lstStyle/>
          <a:p>
            <a:pPr algn="ctr">
              <a:defRPr/>
            </a:pPr>
            <a:endParaRPr lang="zh-CN" altLang="en-US" sz="3800" kern="0" dirty="0">
              <a:latin typeface="黑体" pitchFamily="49" charset="-122"/>
              <a:ea typeface="黑体" pitchFamily="49" charset="-122"/>
              <a:cs typeface="+mj-cs"/>
              <a:sym typeface="Arial" charset="0"/>
            </a:endParaRPr>
          </a:p>
        </p:txBody>
      </p:sp>
      <p:sp>
        <p:nvSpPr>
          <p:cNvPr id="5" name="内容占位符 2"/>
          <p:cNvSpPr>
            <a:spLocks noGrp="1"/>
          </p:cNvSpPr>
          <p:nvPr>
            <p:ph idx="1"/>
          </p:nvPr>
        </p:nvSpPr>
        <p:spPr>
          <a:xfrm>
            <a:off x="179512" y="1439863"/>
            <a:ext cx="8964488" cy="5445125"/>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zh-CN" altLang="en-US" dirty="0" smtClean="0">
                <a:latin typeface="黑体" pitchFamily="49" charset="-122"/>
                <a:ea typeface="黑体" pitchFamily="49" charset="-122"/>
              </a:rPr>
              <a:t>学 生</a:t>
            </a:r>
            <a:endParaRPr lang="en-US" altLang="zh-CN" dirty="0" smtClean="0">
              <a:latin typeface="黑体" pitchFamily="49" charset="-122"/>
              <a:ea typeface="黑体" pitchFamily="49" charset="-122"/>
            </a:endParaRPr>
          </a:p>
          <a:p>
            <a:pPr eaLnBrk="1" fontAlgn="auto" hangingPunct="1">
              <a:lnSpc>
                <a:spcPct val="120000"/>
              </a:lnSpc>
              <a:spcBef>
                <a:spcPts val="1000"/>
              </a:spcBef>
              <a:spcAft>
                <a:spcPts val="0"/>
              </a:spcAft>
              <a:buNone/>
              <a:defRPr/>
            </a:pPr>
            <a:r>
              <a:rPr lang="en-US" altLang="zh-CN" sz="2800" dirty="0" smtClean="0">
                <a:latin typeface="楷体" pitchFamily="49" charset="-122"/>
                <a:ea typeface="楷体" pitchFamily="49" charset="-122"/>
              </a:rPr>
              <a:t>  1</a:t>
            </a:r>
            <a:r>
              <a:rPr lang="zh-CN" altLang="en-US" sz="2800" dirty="0" smtClean="0">
                <a:latin typeface="楷体" pitchFamily="49" charset="-122"/>
                <a:ea typeface="楷体" pitchFamily="49" charset="-122"/>
              </a:rPr>
              <a:t>、</a:t>
            </a:r>
            <a:r>
              <a:rPr lang="zh-CN" altLang="zh-CN" sz="2800" dirty="0" smtClean="0">
                <a:latin typeface="楷体" pitchFamily="49" charset="-122"/>
                <a:ea typeface="楷体" pitchFamily="49" charset="-122"/>
              </a:rPr>
              <a:t>为专业发展，考生应正确看待专业对知识、能力基</a:t>
            </a:r>
            <a:endParaRPr lang="en-US" altLang="zh-CN" sz="2800" dirty="0" smtClean="0">
              <a:latin typeface="楷体" pitchFamily="49" charset="-122"/>
              <a:ea typeface="楷体" pitchFamily="49" charset="-122"/>
            </a:endParaRPr>
          </a:p>
          <a:p>
            <a:pPr eaLnBrk="1" fontAlgn="auto" hangingPunct="1">
              <a:lnSpc>
                <a:spcPct val="120000"/>
              </a:lnSpc>
              <a:spcBef>
                <a:spcPts val="1000"/>
              </a:spcBef>
              <a:spcAft>
                <a:spcPts val="0"/>
              </a:spcAft>
              <a:buFont typeface="Arial" panose="020B0604020202020204" pitchFamily="34" charset="0"/>
              <a:buNone/>
              <a:defRPr/>
            </a:pPr>
            <a:r>
              <a:rPr lang="en-US" altLang="zh-CN" sz="2800" dirty="0" smtClean="0">
                <a:latin typeface="楷体" pitchFamily="49" charset="-122"/>
                <a:ea typeface="楷体" pitchFamily="49" charset="-122"/>
              </a:rPr>
              <a:t>      </a:t>
            </a:r>
            <a:r>
              <a:rPr lang="zh-CN" altLang="zh-CN" sz="2800" dirty="0" smtClean="0">
                <a:latin typeface="楷体" pitchFamily="49" charset="-122"/>
                <a:ea typeface="楷体" pitchFamily="49" charset="-122"/>
              </a:rPr>
              <a:t>础的要求。</a:t>
            </a:r>
          </a:p>
          <a:p>
            <a:pPr eaLnBrk="1" fontAlgn="auto" hangingPunct="1">
              <a:lnSpc>
                <a:spcPct val="120000"/>
              </a:lnSpc>
              <a:spcBef>
                <a:spcPts val="1000"/>
              </a:spcBef>
              <a:spcAft>
                <a:spcPts val="0"/>
              </a:spcAft>
              <a:buNone/>
              <a:defRPr/>
            </a:pPr>
            <a:r>
              <a:rPr lang="en-US" altLang="zh-CN" sz="2800" dirty="0" smtClean="0">
                <a:latin typeface="楷体" pitchFamily="49" charset="-122"/>
                <a:ea typeface="楷体" pitchFamily="49" charset="-122"/>
              </a:rPr>
              <a:t>  2</a:t>
            </a:r>
            <a:r>
              <a:rPr lang="zh-CN" altLang="en-US" sz="2800" dirty="0" smtClean="0">
                <a:latin typeface="楷体" pitchFamily="49" charset="-122"/>
                <a:ea typeface="楷体" pitchFamily="49" charset="-122"/>
              </a:rPr>
              <a:t>、有利于学生学科核心素养的提升。</a:t>
            </a:r>
            <a:endParaRPr lang="en-US" altLang="zh-CN" sz="2800" dirty="0" smtClean="0">
              <a:latin typeface="楷体" pitchFamily="49" charset="-122"/>
              <a:ea typeface="楷体" pitchFamily="49" charset="-122"/>
            </a:endParaRPr>
          </a:p>
          <a:p>
            <a:pPr eaLnBrk="1" fontAlgn="auto" hangingPunct="1">
              <a:lnSpc>
                <a:spcPct val="120000"/>
              </a:lnSpc>
              <a:spcBef>
                <a:spcPts val="1000"/>
              </a:spcBef>
              <a:spcAft>
                <a:spcPts val="0"/>
              </a:spcAft>
              <a:buNone/>
              <a:defRPr/>
            </a:pPr>
            <a:r>
              <a:rPr lang="zh-CN" altLang="en-US" sz="2800" dirty="0" smtClean="0">
                <a:latin typeface="楷体" pitchFamily="49" charset="-122"/>
                <a:ea typeface="楷体" pitchFamily="49" charset="-122"/>
              </a:rPr>
              <a:t>  </a:t>
            </a: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、要有利于学生的个性发展（选课、选考、选专业）。</a:t>
            </a:r>
            <a:endParaRPr lang="en-US" altLang="zh-CN" sz="2800" dirty="0" smtClean="0">
              <a:latin typeface="楷体" pitchFamily="49" charset="-122"/>
              <a:ea typeface="楷体" pitchFamily="49" charset="-122"/>
            </a:endParaRPr>
          </a:p>
          <a:p>
            <a:pPr eaLnBrk="1" fontAlgn="auto" hangingPunct="1">
              <a:lnSpc>
                <a:spcPct val="120000"/>
              </a:lnSpc>
              <a:spcBef>
                <a:spcPts val="1000"/>
              </a:spcBef>
              <a:spcAft>
                <a:spcPts val="0"/>
              </a:spcAft>
              <a:buNone/>
              <a:defRPr/>
            </a:pPr>
            <a:r>
              <a:rPr lang="zh-CN" altLang="en-US" sz="2800" dirty="0" smtClean="0">
                <a:latin typeface="楷体" pitchFamily="49" charset="-122"/>
                <a:ea typeface="楷体" pitchFamily="49" charset="-122"/>
              </a:rPr>
              <a:t>  </a:t>
            </a: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、有利于学生解决过重的负担（选择性，不同的学生</a:t>
            </a:r>
            <a:endParaRPr lang="en-US" altLang="zh-CN" sz="2800" dirty="0" smtClean="0">
              <a:latin typeface="楷体" pitchFamily="49" charset="-122"/>
              <a:ea typeface="楷体" pitchFamily="49" charset="-122"/>
            </a:endParaRPr>
          </a:p>
          <a:p>
            <a:pPr eaLnBrk="1" fontAlgn="auto" hangingPunct="1">
              <a:lnSpc>
                <a:spcPct val="120000"/>
              </a:lnSpc>
              <a:spcBef>
                <a:spcPts val="1000"/>
              </a:spcBef>
              <a:spcAft>
                <a:spcPts val="0"/>
              </a:spcAft>
              <a:buFont typeface="Arial" panose="020B0604020202020204" pitchFamily="34" charset="0"/>
              <a:buNone/>
              <a:defRPr/>
            </a:pPr>
            <a:r>
              <a:rPr lang="en-US" altLang="zh-CN" sz="2800" dirty="0" smtClean="0">
                <a:latin typeface="楷体" pitchFamily="49" charset="-122"/>
                <a:ea typeface="楷体" pitchFamily="49" charset="-122"/>
              </a:rPr>
              <a:t>     </a:t>
            </a:r>
            <a:r>
              <a:rPr lang="zh-CN" altLang="en-US" sz="2800" dirty="0" smtClean="0">
                <a:latin typeface="楷体" pitchFamily="49" charset="-122"/>
                <a:ea typeface="楷体" pitchFamily="49" charset="-122"/>
              </a:rPr>
              <a:t>考其所长，增加考试机会）。</a:t>
            </a:r>
            <a:endParaRPr lang="en-US" altLang="zh-CN" sz="2800" dirty="0" smtClean="0">
              <a:latin typeface="楷体" pitchFamily="49" charset="-122"/>
              <a:ea typeface="楷体" pitchFamily="49" charset="-122"/>
            </a:endParaRPr>
          </a:p>
          <a:p>
            <a:pPr eaLnBrk="1" fontAlgn="auto" hangingPunct="1">
              <a:lnSpc>
                <a:spcPct val="120000"/>
              </a:lnSpc>
              <a:spcBef>
                <a:spcPts val="1000"/>
              </a:spcBef>
              <a:spcAft>
                <a:spcPts val="0"/>
              </a:spcAft>
              <a:buNone/>
              <a:defRPr/>
            </a:pPr>
            <a:r>
              <a:rPr lang="zh-CN" altLang="en-US" sz="2800" dirty="0" smtClean="0">
                <a:latin typeface="楷体" pitchFamily="49" charset="-122"/>
                <a:ea typeface="楷体" pitchFamily="49" charset="-122"/>
              </a:rPr>
              <a:t>  </a:t>
            </a:r>
            <a:r>
              <a:rPr lang="en-US" altLang="zh-CN" sz="2800" dirty="0" smtClean="0">
                <a:latin typeface="楷体" pitchFamily="49" charset="-122"/>
                <a:ea typeface="楷体" pitchFamily="49" charset="-122"/>
              </a:rPr>
              <a:t>5</a:t>
            </a:r>
            <a:r>
              <a:rPr lang="zh-CN" altLang="en-US" sz="2800" dirty="0" smtClean="0">
                <a:latin typeface="楷体" pitchFamily="49" charset="-122"/>
                <a:ea typeface="楷体" pitchFamily="49" charset="-122"/>
              </a:rPr>
              <a:t>、要有利于思考基于学业的职业生涯，提前进行学业规划。</a:t>
            </a:r>
            <a:endParaRPr lang="en-US" altLang="zh-CN" sz="2800" dirty="0" smtClean="0">
              <a:latin typeface="楷体" pitchFamily="49" charset="-122"/>
              <a:ea typeface="楷体" pitchFamily="49" charset="-122"/>
            </a:endParaRPr>
          </a:p>
          <a:p>
            <a:pPr eaLnBrk="1" fontAlgn="auto" hangingPunct="1">
              <a:lnSpc>
                <a:spcPct val="120000"/>
              </a:lnSpc>
              <a:spcBef>
                <a:spcPts val="1000"/>
              </a:spcBef>
              <a:spcAft>
                <a:spcPts val="0"/>
              </a:spcAft>
              <a:buNone/>
              <a:defRPr/>
            </a:pPr>
            <a:r>
              <a:rPr lang="zh-CN" altLang="en-US" sz="2800" dirty="0" smtClean="0">
                <a:latin typeface="楷体" pitchFamily="49" charset="-122"/>
                <a:ea typeface="楷体" pitchFamily="49" charset="-122"/>
              </a:rPr>
              <a:t>  </a:t>
            </a:r>
            <a:r>
              <a:rPr lang="en-US" altLang="zh-CN" sz="2800" dirty="0" smtClean="0">
                <a:latin typeface="楷体" pitchFamily="49" charset="-122"/>
                <a:ea typeface="楷体" pitchFamily="49" charset="-122"/>
              </a:rPr>
              <a:t>6</a:t>
            </a:r>
            <a:r>
              <a:rPr lang="zh-CN" altLang="en-US" sz="2800" dirty="0" smtClean="0">
                <a:latin typeface="楷体" pitchFamily="49" charset="-122"/>
                <a:ea typeface="楷体" pitchFamily="49" charset="-122"/>
              </a:rPr>
              <a:t>、有利于增加学生主体的责任感。</a:t>
            </a:r>
            <a:endParaRPr lang="en-US" altLang="zh-CN" sz="2800" dirty="0" smtClean="0">
              <a:latin typeface="楷体" pitchFamily="49" charset="-122"/>
              <a:ea typeface="楷体" pitchFamily="49" charset="-122"/>
            </a:endParaRPr>
          </a:p>
          <a:p>
            <a:pPr eaLnBrk="1" fontAlgn="auto" hangingPunct="1">
              <a:spcAft>
                <a:spcPts val="0"/>
              </a:spcAft>
              <a:buFont typeface="Arial" panose="020B0604020202020204" pitchFamily="34" charset="0"/>
              <a:buNone/>
              <a:defRPr/>
            </a:pPr>
            <a:r>
              <a:rPr lang="en-US" altLang="zh-CN" sz="2800" dirty="0" smtClean="0">
                <a:latin typeface="楷体" pitchFamily="49" charset="-122"/>
                <a:ea typeface="楷体" pitchFamily="49" charset="-122"/>
              </a:rPr>
              <a:t>   </a:t>
            </a:r>
            <a:endParaRPr lang="zh-CN" altLang="en-US"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844824"/>
            <a:ext cx="8047806" cy="4824536"/>
          </a:xfrm>
        </p:spPr>
        <p:txBody>
          <a:bodyPr/>
          <a:lstStyle/>
          <a:p>
            <a:pPr marL="0" indent="0">
              <a:buNone/>
            </a:pPr>
            <a:r>
              <a:rPr kumimoji="1" lang="zh-CN" altLang="en-US" sz="2800" b="1" dirty="0" smtClean="0">
                <a:latin typeface="KaiTi" charset="0"/>
                <a:ea typeface="KaiTi" charset="0"/>
                <a:cs typeface="KaiTi" charset="0"/>
              </a:rPr>
              <a:t>（一）浙江、上海综合改革成效</a:t>
            </a:r>
          </a:p>
          <a:p>
            <a:pPr marL="0" indent="0">
              <a:buNone/>
            </a:pPr>
            <a:r>
              <a:rPr kumimoji="1" lang="en-US" altLang="zh-CN" sz="2800" dirty="0" smtClean="0">
                <a:latin typeface="KaiTi" charset="0"/>
                <a:ea typeface="KaiTi" charset="0"/>
                <a:cs typeface="KaiTi" charset="0"/>
              </a:rPr>
              <a:t>1.</a:t>
            </a:r>
            <a:r>
              <a:rPr kumimoji="1" lang="zh-CN" altLang="en-US" sz="2800" dirty="0" smtClean="0">
                <a:latin typeface="KaiTi" charset="0"/>
                <a:ea typeface="KaiTi" charset="0"/>
                <a:cs typeface="KaiTi" charset="0"/>
              </a:rPr>
              <a:t>增加了学生的选择权，推动高中教育综合改革</a:t>
            </a:r>
          </a:p>
          <a:p>
            <a:pPr marL="0" indent="0">
              <a:buNone/>
            </a:pPr>
            <a:r>
              <a:rPr kumimoji="1" lang="en-US" altLang="zh-CN" sz="2800" dirty="0" smtClean="0">
                <a:latin typeface="KaiTi" charset="0"/>
                <a:ea typeface="KaiTi" charset="0"/>
                <a:cs typeface="KaiTi" charset="0"/>
              </a:rPr>
              <a:t>2.</a:t>
            </a:r>
            <a:r>
              <a:rPr kumimoji="1" lang="zh-CN" altLang="en-US" sz="2800" dirty="0" smtClean="0">
                <a:latin typeface="KaiTi" charset="0"/>
                <a:ea typeface="KaiTi" charset="0"/>
                <a:cs typeface="KaiTi" charset="0"/>
              </a:rPr>
              <a:t>推动了专业建设和改革</a:t>
            </a:r>
          </a:p>
          <a:p>
            <a:pPr marL="0" indent="0">
              <a:buNone/>
            </a:pPr>
            <a:r>
              <a:rPr kumimoji="1" lang="en-US" altLang="zh-CN" sz="2800" dirty="0">
                <a:latin typeface="KaiTi" charset="0"/>
                <a:ea typeface="KaiTi" charset="0"/>
                <a:cs typeface="KaiTi" charset="0"/>
              </a:rPr>
              <a:t>3.</a:t>
            </a:r>
            <a:r>
              <a:rPr kumimoji="1" lang="zh-CN" altLang="en-US" sz="2800" dirty="0">
                <a:latin typeface="KaiTi" charset="0"/>
                <a:ea typeface="KaiTi" charset="0"/>
                <a:cs typeface="KaiTi" charset="0"/>
              </a:rPr>
              <a:t>探索</a:t>
            </a:r>
            <a:r>
              <a:rPr kumimoji="1" lang="zh-CN" altLang="en-US" sz="2800" dirty="0" smtClean="0">
                <a:latin typeface="KaiTi" charset="0"/>
                <a:ea typeface="KaiTi" charset="0"/>
                <a:cs typeface="KaiTi" charset="0"/>
              </a:rPr>
              <a:t>完善了人才</a:t>
            </a:r>
            <a:r>
              <a:rPr kumimoji="1" lang="zh-CN" altLang="en-US" sz="2800" dirty="0">
                <a:latin typeface="KaiTi" charset="0"/>
                <a:ea typeface="KaiTi" charset="0"/>
                <a:cs typeface="KaiTi" charset="0"/>
              </a:rPr>
              <a:t>培养方案，</a:t>
            </a:r>
            <a:r>
              <a:rPr kumimoji="1" lang="zh-CN" altLang="en-US" sz="2800" dirty="0" smtClean="0">
                <a:latin typeface="KaiTi" charset="0"/>
                <a:ea typeface="KaiTi" charset="0"/>
                <a:cs typeface="KaiTi" charset="0"/>
              </a:rPr>
              <a:t>创新了人才</a:t>
            </a:r>
            <a:r>
              <a:rPr kumimoji="1" lang="zh-CN" altLang="en-US" sz="2800" dirty="0">
                <a:latin typeface="KaiTi" charset="0"/>
                <a:ea typeface="KaiTi" charset="0"/>
                <a:cs typeface="KaiTi" charset="0"/>
              </a:rPr>
              <a:t>培养</a:t>
            </a:r>
            <a:r>
              <a:rPr kumimoji="1" lang="zh-CN" altLang="en-US" sz="2800" dirty="0" smtClean="0">
                <a:latin typeface="KaiTi" charset="0"/>
                <a:ea typeface="KaiTi" charset="0"/>
                <a:cs typeface="KaiTi" charset="0"/>
              </a:rPr>
              <a:t>模式</a:t>
            </a:r>
          </a:p>
          <a:p>
            <a:pPr marL="0" indent="0">
              <a:buNone/>
            </a:pPr>
            <a:r>
              <a:rPr kumimoji="1" lang="en-US" altLang="zh-CN" sz="2800" dirty="0" smtClean="0">
                <a:latin typeface="KaiTi" charset="0"/>
                <a:ea typeface="KaiTi" charset="0"/>
                <a:cs typeface="KaiTi" charset="0"/>
              </a:rPr>
              <a:t>4.</a:t>
            </a:r>
            <a:r>
              <a:rPr kumimoji="1" lang="zh-CN" altLang="en-US" sz="2800" dirty="0" smtClean="0">
                <a:latin typeface="KaiTi" charset="0"/>
                <a:ea typeface="KaiTi" charset="0"/>
                <a:cs typeface="KaiTi" charset="0"/>
              </a:rPr>
              <a:t>推进了高中学校现代化进程</a:t>
            </a:r>
          </a:p>
          <a:p>
            <a:pPr marL="0" indent="0">
              <a:buNone/>
            </a:pPr>
            <a:r>
              <a:rPr kumimoji="1" lang="en-US" altLang="zh-CN" sz="2800" dirty="0" smtClean="0">
                <a:latin typeface="KaiTi" charset="0"/>
                <a:ea typeface="KaiTi" charset="0"/>
                <a:cs typeface="KaiTi" charset="0"/>
              </a:rPr>
              <a:t>5.</a:t>
            </a:r>
            <a:r>
              <a:rPr kumimoji="1" lang="zh-CN" altLang="en-US" sz="2800" dirty="0" smtClean="0">
                <a:latin typeface="KaiTi" charset="0"/>
                <a:ea typeface="KaiTi" charset="0"/>
                <a:cs typeface="KaiTi" charset="0"/>
              </a:rPr>
              <a:t>保障了考试内容和课程改革的有效衔接</a:t>
            </a:r>
          </a:p>
          <a:p>
            <a:pPr marL="0" indent="0">
              <a:buNone/>
            </a:pPr>
            <a:r>
              <a:rPr kumimoji="1" lang="en-US" altLang="zh-CN" sz="2800" dirty="0" smtClean="0">
                <a:latin typeface="KaiTi" charset="0"/>
                <a:ea typeface="KaiTi" charset="0"/>
                <a:cs typeface="KaiTi" charset="0"/>
              </a:rPr>
              <a:t>6.</a:t>
            </a:r>
            <a:r>
              <a:rPr kumimoji="1" lang="zh-CN" altLang="en-US" sz="2800" dirty="0" smtClean="0">
                <a:latin typeface="KaiTi" charset="0"/>
                <a:ea typeface="KaiTi" charset="0"/>
                <a:cs typeface="KaiTi" charset="0"/>
              </a:rPr>
              <a:t>消除了志愿录取不同批次的等级</a:t>
            </a:r>
          </a:p>
          <a:p>
            <a:pPr marL="0" indent="0">
              <a:buNone/>
            </a:pPr>
            <a:r>
              <a:rPr kumimoji="1" lang="en-US" altLang="zh-CN" sz="2800" dirty="0" smtClean="0">
                <a:latin typeface="KaiTi" charset="0"/>
                <a:ea typeface="KaiTi" charset="0"/>
                <a:cs typeface="KaiTi" charset="0"/>
              </a:rPr>
              <a:t>7.</a:t>
            </a:r>
            <a:r>
              <a:rPr kumimoji="1" lang="zh-CN" altLang="en-US" sz="2800" dirty="0" smtClean="0">
                <a:latin typeface="KaiTi" charset="0"/>
                <a:ea typeface="KaiTi" charset="0"/>
                <a:cs typeface="KaiTi" charset="0"/>
              </a:rPr>
              <a:t>激发了高校招生工作的主动性、扩大了高校招</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生主动权 </a:t>
            </a:r>
          </a:p>
          <a:p>
            <a:pPr marL="0" indent="0">
              <a:buNone/>
            </a:pPr>
            <a:r>
              <a:rPr kumimoji="1" lang="en-US" altLang="zh-CN" sz="2800" dirty="0">
                <a:latin typeface="KaiTi" charset="0"/>
                <a:ea typeface="KaiTi" charset="0"/>
                <a:cs typeface="KaiTi" charset="0"/>
              </a:rPr>
              <a:t>8.</a:t>
            </a:r>
            <a:r>
              <a:rPr kumimoji="1" lang="zh-CN" altLang="en-US" sz="2800" dirty="0">
                <a:latin typeface="KaiTi" charset="0"/>
                <a:ea typeface="KaiTi" charset="0"/>
                <a:cs typeface="KaiTi" charset="0"/>
              </a:rPr>
              <a:t>拓展了多元评价的招生改革实践模式</a:t>
            </a:r>
          </a:p>
          <a:p>
            <a:pPr marL="0" indent="0">
              <a:buNone/>
            </a:pPr>
            <a:endParaRPr kumimoji="1" lang="zh-CN" altLang="en-US" sz="2800" dirty="0" smtClean="0">
              <a:latin typeface="KaiTi" charset="0"/>
              <a:ea typeface="KaiTi" charset="0"/>
              <a:cs typeface="KaiTi" charset="0"/>
            </a:endParaRPr>
          </a:p>
          <a:p>
            <a:pPr marL="0" indent="0">
              <a:buNone/>
            </a:pPr>
            <a:endParaRPr kumimoji="1" lang="zh-CN" altLang="en-US" sz="2800" dirty="0" smtClean="0">
              <a:latin typeface="KaiTi" charset="0"/>
              <a:ea typeface="KaiTi" charset="0"/>
              <a:cs typeface="KaiTi" charset="0"/>
            </a:endParaRPr>
          </a:p>
        </p:txBody>
      </p:sp>
      <p:sp>
        <p:nvSpPr>
          <p:cNvPr id="4" name="Rectangle 2"/>
          <p:cNvSpPr txBox="1">
            <a:spLocks noGrp="1" noChangeArrowheads="1"/>
          </p:cNvSpPr>
          <p:nvPr>
            <p:ph type="title"/>
          </p:nvPr>
        </p:nvSpPr>
        <p:spPr bwMode="auto">
          <a:xfrm>
            <a:off x="628650" y="935186"/>
            <a:ext cx="8191822" cy="909638"/>
          </a:xfrm>
          <a:prstGeom prst="rect">
            <a:avLst/>
          </a:prstGeom>
          <a:noFill/>
          <a:ln w="9525">
            <a:noFill/>
            <a:miter lim="800000"/>
            <a:headEnd/>
            <a:tailEnd/>
          </a:ln>
        </p:spPr>
        <p:txBody>
          <a:bodyPr anchor="ctr"/>
          <a:lstStyle/>
          <a:p>
            <a:pPr algn="ctr"/>
            <a:r>
              <a:rPr lang="zh-CN" altLang="en-US" sz="3600" dirty="0" smtClean="0">
                <a:latin typeface="黑体" pitchFamily="49" charset="-122"/>
                <a:ea typeface="黑体" pitchFamily="49" charset="-122"/>
                <a:sym typeface="Arial" charset="0"/>
              </a:rPr>
              <a:t>三、两省市新高考试点后</a:t>
            </a:r>
            <a:br>
              <a:rPr lang="zh-CN" altLang="en-US" sz="3600" dirty="0" smtClean="0">
                <a:latin typeface="黑体" pitchFamily="49" charset="-122"/>
                <a:ea typeface="黑体" pitchFamily="49" charset="-122"/>
                <a:sym typeface="Arial" charset="0"/>
              </a:rPr>
            </a:br>
            <a:r>
              <a:rPr lang="zh-CN" altLang="en-US" sz="3600" dirty="0" smtClean="0">
                <a:latin typeface="黑体" pitchFamily="49" charset="-122"/>
                <a:ea typeface="黑体" pitchFamily="49" charset="-122"/>
                <a:sym typeface="Arial" charset="0"/>
              </a:rPr>
              <a:t>成效、问题与对策</a:t>
            </a:r>
            <a:endParaRPr lang="zh-CN" altLang="en-US" sz="3600" dirty="0">
              <a:ea typeface="黑体" pitchFamily="49" charset="-122"/>
              <a:sym typeface="Arial" charset="0"/>
            </a:endParaRPr>
          </a:p>
        </p:txBody>
      </p:sp>
    </p:spTree>
    <p:extLst>
      <p:ext uri="{BB962C8B-B14F-4D97-AF65-F5344CB8AC3E}">
        <p14:creationId xmlns="" xmlns:p14="http://schemas.microsoft.com/office/powerpoint/2010/main" val="1936395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029990"/>
            <a:ext cx="7886700" cy="4351338"/>
          </a:xfrm>
        </p:spPr>
        <p:txBody>
          <a:bodyPr/>
          <a:lstStyle/>
          <a:p>
            <a:pPr marL="0" indent="0">
              <a:buNone/>
            </a:pPr>
            <a:r>
              <a:rPr kumimoji="1" lang="zh-CN" altLang="en-US" sz="2800" b="1" dirty="0" smtClean="0">
                <a:latin typeface="KaiTi" charset="0"/>
                <a:ea typeface="KaiTi" charset="0"/>
                <a:cs typeface="KaiTi" charset="0"/>
              </a:rPr>
              <a:t>（二）浙江、上海综合改革带来的新问题</a:t>
            </a:r>
          </a:p>
          <a:p>
            <a:pPr marL="0" indent="0">
              <a:buNone/>
            </a:pP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1.</a:t>
            </a:r>
            <a:r>
              <a:rPr kumimoji="1" lang="zh-CN" altLang="en-US" sz="2800" dirty="0" smtClean="0">
                <a:latin typeface="KaiTi" charset="0"/>
                <a:ea typeface="KaiTi" charset="0"/>
                <a:cs typeface="KaiTi" charset="0"/>
              </a:rPr>
              <a:t>高考科目改革使选择物理学科人数下降，带来</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人才培养模式和教师结构失衡</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2.</a:t>
            </a:r>
            <a:r>
              <a:rPr kumimoji="1" lang="zh-CN" altLang="en-US" sz="2800" dirty="0" smtClean="0">
                <a:latin typeface="KaiTi" charset="0"/>
                <a:ea typeface="KaiTi" charset="0"/>
                <a:cs typeface="KaiTi" charset="0"/>
              </a:rPr>
              <a:t>选科走班制实施情况不均衡，对学校教学秩序</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带来</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3.</a:t>
            </a:r>
            <a:r>
              <a:rPr kumimoji="1" lang="zh-CN" altLang="en-US" sz="2800" dirty="0" smtClean="0">
                <a:latin typeface="KaiTi" charset="0"/>
                <a:ea typeface="KaiTi" charset="0"/>
                <a:cs typeface="KaiTi" charset="0"/>
              </a:rPr>
              <a:t>文理不分科，带来数学学科难度不易把握</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4.</a:t>
            </a:r>
            <a:r>
              <a:rPr kumimoji="1" lang="zh-CN" altLang="en-US" sz="2800" dirty="0" smtClean="0">
                <a:latin typeface="KaiTi" charset="0"/>
                <a:ea typeface="KaiTi" charset="0"/>
                <a:cs typeface="KaiTi" charset="0"/>
              </a:rPr>
              <a:t>高中综合素质评价缺乏统一标准</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5.</a:t>
            </a:r>
            <a:r>
              <a:rPr kumimoji="1" lang="zh-CN" altLang="en-US" sz="2800" dirty="0" smtClean="0">
                <a:latin typeface="KaiTi" charset="0"/>
                <a:ea typeface="KaiTi" charset="0"/>
                <a:cs typeface="KaiTi" charset="0"/>
              </a:rPr>
              <a:t>高中学业水平考试安排对学校教学管理秩序提</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出挑战</a:t>
            </a:r>
            <a:endParaRPr kumimoji="1" lang="zh-CN" altLang="en-US" sz="2800" dirty="0">
              <a:latin typeface="KaiTi" charset="0"/>
              <a:ea typeface="KaiTi" charset="0"/>
              <a:cs typeface="KaiTi" charset="0"/>
            </a:endParaRPr>
          </a:p>
        </p:txBody>
      </p:sp>
      <p:sp>
        <p:nvSpPr>
          <p:cNvPr id="7" name="Rectangle 2"/>
          <p:cNvSpPr txBox="1">
            <a:spLocks noGrp="1" noChangeArrowheads="1"/>
          </p:cNvSpPr>
          <p:nvPr>
            <p:ph type="title"/>
          </p:nvPr>
        </p:nvSpPr>
        <p:spPr bwMode="auto">
          <a:xfrm>
            <a:off x="628650" y="935186"/>
            <a:ext cx="8191822" cy="909638"/>
          </a:xfrm>
          <a:prstGeom prst="rect">
            <a:avLst/>
          </a:prstGeom>
          <a:noFill/>
          <a:ln w="9525">
            <a:noFill/>
            <a:miter lim="800000"/>
            <a:headEnd/>
            <a:tailEnd/>
          </a:ln>
        </p:spPr>
        <p:txBody>
          <a:bodyPr anchor="ctr"/>
          <a:lstStyle/>
          <a:p>
            <a:pPr algn="ctr"/>
            <a:r>
              <a:rPr lang="zh-CN" altLang="en-US" sz="3600" dirty="0" smtClean="0">
                <a:latin typeface="黑体" pitchFamily="49" charset="-122"/>
                <a:ea typeface="黑体" pitchFamily="49" charset="-122"/>
                <a:sym typeface="Arial" charset="0"/>
              </a:rPr>
              <a:t>三、两省市新高考试点后</a:t>
            </a:r>
            <a:br>
              <a:rPr lang="zh-CN" altLang="en-US" sz="3600" dirty="0" smtClean="0">
                <a:latin typeface="黑体" pitchFamily="49" charset="-122"/>
                <a:ea typeface="黑体" pitchFamily="49" charset="-122"/>
                <a:sym typeface="Arial" charset="0"/>
              </a:rPr>
            </a:br>
            <a:r>
              <a:rPr lang="zh-CN" altLang="en-US" sz="3600" dirty="0" smtClean="0">
                <a:latin typeface="黑体" pitchFamily="49" charset="-122"/>
                <a:ea typeface="黑体" pitchFamily="49" charset="-122"/>
                <a:sym typeface="Arial" charset="0"/>
              </a:rPr>
              <a:t>成效、问题与对策</a:t>
            </a:r>
            <a:endParaRPr lang="zh-CN" altLang="en-US" sz="3600" dirty="0">
              <a:ea typeface="黑体" pitchFamily="49" charset="-122"/>
              <a:sym typeface="Arial" charset="0"/>
            </a:endParaRPr>
          </a:p>
        </p:txBody>
      </p:sp>
    </p:spTree>
    <p:extLst>
      <p:ext uri="{BB962C8B-B14F-4D97-AF65-F5344CB8AC3E}">
        <p14:creationId xmlns="" xmlns:p14="http://schemas.microsoft.com/office/powerpoint/2010/main" val="90615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957982"/>
            <a:ext cx="7886700" cy="4351338"/>
          </a:xfrm>
        </p:spPr>
        <p:txBody>
          <a:bodyPr/>
          <a:lstStyle/>
          <a:p>
            <a:pPr marL="0" indent="0">
              <a:buNone/>
            </a:pPr>
            <a:r>
              <a:rPr kumimoji="1" lang="zh-CN" altLang="en-US" sz="2800" b="1" dirty="0" smtClean="0">
                <a:latin typeface="KaiTi" charset="0"/>
                <a:ea typeface="KaiTi" charset="0"/>
                <a:cs typeface="KaiTi" charset="0"/>
              </a:rPr>
              <a:t>（二）浙江</a:t>
            </a:r>
            <a:r>
              <a:rPr kumimoji="1" lang="zh-CN" altLang="en-US" sz="2800" b="1" dirty="0">
                <a:latin typeface="KaiTi" charset="0"/>
                <a:ea typeface="KaiTi" charset="0"/>
                <a:cs typeface="KaiTi" charset="0"/>
              </a:rPr>
              <a:t>、上海综合改革带来的新</a:t>
            </a:r>
            <a:r>
              <a:rPr kumimoji="1" lang="zh-CN" altLang="en-US" sz="2800" b="1" dirty="0" smtClean="0">
                <a:latin typeface="KaiTi" charset="0"/>
                <a:ea typeface="KaiTi" charset="0"/>
                <a:cs typeface="KaiTi" charset="0"/>
              </a:rPr>
              <a:t>问题</a:t>
            </a:r>
          </a:p>
          <a:p>
            <a:pPr marL="0" indent="0">
              <a:buNone/>
            </a:pP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6.</a:t>
            </a:r>
            <a:r>
              <a:rPr kumimoji="1" lang="zh-CN" altLang="en-US" sz="2800" dirty="0" smtClean="0">
                <a:latin typeface="KaiTi" charset="0"/>
                <a:ea typeface="KaiTi" charset="0"/>
                <a:cs typeface="KaiTi" charset="0"/>
              </a:rPr>
              <a:t>学生学业负担过重应引起高度重视</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7.</a:t>
            </a:r>
            <a:r>
              <a:rPr kumimoji="1" lang="zh-CN" altLang="en-US" sz="2800" dirty="0" smtClean="0">
                <a:latin typeface="KaiTi" charset="0"/>
                <a:ea typeface="KaiTi" charset="0"/>
                <a:cs typeface="KaiTi" charset="0"/>
              </a:rPr>
              <a:t>考试内容与新一轮课程改革标准的衔接问题</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8.</a:t>
            </a:r>
            <a:r>
              <a:rPr kumimoji="1" lang="zh-CN" altLang="en-US" sz="2800" dirty="0" smtClean="0">
                <a:latin typeface="KaiTi" charset="0"/>
                <a:ea typeface="KaiTi" charset="0"/>
                <a:cs typeface="KaiTi" charset="0"/>
              </a:rPr>
              <a:t>等级分的计分转换方式带来的区分度和公平性</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问题</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9.</a:t>
            </a:r>
            <a:r>
              <a:rPr kumimoji="1" lang="zh-CN" altLang="en-US" sz="2800" dirty="0" smtClean="0">
                <a:latin typeface="KaiTi" charset="0"/>
                <a:ea typeface="KaiTi" charset="0"/>
                <a:cs typeface="KaiTi" charset="0"/>
              </a:rPr>
              <a:t>录取批次合并后对学校和学生的影响</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10.</a:t>
            </a:r>
            <a:r>
              <a:rPr kumimoji="1" lang="zh-CN" altLang="en-US" sz="2800" dirty="0" smtClean="0">
                <a:latin typeface="KaiTi" charset="0"/>
                <a:ea typeface="KaiTi" charset="0"/>
                <a:cs typeface="KaiTi" charset="0"/>
              </a:rPr>
              <a:t>高考专业选考科目设定的合理性问题</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11.</a:t>
            </a:r>
            <a:r>
              <a:rPr kumimoji="1" lang="zh-CN" altLang="en-US" sz="2800" dirty="0" smtClean="0">
                <a:latin typeface="KaiTi" charset="0"/>
                <a:ea typeface="KaiTi" charset="0"/>
                <a:cs typeface="KaiTi" charset="0"/>
              </a:rPr>
              <a:t>高校专业建设和人才培养方案面临新挑战</a:t>
            </a:r>
          </a:p>
          <a:p>
            <a:pPr marL="0" indent="0">
              <a:buNone/>
            </a:pPr>
            <a:r>
              <a:rPr kumimoji="1" lang="zh-CN" altLang="en-US" sz="2800" dirty="0">
                <a:latin typeface="KaiTi" charset="0"/>
                <a:ea typeface="KaiTi" charset="0"/>
                <a:cs typeface="KaiTi" charset="0"/>
              </a:rPr>
              <a:t> </a:t>
            </a:r>
            <a:r>
              <a:rPr kumimoji="1" lang="en-US" altLang="zh-CN" sz="2800" dirty="0" smtClean="0">
                <a:latin typeface="KaiTi" charset="0"/>
                <a:ea typeface="KaiTi" charset="0"/>
                <a:cs typeface="KaiTi" charset="0"/>
              </a:rPr>
              <a:t>12.</a:t>
            </a:r>
            <a:r>
              <a:rPr kumimoji="1" lang="zh-CN" altLang="en-US" sz="2800" dirty="0">
                <a:latin typeface="KaiTi" charset="0"/>
                <a:ea typeface="KaiTi" charset="0"/>
                <a:cs typeface="KaiTi" charset="0"/>
              </a:rPr>
              <a:t>学生生涯规划指导教师培训培养亟待加强</a:t>
            </a:r>
          </a:p>
          <a:p>
            <a:pPr marL="0" indent="0">
              <a:buNone/>
            </a:pPr>
            <a:endParaRPr kumimoji="1" lang="zh-CN" altLang="en-US" sz="2800" dirty="0" smtClean="0">
              <a:latin typeface="KaiTi" charset="0"/>
              <a:ea typeface="KaiTi" charset="0"/>
              <a:cs typeface="KaiTi" charset="0"/>
            </a:endParaRPr>
          </a:p>
          <a:p>
            <a:pPr marL="0" indent="0">
              <a:buNone/>
            </a:pPr>
            <a:endParaRPr kumimoji="1" lang="zh-CN" altLang="en-US" sz="2800" dirty="0">
              <a:latin typeface="KaiTi" charset="0"/>
              <a:ea typeface="KaiTi" charset="0"/>
              <a:cs typeface="KaiTi" charset="0"/>
            </a:endParaRPr>
          </a:p>
          <a:p>
            <a:pPr marL="0" indent="0">
              <a:buNone/>
            </a:pPr>
            <a:endParaRPr kumimoji="1" lang="zh-CN" altLang="en-US" dirty="0"/>
          </a:p>
        </p:txBody>
      </p:sp>
      <p:sp>
        <p:nvSpPr>
          <p:cNvPr id="6" name="Rectangle 2"/>
          <p:cNvSpPr txBox="1">
            <a:spLocks noGrp="1" noChangeArrowheads="1"/>
          </p:cNvSpPr>
          <p:nvPr>
            <p:ph type="title"/>
          </p:nvPr>
        </p:nvSpPr>
        <p:spPr bwMode="auto">
          <a:xfrm>
            <a:off x="628650" y="935186"/>
            <a:ext cx="8191822" cy="909638"/>
          </a:xfrm>
          <a:prstGeom prst="rect">
            <a:avLst/>
          </a:prstGeom>
          <a:noFill/>
          <a:ln w="9525">
            <a:noFill/>
            <a:miter lim="800000"/>
            <a:headEnd/>
            <a:tailEnd/>
          </a:ln>
        </p:spPr>
        <p:txBody>
          <a:bodyPr anchor="ctr"/>
          <a:lstStyle/>
          <a:p>
            <a:pPr algn="ctr"/>
            <a:r>
              <a:rPr lang="zh-CN" altLang="en-US" sz="3600" dirty="0" smtClean="0">
                <a:latin typeface="黑体" pitchFamily="49" charset="-122"/>
                <a:ea typeface="黑体" pitchFamily="49" charset="-122"/>
                <a:sym typeface="Arial" charset="0"/>
              </a:rPr>
              <a:t>三、两省市新高考试点后</a:t>
            </a:r>
            <a:br>
              <a:rPr lang="zh-CN" altLang="en-US" sz="3600" dirty="0" smtClean="0">
                <a:latin typeface="黑体" pitchFamily="49" charset="-122"/>
                <a:ea typeface="黑体" pitchFamily="49" charset="-122"/>
                <a:sym typeface="Arial" charset="0"/>
              </a:rPr>
            </a:br>
            <a:r>
              <a:rPr lang="zh-CN" altLang="en-US" sz="3600" dirty="0" smtClean="0">
                <a:latin typeface="黑体" pitchFamily="49" charset="-122"/>
                <a:ea typeface="黑体" pitchFamily="49" charset="-122"/>
                <a:sym typeface="Arial" charset="0"/>
              </a:rPr>
              <a:t>成效、问题与对策</a:t>
            </a:r>
            <a:endParaRPr lang="zh-CN" altLang="en-US" sz="3600" dirty="0">
              <a:ea typeface="黑体" pitchFamily="49" charset="-122"/>
              <a:sym typeface="Arial" charset="0"/>
            </a:endParaRPr>
          </a:p>
        </p:txBody>
      </p:sp>
    </p:spTree>
    <p:extLst>
      <p:ext uri="{BB962C8B-B14F-4D97-AF65-F5344CB8AC3E}">
        <p14:creationId xmlns="" xmlns:p14="http://schemas.microsoft.com/office/powerpoint/2010/main" val="49272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957982"/>
            <a:ext cx="7886700" cy="4900018"/>
          </a:xfrm>
        </p:spPr>
        <p:txBody>
          <a:bodyPr/>
          <a:lstStyle/>
          <a:p>
            <a:pPr marL="0" indent="0">
              <a:buNone/>
            </a:pPr>
            <a:r>
              <a:rPr kumimoji="1" lang="zh-CN" altLang="en-US" sz="2800" b="1" dirty="0" smtClean="0">
                <a:latin typeface="KaiTi" charset="0"/>
                <a:ea typeface="KaiTi" charset="0"/>
                <a:cs typeface="KaiTi" charset="0"/>
              </a:rPr>
              <a:t>（三）高考试点后问题解决对策</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1.</a:t>
            </a:r>
            <a:r>
              <a:rPr kumimoji="1" lang="zh-CN" altLang="en-US" sz="2800" dirty="0" smtClean="0">
                <a:latin typeface="KaiTi" charset="0"/>
                <a:ea typeface="KaiTi" charset="0"/>
                <a:cs typeface="KaiTi" charset="0"/>
              </a:rPr>
              <a:t>各级政府和相关部门必须高度重视</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2.</a:t>
            </a:r>
            <a:r>
              <a:rPr kumimoji="1" lang="zh-CN" altLang="en-US" sz="2800" dirty="0" smtClean="0">
                <a:latin typeface="KaiTi" charset="0"/>
                <a:ea typeface="KaiTi" charset="0"/>
                <a:cs typeface="KaiTi" charset="0"/>
              </a:rPr>
              <a:t>各省高考改革方案必须结合省情</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3.</a:t>
            </a:r>
            <a:r>
              <a:rPr kumimoji="1" lang="zh-CN" altLang="en-US" sz="2800" dirty="0" smtClean="0">
                <a:latin typeface="KaiTi" charset="0"/>
                <a:ea typeface="KaiTi" charset="0"/>
                <a:cs typeface="KaiTi" charset="0"/>
              </a:rPr>
              <a:t>做好新高考宣传工作，调动多方宣传力量</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4.</a:t>
            </a:r>
            <a:r>
              <a:rPr kumimoji="1" lang="zh-CN" altLang="en-US" sz="2800" dirty="0" smtClean="0">
                <a:latin typeface="KaiTi" charset="0"/>
                <a:ea typeface="KaiTi" charset="0"/>
                <a:cs typeface="KaiTi" charset="0"/>
              </a:rPr>
              <a:t>对物理学科选科人数下降进行科学研判、提</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出解决方案</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5.</a:t>
            </a:r>
            <a:r>
              <a:rPr kumimoji="1" lang="zh-CN" altLang="en-US" sz="2800" dirty="0" smtClean="0">
                <a:latin typeface="KaiTi" charset="0"/>
                <a:ea typeface="KaiTi" charset="0"/>
                <a:cs typeface="KaiTi" charset="0"/>
              </a:rPr>
              <a:t>对实行选科走班要“因校而异”，尽可能最</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大程度地满足学生选科要求</a:t>
            </a:r>
          </a:p>
          <a:p>
            <a:pPr marL="0" indent="0">
              <a:buNone/>
            </a:pP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6.</a:t>
            </a:r>
            <a:r>
              <a:rPr kumimoji="1" lang="zh-CN" altLang="en-US" sz="2800" dirty="0" smtClean="0">
                <a:latin typeface="KaiTi" charset="0"/>
                <a:ea typeface="KaiTi" charset="0"/>
                <a:cs typeface="KaiTi" charset="0"/>
              </a:rPr>
              <a:t>加强投入保障，提高资源配置效率，加强与</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选科走班制相适应的教师队伍建设</a:t>
            </a:r>
            <a:endParaRPr kumimoji="1" lang="zh-CN" altLang="en-US" sz="2800" dirty="0">
              <a:latin typeface="KaiTi" charset="0"/>
              <a:ea typeface="KaiTi" charset="0"/>
              <a:cs typeface="KaiTi" charset="0"/>
            </a:endParaRPr>
          </a:p>
        </p:txBody>
      </p:sp>
      <p:sp>
        <p:nvSpPr>
          <p:cNvPr id="6" name="Rectangle 2"/>
          <p:cNvSpPr txBox="1">
            <a:spLocks noGrp="1" noChangeArrowheads="1"/>
          </p:cNvSpPr>
          <p:nvPr>
            <p:ph type="title"/>
          </p:nvPr>
        </p:nvSpPr>
        <p:spPr bwMode="auto">
          <a:xfrm>
            <a:off x="628650" y="935186"/>
            <a:ext cx="8191822" cy="909638"/>
          </a:xfrm>
          <a:prstGeom prst="rect">
            <a:avLst/>
          </a:prstGeom>
          <a:noFill/>
          <a:ln w="9525">
            <a:noFill/>
            <a:miter lim="800000"/>
            <a:headEnd/>
            <a:tailEnd/>
          </a:ln>
        </p:spPr>
        <p:txBody>
          <a:bodyPr anchor="ctr"/>
          <a:lstStyle/>
          <a:p>
            <a:pPr algn="ctr"/>
            <a:r>
              <a:rPr lang="zh-CN" altLang="en-US" sz="3600" dirty="0" smtClean="0">
                <a:latin typeface="黑体" pitchFamily="49" charset="-122"/>
                <a:ea typeface="黑体" pitchFamily="49" charset="-122"/>
                <a:sym typeface="Arial" charset="0"/>
              </a:rPr>
              <a:t>三、两省市新高考试点后</a:t>
            </a:r>
            <a:br>
              <a:rPr lang="zh-CN" altLang="en-US" sz="3600" dirty="0" smtClean="0">
                <a:latin typeface="黑体" pitchFamily="49" charset="-122"/>
                <a:ea typeface="黑体" pitchFamily="49" charset="-122"/>
                <a:sym typeface="Arial" charset="0"/>
              </a:rPr>
            </a:br>
            <a:r>
              <a:rPr lang="zh-CN" altLang="en-US" sz="3600" dirty="0" smtClean="0">
                <a:latin typeface="黑体" pitchFamily="49" charset="-122"/>
                <a:ea typeface="黑体" pitchFamily="49" charset="-122"/>
                <a:sym typeface="Arial" charset="0"/>
              </a:rPr>
              <a:t>成效、问题与对策</a:t>
            </a:r>
            <a:endParaRPr lang="zh-CN" altLang="en-US" sz="3600" dirty="0">
              <a:ea typeface="黑体" pitchFamily="49" charset="-122"/>
              <a:sym typeface="Arial" charset="0"/>
            </a:endParaRPr>
          </a:p>
        </p:txBody>
      </p:sp>
    </p:spTree>
    <p:extLst>
      <p:ext uri="{BB962C8B-B14F-4D97-AF65-F5344CB8AC3E}">
        <p14:creationId xmlns="" xmlns:p14="http://schemas.microsoft.com/office/powerpoint/2010/main" val="177119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0" y="1515641"/>
            <a:ext cx="9144000" cy="4865687"/>
          </a:xfrm>
        </p:spPr>
        <p:txBody>
          <a:bodyPr rtlCol="0">
            <a:normAutofit fontScale="92500" lnSpcReduction="10000"/>
          </a:bodyPr>
          <a:lstStyle/>
          <a:p>
            <a:pPr marL="357188" indent="0" algn="just" eaLnBrk="1" fontAlgn="auto" hangingPunct="1">
              <a:lnSpc>
                <a:spcPct val="150000"/>
              </a:lnSpc>
              <a:spcAft>
                <a:spcPts val="0"/>
              </a:spcAft>
              <a:buFont typeface="Arial" panose="020B0604020202020204" pitchFamily="34" charset="0"/>
              <a:buNone/>
              <a:defRPr/>
            </a:pPr>
            <a:r>
              <a:rPr lang="zh-CN" altLang="en-US" sz="3500" dirty="0" smtClean="0">
                <a:latin typeface="楷体" panose="02010609060101010101" pitchFamily="49" charset="-122"/>
                <a:ea typeface="楷体" panose="02010609060101010101" pitchFamily="49" charset="-122"/>
              </a:rPr>
              <a:t> </a:t>
            </a:r>
            <a:r>
              <a:rPr lang="zh-CN" altLang="en-US" sz="3000" b="1" dirty="0" smtClean="0">
                <a:latin typeface="楷体" panose="02010609060101010101" pitchFamily="49" charset="-122"/>
                <a:ea typeface="楷体" panose="02010609060101010101" pitchFamily="49" charset="-122"/>
              </a:rPr>
              <a:t>建设教育强国是中华民族伟大复兴的基础工程</a:t>
            </a:r>
            <a:endParaRPr lang="en-US" altLang="zh-CN" sz="3000" b="1" dirty="0" smtClean="0">
              <a:latin typeface="楷体" panose="02010609060101010101" pitchFamily="49" charset="-122"/>
              <a:ea typeface="楷体" panose="02010609060101010101" pitchFamily="49" charset="-122"/>
            </a:endParaRPr>
          </a:p>
          <a:p>
            <a:pPr marL="879475" indent="-342900" eaLnBrk="1" fontAlgn="auto" hangingPunct="1">
              <a:lnSpc>
                <a:spcPct val="150000"/>
              </a:lnSpc>
              <a:spcAft>
                <a:spcPts val="0"/>
              </a:spcAft>
              <a:buNone/>
              <a:defRPr/>
            </a:pPr>
            <a:r>
              <a:rPr lang="zh-CN" altLang="en-US" sz="2800" dirty="0" smtClean="0">
                <a:latin typeface="楷体" panose="02010609060101010101" pitchFamily="49" charset="-122"/>
                <a:ea typeface="楷体" panose="02010609060101010101" pitchFamily="49" charset="-122"/>
              </a:rPr>
              <a:t>优先发展是总方向，加快教育现代化是总方向，教育强国是总要</a:t>
            </a:r>
            <a:r>
              <a:rPr lang="zh-CN" altLang="en-US" sz="2400" dirty="0" smtClean="0">
                <a:latin typeface="楷体" panose="02010609060101010101" pitchFamily="49" charset="-122"/>
                <a:ea typeface="楷体" panose="02010609060101010101" pitchFamily="49" charset="-122"/>
              </a:rPr>
              <a:t>求。</a:t>
            </a:r>
            <a:endParaRPr lang="en-US" altLang="zh-CN" sz="2400" dirty="0" smtClean="0">
              <a:latin typeface="楷体" panose="02010609060101010101" pitchFamily="49" charset="-122"/>
              <a:ea typeface="楷体" panose="02010609060101010101" pitchFamily="49" charset="-122"/>
            </a:endParaRPr>
          </a:p>
          <a:p>
            <a:pPr marL="879475" indent="-342900" eaLnBrk="1" fontAlgn="auto" hangingPunct="1">
              <a:lnSpc>
                <a:spcPct val="150000"/>
              </a:lnSpc>
              <a:spcAft>
                <a:spcPts val="0"/>
              </a:spcAft>
              <a:buNone/>
              <a:defRPr/>
            </a:pPr>
            <a:r>
              <a:rPr lang="zh-CN" altLang="en-US" sz="3000" b="1" dirty="0" smtClean="0">
                <a:latin typeface="楷体" panose="02010609060101010101" pitchFamily="49" charset="-122"/>
                <a:ea typeface="楷体" panose="02010609060101010101" pitchFamily="49" charset="-122"/>
              </a:rPr>
              <a:t>新时代的教育目标</a:t>
            </a:r>
            <a:endParaRPr lang="en-US" altLang="zh-CN" sz="3000" b="1" dirty="0" smtClean="0">
              <a:latin typeface="楷体" panose="02010609060101010101" pitchFamily="49" charset="-122"/>
              <a:ea typeface="楷体" panose="02010609060101010101" pitchFamily="49" charset="-122"/>
            </a:endParaRPr>
          </a:p>
          <a:p>
            <a:pPr marL="350838" indent="0" eaLnBrk="1" fontAlgn="auto" hangingPunct="1">
              <a:lnSpc>
                <a:spcPct val="200000"/>
              </a:lnSpc>
              <a:spcAft>
                <a:spcPts val="0"/>
              </a:spcAft>
              <a:buFont typeface="Arial" panose="020B0604020202020204" pitchFamily="34" charset="0"/>
              <a:buNone/>
              <a:defRPr/>
            </a:pPr>
            <a:r>
              <a:rPr lang="en-US" altLang="zh-CN" sz="3500" dirty="0" smtClean="0">
                <a:latin typeface="楷体" panose="02010609060101010101" pitchFamily="49" charset="-122"/>
                <a:ea typeface="楷体" panose="02010609060101010101" pitchFamily="49" charset="-122"/>
              </a:rPr>
              <a:t>1</a:t>
            </a:r>
            <a:r>
              <a:rPr lang="zh-CN" altLang="en-US" sz="3500"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国家意志和价值  </a:t>
            </a: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，面向未来教育 </a:t>
            </a:r>
            <a:r>
              <a:rPr lang="en-US" altLang="zh-CN" sz="2800" dirty="0" smtClean="0">
                <a:latin typeface="楷体" panose="02010609060101010101" pitchFamily="49" charset="-122"/>
                <a:ea typeface="楷体" panose="02010609060101010101" pitchFamily="49" charset="-122"/>
              </a:rPr>
              <a:t>3</a:t>
            </a:r>
            <a:r>
              <a:rPr lang="zh-CN" altLang="en-US" sz="2800" dirty="0" smtClean="0">
                <a:latin typeface="楷体" panose="02010609060101010101" pitchFamily="49" charset="-122"/>
                <a:ea typeface="楷体" panose="02010609060101010101" pitchFamily="49" charset="-122"/>
              </a:rPr>
              <a:t>，建设人力资源 </a:t>
            </a:r>
            <a:endParaRPr lang="en-US" altLang="zh-CN" sz="2800" dirty="0" smtClean="0">
              <a:latin typeface="楷体" panose="02010609060101010101" pitchFamily="49" charset="-122"/>
              <a:ea typeface="楷体" panose="02010609060101010101" pitchFamily="49" charset="-122"/>
            </a:endParaRPr>
          </a:p>
          <a:p>
            <a:pPr marL="350838" indent="0" eaLnBrk="1" fontAlgn="auto" hangingPunct="1">
              <a:lnSpc>
                <a:spcPct val="200000"/>
              </a:lnSpc>
              <a:spcAft>
                <a:spcPts val="0"/>
              </a:spcAft>
              <a:buFont typeface="Arial" panose="020B0604020202020204" pitchFamily="34" charset="0"/>
              <a:buNone/>
              <a:defRPr/>
            </a:pPr>
            <a:r>
              <a:rPr lang="zh-CN" altLang="en-US" sz="3500" dirty="0" smtClean="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强国 </a:t>
            </a:r>
            <a:r>
              <a:rPr lang="en-US" altLang="zh-CN" sz="2600" dirty="0" smtClean="0">
                <a:latin typeface="楷体" panose="02010609060101010101" pitchFamily="49" charset="-122"/>
                <a:ea typeface="楷体" panose="02010609060101010101" pitchFamily="49" charset="-122"/>
              </a:rPr>
              <a:t>4</a:t>
            </a:r>
            <a:r>
              <a:rPr lang="zh-CN" altLang="en-US" sz="2600" dirty="0" smtClean="0">
                <a:latin typeface="楷体" panose="02010609060101010101" pitchFamily="49" charset="-122"/>
                <a:ea typeface="楷体" panose="02010609060101010101" pitchFamily="49" charset="-122"/>
              </a:rPr>
              <a:t>，以人为本 </a:t>
            </a:r>
            <a:r>
              <a:rPr lang="en-US" altLang="zh-CN" sz="2600" dirty="0" smtClean="0">
                <a:latin typeface="楷体" panose="02010609060101010101" pitchFamily="49" charset="-122"/>
                <a:ea typeface="楷体" panose="02010609060101010101" pitchFamily="49" charset="-122"/>
              </a:rPr>
              <a:t>5</a:t>
            </a:r>
            <a:r>
              <a:rPr lang="zh-CN" altLang="en-US" sz="2600" dirty="0" smtClean="0">
                <a:latin typeface="楷体" panose="02010609060101010101" pitchFamily="49" charset="-122"/>
                <a:ea typeface="楷体" panose="02010609060101010101" pitchFamily="49" charset="-122"/>
              </a:rPr>
              <a:t>，提高教育质量</a:t>
            </a:r>
            <a:endParaRPr lang="en-US" altLang="zh-CN" sz="2800" dirty="0" smtClean="0">
              <a:latin typeface="楷体" panose="02010609060101010101" pitchFamily="49" charset="-122"/>
              <a:ea typeface="楷体" panose="02010609060101010101" pitchFamily="49" charset="-122"/>
            </a:endParaRPr>
          </a:p>
          <a:p>
            <a:pPr marL="542925" indent="0" eaLnBrk="1" fontAlgn="auto" hangingPunct="1">
              <a:lnSpc>
                <a:spcPct val="150000"/>
              </a:lnSpc>
              <a:spcAft>
                <a:spcPts val="0"/>
              </a:spcAft>
              <a:buFont typeface="Arial" panose="020B0604020202020204" pitchFamily="34" charset="0"/>
              <a:buChar char="•"/>
              <a:defRPr/>
            </a:pPr>
            <a:endParaRPr lang="zh-CN" altLang="en-US" sz="2400" dirty="0" smtClean="0">
              <a:latin typeface="楷体" panose="02010609060101010101" pitchFamily="49" charset="-122"/>
              <a:ea typeface="楷体" panose="02010609060101010101" pitchFamily="49" charset="-122"/>
            </a:endParaRPr>
          </a:p>
        </p:txBody>
      </p:sp>
      <p:sp>
        <p:nvSpPr>
          <p:cNvPr id="90114" name="Rectangle 2"/>
          <p:cNvSpPr txBox="1">
            <a:spLocks noChangeArrowheads="1"/>
          </p:cNvSpPr>
          <p:nvPr/>
        </p:nvSpPr>
        <p:spPr bwMode="auto">
          <a:xfrm>
            <a:off x="0" y="795338"/>
            <a:ext cx="9144000" cy="720725"/>
          </a:xfrm>
          <a:prstGeom prst="rect">
            <a:avLst/>
          </a:prstGeom>
          <a:noFill/>
          <a:ln w="9525">
            <a:noFill/>
            <a:miter lim="800000"/>
            <a:headEnd/>
            <a:tailEnd/>
          </a:ln>
        </p:spPr>
        <p:txBody>
          <a:bodyPr anchor="ctr"/>
          <a:lstStyle/>
          <a:p>
            <a:pPr algn="ctr"/>
            <a:r>
              <a:rPr lang="zh-CN" altLang="en-US" sz="4000" dirty="0">
                <a:ea typeface="黑体" pitchFamily="49" charset="-122"/>
              </a:rPr>
              <a:t>一</a:t>
            </a:r>
            <a:r>
              <a:rPr lang="zh-CN" altLang="en-US" sz="4000" dirty="0" smtClean="0">
                <a:ea typeface="黑体" pitchFamily="49" charset="-122"/>
              </a:rPr>
              <a:t>、改革</a:t>
            </a:r>
            <a:r>
              <a:rPr lang="zh-CN" altLang="en-US" sz="4000" dirty="0">
                <a:ea typeface="黑体" pitchFamily="49" charset="-122"/>
              </a:rPr>
              <a:t>的背景</a:t>
            </a:r>
            <a:endParaRPr lang="zh-CN" altLang="en-US" sz="6600" dirty="0">
              <a:latin typeface="黑体" pitchFamily="49" charset="-122"/>
              <a:ea typeface="黑体" pitchFamily="49" charset="-122"/>
              <a:sym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out)">
                                      <p:cBhvr>
                                        <p:cTn id="12" dur="1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out)">
                                      <p:cBhvr>
                                        <p:cTn id="17" dur="1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1000"/>
                                        <p:tgtEl>
                                          <p:spTgt spid="15363">
                                            <p:txEl>
                                              <p:pRg st="3" end="3"/>
                                            </p:txEl>
                                          </p:spTgt>
                                        </p:tgtEl>
                                      </p:cBhvr>
                                    </p:animEffect>
                                    <p:anim calcmode="lin" valueType="num">
                                      <p:cBhvr>
                                        <p:cTn id="23"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Effect transition="in" filter="fade">
                                      <p:cBhvr>
                                        <p:cTn id="29" dur="1000"/>
                                        <p:tgtEl>
                                          <p:spTgt spid="15363">
                                            <p:txEl>
                                              <p:pRg st="4" end="4"/>
                                            </p:txEl>
                                          </p:spTgt>
                                        </p:tgtEl>
                                      </p:cBhvr>
                                    </p:animEffect>
                                    <p:anim calcmode="lin" valueType="num">
                                      <p:cBhvr>
                                        <p:cTn id="30"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628650" y="1925017"/>
            <a:ext cx="7886700" cy="5032375"/>
          </a:xfrm>
        </p:spPr>
        <p:txBody>
          <a:bodyPr/>
          <a:lstStyle/>
          <a:p>
            <a:pPr marL="0" indent="0">
              <a:buNone/>
            </a:pPr>
            <a:r>
              <a:rPr kumimoji="1" lang="zh-CN" altLang="en-US" sz="2800" b="1" dirty="0" smtClean="0">
                <a:latin typeface="KaiTi" charset="0"/>
                <a:ea typeface="KaiTi" charset="0"/>
                <a:cs typeface="KaiTi" charset="0"/>
              </a:rPr>
              <a:t>（三）高考试点后问题解决对策</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7.</a:t>
            </a:r>
            <a:r>
              <a:rPr kumimoji="1" lang="zh-CN" altLang="en-US" sz="2800" dirty="0" smtClean="0">
                <a:latin typeface="KaiTi" charset="0"/>
                <a:ea typeface="KaiTi" charset="0"/>
                <a:cs typeface="KaiTi" charset="0"/>
              </a:rPr>
              <a:t>坚持“综合素质评价结果可信、可用、可比</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较”的原则</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8.</a:t>
            </a:r>
            <a:r>
              <a:rPr kumimoji="1" lang="zh-CN" altLang="en-US" sz="2800" dirty="0" smtClean="0">
                <a:latin typeface="KaiTi" charset="0"/>
                <a:ea typeface="KaiTi" charset="0"/>
                <a:cs typeface="KaiTi" charset="0"/>
              </a:rPr>
              <a:t>减少考试次数、保障考试安全；在考试形式</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上，将学考和选考分离；将选考考试时间调</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整到统一高考前或同期进行</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9.</a:t>
            </a:r>
            <a:r>
              <a:rPr kumimoji="1" lang="zh-CN" altLang="en-US" sz="2800" dirty="0" smtClean="0">
                <a:latin typeface="KaiTi" charset="0"/>
                <a:ea typeface="KaiTi" charset="0"/>
                <a:cs typeface="KaiTi" charset="0"/>
              </a:rPr>
              <a:t>完善等级赋分制，提高考试成绩的区分度，</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建议</a:t>
            </a:r>
            <a:r>
              <a:rPr kumimoji="1" lang="zh-CN" altLang="en-US" sz="2800" dirty="0">
                <a:latin typeface="KaiTi" charset="0"/>
                <a:ea typeface="KaiTi" charset="0"/>
                <a:cs typeface="KaiTi" charset="0"/>
              </a:rPr>
              <a:t>在国家层面开展等级赋分优化</a:t>
            </a:r>
            <a:r>
              <a:rPr kumimoji="1" lang="zh-CN" altLang="en-US" sz="2800" dirty="0" smtClean="0">
                <a:latin typeface="KaiTi" charset="0"/>
                <a:ea typeface="KaiTi" charset="0"/>
                <a:cs typeface="KaiTi" charset="0"/>
              </a:rPr>
              <a:t>方案</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10.</a:t>
            </a:r>
            <a:r>
              <a:rPr kumimoji="1" lang="zh-CN" altLang="en-US" sz="2800" dirty="0" smtClean="0">
                <a:latin typeface="KaiTi" charset="0"/>
                <a:ea typeface="KaiTi" charset="0"/>
                <a:cs typeface="KaiTi" charset="0"/>
              </a:rPr>
              <a:t>完善各类课程和考试标准，为中学师生备考</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提供指导依据</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endParaRPr kumimoji="1" lang="zh-CN" altLang="en-US" sz="2800" dirty="0">
              <a:latin typeface="KaiTi" charset="0"/>
              <a:ea typeface="KaiTi" charset="0"/>
              <a:cs typeface="KaiTi" charset="0"/>
            </a:endParaRPr>
          </a:p>
        </p:txBody>
      </p:sp>
      <p:sp>
        <p:nvSpPr>
          <p:cNvPr id="7" name="Rectangle 2"/>
          <p:cNvSpPr txBox="1">
            <a:spLocks noGrp="1" noChangeArrowheads="1"/>
          </p:cNvSpPr>
          <p:nvPr>
            <p:ph type="title"/>
          </p:nvPr>
        </p:nvSpPr>
        <p:spPr bwMode="auto">
          <a:xfrm>
            <a:off x="628650" y="935186"/>
            <a:ext cx="8191822" cy="909638"/>
          </a:xfrm>
          <a:prstGeom prst="rect">
            <a:avLst/>
          </a:prstGeom>
          <a:noFill/>
          <a:ln w="9525">
            <a:noFill/>
            <a:miter lim="800000"/>
            <a:headEnd/>
            <a:tailEnd/>
          </a:ln>
        </p:spPr>
        <p:txBody>
          <a:bodyPr anchor="ctr"/>
          <a:lstStyle/>
          <a:p>
            <a:pPr algn="ctr"/>
            <a:r>
              <a:rPr lang="zh-CN" altLang="en-US" sz="3600" dirty="0" smtClean="0">
                <a:latin typeface="黑体" pitchFamily="49" charset="-122"/>
                <a:ea typeface="黑体" pitchFamily="49" charset="-122"/>
                <a:sym typeface="Arial" charset="0"/>
              </a:rPr>
              <a:t>三、两省市新高考试点后</a:t>
            </a:r>
            <a:br>
              <a:rPr lang="zh-CN" altLang="en-US" sz="3600" dirty="0" smtClean="0">
                <a:latin typeface="黑体" pitchFamily="49" charset="-122"/>
                <a:ea typeface="黑体" pitchFamily="49" charset="-122"/>
                <a:sym typeface="Arial" charset="0"/>
              </a:rPr>
            </a:br>
            <a:r>
              <a:rPr lang="zh-CN" altLang="en-US" sz="3600" dirty="0" smtClean="0">
                <a:latin typeface="黑体" pitchFamily="49" charset="-122"/>
                <a:ea typeface="黑体" pitchFamily="49" charset="-122"/>
                <a:sym typeface="Arial" charset="0"/>
              </a:rPr>
              <a:t>成效、问题与对策</a:t>
            </a:r>
            <a:endParaRPr lang="zh-CN" altLang="en-US" sz="3600" dirty="0">
              <a:ea typeface="黑体" pitchFamily="49" charset="-122"/>
              <a:sym typeface="Arial" charset="0"/>
            </a:endParaRPr>
          </a:p>
        </p:txBody>
      </p:sp>
    </p:spTree>
    <p:extLst>
      <p:ext uri="{BB962C8B-B14F-4D97-AF65-F5344CB8AC3E}">
        <p14:creationId xmlns="" xmlns:p14="http://schemas.microsoft.com/office/powerpoint/2010/main" val="159490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628650" y="2069033"/>
            <a:ext cx="7886700" cy="5032375"/>
          </a:xfrm>
        </p:spPr>
        <p:txBody>
          <a:bodyPr/>
          <a:lstStyle/>
          <a:p>
            <a:pPr marL="0" indent="0">
              <a:buNone/>
            </a:pPr>
            <a:r>
              <a:rPr kumimoji="1" lang="zh-CN" altLang="en-US" sz="2800" b="1" dirty="0" smtClean="0">
                <a:latin typeface="KaiTi" charset="0"/>
                <a:ea typeface="KaiTi" charset="0"/>
                <a:cs typeface="KaiTi" charset="0"/>
              </a:rPr>
              <a:t>（三）高考试点后问题解决对策</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11.</a:t>
            </a:r>
            <a:r>
              <a:rPr kumimoji="1" lang="zh-CN" altLang="en-US" sz="2800" dirty="0" smtClean="0">
                <a:latin typeface="KaiTi" charset="0"/>
                <a:ea typeface="KaiTi" charset="0"/>
                <a:cs typeface="KaiTi" charset="0"/>
              </a:rPr>
              <a:t>进一步完善高校自主选拨的有关要求</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r>
              <a:rPr kumimoji="1" lang="en-US" altLang="zh-CN" sz="2800" dirty="0" smtClean="0">
                <a:latin typeface="KaiTi" charset="0"/>
                <a:ea typeface="KaiTi" charset="0"/>
                <a:cs typeface="KaiTi" charset="0"/>
              </a:rPr>
              <a:t>12.</a:t>
            </a:r>
            <a:r>
              <a:rPr kumimoji="1" lang="zh-CN" altLang="en-US" sz="2800" dirty="0" smtClean="0">
                <a:latin typeface="KaiTi" charset="0"/>
                <a:ea typeface="KaiTi" charset="0"/>
                <a:cs typeface="KaiTi" charset="0"/>
              </a:rPr>
              <a:t>重视选考科目及匹配；高校不同专业要遵循</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学科专业规律设定选考科目，保证选材的科</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学性；政府必须从宏观层面进行引导和规范</a:t>
            </a:r>
          </a:p>
          <a:p>
            <a:pPr marL="0" indent="0">
              <a:buNone/>
            </a:pPr>
            <a:r>
              <a:rPr kumimoji="1" lang="zh-CN" altLang="en-US" sz="2800" dirty="0">
                <a:latin typeface="KaiTi" charset="0"/>
                <a:ea typeface="KaiTi" charset="0"/>
                <a:cs typeface="KaiTi" charset="0"/>
              </a:rPr>
              <a:t> </a:t>
            </a:r>
            <a:r>
              <a:rPr kumimoji="1" lang="zh-CN" altLang="en-US" sz="2800" dirty="0" smtClean="0">
                <a:latin typeface="KaiTi" charset="0"/>
                <a:ea typeface="KaiTi" charset="0"/>
                <a:cs typeface="KaiTi" charset="0"/>
              </a:rPr>
              <a:t> </a:t>
            </a:r>
          </a:p>
        </p:txBody>
      </p:sp>
      <p:sp>
        <p:nvSpPr>
          <p:cNvPr id="5" name="Rectangle 2"/>
          <p:cNvSpPr txBox="1">
            <a:spLocks noGrp="1" noChangeArrowheads="1"/>
          </p:cNvSpPr>
          <p:nvPr>
            <p:ph type="title"/>
          </p:nvPr>
        </p:nvSpPr>
        <p:spPr bwMode="auto">
          <a:xfrm>
            <a:off x="628650" y="935186"/>
            <a:ext cx="8191822" cy="909638"/>
          </a:xfrm>
          <a:prstGeom prst="rect">
            <a:avLst/>
          </a:prstGeom>
          <a:noFill/>
          <a:ln w="9525">
            <a:noFill/>
            <a:miter lim="800000"/>
            <a:headEnd/>
            <a:tailEnd/>
          </a:ln>
        </p:spPr>
        <p:txBody>
          <a:bodyPr anchor="ctr"/>
          <a:lstStyle/>
          <a:p>
            <a:pPr algn="ctr"/>
            <a:r>
              <a:rPr lang="zh-CN" altLang="en-US" sz="3600" dirty="0" smtClean="0">
                <a:latin typeface="黑体" pitchFamily="49" charset="-122"/>
                <a:ea typeface="黑体" pitchFamily="49" charset="-122"/>
                <a:sym typeface="Arial" charset="0"/>
              </a:rPr>
              <a:t>三、两省市新高考试点后</a:t>
            </a:r>
            <a:br>
              <a:rPr lang="zh-CN" altLang="en-US" sz="3600" dirty="0" smtClean="0">
                <a:latin typeface="黑体" pitchFamily="49" charset="-122"/>
                <a:ea typeface="黑体" pitchFamily="49" charset="-122"/>
                <a:sym typeface="Arial" charset="0"/>
              </a:rPr>
            </a:br>
            <a:r>
              <a:rPr lang="zh-CN" altLang="en-US" sz="3600" dirty="0" smtClean="0">
                <a:latin typeface="黑体" pitchFamily="49" charset="-122"/>
                <a:ea typeface="黑体" pitchFamily="49" charset="-122"/>
                <a:sym typeface="Arial" charset="0"/>
              </a:rPr>
              <a:t>成效、问题与对策</a:t>
            </a:r>
            <a:endParaRPr lang="zh-CN" altLang="en-US" sz="3600" dirty="0">
              <a:ea typeface="黑体" pitchFamily="49" charset="-122"/>
              <a:sym typeface="Arial" charset="0"/>
            </a:endParaRPr>
          </a:p>
        </p:txBody>
      </p:sp>
    </p:spTree>
    <p:extLst>
      <p:ext uri="{BB962C8B-B14F-4D97-AF65-F5344CB8AC3E}">
        <p14:creationId xmlns="" xmlns:p14="http://schemas.microsoft.com/office/powerpoint/2010/main" val="30720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标题 1"/>
          <p:cNvSpPr>
            <a:spLocks noGrp="1"/>
          </p:cNvSpPr>
          <p:nvPr>
            <p:ph type="title"/>
          </p:nvPr>
        </p:nvSpPr>
        <p:spPr/>
        <p:txBody>
          <a:bodyPr/>
          <a:lstStyle/>
          <a:p>
            <a:pPr eaLnBrk="1" hangingPunct="1"/>
            <a:endParaRPr lang="zh-CN" altLang="en-US" smtClean="0"/>
          </a:p>
        </p:txBody>
      </p:sp>
      <p:sp>
        <p:nvSpPr>
          <p:cNvPr id="133122" name="内容占位符 2"/>
          <p:cNvSpPr>
            <a:spLocks noGrp="1"/>
          </p:cNvSpPr>
          <p:nvPr>
            <p:ph idx="1"/>
          </p:nvPr>
        </p:nvSpPr>
        <p:spPr>
          <a:xfrm>
            <a:off x="468313" y="836613"/>
            <a:ext cx="8229600" cy="4525962"/>
          </a:xfrm>
        </p:spPr>
        <p:txBody>
          <a:bodyPr anchor="ctr"/>
          <a:lstStyle/>
          <a:p>
            <a:pPr algn="ctr" eaLnBrk="1" hangingPunct="1">
              <a:buFont typeface="Arial" charset="0"/>
              <a:buNone/>
            </a:pPr>
            <a:r>
              <a:rPr lang="zh-CN" altLang="en-US" sz="6000" b="1" dirty="0" smtClean="0">
                <a:latin typeface="华文楷体"/>
                <a:ea typeface="华文楷体"/>
                <a:cs typeface="华文楷体"/>
              </a:rPr>
              <a:t>谢谢！</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0" y="1560513"/>
            <a:ext cx="9036050" cy="5297487"/>
          </a:xfrm>
        </p:spPr>
        <p:txBody>
          <a:bodyPr/>
          <a:lstStyle/>
          <a:p>
            <a:pPr algn="just" eaLnBrk="1" hangingPunct="1">
              <a:lnSpc>
                <a:spcPct val="140000"/>
              </a:lnSpc>
              <a:buFontTx/>
              <a:buNone/>
            </a:pPr>
            <a:r>
              <a:rPr lang="en-US" altLang="zh-CN" sz="3000" dirty="0" smtClean="0">
                <a:latin typeface="楷体" pitchFamily="49" charset="-122"/>
                <a:ea typeface="楷体" pitchFamily="49" charset="-122"/>
              </a:rPr>
              <a:t>1</a:t>
            </a:r>
            <a:r>
              <a:rPr lang="zh-CN" altLang="en-US" sz="3000" dirty="0" smtClean="0">
                <a:latin typeface="楷体" pitchFamily="49" charset="-122"/>
                <a:ea typeface="楷体" pitchFamily="49" charset="-122"/>
              </a:rPr>
              <a:t>、</a:t>
            </a:r>
            <a:r>
              <a:rPr lang="en-US" altLang="zh-CN" sz="3000" dirty="0" smtClean="0">
                <a:latin typeface="楷体" pitchFamily="49" charset="-122"/>
                <a:ea typeface="楷体" pitchFamily="49" charset="-122"/>
              </a:rPr>
              <a:t>《</a:t>
            </a:r>
            <a:r>
              <a:rPr lang="zh-CN" altLang="en-US" sz="3000" dirty="0" smtClean="0">
                <a:latin typeface="楷体" pitchFamily="49" charset="-122"/>
                <a:ea typeface="楷体" pitchFamily="49" charset="-122"/>
              </a:rPr>
              <a:t>国家中长期教育改革和发展规划纲要</a:t>
            </a:r>
            <a:r>
              <a:rPr lang="en-US" altLang="zh-CN" sz="3000" dirty="0" smtClean="0">
                <a:latin typeface="楷体" pitchFamily="49" charset="-122"/>
                <a:ea typeface="楷体" pitchFamily="49" charset="-122"/>
              </a:rPr>
              <a:t>(2010-2020</a:t>
            </a:r>
            <a:r>
              <a:rPr lang="zh-CN" altLang="en-US" sz="3000" dirty="0" smtClean="0">
                <a:latin typeface="楷体" pitchFamily="49" charset="-122"/>
                <a:ea typeface="楷体" pitchFamily="49" charset="-122"/>
              </a:rPr>
              <a:t>年</a:t>
            </a:r>
            <a:r>
              <a:rPr lang="en-US" altLang="zh-CN" sz="3000" dirty="0" smtClean="0">
                <a:latin typeface="楷体" pitchFamily="49" charset="-122"/>
                <a:ea typeface="楷体" pitchFamily="49" charset="-122"/>
              </a:rPr>
              <a:t>)》</a:t>
            </a:r>
            <a:r>
              <a:rPr lang="zh-CN" altLang="en-US" sz="3000" dirty="0" smtClean="0">
                <a:latin typeface="楷体" pitchFamily="49" charset="-122"/>
                <a:ea typeface="楷体" pitchFamily="49" charset="-122"/>
              </a:rPr>
              <a:t>提出：</a:t>
            </a:r>
            <a:endParaRPr lang="en-US" altLang="zh-CN" sz="3000" dirty="0" smtClean="0">
              <a:latin typeface="楷体" pitchFamily="49" charset="-122"/>
              <a:ea typeface="楷体" pitchFamily="49" charset="-122"/>
            </a:endParaRPr>
          </a:p>
          <a:p>
            <a:pPr eaLnBrk="1" hangingPunct="1">
              <a:lnSpc>
                <a:spcPct val="140000"/>
              </a:lnSpc>
            </a:pPr>
            <a:r>
              <a:rPr lang="zh-CN" altLang="en-US" sz="2600" dirty="0" smtClean="0">
                <a:latin typeface="楷体" pitchFamily="49" charset="-122"/>
                <a:ea typeface="楷体" pitchFamily="49" charset="-122"/>
              </a:rPr>
              <a:t>人才培养模式的改革</a:t>
            </a:r>
            <a:endParaRPr lang="en-US" altLang="zh-CN" sz="2600" dirty="0" smtClean="0">
              <a:latin typeface="楷体" pitchFamily="49" charset="-122"/>
              <a:ea typeface="楷体" pitchFamily="49" charset="-122"/>
            </a:endParaRPr>
          </a:p>
          <a:p>
            <a:pPr eaLnBrk="1" hangingPunct="1">
              <a:lnSpc>
                <a:spcPct val="140000"/>
              </a:lnSpc>
            </a:pPr>
            <a:r>
              <a:rPr lang="zh-CN" altLang="en-US" sz="2600" dirty="0" smtClean="0">
                <a:latin typeface="楷体" pitchFamily="49" charset="-122"/>
                <a:ea typeface="楷体" pitchFamily="49" charset="-122"/>
              </a:rPr>
              <a:t>考试招生制度的改革</a:t>
            </a:r>
            <a:endParaRPr lang="en-US" altLang="zh-CN" sz="2600" dirty="0" smtClean="0">
              <a:latin typeface="楷体" pitchFamily="49" charset="-122"/>
              <a:ea typeface="楷体" pitchFamily="49" charset="-122"/>
            </a:endParaRPr>
          </a:p>
          <a:p>
            <a:pPr eaLnBrk="1" hangingPunct="1">
              <a:lnSpc>
                <a:spcPct val="140000"/>
              </a:lnSpc>
              <a:buFont typeface="Arial" charset="0"/>
              <a:buNone/>
            </a:pPr>
            <a:r>
              <a:rPr lang="en-US" altLang="zh-CN" sz="2600" dirty="0" smtClean="0">
                <a:latin typeface="楷体" pitchFamily="49" charset="-122"/>
                <a:ea typeface="楷体" pitchFamily="49" charset="-122"/>
              </a:rPr>
              <a:t>  </a:t>
            </a:r>
            <a:r>
              <a:rPr lang="zh-CN" altLang="en-US" sz="2600" dirty="0" smtClean="0">
                <a:latin typeface="楷体" pitchFamily="49" charset="-122"/>
                <a:ea typeface="楷体" pitchFamily="49" charset="-122"/>
              </a:rPr>
              <a:t>三大缺憾</a:t>
            </a:r>
            <a:endParaRPr lang="en-US" altLang="zh-CN" sz="2600" dirty="0" smtClean="0">
              <a:latin typeface="楷体" pitchFamily="49" charset="-122"/>
              <a:ea typeface="楷体" pitchFamily="49" charset="-122"/>
            </a:endParaRPr>
          </a:p>
          <a:p>
            <a:pPr eaLnBrk="1" hangingPunct="1">
              <a:lnSpc>
                <a:spcPct val="140000"/>
              </a:lnSpc>
              <a:buFont typeface="Arial" charset="0"/>
              <a:buNone/>
            </a:pPr>
            <a:r>
              <a:rPr lang="en-US" altLang="zh-CN" sz="2600" dirty="0" smtClean="0">
                <a:latin typeface="楷体" pitchFamily="49" charset="-122"/>
                <a:ea typeface="楷体" pitchFamily="49" charset="-122"/>
              </a:rPr>
              <a:t>  </a:t>
            </a:r>
            <a:r>
              <a:rPr lang="zh-CN" altLang="en-US" sz="2600" dirty="0" smtClean="0">
                <a:latin typeface="楷体" pitchFamily="49" charset="-122"/>
                <a:ea typeface="楷体" pitchFamily="49" charset="-122"/>
              </a:rPr>
              <a:t>对考试的再认识</a:t>
            </a:r>
          </a:p>
          <a:p>
            <a:pPr marL="0" indent="0" eaLnBrk="1" hangingPunct="1">
              <a:lnSpc>
                <a:spcPct val="140000"/>
              </a:lnSpc>
              <a:buNone/>
            </a:pPr>
            <a:r>
              <a:rPr lang="en-US" altLang="zh-CN" sz="3000" dirty="0">
                <a:latin typeface="楷体" pitchFamily="49" charset="-122"/>
                <a:ea typeface="楷体" pitchFamily="49" charset="-122"/>
              </a:rPr>
              <a:t>2.</a:t>
            </a:r>
            <a:r>
              <a:rPr lang="zh-CN" altLang="en-US" sz="3000" dirty="0">
                <a:latin typeface="楷体" pitchFamily="49" charset="-122"/>
                <a:ea typeface="楷体" pitchFamily="49" charset="-122"/>
              </a:rPr>
              <a:t>高中新一轮课程改革</a:t>
            </a:r>
            <a:endParaRPr lang="en-US" altLang="zh-CN" sz="3000" dirty="0">
              <a:latin typeface="楷体" pitchFamily="49" charset="-122"/>
              <a:ea typeface="楷体" pitchFamily="49" charset="-122"/>
            </a:endParaRPr>
          </a:p>
          <a:p>
            <a:pPr eaLnBrk="1" hangingPunct="1">
              <a:lnSpc>
                <a:spcPct val="140000"/>
              </a:lnSpc>
              <a:buFont typeface="Arial" charset="0"/>
              <a:buNone/>
            </a:pPr>
            <a:r>
              <a:rPr lang="en-US" altLang="zh-CN" sz="2000" dirty="0" smtClean="0">
                <a:latin typeface="黑体" pitchFamily="49" charset="-122"/>
                <a:ea typeface="黑体" pitchFamily="49" charset="-122"/>
              </a:rPr>
              <a:t>                  </a:t>
            </a:r>
            <a:endParaRPr lang="en-US" altLang="zh-CN" sz="3200" dirty="0" smtClean="0">
              <a:latin typeface="楷体" pitchFamily="49" charset="-122"/>
              <a:ea typeface="楷体" pitchFamily="49" charset="-122"/>
            </a:endParaRPr>
          </a:p>
          <a:p>
            <a:pPr eaLnBrk="1" hangingPunct="1">
              <a:lnSpc>
                <a:spcPct val="190000"/>
              </a:lnSpc>
              <a:buFont typeface="Arial" charset="0"/>
              <a:buNone/>
            </a:pPr>
            <a:endParaRPr lang="en-US" altLang="zh-CN" sz="2400" dirty="0" smtClean="0">
              <a:latin typeface="黑体" pitchFamily="49" charset="-122"/>
              <a:ea typeface="黑体" pitchFamily="49" charset="-122"/>
            </a:endParaRPr>
          </a:p>
          <a:p>
            <a:pPr eaLnBrk="1" hangingPunct="1">
              <a:lnSpc>
                <a:spcPct val="190000"/>
              </a:lnSpc>
            </a:pPr>
            <a:endParaRPr lang="en-US" altLang="zh-CN" sz="2400" dirty="0" smtClean="0">
              <a:latin typeface="楷体" pitchFamily="49" charset="-122"/>
              <a:ea typeface="楷体" pitchFamily="49" charset="-122"/>
            </a:endParaRPr>
          </a:p>
          <a:p>
            <a:pPr eaLnBrk="1" hangingPunct="1">
              <a:lnSpc>
                <a:spcPct val="80000"/>
              </a:lnSpc>
            </a:pPr>
            <a:endParaRPr lang="en-US" altLang="zh-CN" sz="2400" dirty="0" smtClean="0"/>
          </a:p>
        </p:txBody>
      </p:sp>
      <p:sp>
        <p:nvSpPr>
          <p:cNvPr id="94212" name="Rectangle 2"/>
          <p:cNvSpPr txBox="1">
            <a:spLocks noChangeArrowheads="1"/>
          </p:cNvSpPr>
          <p:nvPr/>
        </p:nvSpPr>
        <p:spPr bwMode="auto">
          <a:xfrm>
            <a:off x="0" y="795338"/>
            <a:ext cx="9144000" cy="720725"/>
          </a:xfrm>
          <a:prstGeom prst="rect">
            <a:avLst/>
          </a:prstGeom>
          <a:noFill/>
          <a:ln w="9525">
            <a:noFill/>
            <a:miter lim="800000"/>
            <a:headEnd/>
            <a:tailEnd/>
          </a:ln>
        </p:spPr>
        <p:txBody>
          <a:bodyPr anchor="ctr"/>
          <a:lstStyle/>
          <a:p>
            <a:pPr algn="ctr"/>
            <a:r>
              <a:rPr lang="zh-CN" altLang="en-US" sz="3600">
                <a:latin typeface="黑体" pitchFamily="49" charset="-122"/>
                <a:ea typeface="黑体" pitchFamily="49" charset="-122"/>
                <a:sym typeface="Arial" charset="0"/>
              </a:rPr>
              <a:t>改革的背景</a:t>
            </a:r>
            <a:r>
              <a:rPr lang="en-US" altLang="zh-CN" sz="3600">
                <a:latin typeface="黑体" pitchFamily="49" charset="-122"/>
                <a:ea typeface="黑体" pitchFamily="49" charset="-122"/>
                <a:sym typeface="Arial" charset="0"/>
              </a:rPr>
              <a:t>——</a:t>
            </a:r>
            <a:r>
              <a:rPr lang="zh-CN" altLang="en-US" sz="3600">
                <a:latin typeface="黑体" pitchFamily="49" charset="-122"/>
                <a:ea typeface="黑体" pitchFamily="49" charset="-122"/>
                <a:sym typeface="Arial" charset="0"/>
              </a:rPr>
              <a:t>教育</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1000"/>
                                        <p:tgtEl>
                                          <p:spTgt spid="15363">
                                            <p:txEl>
                                              <p:pRg st="1" end="1"/>
                                            </p:txEl>
                                          </p:spTgt>
                                        </p:tgtEl>
                                      </p:cBhvr>
                                    </p:animEffect>
                                    <p:anim calcmode="lin" valueType="num">
                                      <p:cBhvr>
                                        <p:cTn id="13"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fade">
                                      <p:cBhvr>
                                        <p:cTn id="19" dur="1000"/>
                                        <p:tgtEl>
                                          <p:spTgt spid="15363">
                                            <p:txEl>
                                              <p:pRg st="2" end="2"/>
                                            </p:txEl>
                                          </p:spTgt>
                                        </p:tgtEl>
                                      </p:cBhvr>
                                    </p:animEffect>
                                    <p:anim calcmode="lin" valueType="num">
                                      <p:cBhvr>
                                        <p:cTn id="20"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Effect transition="in" filter="fade">
                                      <p:cBhvr>
                                        <p:cTn id="26" dur="1000"/>
                                        <p:tgtEl>
                                          <p:spTgt spid="15363">
                                            <p:txEl>
                                              <p:pRg st="3" end="3"/>
                                            </p:txEl>
                                          </p:spTgt>
                                        </p:tgtEl>
                                      </p:cBhvr>
                                    </p:animEffect>
                                    <p:anim calcmode="lin" valueType="num">
                                      <p:cBhvr>
                                        <p:cTn id="27"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36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Effect transition="in" filter="fade">
                                      <p:cBhvr>
                                        <p:cTn id="31" dur="1000"/>
                                        <p:tgtEl>
                                          <p:spTgt spid="15363">
                                            <p:txEl>
                                              <p:pRg st="4" end="4"/>
                                            </p:txEl>
                                          </p:spTgt>
                                        </p:tgtEl>
                                      </p:cBhvr>
                                    </p:animEffect>
                                    <p:anim calcmode="lin" valueType="num">
                                      <p:cBhvr>
                                        <p:cTn id="32"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363">
                                            <p:txEl>
                                              <p:pRg st="5" end="5"/>
                                            </p:txEl>
                                          </p:spTgt>
                                        </p:tgtEl>
                                        <p:attrNameLst>
                                          <p:attrName>style.visibility</p:attrName>
                                        </p:attrNameLst>
                                      </p:cBhvr>
                                      <p:to>
                                        <p:strVal val="visible"/>
                                      </p:to>
                                    </p:set>
                                    <p:animEffect transition="in" filter="fade">
                                      <p:cBhvr>
                                        <p:cTn id="38" dur="1000"/>
                                        <p:tgtEl>
                                          <p:spTgt spid="15363">
                                            <p:txEl>
                                              <p:pRg st="5" end="5"/>
                                            </p:txEl>
                                          </p:spTgt>
                                        </p:tgtEl>
                                      </p:cBhvr>
                                    </p:animEffect>
                                    <p:anim calcmode="lin" valueType="num">
                                      <p:cBhvr>
                                        <p:cTn id="39"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0" y="1268413"/>
            <a:ext cx="9036050" cy="5037137"/>
          </a:xfrm>
        </p:spPr>
        <p:txBody>
          <a:bodyPr>
            <a:normAutofit fontScale="92500" lnSpcReduction="10000"/>
          </a:bodyPr>
          <a:lstStyle/>
          <a:p>
            <a:pPr algn="just" eaLnBrk="1" hangingPunct="1">
              <a:lnSpc>
                <a:spcPct val="160000"/>
              </a:lnSpc>
              <a:buFontTx/>
              <a:buNone/>
            </a:pPr>
            <a:r>
              <a:rPr lang="en-US" altLang="zh-CN" sz="3200" dirty="0" smtClean="0">
                <a:latin typeface="楷体" pitchFamily="49" charset="-122"/>
                <a:ea typeface="楷体" pitchFamily="49" charset="-122"/>
              </a:rPr>
              <a:t> 3</a:t>
            </a:r>
            <a:r>
              <a:rPr lang="zh-CN" altLang="en-US" sz="3200" dirty="0" smtClean="0">
                <a:latin typeface="楷体" pitchFamily="49" charset="-122"/>
                <a:ea typeface="楷体" pitchFamily="49" charset="-122"/>
              </a:rPr>
              <a:t>、 十三五规划对教育改革的措施</a:t>
            </a:r>
            <a:endParaRPr lang="en-US" altLang="zh-CN" sz="3200" dirty="0" smtClean="0">
              <a:latin typeface="楷体" pitchFamily="49" charset="-122"/>
              <a:ea typeface="楷体" pitchFamily="49" charset="-122"/>
            </a:endParaRPr>
          </a:p>
          <a:p>
            <a:pPr eaLnBrk="1" hangingPunct="1">
              <a:lnSpc>
                <a:spcPct val="160000"/>
              </a:lnSpc>
            </a:pPr>
            <a:r>
              <a:rPr lang="zh-CN" altLang="en-US" sz="2600" dirty="0" smtClean="0">
                <a:latin typeface="楷体" pitchFamily="49" charset="-122"/>
                <a:ea typeface="楷体" pitchFamily="49" charset="-122"/>
              </a:rPr>
              <a:t>推行初高中学业水平考试和综合素质评价立德树人</a:t>
            </a:r>
            <a:endParaRPr lang="en-US" altLang="zh-CN" sz="2600" dirty="0" smtClean="0">
              <a:latin typeface="楷体" pitchFamily="49" charset="-122"/>
              <a:ea typeface="楷体" pitchFamily="49" charset="-122"/>
            </a:endParaRPr>
          </a:p>
          <a:p>
            <a:pPr eaLnBrk="1" hangingPunct="1">
              <a:lnSpc>
                <a:spcPct val="160000"/>
              </a:lnSpc>
            </a:pPr>
            <a:r>
              <a:rPr lang="zh-CN" altLang="en-US" sz="2600" dirty="0" smtClean="0">
                <a:latin typeface="楷体" pitchFamily="49" charset="-122"/>
                <a:ea typeface="楷体" pitchFamily="49" charset="-122"/>
              </a:rPr>
              <a:t>推动现代信息技术与教育教学深度融合</a:t>
            </a:r>
            <a:endParaRPr lang="en-US" altLang="zh-CN" sz="2600" dirty="0" smtClean="0">
              <a:latin typeface="楷体" pitchFamily="49" charset="-122"/>
              <a:ea typeface="楷体" pitchFamily="49" charset="-122"/>
            </a:endParaRPr>
          </a:p>
          <a:p>
            <a:pPr eaLnBrk="1" hangingPunct="1">
              <a:lnSpc>
                <a:spcPct val="160000"/>
              </a:lnSpc>
            </a:pPr>
            <a:r>
              <a:rPr lang="zh-CN" altLang="en-US" sz="2600" dirty="0" smtClean="0">
                <a:latin typeface="楷体" pitchFamily="49" charset="-122"/>
                <a:ea typeface="楷体" pitchFamily="49" charset="-122"/>
              </a:rPr>
              <a:t>扩大学校办学自主权，完善教育督导，加强社会监督</a:t>
            </a:r>
            <a:endParaRPr lang="en-US" altLang="zh-CN" sz="2600" dirty="0" smtClean="0">
              <a:latin typeface="楷体" pitchFamily="49" charset="-122"/>
              <a:ea typeface="楷体" pitchFamily="49" charset="-122"/>
            </a:endParaRPr>
          </a:p>
          <a:p>
            <a:pPr eaLnBrk="1" hangingPunct="1">
              <a:lnSpc>
                <a:spcPct val="160000"/>
              </a:lnSpc>
            </a:pPr>
            <a:r>
              <a:rPr lang="zh-CN" altLang="en-US" sz="2600" dirty="0" smtClean="0">
                <a:latin typeface="楷体" pitchFamily="49" charset="-122"/>
                <a:ea typeface="楷体" pitchFamily="49" charset="-122"/>
              </a:rPr>
              <a:t>完善资助体系，实现家庭经济困难学生资助全覆盖</a:t>
            </a:r>
          </a:p>
          <a:p>
            <a:pPr eaLnBrk="1" hangingPunct="1">
              <a:lnSpc>
                <a:spcPct val="160000"/>
              </a:lnSpc>
            </a:pPr>
            <a:r>
              <a:rPr lang="zh-CN" altLang="en-US" sz="2600" dirty="0" smtClean="0">
                <a:latin typeface="楷体" pitchFamily="49" charset="-122"/>
                <a:ea typeface="楷体" pitchFamily="49" charset="-122"/>
              </a:rPr>
              <a:t>高等院校“双一流”建设</a:t>
            </a:r>
            <a:r>
              <a:rPr lang="zh-CN" altLang="en-US" sz="2400" dirty="0" smtClean="0">
                <a:latin typeface="楷体" pitchFamily="49" charset="-122"/>
                <a:ea typeface="楷体" pitchFamily="49" charset="-122"/>
              </a:rPr>
              <a:t> </a:t>
            </a:r>
            <a:endParaRPr lang="zh-CN" altLang="en-US" sz="2000" dirty="0" smtClean="0">
              <a:latin typeface="楷体" pitchFamily="49" charset="-122"/>
              <a:ea typeface="楷体" pitchFamily="49" charset="-122"/>
            </a:endParaRPr>
          </a:p>
          <a:p>
            <a:pPr eaLnBrk="1" hangingPunct="1">
              <a:lnSpc>
                <a:spcPct val="160000"/>
              </a:lnSpc>
            </a:pPr>
            <a:r>
              <a:rPr lang="en-US" altLang="zh-CN" sz="1900" dirty="0" smtClean="0">
                <a:latin typeface="黑体" pitchFamily="49" charset="-122"/>
                <a:ea typeface="黑体" pitchFamily="49" charset="-122"/>
              </a:rPr>
              <a:t> </a:t>
            </a:r>
            <a:r>
              <a:rPr lang="en-US" altLang="zh-CN" sz="3400" dirty="0" smtClean="0">
                <a:latin typeface="黑体" pitchFamily="49" charset="-122"/>
                <a:ea typeface="楷体" pitchFamily="49" charset="-122"/>
              </a:rPr>
              <a:t>4</a:t>
            </a:r>
            <a:r>
              <a:rPr lang="zh-CN" altLang="en-US" sz="3400" dirty="0" smtClean="0">
                <a:latin typeface="楷体" pitchFamily="49" charset="-122"/>
                <a:ea typeface="楷体" pitchFamily="49" charset="-122"/>
              </a:rPr>
              <a:t>、国务院关于教育体制和机制改革方案</a:t>
            </a:r>
            <a:endParaRPr lang="en-US" altLang="zh-CN" sz="3400" dirty="0" smtClean="0">
              <a:latin typeface="楷体" pitchFamily="49" charset="-122"/>
              <a:ea typeface="楷体" pitchFamily="49" charset="-122"/>
            </a:endParaRPr>
          </a:p>
        </p:txBody>
      </p:sp>
      <p:sp>
        <p:nvSpPr>
          <p:cNvPr id="96258" name="Rectangle 2"/>
          <p:cNvSpPr txBox="1">
            <a:spLocks noChangeArrowheads="1"/>
          </p:cNvSpPr>
          <p:nvPr/>
        </p:nvSpPr>
        <p:spPr bwMode="auto">
          <a:xfrm>
            <a:off x="0" y="692150"/>
            <a:ext cx="9144000" cy="720725"/>
          </a:xfrm>
          <a:prstGeom prst="rect">
            <a:avLst/>
          </a:prstGeom>
          <a:noFill/>
          <a:ln w="9525">
            <a:noFill/>
            <a:miter lim="800000"/>
            <a:headEnd/>
            <a:tailEnd/>
          </a:ln>
        </p:spPr>
        <p:txBody>
          <a:bodyPr anchor="ctr"/>
          <a:lstStyle/>
          <a:p>
            <a:pPr algn="ctr"/>
            <a:r>
              <a:rPr lang="zh-CN" altLang="en-US" sz="3600">
                <a:latin typeface="黑体" pitchFamily="49" charset="-122"/>
                <a:ea typeface="黑体" pitchFamily="49" charset="-122"/>
                <a:sym typeface="Arial" charset="0"/>
              </a:rPr>
              <a:t>改革的背景</a:t>
            </a:r>
            <a:r>
              <a:rPr lang="en-US" altLang="zh-CN" sz="3600" dirty="0">
                <a:latin typeface="黑体" pitchFamily="49" charset="-122"/>
                <a:ea typeface="黑体" pitchFamily="49" charset="-122"/>
                <a:sym typeface="Arial" charset="0"/>
              </a:rPr>
              <a:t>——</a:t>
            </a:r>
            <a:r>
              <a:rPr lang="zh-CN" altLang="en-US" sz="3600" dirty="0">
                <a:ea typeface="黑体" pitchFamily="49" charset="-122"/>
                <a:sym typeface="Arial" charset="0"/>
              </a:rPr>
              <a:t>教育</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out)">
                                      <p:cBhvr>
                                        <p:cTn id="12" dur="1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out)">
                                      <p:cBhvr>
                                        <p:cTn id="17" dur="1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ox(out)">
                                      <p:cBhvr>
                                        <p:cTn id="22" dur="1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ox(out)">
                                      <p:cBhvr>
                                        <p:cTn id="27" dur="1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box(out)">
                                      <p:cBhvr>
                                        <p:cTn id="32" dur="10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box(out)">
                                      <p:cBhvr>
                                        <p:cTn id="37" dur="1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539750" y="1628775"/>
            <a:ext cx="9036050" cy="5756275"/>
          </a:xfrm>
        </p:spPr>
        <p:txBody>
          <a:bodyPr rtlCol="0">
            <a:normAutofit/>
          </a:bodyPr>
          <a:lstStyle/>
          <a:p>
            <a:pPr marL="342900" indent="-342900" eaLnBrk="1" fontAlgn="auto" hangingPunct="1">
              <a:lnSpc>
                <a:spcPct val="250000"/>
              </a:lnSpc>
              <a:spcAft>
                <a:spcPts val="0"/>
              </a:spcAft>
              <a:buFont typeface="Arial" panose="020B0604020202020204" pitchFamily="34" charset="0"/>
              <a:buNone/>
              <a:defRPr/>
            </a:pPr>
            <a:r>
              <a:rPr lang="zh-CN" altLang="en-US" sz="3200" dirty="0" smtClean="0">
                <a:latin typeface="楷体" panose="02010609060101010101" pitchFamily="49" charset="-122"/>
                <a:ea typeface="楷体" panose="02010609060101010101" pitchFamily="49" charset="-122"/>
              </a:rPr>
              <a:t>  为什么要加大教育改革</a:t>
            </a:r>
            <a:endParaRPr lang="en-US" altLang="zh-CN" sz="3200" dirty="0" smtClean="0">
              <a:latin typeface="楷体" panose="02010609060101010101" pitchFamily="49" charset="-122"/>
              <a:ea typeface="楷体" panose="02010609060101010101" pitchFamily="49" charset="-122"/>
            </a:endParaRPr>
          </a:p>
          <a:p>
            <a:pPr marL="800100" indent="-257175" eaLnBrk="1" fontAlgn="auto" hangingPunct="1">
              <a:lnSpc>
                <a:spcPct val="200000"/>
              </a:lnSpc>
              <a:spcAft>
                <a:spcPts val="0"/>
              </a:spcAft>
              <a:buFont typeface="Arial" panose="020B0604020202020204" pitchFamily="34" charset="0"/>
              <a:buChar char="•"/>
              <a:defRPr/>
            </a:pPr>
            <a:r>
              <a:rPr lang="zh-CN" altLang="en-US" sz="2600" dirty="0" smtClean="0">
                <a:latin typeface="楷体" panose="02010609060101010101" pitchFamily="49" charset="-122"/>
                <a:ea typeface="楷体" panose="02010609060101010101" pitchFamily="49" charset="-122"/>
              </a:rPr>
              <a:t>社会功能与教育功能的匹配</a:t>
            </a:r>
            <a:endParaRPr lang="en-US" altLang="zh-CN" sz="2600" dirty="0" smtClean="0">
              <a:latin typeface="楷体" panose="02010609060101010101" pitchFamily="49" charset="-122"/>
              <a:ea typeface="楷体" panose="02010609060101010101" pitchFamily="49" charset="-122"/>
            </a:endParaRPr>
          </a:p>
          <a:p>
            <a:pPr marL="800100" indent="-257175" eaLnBrk="1" fontAlgn="auto" hangingPunct="1">
              <a:lnSpc>
                <a:spcPct val="200000"/>
              </a:lnSpc>
              <a:spcAft>
                <a:spcPts val="0"/>
              </a:spcAft>
              <a:buFont typeface="Arial" panose="020B0604020202020204" pitchFamily="34" charset="0"/>
              <a:buChar char="•"/>
              <a:defRPr/>
            </a:pPr>
            <a:r>
              <a:rPr lang="zh-CN" altLang="en-US" sz="2600" dirty="0" smtClean="0">
                <a:latin typeface="楷体" panose="02010609060101010101" pitchFamily="49" charset="-122"/>
                <a:ea typeface="楷体" panose="02010609060101010101" pitchFamily="49" charset="-122"/>
              </a:rPr>
              <a:t>改革寻找最大公约数</a:t>
            </a:r>
            <a:endParaRPr lang="en-US" altLang="zh-CN" sz="2600" dirty="0" smtClean="0">
              <a:latin typeface="楷体" panose="02010609060101010101" pitchFamily="49" charset="-122"/>
              <a:ea typeface="楷体" panose="02010609060101010101" pitchFamily="49" charset="-122"/>
            </a:endParaRPr>
          </a:p>
          <a:p>
            <a:pPr marL="1608138" indent="-342900" eaLnBrk="1" fontAlgn="auto" hangingPunct="1">
              <a:lnSpc>
                <a:spcPct val="150000"/>
              </a:lnSpc>
              <a:spcAft>
                <a:spcPts val="0"/>
              </a:spcAft>
              <a:buFont typeface="Arial" panose="020B0604020202020204" pitchFamily="34" charset="0"/>
              <a:buNone/>
              <a:defRPr/>
            </a:pPr>
            <a:r>
              <a:rPr lang="en-US" altLang="zh-CN" sz="2600" dirty="0" smtClean="0">
                <a:latin typeface="楷体" panose="02010609060101010101" pitchFamily="49" charset="-122"/>
                <a:ea typeface="楷体" panose="02010609060101010101" pitchFamily="49" charset="-122"/>
              </a:rPr>
              <a:t>  </a:t>
            </a:r>
            <a:endParaRPr lang="en-US" altLang="zh-CN" sz="2200" dirty="0" smtClean="0">
              <a:latin typeface="楷体" panose="02010609060101010101" pitchFamily="49" charset="-122"/>
              <a:ea typeface="楷体" panose="02010609060101010101" pitchFamily="49" charset="-122"/>
            </a:endParaRPr>
          </a:p>
          <a:p>
            <a:pPr marL="536575" indent="0" eaLnBrk="1" fontAlgn="auto" hangingPunct="1">
              <a:lnSpc>
                <a:spcPct val="150000"/>
              </a:lnSpc>
              <a:spcAft>
                <a:spcPts val="0"/>
              </a:spcAft>
              <a:buFont typeface="Arial" panose="020B0604020202020204" pitchFamily="34" charset="0"/>
              <a:buNone/>
              <a:defRPr/>
            </a:pPr>
            <a:r>
              <a:rPr lang="en-US" altLang="zh-CN" sz="2000" dirty="0" smtClean="0">
                <a:latin typeface="黑体" pitchFamily="49" charset="-122"/>
                <a:ea typeface="黑体" pitchFamily="49" charset="-122"/>
              </a:rPr>
              <a:t>                  </a:t>
            </a:r>
            <a:endParaRPr lang="en-US" altLang="zh-CN" sz="3200" dirty="0">
              <a:latin typeface="楷体" panose="02010609060101010101" pitchFamily="49" charset="-122"/>
              <a:ea typeface="楷体" panose="02010609060101010101" pitchFamily="49" charset="-122"/>
            </a:endParaRPr>
          </a:p>
          <a:p>
            <a:pPr marL="536575" indent="0" eaLnBrk="1" fontAlgn="auto" hangingPunct="1">
              <a:lnSpc>
                <a:spcPct val="200000"/>
              </a:lnSpc>
              <a:spcAft>
                <a:spcPts val="0"/>
              </a:spcAft>
              <a:buFont typeface="Arial" panose="020B0604020202020204" pitchFamily="34" charset="0"/>
              <a:buNone/>
              <a:defRPr/>
            </a:pPr>
            <a:endParaRPr lang="en-US" altLang="zh-CN" sz="2400" dirty="0">
              <a:latin typeface="黑体" pitchFamily="49" charset="-122"/>
              <a:ea typeface="黑体" pitchFamily="49" charset="-122"/>
            </a:endParaRPr>
          </a:p>
          <a:p>
            <a:pPr marL="879475" indent="-342900" eaLnBrk="1" fontAlgn="auto" hangingPunct="1">
              <a:lnSpc>
                <a:spcPct val="200000"/>
              </a:lnSpc>
              <a:spcAft>
                <a:spcPts val="0"/>
              </a:spcAft>
              <a:buFont typeface="Arial" panose="020B0604020202020204" pitchFamily="34" charset="0"/>
              <a:buChar char="•"/>
              <a:defRPr/>
            </a:pPr>
            <a:endParaRPr lang="en-US" altLang="zh-CN" sz="2400" dirty="0">
              <a:latin typeface="楷体" panose="02010609060101010101" pitchFamily="49" charset="-122"/>
              <a:ea typeface="楷体" panose="02010609060101010101" pitchFamily="49" charset="-122"/>
            </a:endParaRPr>
          </a:p>
          <a:p>
            <a:pPr eaLnBrk="1" fontAlgn="auto" hangingPunct="1">
              <a:spcAft>
                <a:spcPts val="0"/>
              </a:spcAft>
              <a:buFont typeface="Arial" panose="020B0604020202020204" pitchFamily="34" charset="0"/>
              <a:buChar char="•"/>
              <a:defRPr/>
            </a:pPr>
            <a:endParaRPr lang="en-US" altLang="zh-CN" sz="2400" dirty="0"/>
          </a:p>
        </p:txBody>
      </p:sp>
      <p:sp>
        <p:nvSpPr>
          <p:cNvPr id="97282" name="Rectangle 2"/>
          <p:cNvSpPr txBox="1">
            <a:spLocks noChangeArrowheads="1"/>
          </p:cNvSpPr>
          <p:nvPr/>
        </p:nvSpPr>
        <p:spPr bwMode="auto">
          <a:xfrm>
            <a:off x="0" y="795338"/>
            <a:ext cx="9144000" cy="720725"/>
          </a:xfrm>
          <a:prstGeom prst="rect">
            <a:avLst/>
          </a:prstGeom>
          <a:noFill/>
          <a:ln w="9525">
            <a:noFill/>
            <a:miter lim="800000"/>
            <a:headEnd/>
            <a:tailEnd/>
          </a:ln>
        </p:spPr>
        <p:txBody>
          <a:bodyPr anchor="ctr"/>
          <a:lstStyle/>
          <a:p>
            <a:pPr algn="ctr"/>
            <a:r>
              <a:rPr lang="zh-CN" altLang="en-US" sz="3600">
                <a:latin typeface="黑体" pitchFamily="49" charset="-122"/>
                <a:ea typeface="黑体" pitchFamily="49" charset="-122"/>
                <a:sym typeface="Arial" charset="0"/>
              </a:rPr>
              <a:t>改革的背景</a:t>
            </a:r>
            <a:r>
              <a:rPr lang="en-US" altLang="zh-CN" sz="3600">
                <a:latin typeface="黑体" pitchFamily="49" charset="-122"/>
                <a:ea typeface="黑体" pitchFamily="49" charset="-122"/>
                <a:sym typeface="Arial" charset="0"/>
              </a:rPr>
              <a:t>——</a:t>
            </a:r>
            <a:r>
              <a:rPr lang="zh-CN" altLang="en-US" sz="3600">
                <a:ea typeface="黑体" pitchFamily="49" charset="-122"/>
                <a:sym typeface="Arial" charset="0"/>
              </a:rPr>
              <a:t>教育</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0" y="1560513"/>
            <a:ext cx="9036050" cy="5756275"/>
          </a:xfrm>
        </p:spPr>
        <p:txBody>
          <a:bodyPr rtlCol="0">
            <a:normAutofit/>
          </a:bodyPr>
          <a:lstStyle/>
          <a:p>
            <a:pPr algn="just" eaLnBrk="1" fontAlgn="auto" hangingPunct="1">
              <a:lnSpc>
                <a:spcPct val="150000"/>
              </a:lnSpc>
              <a:spcAft>
                <a:spcPts val="0"/>
              </a:spcAft>
              <a:buFont typeface="Wingdings" pitchFamily="2" charset="2"/>
              <a:buChar char="Ø"/>
              <a:defRPr/>
            </a:pPr>
            <a:r>
              <a:rPr lang="zh-CN" altLang="en-US" sz="3200" dirty="0" smtClean="0">
                <a:latin typeface="楷体" panose="02010609060101010101" pitchFamily="49" charset="-122"/>
                <a:ea typeface="楷体" panose="02010609060101010101" pitchFamily="49" charset="-122"/>
              </a:rPr>
              <a:t>  以科技变革引领进入新时代</a:t>
            </a:r>
            <a:endParaRPr lang="en-US" altLang="zh-CN" sz="3200" dirty="0" smtClean="0">
              <a:latin typeface="楷体" panose="02010609060101010101" pitchFamily="49" charset="-122"/>
              <a:ea typeface="楷体" panose="02010609060101010101" pitchFamily="49" charset="-122"/>
            </a:endParaRPr>
          </a:p>
          <a:p>
            <a:pPr algn="just" eaLnBrk="1" fontAlgn="auto" hangingPunct="1">
              <a:lnSpc>
                <a:spcPct val="150000"/>
              </a:lnSpc>
              <a:spcAft>
                <a:spcPts val="0"/>
              </a:spcAft>
              <a:buFont typeface="Wingdings" pitchFamily="2" charset="2"/>
              <a:buChar char="Ø"/>
              <a:defRPr/>
            </a:pPr>
            <a:endParaRPr lang="en-US" altLang="zh-CN" sz="3200" dirty="0" smtClean="0">
              <a:latin typeface="楷体" panose="02010609060101010101" pitchFamily="49" charset="-122"/>
              <a:ea typeface="楷体" panose="02010609060101010101" pitchFamily="49" charset="-122"/>
            </a:endParaRPr>
          </a:p>
          <a:p>
            <a:pPr algn="just" eaLnBrk="1" fontAlgn="auto" hangingPunct="1">
              <a:lnSpc>
                <a:spcPct val="150000"/>
              </a:lnSpc>
              <a:spcAft>
                <a:spcPts val="0"/>
              </a:spcAft>
              <a:buFont typeface="Wingdings" pitchFamily="2" charset="2"/>
              <a:buChar char="Ø"/>
              <a:defRPr/>
            </a:pPr>
            <a:endParaRPr lang="en-US" altLang="zh-CN" sz="3200" dirty="0" smtClean="0">
              <a:latin typeface="楷体" panose="02010609060101010101" pitchFamily="49" charset="-122"/>
              <a:ea typeface="楷体" panose="02010609060101010101" pitchFamily="49" charset="-122"/>
            </a:endParaRPr>
          </a:p>
          <a:p>
            <a:pPr algn="just" eaLnBrk="1" fontAlgn="auto" hangingPunct="1">
              <a:lnSpc>
                <a:spcPct val="150000"/>
              </a:lnSpc>
              <a:spcAft>
                <a:spcPts val="0"/>
              </a:spcAft>
              <a:buFont typeface="Wingdings" pitchFamily="2" charset="2"/>
              <a:buChar char="Ø"/>
              <a:defRPr/>
            </a:pPr>
            <a:endParaRPr lang="en-US" altLang="zh-CN" sz="3200" dirty="0" smtClean="0">
              <a:latin typeface="楷体" panose="02010609060101010101" pitchFamily="49" charset="-122"/>
              <a:ea typeface="楷体" panose="02010609060101010101" pitchFamily="49" charset="-122"/>
            </a:endParaRPr>
          </a:p>
          <a:p>
            <a:pPr algn="just" eaLnBrk="1" fontAlgn="auto" hangingPunct="1">
              <a:lnSpc>
                <a:spcPct val="150000"/>
              </a:lnSpc>
              <a:spcAft>
                <a:spcPts val="0"/>
              </a:spcAft>
              <a:buFont typeface="Wingdings" pitchFamily="2" charset="2"/>
              <a:buChar char="Ø"/>
              <a:defRPr/>
            </a:pPr>
            <a:r>
              <a:rPr lang="en-US"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提供了“教育面向未来”改革的技术、理论、</a:t>
            </a:r>
          </a:p>
          <a:p>
            <a:pPr marL="0" indent="0" algn="just" eaLnBrk="1" fontAlgn="auto" hangingPunct="1">
              <a:lnSpc>
                <a:spcPct val="150000"/>
              </a:lnSpc>
              <a:spcAft>
                <a:spcPts val="0"/>
              </a:spcAft>
              <a:buNone/>
              <a:defRPr/>
            </a:pPr>
            <a:r>
              <a:rPr lang="zh-CN" altLang="en-US" sz="3200" dirty="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   方法及模式</a:t>
            </a:r>
            <a:endParaRPr lang="en-US" altLang="zh-CN" sz="3200" dirty="0">
              <a:latin typeface="楷体" panose="02010609060101010101" pitchFamily="49" charset="-122"/>
              <a:ea typeface="楷体" panose="02010609060101010101" pitchFamily="49" charset="-122"/>
            </a:endParaRPr>
          </a:p>
          <a:p>
            <a:pPr marL="536575" indent="0" eaLnBrk="1" fontAlgn="auto" hangingPunct="1">
              <a:lnSpc>
                <a:spcPct val="200000"/>
              </a:lnSpc>
              <a:spcAft>
                <a:spcPts val="0"/>
              </a:spcAft>
              <a:buFont typeface="Arial" panose="020B0604020202020204" pitchFamily="34" charset="0"/>
              <a:buNone/>
              <a:defRPr/>
            </a:pPr>
            <a:endParaRPr lang="en-US" altLang="zh-CN" sz="2400" dirty="0">
              <a:latin typeface="黑体" pitchFamily="49" charset="-122"/>
              <a:ea typeface="黑体" pitchFamily="49" charset="-122"/>
            </a:endParaRPr>
          </a:p>
          <a:p>
            <a:pPr marL="879475" indent="-342900" eaLnBrk="1" fontAlgn="auto" hangingPunct="1">
              <a:lnSpc>
                <a:spcPct val="200000"/>
              </a:lnSpc>
              <a:spcAft>
                <a:spcPts val="0"/>
              </a:spcAft>
              <a:buFont typeface="Arial" panose="020B0604020202020204" pitchFamily="34" charset="0"/>
              <a:buChar char="•"/>
              <a:defRPr/>
            </a:pPr>
            <a:endParaRPr lang="en-US" altLang="zh-CN" sz="2400" dirty="0">
              <a:latin typeface="楷体" panose="02010609060101010101" pitchFamily="49" charset="-122"/>
              <a:ea typeface="楷体" panose="02010609060101010101" pitchFamily="49" charset="-122"/>
            </a:endParaRPr>
          </a:p>
          <a:p>
            <a:pPr eaLnBrk="1" fontAlgn="auto" hangingPunct="1">
              <a:spcAft>
                <a:spcPts val="0"/>
              </a:spcAft>
              <a:buFont typeface="Arial" panose="020B0604020202020204" pitchFamily="34" charset="0"/>
              <a:buChar char="•"/>
              <a:defRPr/>
            </a:pPr>
            <a:endParaRPr lang="en-US" altLang="zh-CN" sz="2400" dirty="0"/>
          </a:p>
        </p:txBody>
      </p:sp>
      <p:sp>
        <p:nvSpPr>
          <p:cNvPr id="4" name="TextBox 3"/>
          <p:cNvSpPr txBox="1"/>
          <p:nvPr/>
        </p:nvSpPr>
        <p:spPr>
          <a:xfrm>
            <a:off x="1043608" y="2276872"/>
            <a:ext cx="4752528" cy="2492990"/>
          </a:xfrm>
          <a:prstGeom prst="rect">
            <a:avLst/>
          </a:prstGeom>
          <a:noFill/>
        </p:spPr>
        <p:txBody>
          <a:bodyPr numCol="2">
            <a:spAutoFit/>
          </a:bodyPr>
          <a:lstStyle/>
          <a:p>
            <a:pPr>
              <a:lnSpc>
                <a:spcPct val="200000"/>
              </a:lnSpc>
              <a:buFont typeface="Arial" pitchFamily="34" charset="0"/>
              <a:buChar char="•"/>
              <a:defRPr/>
            </a:pPr>
            <a:r>
              <a:rPr lang="zh-CN" altLang="en-US" sz="2600" dirty="0">
                <a:latin typeface="楷体" panose="02010609060101010101" pitchFamily="49" charset="-122"/>
                <a:ea typeface="楷体" panose="02010609060101010101" pitchFamily="49" charset="-122"/>
              </a:rPr>
              <a:t>互联网</a:t>
            </a:r>
            <a:endParaRPr lang="en-US" altLang="zh-CN" sz="2600" dirty="0">
              <a:latin typeface="楷体" panose="02010609060101010101" pitchFamily="49" charset="-122"/>
              <a:ea typeface="楷体" panose="02010609060101010101" pitchFamily="49" charset="-122"/>
            </a:endParaRPr>
          </a:p>
          <a:p>
            <a:pPr>
              <a:lnSpc>
                <a:spcPct val="200000"/>
              </a:lnSpc>
              <a:buFont typeface="Arial" pitchFamily="34" charset="0"/>
              <a:buChar char="•"/>
              <a:defRPr/>
            </a:pPr>
            <a:r>
              <a:rPr lang="zh-CN" altLang="en-US" sz="2600" dirty="0">
                <a:latin typeface="楷体" panose="02010609060101010101" pitchFamily="49" charset="-122"/>
                <a:ea typeface="楷体" panose="02010609060101010101" pitchFamily="49" charset="-122"/>
              </a:rPr>
              <a:t>信息化</a:t>
            </a:r>
            <a:endParaRPr lang="en-US" altLang="zh-CN" sz="2600" dirty="0">
              <a:latin typeface="楷体" panose="02010609060101010101" pitchFamily="49" charset="-122"/>
              <a:ea typeface="楷体" panose="02010609060101010101" pitchFamily="49" charset="-122"/>
            </a:endParaRPr>
          </a:p>
          <a:p>
            <a:pPr>
              <a:lnSpc>
                <a:spcPct val="200000"/>
              </a:lnSpc>
              <a:buFont typeface="Arial" pitchFamily="34" charset="0"/>
              <a:buChar char="•"/>
              <a:defRPr/>
            </a:pPr>
            <a:r>
              <a:rPr lang="zh-CN" altLang="en-US" sz="2600" dirty="0">
                <a:latin typeface="楷体" panose="02010609060101010101" pitchFamily="49" charset="-122"/>
                <a:ea typeface="楷体" panose="02010609060101010101" pitchFamily="49" charset="-122"/>
              </a:rPr>
              <a:t>多媒体</a:t>
            </a:r>
            <a:endParaRPr lang="en-US" altLang="zh-CN" sz="2600" dirty="0">
              <a:latin typeface="楷体" panose="02010609060101010101" pitchFamily="49" charset="-122"/>
              <a:ea typeface="楷体" panose="02010609060101010101" pitchFamily="49" charset="-122"/>
            </a:endParaRPr>
          </a:p>
          <a:p>
            <a:pPr>
              <a:lnSpc>
                <a:spcPct val="200000"/>
              </a:lnSpc>
              <a:buFont typeface="Arial" pitchFamily="34" charset="0"/>
              <a:buChar char="•"/>
              <a:defRPr/>
            </a:pPr>
            <a:r>
              <a:rPr lang="zh-CN" altLang="en-US" sz="2600" dirty="0">
                <a:latin typeface="楷体" panose="02010609060101010101" pitchFamily="49" charset="-122"/>
                <a:ea typeface="楷体" panose="02010609060101010101" pitchFamily="49" charset="-122"/>
              </a:rPr>
              <a:t>云计算</a:t>
            </a:r>
            <a:endParaRPr lang="en-US" altLang="zh-CN" sz="2600" dirty="0">
              <a:latin typeface="楷体" panose="02010609060101010101" pitchFamily="49" charset="-122"/>
              <a:ea typeface="楷体" panose="02010609060101010101" pitchFamily="49" charset="-122"/>
            </a:endParaRPr>
          </a:p>
          <a:p>
            <a:pPr>
              <a:lnSpc>
                <a:spcPct val="200000"/>
              </a:lnSpc>
              <a:buFont typeface="Arial" pitchFamily="34" charset="0"/>
              <a:buChar char="•"/>
              <a:defRPr/>
            </a:pPr>
            <a:r>
              <a:rPr lang="zh-CN" altLang="en-US" sz="2600" dirty="0">
                <a:latin typeface="楷体" panose="02010609060101010101" pitchFamily="49" charset="-122"/>
                <a:ea typeface="楷体" panose="02010609060101010101" pitchFamily="49" charset="-122"/>
              </a:rPr>
              <a:t>大数据</a:t>
            </a:r>
          </a:p>
        </p:txBody>
      </p:sp>
      <p:sp>
        <p:nvSpPr>
          <p:cNvPr id="98307" name="Rectangle 2"/>
          <p:cNvSpPr txBox="1">
            <a:spLocks noChangeArrowheads="1"/>
          </p:cNvSpPr>
          <p:nvPr/>
        </p:nvSpPr>
        <p:spPr bwMode="auto">
          <a:xfrm>
            <a:off x="0" y="795338"/>
            <a:ext cx="9144000" cy="720725"/>
          </a:xfrm>
          <a:prstGeom prst="rect">
            <a:avLst/>
          </a:prstGeom>
          <a:noFill/>
          <a:ln w="9525">
            <a:noFill/>
            <a:miter lim="800000"/>
            <a:headEnd/>
            <a:tailEnd/>
          </a:ln>
        </p:spPr>
        <p:txBody>
          <a:bodyPr anchor="ctr"/>
          <a:lstStyle/>
          <a:p>
            <a:pPr algn="ctr"/>
            <a:r>
              <a:rPr lang="zh-CN" altLang="en-US" sz="3600">
                <a:latin typeface="黑体" pitchFamily="49" charset="-122"/>
                <a:ea typeface="黑体" pitchFamily="49" charset="-122"/>
                <a:sym typeface="Arial" charset="0"/>
              </a:rPr>
              <a:t>改革的背景</a:t>
            </a:r>
            <a:r>
              <a:rPr lang="en-US" altLang="zh-CN" sz="3600">
                <a:latin typeface="黑体" pitchFamily="49" charset="-122"/>
                <a:ea typeface="黑体" pitchFamily="49" charset="-122"/>
                <a:sym typeface="Arial" charset="0"/>
              </a:rPr>
              <a:t>——</a:t>
            </a:r>
            <a:r>
              <a:rPr lang="zh-CN" altLang="en-US" sz="3600">
                <a:latin typeface="黑体" pitchFamily="49" charset="-122"/>
                <a:ea typeface="黑体" pitchFamily="49" charset="-122"/>
                <a:sym typeface="Arial" charset="0"/>
              </a:rPr>
              <a:t>社会</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363">
                                            <p:txEl>
                                              <p:pRg st="4" end="4"/>
                                            </p:txEl>
                                          </p:spTgt>
                                        </p:tgtEl>
                                        <p:attrNameLst>
                                          <p:attrName>style.visibility</p:attrName>
                                        </p:attrNameLst>
                                      </p:cBhvr>
                                      <p:to>
                                        <p:strVal val="visible"/>
                                      </p:to>
                                    </p:set>
                                    <p:animEffect transition="in" filter="box(out)">
                                      <p:cBhvr>
                                        <p:cTn id="20" dur="1000"/>
                                        <p:tgtEl>
                                          <p:spTgt spid="1536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Effect transition="in" filter="box(out)">
                                      <p:cBhvr>
                                        <p:cTn id="25" dur="1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250825" y="1412875"/>
            <a:ext cx="8569325" cy="5184775"/>
          </a:xfrm>
        </p:spPr>
        <p:txBody>
          <a:bodyPr>
            <a:normAutofit/>
          </a:bodyPr>
          <a:lstStyle/>
          <a:p>
            <a:pPr marL="92075" indent="712788" eaLnBrk="1" hangingPunct="1">
              <a:lnSpc>
                <a:spcPct val="240000"/>
              </a:lnSpc>
              <a:buFont typeface="Wingdings" pitchFamily="2" charset="2"/>
              <a:buChar char="Ø"/>
            </a:pPr>
            <a:r>
              <a:rPr lang="zh-CN" altLang="en-US" sz="3000" smtClean="0">
                <a:latin typeface="楷体" pitchFamily="49" charset="-122"/>
                <a:ea typeface="楷体" pitchFamily="49" charset="-122"/>
              </a:rPr>
              <a:t>美国   </a:t>
            </a:r>
            <a:endParaRPr lang="en-US" altLang="zh-CN" sz="3000" smtClean="0">
              <a:latin typeface="楷体" pitchFamily="49" charset="-122"/>
              <a:ea typeface="楷体" pitchFamily="49" charset="-122"/>
            </a:endParaRPr>
          </a:p>
          <a:p>
            <a:pPr marL="92075" indent="712788" eaLnBrk="1" hangingPunct="1">
              <a:lnSpc>
                <a:spcPct val="140000"/>
              </a:lnSpc>
            </a:pPr>
            <a:r>
              <a:rPr lang="en-US" altLang="zh-CN" sz="2800" smtClean="0">
                <a:latin typeface="楷体" pitchFamily="49" charset="-122"/>
                <a:ea typeface="楷体" pitchFamily="49" charset="-122"/>
              </a:rPr>
              <a:t>《</a:t>
            </a:r>
            <a:r>
              <a:rPr lang="zh-CN" altLang="en-US" sz="2800" smtClean="0">
                <a:latin typeface="楷体" pitchFamily="49" charset="-122"/>
                <a:ea typeface="楷体" pitchFamily="49" charset="-122"/>
              </a:rPr>
              <a:t>不让一个儿童落伍法案</a:t>
            </a:r>
            <a:r>
              <a:rPr lang="en-US" altLang="zh-CN" sz="2800" smtClean="0">
                <a:latin typeface="楷体" pitchFamily="49" charset="-122"/>
                <a:ea typeface="楷体" pitchFamily="49" charset="-122"/>
              </a:rPr>
              <a:t>》</a:t>
            </a:r>
            <a:r>
              <a:rPr lang="zh-CN" altLang="en-US" sz="2800" smtClean="0">
                <a:latin typeface="楷体" pitchFamily="49" charset="-122"/>
                <a:ea typeface="楷体" pitchFamily="49" charset="-122"/>
              </a:rPr>
              <a:t>（</a:t>
            </a:r>
            <a:r>
              <a:rPr lang="en-US" altLang="zh-CN" sz="2800" smtClean="0">
                <a:latin typeface="楷体" pitchFamily="49" charset="-122"/>
                <a:ea typeface="楷体" pitchFamily="49" charset="-122"/>
              </a:rPr>
              <a:t>2002</a:t>
            </a:r>
            <a:r>
              <a:rPr lang="zh-CN" altLang="en-US" sz="2800" smtClean="0">
                <a:latin typeface="楷体" pitchFamily="49" charset="-122"/>
                <a:ea typeface="楷体" pitchFamily="49" charset="-122"/>
              </a:rPr>
              <a:t>）</a:t>
            </a:r>
          </a:p>
          <a:p>
            <a:pPr marL="92075" indent="712788" eaLnBrk="1" hangingPunct="1">
              <a:lnSpc>
                <a:spcPct val="140000"/>
              </a:lnSpc>
            </a:pPr>
            <a:r>
              <a:rPr lang="en-US" altLang="zh-CN" sz="2800" smtClean="0">
                <a:latin typeface="楷体" pitchFamily="49" charset="-122"/>
                <a:ea typeface="楷体" pitchFamily="49" charset="-122"/>
              </a:rPr>
              <a:t>《</a:t>
            </a:r>
            <a:r>
              <a:rPr lang="zh-CN" altLang="en-US" sz="2800" smtClean="0">
                <a:latin typeface="楷体" pitchFamily="49" charset="-122"/>
                <a:ea typeface="楷体" pitchFamily="49" charset="-122"/>
              </a:rPr>
              <a:t>让每一个孩子成功法案</a:t>
            </a:r>
            <a:r>
              <a:rPr lang="en-US" altLang="zh-CN" sz="2800" smtClean="0">
                <a:latin typeface="楷体" pitchFamily="49" charset="-122"/>
                <a:ea typeface="楷体" pitchFamily="49" charset="-122"/>
              </a:rPr>
              <a:t>》</a:t>
            </a:r>
            <a:r>
              <a:rPr lang="zh-CN" altLang="en-US" sz="2800" smtClean="0">
                <a:latin typeface="楷体" pitchFamily="49" charset="-122"/>
                <a:ea typeface="楷体" pitchFamily="49" charset="-122"/>
              </a:rPr>
              <a:t>（</a:t>
            </a:r>
            <a:r>
              <a:rPr lang="en-US" altLang="zh-CN" sz="2800" smtClean="0">
                <a:latin typeface="楷体" pitchFamily="49" charset="-122"/>
                <a:ea typeface="楷体" pitchFamily="49" charset="-122"/>
              </a:rPr>
              <a:t>2015</a:t>
            </a:r>
            <a:r>
              <a:rPr lang="zh-CN" altLang="en-US" sz="2800" smtClean="0">
                <a:latin typeface="楷体" pitchFamily="49" charset="-122"/>
                <a:ea typeface="楷体" pitchFamily="49" charset="-122"/>
              </a:rPr>
              <a:t>）</a:t>
            </a:r>
            <a:endParaRPr lang="en-US" altLang="zh-CN" sz="2800" smtClean="0">
              <a:latin typeface="楷体" pitchFamily="49" charset="-122"/>
              <a:ea typeface="楷体" pitchFamily="49" charset="-122"/>
            </a:endParaRPr>
          </a:p>
          <a:p>
            <a:pPr marL="92075" indent="712788" eaLnBrk="1" hangingPunct="1">
              <a:lnSpc>
                <a:spcPct val="140000"/>
              </a:lnSpc>
            </a:pPr>
            <a:r>
              <a:rPr lang="en-US" altLang="zh-CN" sz="2800" smtClean="0">
                <a:latin typeface="楷体" pitchFamily="49" charset="-122"/>
                <a:ea typeface="楷体" pitchFamily="49" charset="-122"/>
              </a:rPr>
              <a:t> SAT</a:t>
            </a:r>
            <a:r>
              <a:rPr lang="zh-CN" altLang="en-US" sz="2800" smtClean="0">
                <a:latin typeface="楷体" pitchFamily="49" charset="-122"/>
                <a:ea typeface="楷体" pitchFamily="49" charset="-122"/>
              </a:rPr>
              <a:t>的改革</a:t>
            </a:r>
            <a:endParaRPr lang="en-US" altLang="zh-CN" sz="2800" smtClean="0">
              <a:latin typeface="楷体" pitchFamily="49" charset="-122"/>
              <a:ea typeface="楷体" pitchFamily="49" charset="-122"/>
            </a:endParaRPr>
          </a:p>
          <a:p>
            <a:pPr marL="92075" indent="712788" eaLnBrk="1" hangingPunct="1">
              <a:lnSpc>
                <a:spcPct val="240000"/>
              </a:lnSpc>
              <a:buFont typeface="Wingdings" pitchFamily="2" charset="2"/>
              <a:buChar char="Ø"/>
            </a:pPr>
            <a:r>
              <a:rPr lang="zh-CN" altLang="en-US" sz="3000" smtClean="0">
                <a:latin typeface="楷体" pitchFamily="49" charset="-122"/>
                <a:ea typeface="楷体" pitchFamily="49" charset="-122"/>
              </a:rPr>
              <a:t>  英国</a:t>
            </a:r>
            <a:r>
              <a:rPr lang="zh-CN" altLang="en-US" sz="2400" smtClean="0">
                <a:latin typeface="楷体" pitchFamily="49" charset="-122"/>
                <a:ea typeface="楷体" pitchFamily="49" charset="-122"/>
              </a:rPr>
              <a:t>    </a:t>
            </a:r>
            <a:endParaRPr lang="en-US" altLang="zh-CN" sz="2400" smtClean="0">
              <a:latin typeface="楷体" pitchFamily="49" charset="-122"/>
              <a:ea typeface="楷体" pitchFamily="49" charset="-122"/>
            </a:endParaRPr>
          </a:p>
          <a:p>
            <a:pPr marL="92075" indent="712788" eaLnBrk="1" hangingPunct="1">
              <a:lnSpc>
                <a:spcPct val="140000"/>
              </a:lnSpc>
            </a:pPr>
            <a:r>
              <a:rPr lang="en-US" altLang="zh-CN" sz="2800" smtClean="0">
                <a:latin typeface="楷体" pitchFamily="49" charset="-122"/>
                <a:ea typeface="楷体" pitchFamily="49" charset="-122"/>
              </a:rPr>
              <a:t> A-Level</a:t>
            </a:r>
            <a:r>
              <a:rPr lang="zh-CN" altLang="en-US" sz="2800" smtClean="0">
                <a:latin typeface="楷体" pitchFamily="49" charset="-122"/>
                <a:ea typeface="楷体" pitchFamily="49" charset="-122"/>
              </a:rPr>
              <a:t>课程改革</a:t>
            </a:r>
            <a:endParaRPr lang="en-US" altLang="zh-CN" sz="2400" smtClean="0">
              <a:latin typeface="楷体" pitchFamily="49" charset="-122"/>
              <a:ea typeface="楷体" pitchFamily="49" charset="-122"/>
            </a:endParaRPr>
          </a:p>
        </p:txBody>
      </p:sp>
      <p:sp>
        <p:nvSpPr>
          <p:cNvPr id="99330" name="Rectangle 2"/>
          <p:cNvSpPr txBox="1">
            <a:spLocks noChangeArrowheads="1"/>
          </p:cNvSpPr>
          <p:nvPr/>
        </p:nvSpPr>
        <p:spPr bwMode="auto">
          <a:xfrm>
            <a:off x="0" y="765175"/>
            <a:ext cx="9144000" cy="720725"/>
          </a:xfrm>
          <a:prstGeom prst="rect">
            <a:avLst/>
          </a:prstGeom>
          <a:noFill/>
          <a:ln w="9525">
            <a:noFill/>
            <a:miter lim="800000"/>
            <a:headEnd/>
            <a:tailEnd/>
          </a:ln>
        </p:spPr>
        <p:txBody>
          <a:bodyPr anchor="ctr"/>
          <a:lstStyle/>
          <a:p>
            <a:pPr algn="ctr"/>
            <a:r>
              <a:rPr lang="zh-CN" altLang="en-US" sz="3600">
                <a:latin typeface="黑体" pitchFamily="49" charset="-122"/>
                <a:ea typeface="黑体" pitchFamily="49" charset="-122"/>
                <a:sym typeface="Arial" charset="0"/>
              </a:rPr>
              <a:t>改革的背景</a:t>
            </a:r>
            <a:r>
              <a:rPr lang="en-US" altLang="zh-CN" sz="3600">
                <a:latin typeface="黑体" pitchFamily="49" charset="-122"/>
                <a:ea typeface="黑体" pitchFamily="49" charset="-122"/>
                <a:sym typeface="Arial" charset="0"/>
              </a:rPr>
              <a:t>——</a:t>
            </a:r>
            <a:r>
              <a:rPr lang="zh-CN" altLang="en-US" sz="3600">
                <a:latin typeface="黑体" pitchFamily="49" charset="-122"/>
                <a:ea typeface="黑体" pitchFamily="49" charset="-122"/>
                <a:sym typeface="Arial" charset="0"/>
              </a:rPr>
              <a:t>国际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3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nodeType="afterGroup">
                            <p:stCondLst>
                              <p:cond delay="600"/>
                            </p:stCondLst>
                            <p:childTnLst>
                              <p:par>
                                <p:cTn id="11" presetID="1"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600"/>
                            </p:stCondLst>
                            <p:childTnLst>
                              <p:par>
                                <p:cTn id="20" presetID="1" presetClass="entr" presetSubtype="0" fill="hold" nodeType="after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0" y="1412875"/>
            <a:ext cx="8893175" cy="5184775"/>
          </a:xfrm>
        </p:spPr>
        <p:txBody>
          <a:bodyPr rtlCol="0">
            <a:normAutofit/>
          </a:bodyPr>
          <a:lstStyle/>
          <a:p>
            <a:pPr marL="92075" indent="11113" eaLnBrk="1" fontAlgn="auto" hangingPunct="1">
              <a:spcAft>
                <a:spcPts val="0"/>
              </a:spcAft>
              <a:buFont typeface="Arial" pitchFamily="34" charset="0"/>
              <a:buNone/>
              <a:defRPr/>
            </a:pPr>
            <a:r>
              <a:rPr lang="zh-CN" altLang="en-US" sz="2000" b="1" dirty="0" smtClean="0"/>
              <a:t>            </a:t>
            </a:r>
            <a:endParaRPr lang="en-US" altLang="zh-CN" sz="2000" b="1" dirty="0" smtClean="0"/>
          </a:p>
          <a:p>
            <a:pPr marL="808038" indent="11113" eaLnBrk="1" fontAlgn="auto" hangingPunct="1">
              <a:lnSpc>
                <a:spcPct val="200000"/>
              </a:lnSpc>
              <a:spcBef>
                <a:spcPts val="1200"/>
              </a:spcBef>
              <a:spcAft>
                <a:spcPts val="0"/>
              </a:spcAft>
              <a:buFont typeface="Arial" pitchFamily="34" charset="0"/>
              <a:buNone/>
              <a:defRPr/>
            </a:pPr>
            <a:r>
              <a:rPr lang="en-US" altLang="zh-CN" sz="3000" dirty="0" smtClean="0">
                <a:latin typeface="楷体" panose="02010609060101010101" pitchFamily="49" charset="-122"/>
                <a:ea typeface="楷体" panose="02010609060101010101" pitchFamily="49" charset="-122"/>
              </a:rPr>
              <a:t>OECD/PISA  </a:t>
            </a:r>
          </a:p>
          <a:p>
            <a:pPr marL="808038" indent="11113" eaLnBrk="1" fontAlgn="auto" hangingPunct="1">
              <a:lnSpc>
                <a:spcPct val="150000"/>
              </a:lnSpc>
              <a:spcBef>
                <a:spcPts val="1200"/>
              </a:spcBef>
              <a:spcAft>
                <a:spcPts val="0"/>
              </a:spcAft>
              <a:buFont typeface="Wingdings" pitchFamily="2" charset="2"/>
              <a:buChar char="Ø"/>
              <a:defRPr/>
            </a:pPr>
            <a:r>
              <a:rPr lang="zh-CN" altLang="en-US" sz="2800" dirty="0" smtClean="0">
                <a:latin typeface="楷体" panose="02010609060101010101" pitchFamily="49" charset="-122"/>
                <a:ea typeface="楷体" panose="02010609060101010101" pitchFamily="49" charset="-122"/>
              </a:rPr>
              <a:t>考试的评价与非考试的评价</a:t>
            </a:r>
            <a:endParaRPr lang="en-US" altLang="zh-CN" sz="2800" dirty="0" smtClean="0">
              <a:latin typeface="楷体" panose="02010609060101010101" pitchFamily="49" charset="-122"/>
              <a:ea typeface="楷体" panose="02010609060101010101" pitchFamily="49" charset="-122"/>
            </a:endParaRPr>
          </a:p>
          <a:p>
            <a:pPr marL="808038" indent="11113" eaLnBrk="1" fontAlgn="auto" hangingPunct="1">
              <a:lnSpc>
                <a:spcPct val="150000"/>
              </a:lnSpc>
              <a:spcBef>
                <a:spcPts val="1200"/>
              </a:spcBef>
              <a:spcAft>
                <a:spcPts val="0"/>
              </a:spcAft>
              <a:buFont typeface="Wingdings" pitchFamily="2" charset="2"/>
              <a:buChar char="Ø"/>
              <a:defRPr/>
            </a:pPr>
            <a:r>
              <a:rPr lang="zh-CN" altLang="en-US" sz="2800" dirty="0" smtClean="0">
                <a:latin typeface="楷体" panose="02010609060101010101" pitchFamily="49" charset="-122"/>
                <a:ea typeface="楷体" panose="02010609060101010101" pitchFamily="49" charset="-122"/>
              </a:rPr>
              <a:t>评价理论模式变化</a:t>
            </a:r>
            <a:endParaRPr lang="en-US" altLang="zh-CN" sz="2800" dirty="0" smtClean="0">
              <a:latin typeface="楷体" panose="02010609060101010101" pitchFamily="49" charset="-122"/>
              <a:ea typeface="楷体" panose="02010609060101010101" pitchFamily="49" charset="-122"/>
            </a:endParaRPr>
          </a:p>
          <a:p>
            <a:pPr marL="1165225" indent="11113" eaLnBrk="1" fontAlgn="auto" hangingPunct="1">
              <a:spcBef>
                <a:spcPts val="1200"/>
              </a:spcBef>
              <a:spcAft>
                <a:spcPts val="0"/>
              </a:spcAft>
              <a:buFont typeface="Arial" panose="020B0604020202020204" pitchFamily="34" charset="0"/>
              <a:buChar char="•"/>
              <a:defRPr/>
            </a:pPr>
            <a:r>
              <a:rPr lang="en-US" altLang="zh-CN" sz="2400" dirty="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经典测量理论</a:t>
            </a:r>
            <a:endParaRPr lang="en-US" altLang="zh-CN" sz="2600" dirty="0" smtClean="0">
              <a:latin typeface="楷体" panose="02010609060101010101" pitchFamily="49" charset="-122"/>
              <a:ea typeface="楷体" panose="02010609060101010101" pitchFamily="49" charset="-122"/>
            </a:endParaRPr>
          </a:p>
          <a:p>
            <a:pPr marL="1165225" indent="11113" eaLnBrk="1" fontAlgn="auto" hangingPunct="1">
              <a:spcBef>
                <a:spcPts val="1200"/>
              </a:spcBef>
              <a:spcAft>
                <a:spcPts val="0"/>
              </a:spcAft>
              <a:buFont typeface="Arial" panose="020B0604020202020204" pitchFamily="34" charset="0"/>
              <a:buChar char="•"/>
              <a:defRPr/>
            </a:pPr>
            <a:r>
              <a:rPr lang="en-US" altLang="zh-CN" sz="2600" dirty="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概化理论</a:t>
            </a:r>
            <a:endParaRPr lang="en-US" altLang="zh-CN" sz="2600" dirty="0" smtClean="0">
              <a:latin typeface="楷体" panose="02010609060101010101" pitchFamily="49" charset="-122"/>
              <a:ea typeface="楷体" panose="02010609060101010101" pitchFamily="49" charset="-122"/>
            </a:endParaRPr>
          </a:p>
          <a:p>
            <a:pPr marL="1165225" indent="11113" eaLnBrk="1" fontAlgn="auto" hangingPunct="1">
              <a:spcBef>
                <a:spcPts val="1200"/>
              </a:spcBef>
              <a:spcAft>
                <a:spcPts val="0"/>
              </a:spcAft>
              <a:buFont typeface="Arial" panose="020B0604020202020204" pitchFamily="34" charset="0"/>
              <a:buChar char="•"/>
              <a:defRPr/>
            </a:pPr>
            <a:r>
              <a:rPr lang="en-US" altLang="zh-CN" sz="2600" dirty="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项目反应理论</a:t>
            </a:r>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rash</a:t>
            </a:r>
            <a:r>
              <a:rPr lang="zh-CN" altLang="en-US" sz="2400" dirty="0" smtClean="0">
                <a:latin typeface="楷体" panose="02010609060101010101" pitchFamily="49" charset="-122"/>
                <a:ea typeface="楷体" panose="02010609060101010101" pitchFamily="49" charset="-122"/>
              </a:rPr>
              <a:t>模型、两参数模型、三参数模型）</a:t>
            </a:r>
            <a:endParaRPr lang="en-US" altLang="zh-CN" sz="2400" dirty="0" smtClean="0">
              <a:latin typeface="楷体" panose="02010609060101010101" pitchFamily="49" charset="-122"/>
              <a:ea typeface="楷体" panose="02010609060101010101" pitchFamily="49" charset="-122"/>
            </a:endParaRPr>
          </a:p>
          <a:p>
            <a:pPr marL="808038" indent="11113" eaLnBrk="1" fontAlgn="auto" hangingPunct="1">
              <a:spcBef>
                <a:spcPts val="1200"/>
              </a:spcBef>
              <a:spcAft>
                <a:spcPts val="0"/>
              </a:spcAft>
              <a:buFont typeface="Arial" pitchFamily="34" charset="0"/>
              <a:buNone/>
              <a:defRPr/>
            </a:pPr>
            <a:r>
              <a:rPr lang="en-US" altLang="zh-CN" sz="2400" dirty="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
        <p:nvSpPr>
          <p:cNvPr id="100354" name="Rectangle 2"/>
          <p:cNvSpPr txBox="1">
            <a:spLocks noChangeArrowheads="1"/>
          </p:cNvSpPr>
          <p:nvPr/>
        </p:nvSpPr>
        <p:spPr bwMode="auto">
          <a:xfrm>
            <a:off x="0" y="795338"/>
            <a:ext cx="9144000" cy="720725"/>
          </a:xfrm>
          <a:prstGeom prst="rect">
            <a:avLst/>
          </a:prstGeom>
          <a:noFill/>
          <a:ln w="9525">
            <a:noFill/>
            <a:miter lim="800000"/>
            <a:headEnd/>
            <a:tailEnd/>
          </a:ln>
        </p:spPr>
        <p:txBody>
          <a:bodyPr anchor="ctr"/>
          <a:lstStyle/>
          <a:p>
            <a:pPr algn="ctr"/>
            <a:r>
              <a:rPr lang="zh-CN" altLang="en-US" sz="3600" dirty="0">
                <a:latin typeface="黑体" pitchFamily="49" charset="-122"/>
                <a:ea typeface="黑体" pitchFamily="49" charset="-122"/>
                <a:sym typeface="Arial" charset="0"/>
              </a:rPr>
              <a:t>改革的背景</a:t>
            </a:r>
            <a:r>
              <a:rPr lang="en-US" altLang="zh-CN" sz="3600" dirty="0">
                <a:latin typeface="黑体" pitchFamily="49" charset="-122"/>
                <a:ea typeface="黑体" pitchFamily="49" charset="-122"/>
                <a:sym typeface="Arial" charset="0"/>
              </a:rPr>
              <a:t>——</a:t>
            </a:r>
            <a:r>
              <a:rPr lang="zh-CN" altLang="en-US" sz="3600" dirty="0">
                <a:latin typeface="黑体" pitchFamily="49" charset="-122"/>
                <a:ea typeface="黑体" pitchFamily="49" charset="-122"/>
                <a:sym typeface="Arial" charset="0"/>
              </a:rPr>
              <a:t>国际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30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300"/>
                                  </p:stCondLst>
                                  <p:childTnLst>
                                    <p:set>
                                      <p:cBhvr>
                                        <p:cTn id="9" dur="1" fill="hold">
                                          <p:stCondLst>
                                            <p:cond delay="0"/>
                                          </p:stCondLst>
                                        </p:cTn>
                                        <p:tgtEl>
                                          <p:spTgt spid="6">
                                            <p:txEl>
                                              <p:pRg st="2" end="2"/>
                                            </p:txEl>
                                          </p:spTgt>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30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nodeType="afterEffect">
                                  <p:stCondLst>
                                    <p:cond delay="300"/>
                                  </p:stCondLst>
                                  <p:childTnLst>
                                    <p:set>
                                      <p:cBhvr>
                                        <p:cTn id="15" dur="1" fill="hold">
                                          <p:stCondLst>
                                            <p:cond delay="0"/>
                                          </p:stCondLst>
                                        </p:cTn>
                                        <p:tgtEl>
                                          <p:spTgt spid="6">
                                            <p:txEl>
                                              <p:pRg st="4" end="4"/>
                                            </p:txEl>
                                          </p:spTgt>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nodeType="afterEffect">
                                  <p:stCondLst>
                                    <p:cond delay="30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300"/>
                                  </p:stCondLst>
                                  <p:childTnLst>
                                    <p:set>
                                      <p:cBhvr>
                                        <p:cTn id="21" dur="1" fill="hold">
                                          <p:stCondLst>
                                            <p:cond delay="0"/>
                                          </p:stCondLst>
                                        </p:cTn>
                                        <p:tgtEl>
                                          <p:spTgt spid="6">
                                            <p:txEl>
                                              <p:pRg st="6" end="6"/>
                                            </p:txEl>
                                          </p:spTgt>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30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主题2">
  <a:themeElements>
    <a:clrScheme name="2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2_主题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主题2">
  <a:themeElements>
    <a:clrScheme name="3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3_主题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2">
  <a:themeElements>
    <a:clrScheme name="4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4_主题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4_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2">
  <a:themeElements>
    <a:clrScheme name="5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5_主题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2">
  <a:themeElements>
    <a:clrScheme name="6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6_主题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6_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2">
  <a:themeElements>
    <a:clrScheme name="7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7_主题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7_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中国教育学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中国教育学会" id="{6F6BA3C2-A2ED-491B-B9CE-043D246E6FC5}" vid="{5C1C1876-BEF0-475F-A3A8-5FB9EB5E7D87}"/>
    </a:ext>
  </a:extLst>
</a:theme>
</file>

<file path=ppt/theme/theme8.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3714</TotalTime>
  <Pages>0</Pages>
  <Words>3639</Words>
  <Characters>0</Characters>
  <Application>Microsoft Macintosh PowerPoint</Application>
  <DocSecurity>0</DocSecurity>
  <PresentationFormat>全屏显示(4:3)</PresentationFormat>
  <Lines>0</Lines>
  <Paragraphs>293</Paragraphs>
  <Slides>32</Slides>
  <Notes>4</Notes>
  <HiddenSlides>0</HiddenSlides>
  <MMClips>0</MMClips>
  <ScaleCrop>false</ScaleCrop>
  <HeadingPairs>
    <vt:vector size="4" baseType="variant">
      <vt:variant>
        <vt:lpstr>主题</vt:lpstr>
      </vt:variant>
      <vt:variant>
        <vt:i4>7</vt:i4>
      </vt:variant>
      <vt:variant>
        <vt:lpstr>幻灯片标题</vt:lpstr>
      </vt:variant>
      <vt:variant>
        <vt:i4>32</vt:i4>
      </vt:variant>
    </vt:vector>
  </HeadingPairs>
  <TitlesOfParts>
    <vt:vector size="39" baseType="lpstr">
      <vt:lpstr>2_主题2</vt:lpstr>
      <vt:lpstr>3_主题2</vt:lpstr>
      <vt:lpstr>4_主题2</vt:lpstr>
      <vt:lpstr>5_主题2</vt:lpstr>
      <vt:lpstr>6_主题2</vt:lpstr>
      <vt:lpstr>7_主题2</vt:lpstr>
      <vt:lpstr>中国教育学会</vt:lpstr>
      <vt:lpstr>新时代背景下的高考改革  </vt:lpstr>
      <vt:lpstr>幻灯片 2</vt:lpstr>
      <vt:lpstr>幻灯片 3</vt:lpstr>
      <vt:lpstr>幻灯片 4</vt:lpstr>
      <vt:lpstr>幻灯片 5</vt:lpstr>
      <vt:lpstr>幻灯片 6</vt:lpstr>
      <vt:lpstr>幻灯片 7</vt:lpstr>
      <vt:lpstr>幻灯片 8</vt:lpstr>
      <vt:lpstr>幻灯片 9</vt:lpstr>
      <vt:lpstr>幻灯片 10</vt:lpstr>
      <vt:lpstr>           升学和职业指导服务</vt:lpstr>
      <vt:lpstr>幻灯片 12</vt:lpstr>
      <vt:lpstr>幻灯片 13</vt:lpstr>
      <vt:lpstr>阅读成绩结果</vt:lpstr>
      <vt:lpstr>幻灯片 15</vt:lpstr>
      <vt:lpstr>数学成绩结果</vt:lpstr>
      <vt:lpstr>幻灯片 17</vt:lpstr>
      <vt:lpstr>幻灯片 18</vt:lpstr>
      <vt:lpstr>幻灯片 19</vt:lpstr>
      <vt:lpstr>幻灯片 20</vt:lpstr>
      <vt:lpstr>报告打印</vt:lpstr>
      <vt:lpstr>幻灯片 22</vt:lpstr>
      <vt:lpstr>幻灯片 23</vt:lpstr>
      <vt:lpstr>幻灯片 24</vt:lpstr>
      <vt:lpstr>幻灯片 25</vt:lpstr>
      <vt:lpstr>三、两省市新高考试点后 成效、问题与对策</vt:lpstr>
      <vt:lpstr>三、两省市新高考试点后 成效、问题与对策</vt:lpstr>
      <vt:lpstr>三、两省市新高考试点后 成效、问题与对策</vt:lpstr>
      <vt:lpstr>三、两省市新高考试点后 成效、问题与对策</vt:lpstr>
      <vt:lpstr>三、两省市新高考试点后 成效、问题与对策</vt:lpstr>
      <vt:lpstr>三、两省市新高考试点后 成效、问题与对策</vt:lpstr>
      <vt:lpstr>幻灯片 32</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学生能力国际评价 PISA2009研究</dc:title>
  <dc:creator>candy</dc:creator>
  <cp:lastModifiedBy>DELL</cp:lastModifiedBy>
  <cp:revision>765</cp:revision>
  <dcterms:created xsi:type="dcterms:W3CDTF">2014-06-30T06:14:18Z</dcterms:created>
  <dcterms:modified xsi:type="dcterms:W3CDTF">2018-06-18T12:00:07Z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2052-9.1.0.4715</vt:lpwstr>
  </property>
</Properties>
</file>